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74" r:id="rId3"/>
    <p:sldId id="294" r:id="rId4"/>
    <p:sldId id="295" r:id="rId5"/>
    <p:sldId id="296" r:id="rId6"/>
    <p:sldId id="282" r:id="rId7"/>
    <p:sldId id="284" r:id="rId8"/>
    <p:sldId id="285" r:id="rId9"/>
    <p:sldId id="297" r:id="rId10"/>
    <p:sldId id="298" r:id="rId11"/>
    <p:sldId id="299" r:id="rId12"/>
    <p:sldId id="28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924"/>
    <a:srgbClr val="7E7564"/>
    <a:srgbClr val="334D57"/>
    <a:srgbClr val="BA002A"/>
    <a:srgbClr val="FEFEFE"/>
    <a:srgbClr val="344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137A8-FEC5-4D7D-934E-D62C1BEC6A71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106F0-B59C-4FB9-B56D-73F1CFCD0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01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82496-B900-44BF-9072-4E4205A1B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5B0A7C-D10B-4EDB-B3AC-AC7788022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5FACB3-5203-4369-B879-00F8DADB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250-D89D-4DA7-B522-C22FCE079503}" type="datetime1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2D646-B01E-4971-A88E-38AF813F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183857-D183-4895-A51C-795B7F5C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3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DB57E-3C3F-40E0-82CD-B24047A3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687470-77AD-4EBA-BD54-BEADFA51E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477D5-4517-4C22-9407-6708A1D9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3A30-EE22-4D0D-95E1-697088837635}" type="datetime1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035478-365B-4FE0-A44E-D96B37C1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4A3BC-85A1-4E56-B2CB-0BC89D20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3C795B-1AC6-489B-9586-600A42A66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2CAF4E-55D3-4F48-AC0B-138BC62E7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A35F40-69E6-4794-ACC9-F566EA7F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F691-D3C2-4481-B31C-EEF2B4D4E202}" type="datetime1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72500E-B63B-445A-9EBC-7BF74F0F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31E941-CFF0-471A-AC8D-08BC0309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04FCA-E9C1-468B-8D5E-FB3D23CF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256523-B25E-40F5-AD2D-B484A3D15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78CDC-63B6-46ED-AD24-A84985C9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7E71-17C3-44E2-9142-E0073A370DE3}" type="datetime1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A325E-43B6-48EE-ABBD-3E0292F3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187104-7C1E-48E2-8496-8138C97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E060B-B80C-4A23-8576-FDAEDA9E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BA0083-D5BC-4EC2-8AA6-0821B1172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43A12D-C859-4295-93CB-5409D034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6C77-F12B-4B85-87C6-2C16D26FFBE8}" type="datetime1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5BDCE5-D58B-4FE2-B89F-3BBF608F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4EF750-359B-49D7-9393-0C4D7D62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1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BE338-1B7D-4D1D-8AB5-60A0EDEB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ABD00F-DA41-4923-ABD2-DB14D1F51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2B82B9-D105-48F7-9024-A1DD7B3E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27C539-68E3-420B-A57D-876272E2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9E8D-0F0C-4174-B01D-4463850DD0C6}" type="datetime1">
              <a:rPr lang="fr-FR" smtClean="0"/>
              <a:t>24/11/2020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425E26-A794-4D4B-8580-87C2A240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B1DE0A-54AA-47E0-8FDE-2D5ED4FD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6029B-2904-461F-8ABB-26551DE9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35D53E-CEC6-4912-9904-19658F1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521F56-DAF6-45CC-91C0-C49D71538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4983AB-F8E5-4B4C-8C5F-62131B51F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D2D1EE-2DC0-4B3D-A633-634C48D3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C7441E-5C76-4914-93CB-F44773DA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D6DC-2B80-4766-9E22-EFC906215F79}" type="datetime1">
              <a:rPr lang="fr-FR" smtClean="0"/>
              <a:t>24/11/2020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6EC196-DD0B-45E9-9037-97A74DB2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35B7BD-77E8-4B90-A9F4-57A1A3B4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AD958-E250-433B-9EB2-CCE4FB83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05A34F-6B93-4FC2-84F9-7E6372F9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105F-DF07-4C30-841B-51ECCF82FBB8}" type="datetime1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E4E43F-9694-42DF-AA47-0A0A5FD2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F7E31B-9A8B-44EB-AF44-FBDD5351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3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11B5A7-193B-499F-BAEB-D3812687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9DD4-3C4D-49AE-9C79-379B31C4E6D4}" type="datetime1">
              <a:rPr lang="fr-FR" smtClean="0"/>
              <a:t>24/11/2020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A3811C-BE36-4E8A-A28F-E8A82074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176D7D-583D-40E7-AFC6-F5D4D9D5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9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3F4D42-D84C-4456-B516-5EAB11AB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F9B10-495A-45C4-94B7-B4CE5FF6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75D8DD-DC40-4AEC-BAD8-62847D988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8965EE-73C2-44BB-9D15-6951EE55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4F5C-B7E8-4741-839A-9C0DCE4ADCAD}" type="datetime1">
              <a:rPr lang="fr-FR" smtClean="0"/>
              <a:t>24/11/2020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E8F126-9588-40A2-9B65-7C1FBBEA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E6CE2F-E027-4B20-8C4E-C1036FB1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63753-5149-4C50-B0B9-5C5BDCCF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D85404-9582-42D2-8E76-F56CD7C56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EA3596-E7F8-431F-9018-0BC231A30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9D4905-0EEC-4A94-8C3E-4E2062DB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0CC4-2ED9-4A6F-915A-FD9484DC1C06}" type="datetime1">
              <a:rPr lang="fr-FR" smtClean="0"/>
              <a:t>24/11/2020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A55E92-0164-4B62-A5C8-D82BD80B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6E2B67-8995-4B7D-97E1-9733A8C9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761225-C887-44BE-B92D-820650FF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81D86A-9B32-46C4-9F7A-9A6C28A8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AFDCA-668B-4321-BD5B-6BC5BF20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11A8-7866-4299-A921-8141F3229D7D}" type="datetime1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51C72-AA3F-4F62-BD5F-5B2F8C664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B6983F-D852-46B4-959E-16C648336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International_Standard_Book_Number" TargetMode="External"/><Relationship Id="rId2" Type="http://schemas.openxmlformats.org/officeDocument/2006/relationships/hyperlink" Target="https://fr.wikipedia.org/wiki/Gyroscop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Sp%C3%A9cial:Ouvrages_de_r%C3%A9f%C3%A9rence/2-225-82916-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9309" y="8697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UE 21: Capteurs Proprioceptifs et Extéroceptifs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90" y="3843054"/>
            <a:ext cx="2469483" cy="182489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205317" y="6253692"/>
            <a:ext cx="10515600" cy="46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Aïcha FONTE                                                                                                                                        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Licence Robotique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567" y="2464572"/>
            <a:ext cx="1866850" cy="245456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600" y="3227104"/>
            <a:ext cx="1625600" cy="12319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880" y="2784309"/>
            <a:ext cx="2111383" cy="21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945A60BB-A66D-482B-BCF6-794BBB0ECB25}"/>
              </a:ext>
            </a:extLst>
          </p:cNvPr>
          <p:cNvSpPr txBox="1"/>
          <p:nvPr/>
        </p:nvSpPr>
        <p:spPr>
          <a:xfrm>
            <a:off x="5214579" y="629266"/>
            <a:ext cx="642284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dirty="0" err="1">
                <a:effectLst/>
                <a:latin typeface="+mj-lt"/>
                <a:ea typeface="+mj-ea"/>
                <a:cs typeface="+mj-cs"/>
              </a:rPr>
              <a:t>Gyromètres</a:t>
            </a:r>
            <a:r>
              <a:rPr lang="en-US" sz="4400" b="1" i="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i="0" dirty="0" err="1">
                <a:effectLst/>
                <a:latin typeface="+mj-lt"/>
                <a:ea typeface="+mj-ea"/>
                <a:cs typeface="+mj-cs"/>
              </a:rPr>
              <a:t>mécaniques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83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F362BCB-8BF0-4BC9-A1A2-FD8709BA2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r="825" b="-1"/>
          <a:stretch/>
        </p:blipFill>
        <p:spPr bwMode="auto">
          <a:xfrm>
            <a:off x="649224" y="722376"/>
            <a:ext cx="333756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B99460-CAFC-4EB2-A948-3E7FA91B8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i="1" dirty="0" err="1">
                <a:solidFill>
                  <a:srgbClr val="C00000"/>
                </a:solidFill>
                <a:effectLst/>
              </a:rPr>
              <a:t>Gyromètres</a:t>
            </a:r>
            <a:r>
              <a:rPr lang="en-US" sz="2000" b="1" i="1" dirty="0">
                <a:solidFill>
                  <a:srgbClr val="C00000"/>
                </a:solidFill>
                <a:effectLst/>
              </a:rPr>
              <a:t> avec </a:t>
            </a:r>
            <a:r>
              <a:rPr lang="en-US" sz="2000" b="1" i="1" dirty="0" err="1">
                <a:solidFill>
                  <a:srgbClr val="C00000"/>
                </a:solidFill>
                <a:effectLst/>
              </a:rPr>
              <a:t>éléments</a:t>
            </a:r>
            <a:r>
              <a:rPr lang="en-US" sz="2000" b="1" i="1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</a:rPr>
              <a:t>rotatifs</a:t>
            </a:r>
            <a:endParaRPr lang="en-US" sz="2000" b="1" i="1" dirty="0">
              <a:solidFill>
                <a:srgbClr val="C00000"/>
              </a:solidFill>
              <a:effectLst/>
            </a:endParaRPr>
          </a:p>
          <a:p>
            <a:pPr algn="just"/>
            <a:r>
              <a:rPr lang="en-US" sz="2000" b="0" i="0" dirty="0" err="1">
                <a:effectLst/>
              </a:rPr>
              <a:t>L’effet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gyroscopique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peut</a:t>
            </a:r>
            <a:r>
              <a:rPr lang="en-US" sz="2000" b="0" i="0" dirty="0">
                <a:effectLst/>
              </a:rPr>
              <a:t> se </a:t>
            </a:r>
            <a:r>
              <a:rPr lang="en-US" sz="2000" b="0" i="0" dirty="0" err="1">
                <a:effectLst/>
              </a:rPr>
              <a:t>comprendre</a:t>
            </a:r>
            <a:r>
              <a:rPr lang="en-US" sz="2000" b="0" i="0" dirty="0">
                <a:effectLst/>
              </a:rPr>
              <a:t> avec </a:t>
            </a:r>
            <a:r>
              <a:rPr lang="en-US" sz="2000" b="0" i="0" dirty="0" err="1">
                <a:effectLst/>
              </a:rPr>
              <a:t>une</a:t>
            </a:r>
            <a:r>
              <a:rPr lang="en-US" sz="2000" b="0" i="0" dirty="0">
                <a:effectLst/>
              </a:rPr>
              <a:t> </a:t>
            </a:r>
            <a:r>
              <a:rPr lang="en-US" sz="2000" b="0" i="0" u="none" strike="noStrike" dirty="0" err="1">
                <a:effectLst/>
              </a:rPr>
              <a:t>toupie</a:t>
            </a:r>
            <a:r>
              <a:rPr lang="en-US" sz="2000" b="0" i="0" dirty="0">
                <a:effectLst/>
              </a:rPr>
              <a:t>:</a:t>
            </a:r>
          </a:p>
          <a:p>
            <a:pPr algn="just"/>
            <a:r>
              <a:rPr lang="en-US" sz="2000" b="0" i="0" dirty="0">
                <a:effectLst/>
              </a:rPr>
              <a:t> </a:t>
            </a:r>
            <a:r>
              <a:rPr lang="en-US" sz="2000" dirty="0"/>
              <a:t>A</a:t>
            </a:r>
            <a:r>
              <a:rPr lang="en-US" sz="2000" b="0" i="0" dirty="0">
                <a:effectLst/>
              </a:rPr>
              <a:t>u lieu de </a:t>
            </a:r>
            <a:r>
              <a:rPr lang="en-US" sz="2000" b="0" i="0" dirty="0" err="1">
                <a:effectLst/>
              </a:rPr>
              <a:t>tomber</a:t>
            </a:r>
            <a:r>
              <a:rPr lang="en-US" sz="2000" b="0" i="0" dirty="0">
                <a:effectLst/>
              </a:rPr>
              <a:t>, la </a:t>
            </a:r>
            <a:r>
              <a:rPr lang="en-US" sz="2000" b="0" i="0" dirty="0" err="1">
                <a:effectLst/>
              </a:rPr>
              <a:t>toupie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reste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équilibre</a:t>
            </a:r>
            <a:r>
              <a:rPr lang="en-US" sz="2000" b="0" i="0" dirty="0">
                <a:effectLst/>
              </a:rPr>
              <a:t> tant </a:t>
            </a:r>
            <a:r>
              <a:rPr lang="en-US" sz="2000" b="0" i="0" dirty="0" err="1">
                <a:effectLst/>
              </a:rPr>
              <a:t>qu’elle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est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en</a:t>
            </a:r>
            <a:r>
              <a:rPr lang="en-US" sz="2000" b="0" i="0" dirty="0">
                <a:effectLst/>
              </a:rPr>
              <a:t> rotation. </a:t>
            </a:r>
            <a:r>
              <a:rPr lang="en-US" sz="2000" b="0" i="0" dirty="0" err="1">
                <a:effectLst/>
              </a:rPr>
              <a:t>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principe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elle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peut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rester</a:t>
            </a:r>
            <a:r>
              <a:rPr lang="en-US" sz="2000" b="0" i="0" dirty="0">
                <a:effectLst/>
              </a:rPr>
              <a:t> sur le </a:t>
            </a:r>
            <a:r>
              <a:rPr lang="en-US" sz="2000" b="0" i="0" dirty="0" err="1">
                <a:effectLst/>
              </a:rPr>
              <a:t>même</a:t>
            </a:r>
            <a:r>
              <a:rPr lang="en-US" sz="2000" b="0" i="0" dirty="0">
                <a:effectLst/>
              </a:rPr>
              <a:t> axe </a:t>
            </a:r>
            <a:r>
              <a:rPr lang="en-US" sz="2000" b="0" i="0" dirty="0" err="1">
                <a:effectLst/>
              </a:rPr>
              <a:t>même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si</a:t>
            </a:r>
            <a:r>
              <a:rPr lang="en-US" sz="2000" b="0" i="0" dirty="0">
                <a:effectLst/>
              </a:rPr>
              <a:t> son support </a:t>
            </a:r>
            <a:r>
              <a:rPr lang="en-US" sz="2000" b="0" i="0" dirty="0" err="1">
                <a:effectLst/>
              </a:rPr>
              <a:t>est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incliné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ainsi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l’angle</a:t>
            </a:r>
            <a:r>
              <a:rPr lang="en-US" sz="2000" b="0" i="0" dirty="0">
                <a:effectLst/>
              </a:rPr>
              <a:t> entre la </a:t>
            </a:r>
            <a:r>
              <a:rPr lang="en-US" sz="2000" b="0" i="0" dirty="0" err="1">
                <a:effectLst/>
              </a:rPr>
              <a:t>toupie</a:t>
            </a:r>
            <a:r>
              <a:rPr lang="en-US" sz="2000" b="0" i="0" dirty="0">
                <a:effectLst/>
              </a:rPr>
              <a:t> et le support </a:t>
            </a:r>
            <a:r>
              <a:rPr lang="en-US" sz="2000" b="0" i="0" dirty="0" err="1">
                <a:effectLst/>
              </a:rPr>
              <a:t>permet</a:t>
            </a:r>
            <a:r>
              <a:rPr lang="en-US" sz="2000" b="0" i="0" dirty="0">
                <a:effectLst/>
              </a:rPr>
              <a:t> de </a:t>
            </a:r>
            <a:r>
              <a:rPr lang="en-US" sz="2000" b="0" i="0" dirty="0" err="1">
                <a:effectLst/>
              </a:rPr>
              <a:t>mesurer</a:t>
            </a:r>
            <a:r>
              <a:rPr lang="en-US" sz="2000" b="0" i="0" dirty="0">
                <a:effectLst/>
              </a:rPr>
              <a:t> la rotation du support.</a:t>
            </a:r>
          </a:p>
          <a:p>
            <a:pPr algn="just"/>
            <a:r>
              <a:rPr lang="en-US" sz="2000" b="0" i="0" dirty="0" err="1">
                <a:effectLst/>
              </a:rPr>
              <a:t>Cet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effet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dû</a:t>
            </a:r>
            <a:r>
              <a:rPr lang="en-US" sz="2000" b="0" i="0" dirty="0">
                <a:effectLst/>
              </a:rPr>
              <a:t> à la conservation du </a:t>
            </a:r>
            <a:r>
              <a:rPr lang="en-US" sz="2000" b="0" i="0" u="none" strike="noStrike" dirty="0">
                <a:effectLst/>
              </a:rPr>
              <a:t>moment </a:t>
            </a:r>
            <a:r>
              <a:rPr lang="en-US" sz="2000" b="0" i="0" u="none" strike="noStrike" dirty="0" err="1">
                <a:effectLst/>
              </a:rPr>
              <a:t>angulaire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permet</a:t>
            </a:r>
            <a:r>
              <a:rPr lang="en-US" sz="2000" b="0" i="0" dirty="0">
                <a:effectLst/>
              </a:rPr>
              <a:t> de </a:t>
            </a:r>
            <a:r>
              <a:rPr lang="en-US" sz="2000" b="0" i="0" dirty="0" err="1">
                <a:effectLst/>
              </a:rPr>
              <a:t>construire</a:t>
            </a:r>
            <a:r>
              <a:rPr lang="en-US" sz="2000" b="0" i="0" dirty="0">
                <a:effectLst/>
              </a:rPr>
              <a:t> des instruments de </a:t>
            </a:r>
            <a:r>
              <a:rPr lang="en-US" sz="2000" b="0" i="0" dirty="0" err="1">
                <a:effectLst/>
              </a:rPr>
              <a:t>mesure</a:t>
            </a:r>
            <a:r>
              <a:rPr lang="en-US" sz="2000" b="0" i="0" dirty="0">
                <a:effectLst/>
              </a:rPr>
              <a:t>. </a:t>
            </a:r>
            <a:r>
              <a:rPr lang="en-US" sz="2000" b="0" i="0" dirty="0" err="1">
                <a:effectLst/>
              </a:rPr>
              <a:t>Ils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peuvent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fonctionner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comme</a:t>
            </a:r>
            <a:r>
              <a:rPr lang="en-US" sz="2000" b="0" i="0" dirty="0">
                <a:effectLst/>
              </a:rPr>
              <a:t> gyroscope </a:t>
            </a:r>
            <a:r>
              <a:rPr lang="en-US" sz="2000" b="0" i="0" dirty="0" err="1">
                <a:effectLst/>
              </a:rPr>
              <a:t>ou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comme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gyromètre</a:t>
            </a:r>
            <a:r>
              <a:rPr lang="en-US" sz="2000" b="0" i="0" dirty="0">
                <a:effectLst/>
              </a:rPr>
              <a:t>.</a:t>
            </a:r>
          </a:p>
          <a:p>
            <a:endParaRPr lang="en-US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DAC96F-0B05-45B5-B148-742FFC78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5697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3A214FC8-7A6B-454A-ADA5-8A1A54B328A5}" type="slidenum">
              <a:rPr lang="en-US">
                <a:solidFill>
                  <a:srgbClr val="595959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59595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604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30949C-2D58-4DC4-8B40-9E7586A7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20F00B-B798-4494-9B59-65A5540E36E4}"/>
              </a:ext>
            </a:extLst>
          </p:cNvPr>
          <p:cNvSpPr txBox="1"/>
          <p:nvPr/>
        </p:nvSpPr>
        <p:spPr>
          <a:xfrm>
            <a:off x="668044" y="814071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i="0" dirty="0">
                <a:solidFill>
                  <a:srgbClr val="C00000"/>
                </a:solidFill>
                <a:effectLst/>
              </a:rPr>
              <a:t>Gyromètres vibrants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829E06-AF45-4A9E-B64A-EC023AE9C700}"/>
              </a:ext>
            </a:extLst>
          </p:cNvPr>
          <p:cNvSpPr txBox="1"/>
          <p:nvPr/>
        </p:nvSpPr>
        <p:spPr>
          <a:xfrm>
            <a:off x="858544" y="1665458"/>
            <a:ext cx="44945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0" i="0" dirty="0">
                <a:solidFill>
                  <a:srgbClr val="202122"/>
                </a:solidFill>
                <a:effectLst/>
              </a:rPr>
              <a:t>Ces gyromètres sont basés sur des corps vibrant selon un certain </a:t>
            </a:r>
            <a:r>
              <a:rPr lang="fr-FR" b="0" i="0" u="none" strike="noStrike" dirty="0">
                <a:solidFill>
                  <a:srgbClr val="0B0080"/>
                </a:solidFill>
                <a:effectLst/>
              </a:rPr>
              <a:t>mode de vibration </a:t>
            </a:r>
            <a:r>
              <a:rPr lang="fr-FR" b="0" i="0" dirty="0">
                <a:solidFill>
                  <a:srgbClr val="202122"/>
                </a:solidFill>
                <a:effectLst/>
              </a:rPr>
              <a:t>(ou direction) et dont la rotation va permettre d'exciter un autre mode (ou direction) en raison de l'apparition d'un couplage lié à la </a:t>
            </a:r>
            <a:r>
              <a:rPr lang="fr-FR" b="0" i="0" u="none" strike="noStrike" dirty="0">
                <a:solidFill>
                  <a:srgbClr val="0B0080"/>
                </a:solidFill>
                <a:effectLst/>
              </a:rPr>
              <a:t>force de Coriolis</a:t>
            </a:r>
            <a:r>
              <a:rPr lang="fr-FR" b="0" i="0" dirty="0">
                <a:solidFill>
                  <a:srgbClr val="202122"/>
                </a:solidFill>
                <a:effectLst/>
              </a:rPr>
              <a:t>. La mesure de l'amplitude de vibration de ce mode parasite permet de remonter à la vitesse angulaire. Ce principe est particulièrement utilisé pour les </a:t>
            </a:r>
            <a:r>
              <a:rPr lang="fr-FR" b="0" i="0" u="none" strike="noStrike" dirty="0">
                <a:solidFill>
                  <a:srgbClr val="0B0080"/>
                </a:solidFill>
                <a:effectLst/>
              </a:rPr>
              <a:t>microsystèmes </a:t>
            </a:r>
            <a:r>
              <a:rPr lang="fr-FR" b="0" i="0" dirty="0">
                <a:solidFill>
                  <a:srgbClr val="202122"/>
                </a:solidFill>
                <a:effectLst/>
              </a:rPr>
              <a:t>réalisés par </a:t>
            </a:r>
            <a:r>
              <a:rPr lang="fr-FR" b="0" i="0" u="none" strike="noStrike" dirty="0" err="1">
                <a:solidFill>
                  <a:srgbClr val="0B0080"/>
                </a:solidFill>
                <a:effectLst/>
              </a:rPr>
              <a:t>microfabrication</a:t>
            </a:r>
            <a:r>
              <a:rPr lang="fr-FR" b="0" i="0" u="none" strike="noStrike" dirty="0">
                <a:solidFill>
                  <a:srgbClr val="0B0080"/>
                </a:solidFill>
                <a:effectLst/>
              </a:rPr>
              <a:t>.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68BAB1-6F79-404B-BD10-82D42096722B}"/>
              </a:ext>
            </a:extLst>
          </p:cNvPr>
          <p:cNvSpPr txBox="1"/>
          <p:nvPr/>
        </p:nvSpPr>
        <p:spPr>
          <a:xfrm>
            <a:off x="6580572" y="814070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BC9590-4981-4F68-A6D0-7203612366E0}"/>
              </a:ext>
            </a:extLst>
          </p:cNvPr>
          <p:cNvSpPr txBox="1"/>
          <p:nvPr/>
        </p:nvSpPr>
        <p:spPr>
          <a:xfrm>
            <a:off x="6207709" y="1526959"/>
            <a:ext cx="54985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0" i="0" dirty="0">
                <a:solidFill>
                  <a:srgbClr val="202122"/>
                </a:solidFill>
                <a:effectLst/>
              </a:rPr>
              <a:t>Les gyromètres (ou gyroscopes) sont utilisés :</a:t>
            </a:r>
          </a:p>
          <a:p>
            <a:pPr algn="just"/>
            <a:endParaRPr lang="fr-FR" b="0" i="0" dirty="0">
              <a:solidFill>
                <a:srgbClr val="202122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02122"/>
                </a:solidFill>
                <a:effectLst/>
              </a:rPr>
              <a:t>pour la stabilisation d’une direction ou d’un référentiel mécanique, par exemple pour la stabilisation d’une caméra, d’une antenne ou d’un viseur infrarouge d’un autodirecteur de missile,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02122"/>
                </a:solidFill>
                <a:effectLst/>
              </a:rPr>
              <a:t>dans les </a:t>
            </a:r>
            <a:r>
              <a:rPr lang="fr-FR" b="0" i="0" u="none" strike="noStrike" dirty="0">
                <a:solidFill>
                  <a:srgbClr val="0B0080"/>
                </a:solidFill>
                <a:effectLst/>
              </a:rPr>
              <a:t>systèmes de guidage </a:t>
            </a:r>
            <a:r>
              <a:rPr lang="fr-FR" b="0" i="0" dirty="0">
                <a:solidFill>
                  <a:srgbClr val="202122"/>
                </a:solidFill>
                <a:effectLst/>
              </a:rPr>
              <a:t>des missiles ou fusées,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02122"/>
                </a:solidFill>
                <a:effectLst/>
              </a:rPr>
              <a:t>dans les système de pilotage automatique des aéronefs</a:t>
            </a:r>
          </a:p>
          <a:p>
            <a:pPr algn="just"/>
            <a:r>
              <a:rPr lang="fr-FR" b="0" i="0" dirty="0">
                <a:solidFill>
                  <a:srgbClr val="202122"/>
                </a:solidFill>
                <a:effectLst/>
              </a:rPr>
              <a:t>en association avec des </a:t>
            </a:r>
            <a:r>
              <a:rPr lang="fr-FR" b="0" i="0" u="none" strike="noStrike" dirty="0">
                <a:solidFill>
                  <a:srgbClr val="0B0080"/>
                </a:solidFill>
                <a:effectLst/>
              </a:rPr>
              <a:t>accéléromètres</a:t>
            </a:r>
            <a:r>
              <a:rPr lang="fr-FR" b="0" i="0" dirty="0">
                <a:solidFill>
                  <a:srgbClr val="202122"/>
                </a:solidFill>
                <a:effectLst/>
              </a:rPr>
              <a:t> pour déterminer la position, la vitesse et l’attitude d’un véhicule (avion, char, bateau, sous-marin, etc.). Dans ce cas, il s’agit d’un équipement appelé </a:t>
            </a:r>
            <a:r>
              <a:rPr lang="fr-FR" b="0" i="0" u="none" strike="noStrike" dirty="0">
                <a:solidFill>
                  <a:srgbClr val="0B0080"/>
                </a:solidFill>
                <a:effectLst/>
              </a:rPr>
              <a:t>Centrale inertielle.</a:t>
            </a:r>
            <a:endParaRPr lang="fr-FR" b="0" i="0" dirty="0">
              <a:solidFill>
                <a:srgbClr val="202122"/>
              </a:solidFill>
              <a:effectLst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A349D0-6563-4CC8-9FF0-439428423689}"/>
              </a:ext>
            </a:extLst>
          </p:cNvPr>
          <p:cNvSpPr txBox="1"/>
          <p:nvPr/>
        </p:nvSpPr>
        <p:spPr>
          <a:xfrm>
            <a:off x="3643314" y="5798145"/>
            <a:ext cx="6338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http://culturesciencesphysique.ens-lyon.fr/XML/db/csphysique/metadata/LOM_CSP_conference_PP2008_effet_Sagnac_gyrometre_Lefevre.xml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9EC9B86-AB3E-4119-BED0-2BA958CA97CD}"/>
              </a:ext>
            </a:extLst>
          </p:cNvPr>
          <p:cNvSpPr txBox="1"/>
          <p:nvPr/>
        </p:nvSpPr>
        <p:spPr>
          <a:xfrm>
            <a:off x="858544" y="5140171"/>
            <a:ext cx="384662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Ci-dessous le lien pour la conférence sur l’effet Sagnac</a:t>
            </a:r>
          </a:p>
        </p:txBody>
      </p:sp>
    </p:spTree>
    <p:extLst>
      <p:ext uri="{BB962C8B-B14F-4D97-AF65-F5344CB8AC3E}">
        <p14:creationId xmlns:p14="http://schemas.microsoft.com/office/powerpoint/2010/main" val="311793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9334500" cy="4351338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https://fr.wikipedia.org/wiki/Gyroscope</a:t>
            </a:r>
            <a:endParaRPr lang="fr-FR" dirty="0"/>
          </a:p>
          <a:p>
            <a:r>
              <a:rPr lang="fr-FR" i="1" dirty="0"/>
              <a:t>Les Capteurs en instrumentation industrielle Georges Asch et collaborateurs, 832 pages, 1999 5ème édition Dunod</a:t>
            </a:r>
          </a:p>
          <a:p>
            <a:r>
              <a:rPr lang="en-US" b="0" i="1" dirty="0">
                <a:solidFill>
                  <a:srgbClr val="202122"/>
                </a:solidFill>
                <a:effectLst/>
              </a:rPr>
              <a:t>Perry J. "Spinning Tops". London Society for Promoting Christian Knowledge, 1870. Re-</a:t>
            </a:r>
            <a:r>
              <a:rPr lang="en-US" b="0" i="1" dirty="0" err="1">
                <a:solidFill>
                  <a:srgbClr val="202122"/>
                </a:solidFill>
                <a:effectLst/>
              </a:rPr>
              <a:t>publié</a:t>
            </a:r>
            <a:r>
              <a:rPr lang="en-US" b="0" i="1" dirty="0">
                <a:solidFill>
                  <a:srgbClr val="202122"/>
                </a:solidFill>
                <a:effectLst/>
              </a:rPr>
              <a:t> par Project </a:t>
            </a:r>
            <a:r>
              <a:rPr lang="en-US" b="0" i="1" dirty="0" err="1">
                <a:solidFill>
                  <a:srgbClr val="202122"/>
                </a:solidFill>
                <a:effectLst/>
              </a:rPr>
              <a:t>Gutemberg</a:t>
            </a:r>
            <a:r>
              <a:rPr lang="en-US" b="0" i="1" dirty="0">
                <a:solidFill>
                  <a:srgbClr val="202122"/>
                </a:solidFill>
                <a:effectLst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</a:rPr>
              <a:t>ebook</a:t>
            </a:r>
            <a:r>
              <a:rPr lang="en-US" b="0" i="1" dirty="0">
                <a:solidFill>
                  <a:srgbClr val="202122"/>
                </a:solidFill>
                <a:effectLst/>
              </a:rPr>
              <a:t>, 2010.</a:t>
            </a:r>
          </a:p>
          <a:p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J.-P. Pérez, Mécanique, fondements et </a:t>
            </a:r>
            <a:r>
              <a:rPr kumimoji="0" lang="fr-FR" altLang="fr-FR" sz="2800" b="0" i="1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applications,Mass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Masson, 1997 (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International Standard Book Number"/>
              </a:rPr>
              <a:t>ISBN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Spécial:Ouvrages de référence/2-225-82916-0"/>
              </a:rPr>
              <a:t>2-225-82916-0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b="0" i="1" dirty="0">
              <a:solidFill>
                <a:srgbClr val="202122"/>
              </a:solidFill>
              <a:effectLst/>
            </a:endParaRPr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20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Séquence VII</a:t>
            </a:r>
            <a:br>
              <a:rPr lang="fr-FR" b="1" i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u="sng" dirty="0"/>
              <a:t>La mesure de la vitesse: Les capteurs inertiels</a:t>
            </a:r>
          </a:p>
          <a:p>
            <a:r>
              <a:rPr lang="fr-FR" b="1" i="1" u="sng" dirty="0"/>
              <a:t>Principe, technologies</a:t>
            </a:r>
          </a:p>
          <a:p>
            <a:r>
              <a:rPr lang="fr-FR" sz="2800" b="1" i="1" u="sng" dirty="0">
                <a:latin typeface="+mn-lt"/>
              </a:rPr>
              <a:t>Gyroscopes mécaniques</a:t>
            </a:r>
          </a:p>
          <a:p>
            <a:r>
              <a:rPr lang="fr-FR" sz="2800" b="1" i="1" u="sng" dirty="0">
                <a:effectLst/>
                <a:cs typeface="Calibri" panose="020F0502020204030204" pitchFamily="34" charset="0"/>
              </a:rPr>
              <a:t>Mouvement de Lagrange de la toupie</a:t>
            </a:r>
          </a:p>
          <a:p>
            <a:r>
              <a:rPr lang="fr-FR" sz="2800" b="1" i="1" u="sng" dirty="0">
                <a:latin typeface="+mn-lt"/>
              </a:rPr>
              <a:t>Le Gyromètre</a:t>
            </a:r>
            <a:endParaRPr lang="fr-FR" sz="2800" i="1" u="sng" dirty="0"/>
          </a:p>
          <a:p>
            <a:r>
              <a:rPr lang="fr-FR" b="1" i="1" u="sng" dirty="0"/>
              <a:t>Principe de fonctionnement, technologies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60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5043B4-5B6B-4DF5-BF14-7D5100C2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3600" b="1" dirty="0">
                <a:latin typeface="+mn-lt"/>
              </a:rPr>
              <a:t>La mesure de la vitesse: Les capteurs inertiels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2ED014-8EF2-4909-8ED9-8ADB1356E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algn="just"/>
            <a:r>
              <a:rPr lang="fr-FR" sz="2000" b="0" i="0" dirty="0">
                <a:effectLst/>
              </a:rPr>
              <a:t>Un </a:t>
            </a:r>
            <a:r>
              <a:rPr lang="fr-FR" sz="2000" b="1" i="0" dirty="0">
                <a:effectLst/>
              </a:rPr>
              <a:t>gyromètre</a:t>
            </a:r>
            <a:r>
              <a:rPr lang="fr-FR" sz="2000" b="0" i="0" dirty="0">
                <a:effectLst/>
              </a:rPr>
              <a:t> est un capteur de mouvement. Il fournit une information de vitesse par rapport à un référentiel inertiel. Il est utilisé en robotique, agriculture, engins de construction, et principalement dans les véhicules (les avions, les bateaux, les sous marins...) pour mesurer une vitesse angulaire.</a:t>
            </a:r>
          </a:p>
          <a:p>
            <a:pPr algn="just"/>
            <a:r>
              <a:rPr lang="fr-FR" sz="2000" dirty="0"/>
              <a:t>On distingue le </a:t>
            </a:r>
            <a:r>
              <a:rPr lang="fr-FR" sz="2000" b="1" dirty="0"/>
              <a:t>gyromètre</a:t>
            </a:r>
            <a:r>
              <a:rPr lang="fr-FR" sz="2000" dirty="0"/>
              <a:t> du </a:t>
            </a:r>
            <a:r>
              <a:rPr lang="fr-FR" sz="2000" b="1" dirty="0"/>
              <a:t>gyroscope</a:t>
            </a:r>
            <a:r>
              <a:rPr lang="fr-FR" sz="2000" dirty="0"/>
              <a:t> qui est un capteur de position angulaire. La distinction est parfois subtile car un même appareil peut fonctionner en gyroscope ou gyromètre.</a:t>
            </a:r>
          </a:p>
          <a:p>
            <a:pPr algn="just"/>
            <a:r>
              <a:rPr lang="fr-FR" sz="2000" b="0" i="0" dirty="0">
                <a:effectLst/>
              </a:rPr>
              <a:t>Etendues de mesure: 75 à 900°/s, sortie analogique (tension).</a:t>
            </a:r>
          </a:p>
          <a:p>
            <a:endParaRPr lang="fr-FR" sz="2000" dirty="0"/>
          </a:p>
        </p:txBody>
      </p:sp>
      <p:pic>
        <p:nvPicPr>
          <p:cNvPr id="1026" name="Picture 2" descr="Gyromètres et gyroscopes capacitifs - capteurs de vitesse angulaire">
            <a:extLst>
              <a:ext uri="{FF2B5EF4-FFF2-40B4-BE49-F238E27FC236}">
                <a16:creationId xmlns:a16="http://schemas.microsoft.com/office/drawing/2014/main" id="{1E1855D3-83D2-468B-A0C9-0C39518AA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r="26494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B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FF7D5B-9476-4825-96B7-7E95E229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214FC8-7A6B-454A-ADA5-8A1A54B328A5}" type="slidenum">
              <a:rPr lang="fr-FR" smtClean="0"/>
              <a:pPr>
                <a:spcAft>
                  <a:spcPts val="600"/>
                </a:spcAft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41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A8FC5-F13E-405E-A584-3B236F2C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43" y="816746"/>
            <a:ext cx="8801932" cy="1273438"/>
          </a:xfrm>
        </p:spPr>
        <p:txBody>
          <a:bodyPr>
            <a:normAutofit/>
          </a:bodyPr>
          <a:lstStyle/>
          <a:p>
            <a:r>
              <a:rPr lang="fr-FR" sz="3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Principes physiques de mesure </a:t>
            </a:r>
            <a:r>
              <a:rPr lang="fr-FR" sz="36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gyrométrique</a:t>
            </a:r>
            <a:endParaRPr lang="fr-FR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A04121-C176-4EAC-A415-5C1C945C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64" y="2090184"/>
            <a:ext cx="520074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fr-FR" sz="2600" b="0" i="0" dirty="0">
                <a:solidFill>
                  <a:srgbClr val="202122"/>
                </a:solidFill>
                <a:effectLst/>
              </a:rPr>
              <a:t>Le Gyroscope est un appareil qui exploite le principe de la conservation du moment cinétique</a:t>
            </a:r>
            <a:r>
              <a:rPr lang="fr-FR" sz="2600" b="0" i="0" dirty="0">
                <a:solidFill>
                  <a:srgbClr val="0B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600" b="0" i="0" dirty="0">
                <a:solidFill>
                  <a:srgbClr val="202122"/>
                </a:solidFill>
                <a:effectLst/>
              </a:rPr>
              <a:t>en </a:t>
            </a:r>
            <a:r>
              <a:rPr lang="fr-FR" sz="2600" b="0" i="0" u="none" strike="noStrike" dirty="0">
                <a:solidFill>
                  <a:srgbClr val="0B0080"/>
                </a:solidFill>
                <a:effectLst/>
              </a:rPr>
              <a:t>physique</a:t>
            </a:r>
            <a:r>
              <a:rPr lang="fr-FR" sz="2600" b="0" i="0" dirty="0">
                <a:solidFill>
                  <a:srgbClr val="202122"/>
                </a:solidFill>
                <a:effectLst/>
              </a:rPr>
              <a:t> (ou encore stabilité gyroscopique ou effet gyroscopique). Cette loi fondamentale de la mécanique veut qu'en l'absence de couple appliqué à un solide en rotation autour d'un de ses axes principaux, celui-ci conserve son axe de rotation invariable. Lorsqu'un couple est appliqué à l'appareil, il provoque une précession </a:t>
            </a:r>
            <a:r>
              <a:rPr lang="fr-FR" sz="2600" dirty="0">
                <a:solidFill>
                  <a:srgbClr val="202122"/>
                </a:solidFill>
              </a:rPr>
              <a:t>ou une nutation </a:t>
            </a:r>
            <a:r>
              <a:rPr lang="fr-FR" sz="2600" b="0" i="0" dirty="0">
                <a:solidFill>
                  <a:srgbClr val="202122"/>
                </a:solidFill>
                <a:effectLst/>
              </a:rPr>
              <a:t>du solide en rotation.</a:t>
            </a:r>
            <a:endParaRPr lang="fr-FR" sz="2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EB60E7-9D00-4335-B842-0D7FBF12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4</a:t>
            </a:fld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9A89F7-58DA-4321-8EA6-340B77960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15" y="2467263"/>
            <a:ext cx="3211825" cy="37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6B1D30C-C0EE-4AA0-97C1-EB57464562A5}"/>
              </a:ext>
            </a:extLst>
          </p:cNvPr>
          <p:cNvSpPr txBox="1"/>
          <p:nvPr/>
        </p:nvSpPr>
        <p:spPr>
          <a:xfrm>
            <a:off x="1115349" y="1794891"/>
            <a:ext cx="578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+mn-lt"/>
              </a:rPr>
              <a:t>Gyroscopes mécaniques</a:t>
            </a:r>
            <a:endParaRPr lang="fr-FR" sz="2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5807C27-9FFD-48DB-9EA9-7032F57A5968}"/>
              </a:ext>
            </a:extLst>
          </p:cNvPr>
          <p:cNvSpPr txBox="1"/>
          <p:nvPr/>
        </p:nvSpPr>
        <p:spPr>
          <a:xfrm>
            <a:off x="9064333" y="2484177"/>
            <a:ext cx="27431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Exemple de gyroscope avec trois degrés de liberté de rotation autour de trois axes. Le </a:t>
            </a:r>
            <a:r>
              <a:rPr lang="fr-F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rotor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(plateau central en rotation) gardera son axe de rotation fixe quelles que soient les orientations des cercles extérieurs mais uniquement lorsque celui-ci est en rotation.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862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D7297-5477-48AC-8496-8346354A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64" y="826764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0" i="0" dirty="0">
                <a:effectLst/>
                <a:latin typeface="Linux Libertine"/>
              </a:rPr>
              <a:t>Lois physiques</a:t>
            </a:r>
            <a:br>
              <a:rPr lang="fr-FR" sz="3600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fr-FR" sz="31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Mouvement de Lagrange de la toupie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522611-AC8E-4388-88B3-2DB0D5EE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5</a:t>
            </a:fld>
            <a:endParaRPr lang="fr-FR"/>
          </a:p>
        </p:txBody>
      </p:sp>
      <p:sp>
        <p:nvSpPr>
          <p:cNvPr id="12" name="AutoShape 8" descr="{\displaystyle {\vec {\tau }}={\frac {d{\vec {L}}}{dt}}}">
            <a:extLst>
              <a:ext uri="{FF2B5EF4-FFF2-40B4-BE49-F238E27FC236}">
                <a16:creationId xmlns:a16="http://schemas.microsoft.com/office/drawing/2014/main" id="{9A8FF0A8-3806-43A1-BC83-DD92AF77E9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6850" y="-198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05B6463D-8B6F-406B-B5FE-AE963E9531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94" y="1819445"/>
            <a:ext cx="4235081" cy="31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A1FE9B-4BD2-4131-A923-999DC7DB5ADD}"/>
              </a:ext>
            </a:extLst>
          </p:cNvPr>
          <p:cNvSpPr txBox="1"/>
          <p:nvPr/>
        </p:nvSpPr>
        <p:spPr>
          <a:xfrm>
            <a:off x="1051264" y="2091071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>
                <a:solidFill>
                  <a:srgbClr val="202122"/>
                </a:solidFill>
                <a:effectLst/>
              </a:rPr>
              <a:t>Le </a:t>
            </a:r>
            <a:r>
              <a:rPr lang="fr-FR" b="1" i="0">
                <a:solidFill>
                  <a:srgbClr val="202122"/>
                </a:solidFill>
                <a:effectLst/>
              </a:rPr>
              <a:t>mouvement de Lagrange de la toupie</a:t>
            </a:r>
            <a:r>
              <a:rPr lang="fr-FR" b="0" i="0">
                <a:solidFill>
                  <a:srgbClr val="202122"/>
                </a:solidFill>
                <a:effectLst/>
              </a:rPr>
              <a:t> est le mouvement d'une </a:t>
            </a:r>
            <a:r>
              <a:rPr lang="fr-FR">
                <a:solidFill>
                  <a:srgbClr val="0B0080"/>
                </a:solidFill>
              </a:rPr>
              <a:t>toupie</a:t>
            </a:r>
            <a:r>
              <a:rPr lang="fr-FR" b="0" i="0">
                <a:solidFill>
                  <a:srgbClr val="202122"/>
                </a:solidFill>
                <a:effectLst/>
              </a:rPr>
              <a:t> pesante autour d'un point de son axe, la réaction du support en ce point ayant un moment nul.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527ED40-A5D2-4AA7-B424-CB3BA508FFFC}"/>
              </a:ext>
            </a:extLst>
          </p:cNvPr>
          <p:cNvSpPr txBox="1"/>
          <p:nvPr/>
        </p:nvSpPr>
        <p:spPr>
          <a:xfrm>
            <a:off x="1051264" y="2945936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i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Approximation gyroscopique</a:t>
            </a:r>
            <a:endParaRPr lang="fr-FR" sz="2400" b="1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71AC9892-45B2-4AAB-A02F-7491A45A533C}"/>
              </a:ext>
            </a:extLst>
          </p:cNvPr>
          <p:cNvSpPr txBox="1"/>
          <p:nvPr/>
        </p:nvSpPr>
        <p:spPr>
          <a:xfrm>
            <a:off x="1051264" y="3407600"/>
            <a:ext cx="72759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1" dirty="0">
                <a:solidFill>
                  <a:srgbClr val="202122"/>
                </a:solidFill>
                <a:effectLst/>
              </a:rPr>
              <a:t>O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 le point fixe de l'axe de la toupie lui servant de support,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1" dirty="0">
                <a:solidFill>
                  <a:srgbClr val="202122"/>
                </a:solidFill>
                <a:effectLst/>
              </a:rPr>
              <a:t>G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 le centre d'inertie de la toupie,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dirty="0">
                <a:solidFill>
                  <a:srgbClr val="202122"/>
                </a:solidFill>
                <a:effectLst/>
              </a:rPr>
              <a:t>(i, j , k) un </a:t>
            </a:r>
            <a:r>
              <a:rPr lang="fr-FR" sz="1600" b="0" i="0" u="none" strike="noStrike" dirty="0">
                <a:solidFill>
                  <a:srgbClr val="0B0080"/>
                </a:solidFill>
                <a:effectLst/>
              </a:rPr>
              <a:t>référentiel 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considéré comme fixe, k étant dirigé selon la verticale.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202122"/>
                </a:solidFill>
              </a:rPr>
              <a:t>(I,J,K) 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un référentiel mobile lié à la toupie, </a:t>
            </a:r>
            <a:r>
              <a:rPr lang="fr-FR" sz="1600" dirty="0">
                <a:solidFill>
                  <a:srgbClr val="202122"/>
                </a:solidFill>
              </a:rPr>
              <a:t>K 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étant dirigé selon l'axe de la toupie,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dirty="0">
                <a:solidFill>
                  <a:srgbClr val="202122"/>
                </a:solidFill>
                <a:effectLst/>
                <a:sym typeface="Symbol" panose="05050102010706020507" pitchFamily="18" charset="2"/>
              </a:rPr>
              <a:t> </a:t>
            </a:r>
            <a:r>
              <a:rPr lang="fr-FR" sz="1600" b="0" i="0" dirty="0">
                <a:solidFill>
                  <a:srgbClr val="202122"/>
                </a:solidFill>
                <a:effectLst/>
                <a:cs typeface="Times New Roman" panose="02020603050405020304" pitchFamily="18" charset="0"/>
              </a:rPr>
              <a:t>l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'angle entre k et K (angle de </a:t>
            </a:r>
            <a:r>
              <a:rPr lang="fr-FR" sz="1600" b="0" i="0" u="none" strike="noStrike" dirty="0">
                <a:solidFill>
                  <a:srgbClr val="0B0080"/>
                </a:solidFill>
                <a:effectLst/>
              </a:rPr>
              <a:t>nutation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dirty="0">
                <a:solidFill>
                  <a:srgbClr val="202122"/>
                </a:solidFill>
                <a:effectLst/>
              </a:rPr>
              <a:t>u le vecteur unitaire directement orthogonal au couple (k, K). L'angle </a:t>
            </a:r>
            <a:r>
              <a:rPr lang="fr-FR" sz="1600" b="0" i="0" dirty="0">
                <a:solidFill>
                  <a:srgbClr val="202122"/>
                </a:solidFill>
                <a:effectLst/>
                <a:sym typeface="Symbol" panose="05050102010706020507" pitchFamily="18" charset="2"/>
              </a:rPr>
              <a:t> entre i et u 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est l'angle de précession. Soit </a:t>
            </a:r>
            <a:r>
              <a:rPr lang="fr-FR" sz="1600" b="0" i="0" dirty="0">
                <a:solidFill>
                  <a:srgbClr val="202122"/>
                </a:solidFill>
                <a:effectLst/>
                <a:sym typeface="Symbol" panose="05050102010706020507" pitchFamily="18" charset="2"/>
              </a:rPr>
              <a:t>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 le vecteur unitaire directement orthogonal au couple (</a:t>
            </a:r>
            <a:r>
              <a:rPr lang="fr-FR" sz="1600" b="0" i="0" dirty="0" err="1">
                <a:solidFill>
                  <a:srgbClr val="202122"/>
                </a:solidFill>
                <a:effectLst/>
              </a:rPr>
              <a:t>K,u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202122"/>
                </a:solidFill>
                <a:sym typeface="Symbol" panose="05050102010706020507" pitchFamily="18" charset="2"/>
              </a:rPr>
              <a:t> </a:t>
            </a:r>
            <a:r>
              <a:rPr lang="fr-F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l'angle entre u et I. </a:t>
            </a:r>
            <a:r>
              <a:rPr lang="fr-FR" sz="1600" dirty="0">
                <a:solidFill>
                  <a:srgbClr val="202122"/>
                </a:solidFill>
                <a:sym typeface="Symbol" panose="05050102010706020507" pitchFamily="18" charset="2"/>
              </a:rPr>
              <a:t></a:t>
            </a:r>
            <a:r>
              <a:rPr lang="fr-F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est l'angle de rotation propre,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</a:t>
            </a:r>
            <a:r>
              <a:rPr lang="fr-F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l'accélération de la pesanteur, </a:t>
            </a:r>
            <a:r>
              <a:rPr lang="fr-FR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fr-F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la masse de la toupie, </a:t>
            </a:r>
            <a:r>
              <a:rPr lang="fr-FR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fr-F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la distance entre </a:t>
            </a:r>
            <a:r>
              <a:rPr lang="fr-FR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fr-F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et le centre d'inertie de la toupie.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Les angles </a:t>
            </a:r>
            <a:r>
              <a:rPr lang="fr-FR" sz="1600" dirty="0">
                <a:solidFill>
                  <a:srgbClr val="202122"/>
                </a:solidFill>
                <a:sym typeface="Symbol" panose="05050102010706020507" pitchFamily="18" charset="2"/>
              </a:rPr>
              <a:t>, </a:t>
            </a:r>
            <a:r>
              <a:rPr lang="fr-FR" sz="1600" b="0" i="0" dirty="0">
                <a:solidFill>
                  <a:srgbClr val="202122"/>
                </a:solidFill>
                <a:effectLst/>
                <a:sym typeface="Symbol" panose="05050102010706020507" pitchFamily="18" charset="2"/>
              </a:rPr>
              <a:t>,  </a:t>
            </a:r>
            <a:r>
              <a:rPr lang="fr-F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sont les </a:t>
            </a:r>
            <a:r>
              <a:rPr lang="fr-FR" sz="1600" dirty="0">
                <a:solidFill>
                  <a:srgbClr val="0B0080"/>
                </a:solidFill>
                <a:latin typeface="Arial" panose="020B0604020202020204" pitchFamily="34" charset="0"/>
              </a:rPr>
              <a:t>angles d’Euler. </a:t>
            </a:r>
            <a:br>
              <a:rPr lang="fr-FR" sz="1600" dirty="0"/>
            </a:br>
            <a:endParaRPr lang="fr-FR" sz="1600" b="0" i="0" dirty="0">
              <a:solidFill>
                <a:srgbClr val="202122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2021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0" i="0" dirty="0">
              <a:solidFill>
                <a:srgbClr val="202122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0" i="0" dirty="0">
              <a:solidFill>
                <a:srgbClr val="202122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0" i="0" dirty="0">
              <a:solidFill>
                <a:srgbClr val="202122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0" i="0" dirty="0">
              <a:solidFill>
                <a:srgbClr val="202122"/>
              </a:solidFill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14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9971A-403C-4764-A613-F3D626CA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72" y="609996"/>
            <a:ext cx="5533804" cy="950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 i="0" dirty="0">
                <a:solidFill>
                  <a:srgbClr val="0070C0"/>
                </a:solidFill>
                <a:effectLst/>
                <a:latin typeface="+mn-lt"/>
              </a:rPr>
              <a:t>Mise en équation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B99DF-F891-4632-BA04-36DE374C1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529" y="1560148"/>
            <a:ext cx="11742942" cy="3785419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r-FR" sz="2000" b="0" i="0" dirty="0">
                <a:solidFill>
                  <a:srgbClr val="202122"/>
                </a:solidFill>
                <a:effectLst/>
              </a:rPr>
              <a:t>Le vecteur de rotation instantanée de la toupie par rapport au référentiel fixe est :</a:t>
            </a:r>
            <a:endParaRPr lang="en-US" sz="2000" b="1" i="1" u="none" strike="noStrike" baseline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 smtClean="0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6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CE52E4-BBAE-4B34-8556-93246BEE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96" y="1909481"/>
            <a:ext cx="5910435" cy="49341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DF62A28-9D70-42F3-A0BD-7243C303A853}"/>
              </a:ext>
            </a:extLst>
          </p:cNvPr>
          <p:cNvSpPr txBox="1"/>
          <p:nvPr/>
        </p:nvSpPr>
        <p:spPr>
          <a:xfrm>
            <a:off x="309427" y="2402892"/>
            <a:ext cx="113722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rgbClr val="202122"/>
                </a:solidFill>
                <a:effectLst/>
              </a:rPr>
              <a:t>Compte tenu des propriétés de symétrie axiale de la toupie, notons </a:t>
            </a:r>
            <a:r>
              <a:rPr lang="fr-FR" sz="2000" b="0" i="1" dirty="0">
                <a:solidFill>
                  <a:srgbClr val="202122"/>
                </a:solidFill>
                <a:effectLst/>
              </a:rPr>
              <a:t>A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, </a:t>
            </a:r>
            <a:r>
              <a:rPr lang="fr-FR" sz="2000" b="0" i="1" dirty="0">
                <a:solidFill>
                  <a:srgbClr val="202122"/>
                </a:solidFill>
                <a:effectLst/>
              </a:rPr>
              <a:t>A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, </a:t>
            </a:r>
            <a:r>
              <a:rPr lang="fr-FR" sz="2000" b="0" i="1" dirty="0">
                <a:solidFill>
                  <a:srgbClr val="202122"/>
                </a:solidFill>
                <a:effectLst/>
              </a:rPr>
              <a:t>C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 les moments d</a:t>
            </a:r>
            <a:r>
              <a:rPr lang="fr-FR" sz="2000" dirty="0">
                <a:solidFill>
                  <a:srgbClr val="202122"/>
                </a:solidFill>
              </a:rPr>
              <a:t>’inertie 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de la toupie, calculés en </a:t>
            </a:r>
            <a:r>
              <a:rPr lang="fr-FR" sz="2000" b="0" i="1" dirty="0">
                <a:solidFill>
                  <a:srgbClr val="202122"/>
                </a:solidFill>
                <a:effectLst/>
              </a:rPr>
              <a:t>O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, par rapport aux axes                ou aux axes 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          </a:t>
            </a:r>
            <a:r>
              <a:rPr lang="fr-FR" sz="2000" dirty="0">
                <a:solidFill>
                  <a:srgbClr val="202122"/>
                </a:solidFill>
                <a:latin typeface="Arial" panose="020B0604020202020204" pitchFamily="34" charset="0"/>
              </a:rPr>
              <a:t>l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e moment d’inertie de la toupie par rapport au point </a:t>
            </a:r>
            <a:r>
              <a:rPr lang="fr-FR" sz="2000" b="0" i="1" dirty="0">
                <a:solidFill>
                  <a:srgbClr val="202122"/>
                </a:solidFill>
                <a:effectLst/>
              </a:rPr>
              <a:t>O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 est :          </a:t>
            </a:r>
            <a:endParaRPr lang="fr-FR" sz="2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2ECB6B-E5B0-4A11-848F-63D8431A5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076" y="2765374"/>
            <a:ext cx="854609" cy="33980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2081D69-7F50-4A31-9E3D-635CE187D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049" y="2710519"/>
            <a:ext cx="863646" cy="3715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9F954A1-2F26-46EE-9259-22A5B9E49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730" y="3309983"/>
            <a:ext cx="4137283" cy="483327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A6F240E-BD45-42F0-9A61-F5EF229374C2}"/>
              </a:ext>
            </a:extLst>
          </p:cNvPr>
          <p:cNvSpPr txBox="1"/>
          <p:nvPr/>
        </p:nvSpPr>
        <p:spPr>
          <a:xfrm>
            <a:off x="309427" y="3741135"/>
            <a:ext cx="92124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rgbClr val="202122"/>
                </a:solidFill>
                <a:effectLst/>
              </a:rPr>
              <a:t>Le poids de la toupie et la réaction du sol en O exercent un couple</a:t>
            </a:r>
            <a:endParaRPr lang="fr-FR" sz="20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6DD696F-C11E-4CF8-853A-EFC4A5EB8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700" y="3783078"/>
            <a:ext cx="1405438" cy="31622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5C722CF-82E7-4E1A-8425-F737F33C9206}"/>
              </a:ext>
            </a:extLst>
          </p:cNvPr>
          <p:cNvSpPr txBox="1"/>
          <p:nvPr/>
        </p:nvSpPr>
        <p:spPr>
          <a:xfrm>
            <a:off x="350734" y="4242394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rgbClr val="202122"/>
                </a:solidFill>
                <a:effectLst/>
              </a:rPr>
              <a:t>Le théorème du </a:t>
            </a:r>
            <a:r>
              <a:rPr lang="fr-FR" sz="2000" b="0" i="0" dirty="0">
                <a:solidFill>
                  <a:srgbClr val="0070C0"/>
                </a:solidFill>
                <a:effectLst/>
              </a:rPr>
              <a:t>moment cin</a:t>
            </a:r>
            <a:r>
              <a:rPr lang="fr-FR" sz="2000" dirty="0">
                <a:solidFill>
                  <a:srgbClr val="0070C0"/>
                </a:solidFill>
              </a:rPr>
              <a:t>étique 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en </a:t>
            </a:r>
            <a:r>
              <a:rPr lang="fr-FR" sz="2000" b="0" i="1" dirty="0">
                <a:solidFill>
                  <a:srgbClr val="202122"/>
                </a:solidFill>
                <a:effectLst/>
              </a:rPr>
              <a:t>O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 s'écrit :</a:t>
            </a:r>
            <a:endParaRPr lang="fr-FR" sz="20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7EF670A-75EB-4134-9143-0D874AC2C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8771" y="4600129"/>
            <a:ext cx="3109218" cy="49126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1773D82-9BD4-4E0E-AF25-FF4C6EF0F07B}"/>
              </a:ext>
            </a:extLst>
          </p:cNvPr>
          <p:cNvSpPr txBox="1"/>
          <p:nvPr/>
        </p:nvSpPr>
        <p:spPr>
          <a:xfrm>
            <a:off x="136313" y="5198393"/>
            <a:ext cx="12588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rgbClr val="202122"/>
                </a:solidFill>
                <a:effectLst/>
              </a:rPr>
              <a:t>Supposons que l'axe de la toupie ne soit pas vertical. On se place dans le référentiel intermédiaire</a:t>
            </a:r>
            <a:endParaRPr lang="fr-FR" sz="2000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338A214-6410-40AC-AE22-F4B0C8913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1690" y="5168233"/>
            <a:ext cx="1009801" cy="40011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11BB076-E6E6-4EFA-8BD7-8D88308A1BE7}"/>
              </a:ext>
            </a:extLst>
          </p:cNvPr>
          <p:cNvSpPr txBox="1"/>
          <p:nvPr/>
        </p:nvSpPr>
        <p:spPr>
          <a:xfrm>
            <a:off x="136313" y="5686125"/>
            <a:ext cx="11718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rgbClr val="202122"/>
                </a:solidFill>
                <a:effectLst/>
              </a:rPr>
              <a:t>Le vecteur de rotation instantanée du référentiel intermédiaire</a:t>
            </a:r>
            <a:endParaRPr lang="fr-FR" sz="20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F05CCD0-2A8C-4ED4-AF94-860E93DEDF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989" y="5647286"/>
            <a:ext cx="897546" cy="40011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56CD714-1606-41AD-AA3F-4A351AA7AC59}"/>
              </a:ext>
            </a:extLst>
          </p:cNvPr>
          <p:cNvSpPr txBox="1"/>
          <p:nvPr/>
        </p:nvSpPr>
        <p:spPr>
          <a:xfrm>
            <a:off x="7635535" y="5643979"/>
            <a:ext cx="3430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rgbClr val="202122"/>
                </a:solidFill>
                <a:effectLst/>
              </a:rPr>
              <a:t>par rapport au référentiel fixe </a:t>
            </a:r>
            <a:endParaRPr lang="fr-FR" sz="2000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C4C9AF0-B5AF-48F9-BB88-E391064F65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7392" y="5653427"/>
            <a:ext cx="786737" cy="387828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286EFC19-0A84-4067-8818-8EC2B7B4939A}"/>
              </a:ext>
            </a:extLst>
          </p:cNvPr>
          <p:cNvSpPr txBox="1"/>
          <p:nvPr/>
        </p:nvSpPr>
        <p:spPr>
          <a:xfrm>
            <a:off x="1766656" y="6205491"/>
            <a:ext cx="52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Est: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C6ABB78B-CCAF-4DB1-9705-D2521B227E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7895" y="6096179"/>
            <a:ext cx="4418154" cy="4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4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9971A-403C-4764-A613-F3D626CA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72" y="609996"/>
            <a:ext cx="5533804" cy="950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 i="1" u="none" strike="noStrike" baseline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équation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B99DF-F891-4632-BA04-36DE374C1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528" y="1771577"/>
            <a:ext cx="10206734" cy="743023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r-FR" sz="2000" b="0" i="0">
                <a:solidFill>
                  <a:srgbClr val="202122"/>
                </a:solidFill>
                <a:effectLst/>
              </a:rPr>
              <a:t>Le théorème du moment cinétique exprimé dans le référentiel intermédiaire est :</a:t>
            </a:r>
            <a:endParaRPr lang="fr-FR" sz="2000" b="1" i="0" u="none" strike="noStrike" baseline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 smtClean="0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7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C52CF6-D7B3-45A2-AD00-A3BF3BEB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14" y="2295525"/>
            <a:ext cx="6784008" cy="899193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AFAFDBF-A227-4B10-96F7-05BE5B9AA8FE}"/>
              </a:ext>
            </a:extLst>
          </p:cNvPr>
          <p:cNvSpPr txBox="1"/>
          <p:nvPr/>
        </p:nvSpPr>
        <p:spPr>
          <a:xfrm>
            <a:off x="461772" y="3349334"/>
            <a:ext cx="2787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rgbClr val="202122"/>
                </a:solidFill>
                <a:effectLst/>
              </a:rPr>
              <a:t>ce qui donne le système</a:t>
            </a:r>
            <a:endParaRPr lang="fr-FR" sz="2000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5B668D0D-D2E8-4EE6-B7F1-7EEFC5E7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3904060"/>
            <a:ext cx="7379590" cy="99179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19F41B3-638D-4E6F-8AF1-BBDBD132D57A}"/>
              </a:ext>
            </a:extLst>
          </p:cNvPr>
          <p:cNvSpPr txBox="1"/>
          <p:nvPr/>
        </p:nvSpPr>
        <p:spPr>
          <a:xfrm>
            <a:off x="562253" y="4895850"/>
            <a:ext cx="81112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rgbClr val="202122"/>
                </a:solidFill>
                <a:effectLst/>
              </a:rPr>
              <a:t>La troisième équation exprime que                        </a:t>
            </a:r>
            <a:r>
              <a:rPr lang="fr-FR" b="0" i="0" dirty="0">
                <a:solidFill>
                  <a:srgbClr val="202122"/>
                </a:solidFill>
                <a:effectLst/>
              </a:rPr>
              <a:t>est une constante </a:t>
            </a:r>
            <a:r>
              <a:rPr lang="fr-FR" b="0" i="0" dirty="0">
                <a:solidFill>
                  <a:srgbClr val="202122"/>
                </a:solidFill>
                <a:effectLst/>
                <a:sym typeface="Symbol" panose="05050102010706020507" pitchFamily="18" charset="2"/>
              </a:rPr>
              <a:t> 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ce qui signifie que la composante du moment cinétique selon </a:t>
            </a:r>
            <a:r>
              <a:rPr lang="fr-FR" sz="2000" dirty="0"/>
              <a:t>    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est constante.</a:t>
            </a:r>
          </a:p>
          <a:p>
            <a:r>
              <a:rPr lang="fr-FR" sz="2000" b="0" i="0" dirty="0">
                <a:solidFill>
                  <a:srgbClr val="202122"/>
                </a:solidFill>
                <a:effectLst/>
              </a:rPr>
              <a:t>Dès lors, la deuxième équation devient :</a:t>
            </a:r>
          </a:p>
          <a:p>
            <a:endParaRPr lang="fr-FR" sz="2000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3DC3D786-78A7-4BCE-9C22-923945E1D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642" y="4954352"/>
            <a:ext cx="1183754" cy="39106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57029AA7-A447-4AD6-B40F-76881019F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534" y="5206172"/>
            <a:ext cx="161948" cy="31489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6729C05A-7FCD-4BC5-A603-E50851EFB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069" y="5887640"/>
            <a:ext cx="3453413" cy="31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0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8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E6784A3-49B8-4E6C-AD48-8C025C936C08}"/>
              </a:ext>
            </a:extLst>
          </p:cNvPr>
          <p:cNvSpPr txBox="1"/>
          <p:nvPr/>
        </p:nvSpPr>
        <p:spPr>
          <a:xfrm>
            <a:off x="676920" y="1000503"/>
            <a:ext cx="84759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202122"/>
                </a:solidFill>
              </a:rPr>
              <a:t>E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t, si on la multiplie par sin(</a:t>
            </a:r>
            <a:r>
              <a:rPr lang="fr-FR" sz="2000" b="0" i="0" dirty="0">
                <a:solidFill>
                  <a:srgbClr val="202122"/>
                </a:solidFill>
                <a:effectLst/>
                <a:sym typeface="Symbol" panose="05050102010706020507" pitchFamily="18" charset="2"/>
              </a:rPr>
              <a:t>), </a:t>
            </a:r>
            <a:r>
              <a:rPr lang="fr-FR" sz="2000" b="0" i="0" dirty="0">
                <a:solidFill>
                  <a:srgbClr val="202122"/>
                </a:solidFill>
                <a:effectLst/>
              </a:rPr>
              <a:t>le membre de droite devient la dérivée de</a:t>
            </a:r>
            <a:endParaRPr lang="fr-FR" sz="20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721D41D-40DC-4F35-A952-CDB7A084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114" y="1029078"/>
            <a:ext cx="2292526" cy="40011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3701026-6D77-4810-84EA-F6D91F7BB689}"/>
              </a:ext>
            </a:extLst>
          </p:cNvPr>
          <p:cNvSpPr txBox="1"/>
          <p:nvPr/>
        </p:nvSpPr>
        <p:spPr>
          <a:xfrm>
            <a:off x="676920" y="1477847"/>
            <a:ext cx="10597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rgbClr val="202122"/>
                </a:solidFill>
                <a:effectLst/>
              </a:rPr>
              <a:t>quantité qui est donc également constante, égale à la composante        du moment cinétique selon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D1EDCA1-9EED-4373-BD0C-9944626D0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424" y="1481391"/>
            <a:ext cx="373910" cy="41545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F37EC9E-63DA-4CD9-B73B-268C43FB7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769" y="1662485"/>
            <a:ext cx="211075" cy="259046"/>
          </a:xfrm>
          <a:prstGeom prst="rect">
            <a:avLst/>
          </a:prstGeom>
        </p:spPr>
      </p:pic>
      <p:pic>
        <p:nvPicPr>
          <p:cNvPr id="6146" name="Picture 2" descr="Accéléromètre mems capacitif">
            <a:extLst>
              <a:ext uri="{FF2B5EF4-FFF2-40B4-BE49-F238E27FC236}">
                <a16:creationId xmlns:a16="http://schemas.microsoft.com/office/drawing/2014/main" id="{A5768BE0-3501-4978-9D90-F57AA9D8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01" y="2570382"/>
            <a:ext cx="3089098" cy="30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1F42D8A-51E8-4071-BA53-350A1DB8D0BF}"/>
              </a:ext>
            </a:extLst>
          </p:cNvPr>
          <p:cNvSpPr txBox="1"/>
          <p:nvPr/>
        </p:nvSpPr>
        <p:spPr>
          <a:xfrm>
            <a:off x="1220678" y="4843872"/>
            <a:ext cx="578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+mn-lt"/>
              </a:rPr>
              <a:t>Le Gyromètre optique</a:t>
            </a:r>
            <a:endParaRPr lang="fr-FR" sz="2400" i="1" dirty="0">
              <a:solidFill>
                <a:srgbClr val="C0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65CF44E-F709-4C65-A0BE-50AC817E7F13}"/>
              </a:ext>
            </a:extLst>
          </p:cNvPr>
          <p:cNvSpPr txBox="1"/>
          <p:nvPr/>
        </p:nvSpPr>
        <p:spPr>
          <a:xfrm>
            <a:off x="1047564" y="3089429"/>
            <a:ext cx="6134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Le gyromètre de la figure ci-contre, permet la mesure de la </a:t>
            </a:r>
            <a:r>
              <a:rPr lang="fr-FR" sz="2000" b="0" i="0" dirty="0">
                <a:effectLst/>
              </a:rPr>
              <a:t>vitesse angulaire sur un axe dans des amplitudes pouvant atteindre ± 900°/s. </a:t>
            </a:r>
          </a:p>
          <a:p>
            <a:pPr algn="just"/>
            <a:r>
              <a:rPr lang="fr-FR" sz="2000" b="0" i="0" dirty="0">
                <a:effectLst/>
              </a:rPr>
              <a:t>La sensibilité varie selon l'étendue de mesure de 1.1 à 13.2 mV/°/s, le signal de sortie est une tension 0-5 VDC.</a:t>
            </a:r>
            <a:endParaRPr lang="fr-FR" sz="20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555CA17-71B7-46C5-8307-553CBB18E73C}"/>
              </a:ext>
            </a:extLst>
          </p:cNvPr>
          <p:cNvSpPr txBox="1"/>
          <p:nvPr/>
        </p:nvSpPr>
        <p:spPr>
          <a:xfrm>
            <a:off x="1047564" y="2050773"/>
            <a:ext cx="578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+mn-lt"/>
              </a:rPr>
              <a:t>Le Gyromètre</a:t>
            </a:r>
            <a:endParaRPr lang="fr-FR" sz="44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8D7E5FB-8A10-4D7B-8C36-712D41D15F62}"/>
              </a:ext>
            </a:extLst>
          </p:cNvPr>
          <p:cNvSpPr txBox="1"/>
          <p:nvPr/>
        </p:nvSpPr>
        <p:spPr>
          <a:xfrm>
            <a:off x="1298359" y="5305537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rgbClr val="202122"/>
                </a:solidFill>
                <a:effectLst/>
              </a:rPr>
              <a:t>La mesure de la vitesse angulaire est une application de </a:t>
            </a:r>
            <a:r>
              <a:rPr lang="fr-FR" sz="2000" b="1" i="0" dirty="0">
                <a:solidFill>
                  <a:srgbClr val="FF0000"/>
                </a:solidFill>
                <a:effectLst/>
              </a:rPr>
              <a:t>l’effet Sagnac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(Vidéo en ressources)</a:t>
            </a:r>
          </a:p>
        </p:txBody>
      </p:sp>
    </p:spTree>
    <p:extLst>
      <p:ext uri="{BB962C8B-B14F-4D97-AF65-F5344CB8AC3E}">
        <p14:creationId xmlns:p14="http://schemas.microsoft.com/office/powerpoint/2010/main" val="49090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6F346-A8F7-402C-AF50-01706E38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i="0" dirty="0">
                <a:solidFill>
                  <a:srgbClr val="202122"/>
                </a:solidFill>
                <a:effectLst/>
                <a:latin typeface="+mn-lt"/>
              </a:rPr>
              <a:t>Principe de la mesure optique de la vitesse angulaire</a:t>
            </a:r>
            <a:endParaRPr lang="fr-FR" sz="3200" b="1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D63B58-89D7-4A34-906B-58A1D154C3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800" b="0" i="0" dirty="0">
                <a:solidFill>
                  <a:srgbClr val="202122"/>
                </a:solidFill>
                <a:effectLst/>
              </a:rPr>
              <a:t>On considère un trajet optique circulaire (rayon R) dans le vide animé d’un mouvement de rotation à la vitesse </a:t>
            </a:r>
            <a:r>
              <a:rPr lang="fr-FR" sz="1800" b="0" i="0" dirty="0">
                <a:solidFill>
                  <a:srgbClr val="202122"/>
                </a:solidFill>
                <a:effectLst/>
                <a:sym typeface="Symbol" panose="05050102010706020507" pitchFamily="18" charset="2"/>
              </a:rPr>
              <a:t> </a:t>
            </a:r>
            <a:r>
              <a:rPr lang="fr-FR" sz="1800" b="0" i="0" dirty="0">
                <a:solidFill>
                  <a:srgbClr val="202122"/>
                </a:solidFill>
                <a:effectLst/>
              </a:rPr>
              <a:t>Après un temps </a:t>
            </a:r>
            <a:r>
              <a:rPr lang="fr-FR" sz="1800" b="0" i="1" dirty="0">
                <a:solidFill>
                  <a:srgbClr val="202122"/>
                </a:solidFill>
                <a:effectLst/>
                <a:sym typeface="Symbol" panose="05050102010706020507" pitchFamily="18" charset="2"/>
              </a:rPr>
              <a:t>t </a:t>
            </a:r>
            <a:r>
              <a:rPr lang="fr-FR" sz="1800" b="0" i="0" dirty="0">
                <a:solidFill>
                  <a:srgbClr val="202122"/>
                </a:solidFill>
                <a:effectLst/>
              </a:rPr>
              <a:t>le point P est placé à la position P'. Deux rayons laser parcourent le trajet en sens inverse. Il est possible de montrer que la différence de chemin optique </a:t>
            </a:r>
            <a:r>
              <a:rPr lang="fr-FR" sz="1800" b="0" i="0" dirty="0">
                <a:solidFill>
                  <a:srgbClr val="202122"/>
                </a:solidFill>
                <a:effectLst/>
                <a:sym typeface="Symbol" panose="05050102010706020507" pitchFamily="18" charset="2"/>
              </a:rPr>
              <a:t>R </a:t>
            </a:r>
            <a:r>
              <a:rPr lang="fr-FR" sz="1800" b="0" i="0" dirty="0">
                <a:solidFill>
                  <a:srgbClr val="202122"/>
                </a:solidFill>
                <a:effectLst/>
              </a:rPr>
              <a:t>pour un sens de rotation donné est proche de: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br>
              <a:rPr lang="fr-FR" sz="1800" dirty="0"/>
            </a:br>
            <a:r>
              <a:rPr lang="fr-FR" sz="1800" dirty="0"/>
              <a:t>   </a:t>
            </a:r>
            <a:r>
              <a:rPr lang="fr-FR" sz="1800" b="0" i="0" dirty="0">
                <a:solidFill>
                  <a:srgbClr val="202122"/>
                </a:solidFill>
                <a:effectLst/>
              </a:rPr>
              <a:t>où c est la </a:t>
            </a:r>
            <a:r>
              <a:rPr lang="fr-FR" sz="1800" b="0" i="0" dirty="0">
                <a:solidFill>
                  <a:srgbClr val="0B0080"/>
                </a:solidFill>
                <a:effectLst/>
              </a:rPr>
              <a:t>vitesse de la lumière</a:t>
            </a:r>
            <a:r>
              <a:rPr lang="fr-FR" sz="1800" dirty="0">
                <a:solidFill>
                  <a:srgbClr val="202122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1800" b="0" i="0" dirty="0">
                <a:solidFill>
                  <a:srgbClr val="202122"/>
                </a:solidFill>
                <a:effectLst/>
              </a:rPr>
              <a:t>   Cette expression s’écrit aussi </a:t>
            </a:r>
            <a:br>
              <a:rPr lang="fr-FR" sz="1800" dirty="0"/>
            </a:br>
            <a:endParaRPr lang="fr-FR" sz="1800" dirty="0"/>
          </a:p>
          <a:p>
            <a:pPr marL="0" indent="0">
              <a:buNone/>
            </a:pPr>
            <a:r>
              <a:rPr lang="fr-FR" sz="1800" b="0" i="0" dirty="0">
                <a:solidFill>
                  <a:srgbClr val="202122"/>
                </a:solidFill>
                <a:effectLst/>
              </a:rPr>
              <a:t>(avec S la surface limitée par le cercle décrit) et se généralise pour toutes les surfaces.</a:t>
            </a:r>
            <a:endParaRPr lang="fr-FR" sz="1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59A268-0EC3-41A4-B5B9-F4541611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9</a:t>
            </a:fld>
            <a:endParaRPr lang="fr-FR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3A4865C-1429-4376-AD14-4DDF445D47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71" y="2299317"/>
            <a:ext cx="4308999" cy="31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6F2EFE-9355-4192-9D24-CEB223D22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571" y="3759216"/>
            <a:ext cx="661059" cy="4841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9B405F-B73E-4493-B00C-A8ED9F065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455" y="4536640"/>
            <a:ext cx="560087" cy="6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84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1278</Words>
  <Application>Microsoft Office PowerPoint</Application>
  <PresentationFormat>Grand écran</PresentationFormat>
  <Paragraphs>96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Linux Libertine</vt:lpstr>
      <vt:lpstr>Wingdings</vt:lpstr>
      <vt:lpstr>Thème Office</vt:lpstr>
      <vt:lpstr>UE 21: Capteurs Proprioceptifs et Extéroceptifs</vt:lpstr>
      <vt:lpstr>Séquence VII </vt:lpstr>
      <vt:lpstr>La mesure de la vitesse: Les capteurs inertiels</vt:lpstr>
      <vt:lpstr>Principes physiques de mesure gyrométrique</vt:lpstr>
      <vt:lpstr>Lois physiques Mouvement de Lagrange de la toupie</vt:lpstr>
      <vt:lpstr>Mise en équation</vt:lpstr>
      <vt:lpstr>Mise en équation</vt:lpstr>
      <vt:lpstr>Présentation PowerPoint</vt:lpstr>
      <vt:lpstr>Principe de la mesure optique de la vitesse angulaire</vt:lpstr>
      <vt:lpstr>Présentation PowerPoint</vt:lpstr>
      <vt:lpstr>Présentation PowerPoint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 21: Capteurs Proprioceptifs et Extéroceptifs</dc:title>
  <dc:creator>AICHA FONTE</dc:creator>
  <cp:lastModifiedBy>AICHA FONTE</cp:lastModifiedBy>
  <cp:revision>5</cp:revision>
  <dcterms:created xsi:type="dcterms:W3CDTF">2020-11-27T02:20:10Z</dcterms:created>
  <dcterms:modified xsi:type="dcterms:W3CDTF">2020-11-27T06:50:37Z</dcterms:modified>
</cp:coreProperties>
</file>