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61" r:id="rId2"/>
    <p:sldId id="274" r:id="rId3"/>
    <p:sldId id="294" r:id="rId4"/>
    <p:sldId id="295" r:id="rId5"/>
    <p:sldId id="296" r:id="rId6"/>
    <p:sldId id="282" r:id="rId7"/>
    <p:sldId id="284" r:id="rId8"/>
    <p:sldId id="285" r:id="rId9"/>
    <p:sldId id="297" r:id="rId10"/>
    <p:sldId id="300" r:id="rId11"/>
    <p:sldId id="301" r:id="rId12"/>
    <p:sldId id="302" r:id="rId13"/>
    <p:sldId id="303" r:id="rId14"/>
    <p:sldId id="304" r:id="rId15"/>
    <p:sldId id="318" r:id="rId16"/>
    <p:sldId id="305" r:id="rId17"/>
    <p:sldId id="306" r:id="rId18"/>
    <p:sldId id="308" r:id="rId19"/>
    <p:sldId id="307" r:id="rId20"/>
    <p:sldId id="310" r:id="rId21"/>
    <p:sldId id="311" r:id="rId22"/>
    <p:sldId id="309" r:id="rId23"/>
    <p:sldId id="312" r:id="rId24"/>
    <p:sldId id="313" r:id="rId25"/>
    <p:sldId id="314" r:id="rId26"/>
    <p:sldId id="298" r:id="rId27"/>
    <p:sldId id="315" r:id="rId28"/>
    <p:sldId id="316" r:id="rId29"/>
    <p:sldId id="317" r:id="rId30"/>
    <p:sldId id="319" r:id="rId31"/>
    <p:sldId id="320" r:id="rId32"/>
    <p:sldId id="321" r:id="rId33"/>
    <p:sldId id="322" r:id="rId34"/>
    <p:sldId id="323" r:id="rId35"/>
    <p:sldId id="280" r:id="rId3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ICHA FONTE" initials="AF" lastIdx="1" clrIdx="0">
    <p:extLst>
      <p:ext uri="{19B8F6BF-5375-455C-9EA6-DF929625EA0E}">
        <p15:presenceInfo xmlns:p15="http://schemas.microsoft.com/office/powerpoint/2012/main" userId="AICHA FONT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002A"/>
    <a:srgbClr val="C10924"/>
    <a:srgbClr val="7E7564"/>
    <a:srgbClr val="334D57"/>
    <a:srgbClr val="FEFEFE"/>
    <a:srgbClr val="344D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55" d="100"/>
          <a:sy n="55" d="100"/>
        </p:scale>
        <p:origin x="758" y="3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2137A8-FEC5-4D7D-934E-D62C1BEC6A71}" type="datetimeFigureOut">
              <a:rPr lang="fr-FR" smtClean="0"/>
              <a:t>13/01/2021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7106F0-B59C-4FB9-B56D-73F1CFCD057D}" type="slidenum">
              <a:rPr lang="fr-FR" smtClean="0"/>
              <a:t>‹N°›</a:t>
            </a:fld>
            <a:endParaRPr lang="fr-FR"/>
          </a:p>
        </p:txBody>
      </p:sp>
    </p:spTree>
    <p:extLst>
      <p:ext uri="{BB962C8B-B14F-4D97-AF65-F5344CB8AC3E}">
        <p14:creationId xmlns:p14="http://schemas.microsoft.com/office/powerpoint/2010/main" val="1454010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282496-B900-44BF-9072-4E4205A1B4E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25B0A7C-D10B-4EDB-B3AC-AC7788022A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C5FACB3-5203-4369-B879-00F8DADBFE7E}"/>
              </a:ext>
            </a:extLst>
          </p:cNvPr>
          <p:cNvSpPr>
            <a:spLocks noGrp="1"/>
          </p:cNvSpPr>
          <p:nvPr>
            <p:ph type="dt" sz="half" idx="10"/>
          </p:nvPr>
        </p:nvSpPr>
        <p:spPr/>
        <p:txBody>
          <a:bodyPr/>
          <a:lstStyle/>
          <a:p>
            <a:fld id="{1F6DE250-D89D-4DA7-B522-C22FCE079503}" type="datetime1">
              <a:rPr lang="fr-FR" smtClean="0"/>
              <a:t>13/01/2021</a:t>
            </a:fld>
            <a:endParaRPr lang="fr-FR"/>
          </a:p>
        </p:txBody>
      </p:sp>
      <p:sp>
        <p:nvSpPr>
          <p:cNvPr id="5" name="Espace réservé du pied de page 4">
            <a:extLst>
              <a:ext uri="{FF2B5EF4-FFF2-40B4-BE49-F238E27FC236}">
                <a16:creationId xmlns:a16="http://schemas.microsoft.com/office/drawing/2014/main" id="{3862D646-B01E-4971-A88E-38AF813F674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5183857-D183-4895-A51C-795B7F5CE3D3}"/>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7" name="Image 6">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3606538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2DB57E-3C3F-40E0-82CD-B24047A34DE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0687470-77AD-4EBA-BD54-BEADFA51E60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10477D5-4517-4C22-9407-6708A1D91DDA}"/>
              </a:ext>
            </a:extLst>
          </p:cNvPr>
          <p:cNvSpPr>
            <a:spLocks noGrp="1"/>
          </p:cNvSpPr>
          <p:nvPr>
            <p:ph type="dt" sz="half" idx="10"/>
          </p:nvPr>
        </p:nvSpPr>
        <p:spPr/>
        <p:txBody>
          <a:bodyPr/>
          <a:lstStyle/>
          <a:p>
            <a:fld id="{76363A30-EE22-4D0D-95E1-697088837635}" type="datetime1">
              <a:rPr lang="fr-FR" smtClean="0"/>
              <a:t>13/01/2021</a:t>
            </a:fld>
            <a:endParaRPr lang="fr-FR"/>
          </a:p>
        </p:txBody>
      </p:sp>
      <p:sp>
        <p:nvSpPr>
          <p:cNvPr id="5" name="Espace réservé du pied de page 4">
            <a:extLst>
              <a:ext uri="{FF2B5EF4-FFF2-40B4-BE49-F238E27FC236}">
                <a16:creationId xmlns:a16="http://schemas.microsoft.com/office/drawing/2014/main" id="{C7035478-365B-4FE0-A44E-D96B37C1E5F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8A4A3BC-85A1-4E56-B2CB-0BC89D206AA7}"/>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7" name="Image 6">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2332821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33C795B-1AC6-489B-9586-600A42A6604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22CAF4E-55D3-4F48-AC0B-138BC62E733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4A35F40-69E6-4794-ACC9-F566EA7F5AA7}"/>
              </a:ext>
            </a:extLst>
          </p:cNvPr>
          <p:cNvSpPr>
            <a:spLocks noGrp="1"/>
          </p:cNvSpPr>
          <p:nvPr>
            <p:ph type="dt" sz="half" idx="10"/>
          </p:nvPr>
        </p:nvSpPr>
        <p:spPr/>
        <p:txBody>
          <a:bodyPr/>
          <a:lstStyle/>
          <a:p>
            <a:fld id="{3B87F691-D3C2-4481-B31C-EEF2B4D4E202}" type="datetime1">
              <a:rPr lang="fr-FR" smtClean="0"/>
              <a:t>13/01/2021</a:t>
            </a:fld>
            <a:endParaRPr lang="fr-FR"/>
          </a:p>
        </p:txBody>
      </p:sp>
      <p:sp>
        <p:nvSpPr>
          <p:cNvPr id="5" name="Espace réservé du pied de page 4">
            <a:extLst>
              <a:ext uri="{FF2B5EF4-FFF2-40B4-BE49-F238E27FC236}">
                <a16:creationId xmlns:a16="http://schemas.microsoft.com/office/drawing/2014/main" id="{8D72500E-B63B-445A-9EBC-7BF74F0F995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F31E941-CFF0-471A-AC8D-08BC03091976}"/>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7" name="Image 6">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311671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E04FCA-E9C1-468B-8D5E-FB3D23CFF7B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5256523-B25E-40F5-AD2D-B484A3D1503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F578CDC-63B6-46ED-AD24-A84985C9FC93}"/>
              </a:ext>
            </a:extLst>
          </p:cNvPr>
          <p:cNvSpPr>
            <a:spLocks noGrp="1"/>
          </p:cNvSpPr>
          <p:nvPr>
            <p:ph type="dt" sz="half" idx="10"/>
          </p:nvPr>
        </p:nvSpPr>
        <p:spPr/>
        <p:txBody>
          <a:bodyPr/>
          <a:lstStyle/>
          <a:p>
            <a:fld id="{00877E71-17C3-44E2-9142-E0073A370DE3}" type="datetime1">
              <a:rPr lang="fr-FR" smtClean="0"/>
              <a:t>13/01/2021</a:t>
            </a:fld>
            <a:endParaRPr lang="fr-FR"/>
          </a:p>
        </p:txBody>
      </p:sp>
      <p:sp>
        <p:nvSpPr>
          <p:cNvPr id="5" name="Espace réservé du pied de page 4">
            <a:extLst>
              <a:ext uri="{FF2B5EF4-FFF2-40B4-BE49-F238E27FC236}">
                <a16:creationId xmlns:a16="http://schemas.microsoft.com/office/drawing/2014/main" id="{13BA325E-43B6-48EE-ABBD-3E0292F3E57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B187104-7C1E-48E2-8496-8138C9766FA6}"/>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7" name="Image 6">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376623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3E060B-B80C-4A23-8576-FDAEDA9E5C8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7BA0083-D5BC-4EC2-8AA6-0821B11725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443A12D-C859-4295-93CB-5409D034A121}"/>
              </a:ext>
            </a:extLst>
          </p:cNvPr>
          <p:cNvSpPr>
            <a:spLocks noGrp="1"/>
          </p:cNvSpPr>
          <p:nvPr>
            <p:ph type="dt" sz="half" idx="10"/>
          </p:nvPr>
        </p:nvSpPr>
        <p:spPr/>
        <p:txBody>
          <a:bodyPr/>
          <a:lstStyle/>
          <a:p>
            <a:fld id="{0D806C77-F12B-4B85-87C6-2C16D26FFBE8}" type="datetime1">
              <a:rPr lang="fr-FR" smtClean="0"/>
              <a:t>13/01/2021</a:t>
            </a:fld>
            <a:endParaRPr lang="fr-FR"/>
          </a:p>
        </p:txBody>
      </p:sp>
      <p:sp>
        <p:nvSpPr>
          <p:cNvPr id="5" name="Espace réservé du pied de page 4">
            <a:extLst>
              <a:ext uri="{FF2B5EF4-FFF2-40B4-BE49-F238E27FC236}">
                <a16:creationId xmlns:a16="http://schemas.microsoft.com/office/drawing/2014/main" id="{B75BDCE5-D58B-4FE2-B89F-3BBF608FEC8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04EF750-359B-49D7-9393-0C4D7D62E4A5}"/>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7" name="Image 6">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801312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5BE338-1B7D-4D1D-8AB5-60A0EDEB7C8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3ABD00F-DA41-4923-ABD2-DB14D1F5107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32B82B9-D105-48F7-9024-A1DD7B3EB2A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127C539-68E3-420B-A57D-876272E239EE}"/>
              </a:ext>
            </a:extLst>
          </p:cNvPr>
          <p:cNvSpPr>
            <a:spLocks noGrp="1"/>
          </p:cNvSpPr>
          <p:nvPr>
            <p:ph type="dt" sz="half" idx="10"/>
          </p:nvPr>
        </p:nvSpPr>
        <p:spPr/>
        <p:txBody>
          <a:bodyPr/>
          <a:lstStyle/>
          <a:p>
            <a:fld id="{97549E8D-0F0C-4174-B01D-4463850DD0C6}" type="datetime1">
              <a:rPr lang="fr-FR" smtClean="0"/>
              <a:t>13/01/2021</a:t>
            </a:fld>
            <a:endParaRPr lang="fr-FR"/>
          </a:p>
        </p:txBody>
      </p:sp>
      <p:sp>
        <p:nvSpPr>
          <p:cNvPr id="6" name="Espace réservé du pied de page 5">
            <a:extLst>
              <a:ext uri="{FF2B5EF4-FFF2-40B4-BE49-F238E27FC236}">
                <a16:creationId xmlns:a16="http://schemas.microsoft.com/office/drawing/2014/main" id="{95425E26-A794-4D4B-8580-87C2A240430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4B1DE0A-54AA-47E0-8FDE-2D5ED4FD8CD4}"/>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8" name="Image 7">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1189966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96029B-2904-461F-8ABB-26551DE9BBD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035D53E-CEC6-4912-9904-19658F1F56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2521F56-DAF6-45CC-91C0-C49D71538B1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24983AB-F8E5-4B4C-8C5F-62131B51F2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BD2D1EE-2DC0-4B3D-A633-634C48D3EDF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EC7441E-5C76-4914-93CB-F44773DA9BA4}"/>
              </a:ext>
            </a:extLst>
          </p:cNvPr>
          <p:cNvSpPr>
            <a:spLocks noGrp="1"/>
          </p:cNvSpPr>
          <p:nvPr>
            <p:ph type="dt" sz="half" idx="10"/>
          </p:nvPr>
        </p:nvSpPr>
        <p:spPr/>
        <p:txBody>
          <a:bodyPr/>
          <a:lstStyle/>
          <a:p>
            <a:fld id="{B199D6DC-2B80-4766-9E22-EFC906215F79}" type="datetime1">
              <a:rPr lang="fr-FR" smtClean="0"/>
              <a:t>13/01/2021</a:t>
            </a:fld>
            <a:endParaRPr lang="fr-FR"/>
          </a:p>
        </p:txBody>
      </p:sp>
      <p:sp>
        <p:nvSpPr>
          <p:cNvPr id="8" name="Espace réservé du pied de page 7">
            <a:extLst>
              <a:ext uri="{FF2B5EF4-FFF2-40B4-BE49-F238E27FC236}">
                <a16:creationId xmlns:a16="http://schemas.microsoft.com/office/drawing/2014/main" id="{CC6EC196-DD0B-45E9-9037-97A74DB2BF8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935B7BD-77E8-4B90-A9F4-57A1A3B413E0}"/>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10" name="Image 9">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8258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8AD958-E250-433B-9EB2-CCE4FB83A2B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605A34F-6B93-4FC2-84F9-7E6372F95BD0}"/>
              </a:ext>
            </a:extLst>
          </p:cNvPr>
          <p:cNvSpPr>
            <a:spLocks noGrp="1"/>
          </p:cNvSpPr>
          <p:nvPr>
            <p:ph type="dt" sz="half" idx="10"/>
          </p:nvPr>
        </p:nvSpPr>
        <p:spPr/>
        <p:txBody>
          <a:bodyPr/>
          <a:lstStyle/>
          <a:p>
            <a:fld id="{C4CD105F-DF07-4C30-841B-51ECCF82FBB8}" type="datetime1">
              <a:rPr lang="fr-FR" smtClean="0"/>
              <a:t>13/01/2021</a:t>
            </a:fld>
            <a:endParaRPr lang="fr-FR"/>
          </a:p>
        </p:txBody>
      </p:sp>
      <p:sp>
        <p:nvSpPr>
          <p:cNvPr id="4" name="Espace réservé du pied de page 3">
            <a:extLst>
              <a:ext uri="{FF2B5EF4-FFF2-40B4-BE49-F238E27FC236}">
                <a16:creationId xmlns:a16="http://schemas.microsoft.com/office/drawing/2014/main" id="{00E4E43F-9694-42DF-AA47-0A0A5FD2D73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1F7E31B-9A8B-44EB-AF44-FBDD53512A33}"/>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6" name="Image 5">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180173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111B5A7-193B-499F-BAEB-D3812687B080}"/>
              </a:ext>
            </a:extLst>
          </p:cNvPr>
          <p:cNvSpPr>
            <a:spLocks noGrp="1"/>
          </p:cNvSpPr>
          <p:nvPr>
            <p:ph type="dt" sz="half" idx="10"/>
          </p:nvPr>
        </p:nvSpPr>
        <p:spPr/>
        <p:txBody>
          <a:bodyPr/>
          <a:lstStyle/>
          <a:p>
            <a:fld id="{FA9C9DD4-3C4D-49AE-9C79-379B31C4E6D4}" type="datetime1">
              <a:rPr lang="fr-FR" smtClean="0"/>
              <a:t>13/01/2021</a:t>
            </a:fld>
            <a:endParaRPr lang="fr-FR"/>
          </a:p>
        </p:txBody>
      </p:sp>
      <p:sp>
        <p:nvSpPr>
          <p:cNvPr id="3" name="Espace réservé du pied de page 2">
            <a:extLst>
              <a:ext uri="{FF2B5EF4-FFF2-40B4-BE49-F238E27FC236}">
                <a16:creationId xmlns:a16="http://schemas.microsoft.com/office/drawing/2014/main" id="{AEA3811C-BE36-4E8A-A28F-E8A82074426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A176D7D-583D-40E7-AFC6-F5D4D9D5AE94}"/>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5" name="Image 4">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1090098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3F4D42-D84C-4456-B516-5EAB11AB4FE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FCF9B10-495A-45C4-94B7-B4CE5FF68D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A75D8DD-DC40-4AEC-BAD8-62847D988C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F8965EE-73C2-44BB-9D15-6951EE556A5B}"/>
              </a:ext>
            </a:extLst>
          </p:cNvPr>
          <p:cNvSpPr>
            <a:spLocks noGrp="1"/>
          </p:cNvSpPr>
          <p:nvPr>
            <p:ph type="dt" sz="half" idx="10"/>
          </p:nvPr>
        </p:nvSpPr>
        <p:spPr/>
        <p:txBody>
          <a:bodyPr/>
          <a:lstStyle/>
          <a:p>
            <a:fld id="{7CF74F5C-B7E8-4741-839A-9C0DCE4ADCAD}" type="datetime1">
              <a:rPr lang="fr-FR" smtClean="0"/>
              <a:t>13/01/2021</a:t>
            </a:fld>
            <a:endParaRPr lang="fr-FR"/>
          </a:p>
        </p:txBody>
      </p:sp>
      <p:sp>
        <p:nvSpPr>
          <p:cNvPr id="6" name="Espace réservé du pied de page 5">
            <a:extLst>
              <a:ext uri="{FF2B5EF4-FFF2-40B4-BE49-F238E27FC236}">
                <a16:creationId xmlns:a16="http://schemas.microsoft.com/office/drawing/2014/main" id="{B9E8F126-9588-40A2-9B65-7C1FBBEAD54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6E6CE2F-E027-4B20-8C4E-C1036FB1E0F8}"/>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8" name="Image 7">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559240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363753-5149-4C50-B0B9-5C5BDCCF491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AD85404-9582-42D2-8E76-F56CD7C566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FEA3596-E7F8-431F-9018-0BC231A30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49D4905-0EEC-4A94-8C3E-4E2062DBB05D}"/>
              </a:ext>
            </a:extLst>
          </p:cNvPr>
          <p:cNvSpPr>
            <a:spLocks noGrp="1"/>
          </p:cNvSpPr>
          <p:nvPr>
            <p:ph type="dt" sz="half" idx="10"/>
          </p:nvPr>
        </p:nvSpPr>
        <p:spPr/>
        <p:txBody>
          <a:bodyPr/>
          <a:lstStyle/>
          <a:p>
            <a:fld id="{14130CC4-2ED9-4A6F-915A-FD9484DC1C06}" type="datetime1">
              <a:rPr lang="fr-FR" smtClean="0"/>
              <a:t>13/01/2021</a:t>
            </a:fld>
            <a:endParaRPr lang="fr-FR"/>
          </a:p>
        </p:txBody>
      </p:sp>
      <p:sp>
        <p:nvSpPr>
          <p:cNvPr id="6" name="Espace réservé du pied de page 5">
            <a:extLst>
              <a:ext uri="{FF2B5EF4-FFF2-40B4-BE49-F238E27FC236}">
                <a16:creationId xmlns:a16="http://schemas.microsoft.com/office/drawing/2014/main" id="{97A55E92-0164-4B62-A5C8-D82BD80BB40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26E2B67-8995-4B7D-97E1-9733A8C93B93}"/>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8" name="Image 7">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390235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C761225-C887-44BE-B92D-820650FF42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781D86A-9B32-46C4-9F7A-9A6C28A8F5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66AFDCA-668B-4321-BD5B-6BC5BF209B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1911A8-7866-4299-A921-8141F3229D7D}" type="datetime1">
              <a:rPr lang="fr-FR" smtClean="0"/>
              <a:t>13/01/2021</a:t>
            </a:fld>
            <a:endParaRPr lang="fr-FR"/>
          </a:p>
        </p:txBody>
      </p:sp>
      <p:sp>
        <p:nvSpPr>
          <p:cNvPr id="5" name="Espace réservé du pied de page 4">
            <a:extLst>
              <a:ext uri="{FF2B5EF4-FFF2-40B4-BE49-F238E27FC236}">
                <a16:creationId xmlns:a16="http://schemas.microsoft.com/office/drawing/2014/main" id="{60151C72-AA3F-4F62-BD5F-5B2F8C6647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0B6983F-D852-46B4-959E-16C6483361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14FC8-7A6B-454A-ADA5-8A1A54B328A5}" type="slidenum">
              <a:rPr lang="fr-FR" smtClean="0"/>
              <a:t>‹N°›</a:t>
            </a:fld>
            <a:endParaRPr lang="fr-FR"/>
          </a:p>
        </p:txBody>
      </p:sp>
      <p:pic>
        <p:nvPicPr>
          <p:cNvPr id="7" name="Image 6">
            <a:extLst>
              <a:ext uri="{FF2B5EF4-FFF2-40B4-BE49-F238E27FC236}">
                <a16:creationId xmlns:a16="http://schemas.microsoft.com/office/drawing/2014/main" id="{172FB25A-3C95-4085-9713-00291700D45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3528638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 Id="rId5" Type="http://schemas.openxmlformats.org/officeDocument/2006/relationships/image" Target="../media/image47.pn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si.blaisepascal.fr/wp-content/uploads/2019/02/Jauges_2.png" TargetMode="External"/><Relationship Id="rId1" Type="http://schemas.openxmlformats.org/officeDocument/2006/relationships/slideLayout" Target="../slideLayouts/slideLayout6.xml"/><Relationship Id="rId5" Type="http://schemas.openxmlformats.org/officeDocument/2006/relationships/image" Target="../media/image60.png"/><Relationship Id="rId4" Type="http://schemas.openxmlformats.org/officeDocument/2006/relationships/hyperlink" Target="http://si.blaisepascal.fr/wp-content/uploads/2019/02/Jauges_4.png"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66.gi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www.mesures.com/pdf/old/055_057_SOL.pdf" TargetMode="External"/><Relationship Id="rId3" Type="http://schemas.openxmlformats.org/officeDocument/2006/relationships/hyperlink" Target="https://fr.wikipedia.org/wiki/Sp%C3%A9cial:Ouvrages_de_r%C3%A9f%C3%A9rence/2-10-005777-4" TargetMode="External"/><Relationship Id="rId7" Type="http://schemas.openxmlformats.org/officeDocument/2006/relationships/hyperlink" Target="https://sitelec.org/download_page.php?filename=cours/mesure_couple.pdf" TargetMode="External"/><Relationship Id="rId2" Type="http://schemas.openxmlformats.org/officeDocument/2006/relationships/hyperlink" Target="https://fr.wikipedia.org/wiki/International_Standard_Book_Number" TargetMode="External"/><Relationship Id="rId1" Type="http://schemas.openxmlformats.org/officeDocument/2006/relationships/slideLayout" Target="../slideLayouts/slideLayout2.xml"/><Relationship Id="rId6" Type="http://schemas.openxmlformats.org/officeDocument/2006/relationships/hyperlink" Target="https://www.pm-instrumentation.com/mesure-de-couple" TargetMode="External"/><Relationship Id="rId5" Type="http://schemas.openxmlformats.org/officeDocument/2006/relationships/hyperlink" Target="https://si.blaisepascal.fr/1t-mesure-dune-force/" TargetMode="External"/><Relationship Id="rId4" Type="http://schemas.openxmlformats.org/officeDocument/2006/relationships/hyperlink" Target="https://fr.wikipedia.org/wiki/Capteur_de_forc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1.png"/><Relationship Id="rId10" Type="http://schemas.openxmlformats.org/officeDocument/2006/relationships/image" Target="../media/image26.png"/><Relationship Id="rId4" Type="http://schemas.openxmlformats.org/officeDocument/2006/relationships/image" Target="../media/image22.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99309" y="869709"/>
            <a:ext cx="9144000" cy="2387600"/>
          </a:xfrm>
        </p:spPr>
        <p:txBody>
          <a:bodyPr>
            <a:normAutofit fontScale="90000"/>
          </a:bodyPr>
          <a:lstStyle/>
          <a:p>
            <a:r>
              <a:rPr lang="fr-FR" b="1" dirty="0"/>
              <a:t>UE 21: Capteurs Proprioceptifs et Extéroceptifs</a:t>
            </a:r>
          </a:p>
        </p:txBody>
      </p:sp>
      <p:pic>
        <p:nvPicPr>
          <p:cNvPr id="15" name="Image 14"/>
          <p:cNvPicPr>
            <a:picLocks noChangeAspect="1"/>
          </p:cNvPicPr>
          <p:nvPr/>
        </p:nvPicPr>
        <p:blipFill>
          <a:blip r:embed="rId2"/>
          <a:stretch>
            <a:fillRect/>
          </a:stretch>
        </p:blipFill>
        <p:spPr>
          <a:xfrm>
            <a:off x="4854690" y="3843054"/>
            <a:ext cx="2469483" cy="1824892"/>
          </a:xfrm>
          <a:prstGeom prst="rect">
            <a:avLst/>
          </a:prstGeom>
        </p:spPr>
      </p:pic>
      <p:sp>
        <p:nvSpPr>
          <p:cNvPr id="4" name="Espace réservé du numéro de diapositive 3"/>
          <p:cNvSpPr>
            <a:spLocks noGrp="1"/>
          </p:cNvSpPr>
          <p:nvPr>
            <p:ph type="sldNum" sz="quarter" idx="12"/>
          </p:nvPr>
        </p:nvSpPr>
        <p:spPr/>
        <p:txBody>
          <a:bodyPr/>
          <a:lstStyle/>
          <a:p>
            <a:fld id="{3A214FC8-7A6B-454A-ADA5-8A1A54B328A5}" type="slidenum">
              <a:rPr lang="fr-FR" smtClean="0"/>
              <a:t>1</a:t>
            </a:fld>
            <a:endParaRPr lang="fr-FR"/>
          </a:p>
        </p:txBody>
      </p:sp>
      <p:sp>
        <p:nvSpPr>
          <p:cNvPr id="5" name="Espace réservé du texte 2"/>
          <p:cNvSpPr txBox="1">
            <a:spLocks/>
          </p:cNvSpPr>
          <p:nvPr/>
        </p:nvSpPr>
        <p:spPr>
          <a:xfrm>
            <a:off x="205317" y="6253692"/>
            <a:ext cx="10515600" cy="4677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1800" dirty="0">
                <a:solidFill>
                  <a:schemeClr val="tx1">
                    <a:lumMod val="50000"/>
                    <a:lumOff val="50000"/>
                  </a:schemeClr>
                </a:solidFill>
              </a:rPr>
              <a:t>Aïcha FONTE                                                                                                                                         </a:t>
            </a:r>
            <a:r>
              <a:rPr lang="fr-FR" sz="1800" b="1" dirty="0">
                <a:solidFill>
                  <a:schemeClr val="tx1">
                    <a:lumMod val="50000"/>
                    <a:lumOff val="50000"/>
                  </a:schemeClr>
                </a:solidFill>
              </a:rPr>
              <a:t>Licence Robotique</a:t>
            </a:r>
          </a:p>
        </p:txBody>
      </p:sp>
      <p:pic>
        <p:nvPicPr>
          <p:cNvPr id="13" name="Image 12"/>
          <p:cNvPicPr>
            <a:picLocks noChangeAspect="1"/>
          </p:cNvPicPr>
          <p:nvPr/>
        </p:nvPicPr>
        <p:blipFill>
          <a:blip r:embed="rId3"/>
          <a:stretch>
            <a:fillRect/>
          </a:stretch>
        </p:blipFill>
        <p:spPr>
          <a:xfrm>
            <a:off x="10187567" y="2464572"/>
            <a:ext cx="1866850" cy="2454562"/>
          </a:xfrm>
          <a:prstGeom prst="rect">
            <a:avLst/>
          </a:prstGeom>
        </p:spPr>
      </p:pic>
      <p:pic>
        <p:nvPicPr>
          <p:cNvPr id="17" name="Image 16"/>
          <p:cNvPicPr>
            <a:picLocks noChangeAspect="1"/>
          </p:cNvPicPr>
          <p:nvPr/>
        </p:nvPicPr>
        <p:blipFill>
          <a:blip r:embed="rId4"/>
          <a:stretch>
            <a:fillRect/>
          </a:stretch>
        </p:blipFill>
        <p:spPr>
          <a:xfrm>
            <a:off x="8356600" y="3227104"/>
            <a:ext cx="1625600" cy="1231900"/>
          </a:xfrm>
          <a:prstGeom prst="rect">
            <a:avLst/>
          </a:prstGeom>
        </p:spPr>
      </p:pic>
      <p:pic>
        <p:nvPicPr>
          <p:cNvPr id="18" name="Image 17"/>
          <p:cNvPicPr>
            <a:picLocks noChangeAspect="1"/>
          </p:cNvPicPr>
          <p:nvPr/>
        </p:nvPicPr>
        <p:blipFill>
          <a:blip r:embed="rId5"/>
          <a:stretch>
            <a:fillRect/>
          </a:stretch>
        </p:blipFill>
        <p:spPr>
          <a:xfrm>
            <a:off x="1710880" y="2784309"/>
            <a:ext cx="2111383" cy="2193290"/>
          </a:xfrm>
          <a:prstGeom prst="rect">
            <a:avLst/>
          </a:prstGeom>
        </p:spPr>
      </p:pic>
    </p:spTree>
    <p:extLst>
      <p:ext uri="{BB962C8B-B14F-4D97-AF65-F5344CB8AC3E}">
        <p14:creationId xmlns:p14="http://schemas.microsoft.com/office/powerpoint/2010/main" val="967764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74F0BD7-DD3B-4563-82B2-20E76A7152AC}"/>
              </a:ext>
            </a:extLst>
          </p:cNvPr>
          <p:cNvSpPr>
            <a:spLocks noGrp="1"/>
          </p:cNvSpPr>
          <p:nvPr>
            <p:ph type="sldNum" sz="quarter" idx="12"/>
          </p:nvPr>
        </p:nvSpPr>
        <p:spPr/>
        <p:txBody>
          <a:bodyPr/>
          <a:lstStyle/>
          <a:p>
            <a:fld id="{3A214FC8-7A6B-454A-ADA5-8A1A54B328A5}" type="slidenum">
              <a:rPr lang="fr-FR" smtClean="0"/>
              <a:t>10</a:t>
            </a:fld>
            <a:endParaRPr lang="fr-FR"/>
          </a:p>
        </p:txBody>
      </p:sp>
      <p:sp>
        <p:nvSpPr>
          <p:cNvPr id="4" name="ZoneTexte 3">
            <a:extLst>
              <a:ext uri="{FF2B5EF4-FFF2-40B4-BE49-F238E27FC236}">
                <a16:creationId xmlns:a16="http://schemas.microsoft.com/office/drawing/2014/main" id="{293753EB-DD56-48D2-8346-B7018FFB7B74}"/>
              </a:ext>
            </a:extLst>
          </p:cNvPr>
          <p:cNvSpPr txBox="1"/>
          <p:nvPr/>
        </p:nvSpPr>
        <p:spPr>
          <a:xfrm>
            <a:off x="6591300" y="742726"/>
            <a:ext cx="6096000" cy="584775"/>
          </a:xfrm>
          <a:prstGeom prst="rect">
            <a:avLst/>
          </a:prstGeom>
          <a:noFill/>
        </p:spPr>
        <p:txBody>
          <a:bodyPr wrap="square">
            <a:spAutoFit/>
          </a:bodyPr>
          <a:lstStyle/>
          <a:p>
            <a:r>
              <a:rPr lang="fr-FR" sz="3200" b="1" i="0" u="none" strike="noStrike" baseline="0" dirty="0">
                <a:solidFill>
                  <a:srgbClr val="19191B"/>
                </a:solidFill>
                <a:latin typeface="Calibri" panose="020F0502020204030204" pitchFamily="34" charset="0"/>
                <a:cs typeface="Calibri" panose="020F0502020204030204" pitchFamily="34" charset="0"/>
              </a:rPr>
              <a:t>Jauges résistives métalliques</a:t>
            </a:r>
            <a:endParaRPr lang="fr-FR" sz="3200" b="1" dirty="0">
              <a:latin typeface="Calibri" panose="020F0502020204030204" pitchFamily="34" charset="0"/>
              <a:cs typeface="Calibri" panose="020F0502020204030204" pitchFamily="34" charset="0"/>
            </a:endParaRPr>
          </a:p>
        </p:txBody>
      </p:sp>
      <p:sp>
        <p:nvSpPr>
          <p:cNvPr id="5" name="ZoneTexte 4">
            <a:extLst>
              <a:ext uri="{FF2B5EF4-FFF2-40B4-BE49-F238E27FC236}">
                <a16:creationId xmlns:a16="http://schemas.microsoft.com/office/drawing/2014/main" id="{B0CADABB-F80F-4F0A-9517-5097AA4A3511}"/>
              </a:ext>
            </a:extLst>
          </p:cNvPr>
          <p:cNvSpPr txBox="1"/>
          <p:nvPr/>
        </p:nvSpPr>
        <p:spPr>
          <a:xfrm>
            <a:off x="6591300" y="1307641"/>
            <a:ext cx="4667250" cy="461665"/>
          </a:xfrm>
          <a:prstGeom prst="rect">
            <a:avLst/>
          </a:prstGeom>
          <a:noFill/>
        </p:spPr>
        <p:txBody>
          <a:bodyPr wrap="square" rtlCol="0">
            <a:spAutoFit/>
          </a:bodyPr>
          <a:lstStyle/>
          <a:p>
            <a:r>
              <a:rPr lang="fr-FR" sz="2400" b="1" i="0" u="none" strike="noStrike" baseline="0" dirty="0">
                <a:solidFill>
                  <a:schemeClr val="accent1"/>
                </a:solidFill>
                <a:latin typeface="Calibri" panose="020F0502020204030204" pitchFamily="34" charset="0"/>
                <a:cs typeface="Calibri" panose="020F0502020204030204" pitchFamily="34" charset="0"/>
              </a:rPr>
              <a:t>Effet </a:t>
            </a:r>
            <a:r>
              <a:rPr lang="fr-FR" sz="2400" b="1" i="0" u="none" strike="noStrike" baseline="0" dirty="0" err="1">
                <a:solidFill>
                  <a:schemeClr val="accent1"/>
                </a:solidFill>
                <a:latin typeface="Calibri" panose="020F0502020204030204" pitchFamily="34" charset="0"/>
                <a:cs typeface="Calibri" panose="020F0502020204030204" pitchFamily="34" charset="0"/>
              </a:rPr>
              <a:t>piézorésistif</a:t>
            </a:r>
            <a:r>
              <a:rPr lang="fr-FR" sz="2400" b="1" i="0" u="none" strike="noStrike" baseline="0" dirty="0">
                <a:solidFill>
                  <a:schemeClr val="accent1"/>
                </a:solidFill>
                <a:latin typeface="Calibri" panose="020F0502020204030204" pitchFamily="34" charset="0"/>
                <a:cs typeface="Calibri" panose="020F0502020204030204" pitchFamily="34" charset="0"/>
              </a:rPr>
              <a:t> des métaux</a:t>
            </a:r>
            <a:endParaRPr lang="fr-FR" sz="2400" b="1" dirty="0">
              <a:solidFill>
                <a:schemeClr val="accent1"/>
              </a:solidFill>
              <a:latin typeface="Calibri" panose="020F0502020204030204" pitchFamily="34" charset="0"/>
              <a:cs typeface="Calibri" panose="020F0502020204030204" pitchFamily="34" charset="0"/>
            </a:endParaRPr>
          </a:p>
        </p:txBody>
      </p:sp>
      <p:pic>
        <p:nvPicPr>
          <p:cNvPr id="7170" name="Picture 2" descr="21 : Type de jauges métalliques a) Jauge à trame pelliculaire ; b) Jauge à fil. ">
            <a:extLst>
              <a:ext uri="{FF2B5EF4-FFF2-40B4-BE49-F238E27FC236}">
                <a16:creationId xmlns:a16="http://schemas.microsoft.com/office/drawing/2014/main" id="{725FE6F0-66D3-42D8-8B5D-75313E8D79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25" y="727940"/>
            <a:ext cx="5105400" cy="3305748"/>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9FEAA60A-49A4-4EB8-B7D5-082E9D1E8D0A}"/>
              </a:ext>
            </a:extLst>
          </p:cNvPr>
          <p:cNvSpPr txBox="1"/>
          <p:nvPr/>
        </p:nvSpPr>
        <p:spPr>
          <a:xfrm>
            <a:off x="6054296" y="1730166"/>
            <a:ext cx="5794832" cy="646331"/>
          </a:xfrm>
          <a:prstGeom prst="rect">
            <a:avLst/>
          </a:prstGeom>
          <a:noFill/>
        </p:spPr>
        <p:txBody>
          <a:bodyPr wrap="square">
            <a:spAutoFit/>
          </a:bodyPr>
          <a:lstStyle/>
          <a:p>
            <a:pPr algn="just"/>
            <a:r>
              <a:rPr lang="fr-FR" sz="1800" b="0" i="0" u="none" strike="noStrike" baseline="0" dirty="0">
                <a:solidFill>
                  <a:srgbClr val="2A2A2A"/>
                </a:solidFill>
                <a:latin typeface="Calibri" panose="020F0502020204030204" pitchFamily="34" charset="0"/>
                <a:cs typeface="Calibri" panose="020F0502020204030204" pitchFamily="34" charset="0"/>
              </a:rPr>
              <a:t>La résistivité de la plupart des métaux décroît quand la pression à laquelle ils sont soumis augmente.</a:t>
            </a:r>
            <a:endParaRPr lang="fr-FR" dirty="0">
              <a:latin typeface="Calibri" panose="020F0502020204030204" pitchFamily="34" charset="0"/>
              <a:cs typeface="Calibri" panose="020F0502020204030204" pitchFamily="34" charset="0"/>
            </a:endParaRPr>
          </a:p>
        </p:txBody>
      </p:sp>
      <p:sp>
        <p:nvSpPr>
          <p:cNvPr id="10" name="ZoneTexte 9">
            <a:extLst>
              <a:ext uri="{FF2B5EF4-FFF2-40B4-BE49-F238E27FC236}">
                <a16:creationId xmlns:a16="http://schemas.microsoft.com/office/drawing/2014/main" id="{6841F8DF-7C7A-4A4A-BF4D-2798C36083F2}"/>
              </a:ext>
            </a:extLst>
          </p:cNvPr>
          <p:cNvSpPr txBox="1"/>
          <p:nvPr/>
        </p:nvSpPr>
        <p:spPr>
          <a:xfrm>
            <a:off x="6096000" y="2334221"/>
            <a:ext cx="5794832" cy="646331"/>
          </a:xfrm>
          <a:prstGeom prst="rect">
            <a:avLst/>
          </a:prstGeom>
          <a:noFill/>
        </p:spPr>
        <p:txBody>
          <a:bodyPr wrap="square">
            <a:spAutoFit/>
          </a:bodyPr>
          <a:lstStyle/>
          <a:p>
            <a:pPr algn="just"/>
            <a:r>
              <a:rPr lang="fr-FR" sz="1800" b="0" i="0" u="none" strike="noStrike" baseline="0" dirty="0">
                <a:solidFill>
                  <a:srgbClr val="2A2A2A"/>
                </a:solidFill>
                <a:latin typeface="Fd2676222-Identity-H"/>
              </a:rPr>
              <a:t>En effet, la résistivité d'un métal est due, en particulier, à la diffusion des électrons libres par les atomes du réseau.</a:t>
            </a:r>
            <a:endParaRPr lang="fr-FR" dirty="0"/>
          </a:p>
        </p:txBody>
      </p:sp>
      <p:sp>
        <p:nvSpPr>
          <p:cNvPr id="12" name="ZoneTexte 11">
            <a:extLst>
              <a:ext uri="{FF2B5EF4-FFF2-40B4-BE49-F238E27FC236}">
                <a16:creationId xmlns:a16="http://schemas.microsoft.com/office/drawing/2014/main" id="{57A5402F-6447-4622-B8A9-E32744279889}"/>
              </a:ext>
            </a:extLst>
          </p:cNvPr>
          <p:cNvSpPr txBox="1"/>
          <p:nvPr/>
        </p:nvSpPr>
        <p:spPr>
          <a:xfrm>
            <a:off x="375080" y="4103750"/>
            <a:ext cx="6343650" cy="461665"/>
          </a:xfrm>
          <a:prstGeom prst="rect">
            <a:avLst/>
          </a:prstGeom>
          <a:noFill/>
        </p:spPr>
        <p:txBody>
          <a:bodyPr wrap="square">
            <a:spAutoFit/>
          </a:bodyPr>
          <a:lstStyle/>
          <a:p>
            <a:r>
              <a:rPr lang="fr-FR" sz="2400" b="1" i="0" u="none" strike="noStrike" baseline="0" dirty="0">
                <a:solidFill>
                  <a:schemeClr val="accent1"/>
                </a:solidFill>
                <a:latin typeface="Calibri" panose="020F0502020204030204" pitchFamily="34" charset="0"/>
                <a:cs typeface="Calibri" panose="020F0502020204030204" pitchFamily="34" charset="0"/>
              </a:rPr>
              <a:t>Matériaux et réalisations</a:t>
            </a:r>
            <a:endParaRPr lang="fr-FR" sz="2400" b="1" dirty="0">
              <a:solidFill>
                <a:schemeClr val="accent1"/>
              </a:solidFill>
              <a:latin typeface="Calibri" panose="020F0502020204030204" pitchFamily="34" charset="0"/>
              <a:cs typeface="Calibri" panose="020F0502020204030204" pitchFamily="34" charset="0"/>
            </a:endParaRPr>
          </a:p>
        </p:txBody>
      </p:sp>
      <p:sp>
        <p:nvSpPr>
          <p:cNvPr id="14" name="ZoneTexte 13">
            <a:extLst>
              <a:ext uri="{FF2B5EF4-FFF2-40B4-BE49-F238E27FC236}">
                <a16:creationId xmlns:a16="http://schemas.microsoft.com/office/drawing/2014/main" id="{F1385FE9-3080-4799-97C6-4DEC8A2D469F}"/>
              </a:ext>
            </a:extLst>
          </p:cNvPr>
          <p:cNvSpPr txBox="1"/>
          <p:nvPr/>
        </p:nvSpPr>
        <p:spPr>
          <a:xfrm>
            <a:off x="375080" y="4724453"/>
            <a:ext cx="5530420" cy="1231106"/>
          </a:xfrm>
          <a:prstGeom prst="rect">
            <a:avLst/>
          </a:prstGeom>
          <a:noFill/>
        </p:spPr>
        <p:txBody>
          <a:bodyPr wrap="square">
            <a:spAutoFit/>
          </a:bodyPr>
          <a:lstStyle/>
          <a:p>
            <a:pPr algn="just"/>
            <a:r>
              <a:rPr lang="fr-FR" b="0" i="0" u="none" strike="noStrike" baseline="0" dirty="0">
                <a:solidFill>
                  <a:srgbClr val="2B2B2B"/>
                </a:solidFill>
              </a:rPr>
              <a:t>Les matériaux utilisés sont généralement des alliages à base de nickel ; le tableau ci-contre</a:t>
            </a:r>
            <a:r>
              <a:rPr lang="fr-FR" dirty="0">
                <a:solidFill>
                  <a:srgbClr val="2B2B2B"/>
                </a:solidFill>
              </a:rPr>
              <a:t> </a:t>
            </a:r>
            <a:r>
              <a:rPr lang="fr-FR" b="0" i="0" u="none" strike="noStrike" baseline="0" dirty="0">
                <a:solidFill>
                  <a:srgbClr val="2B2B2B"/>
                </a:solidFill>
              </a:rPr>
              <a:t>indique la composition et le facteur de jauge d'alliages couramment employés.</a:t>
            </a:r>
            <a:endParaRPr lang="fr-FR" dirty="0"/>
          </a:p>
        </p:txBody>
      </p:sp>
      <p:graphicFrame>
        <p:nvGraphicFramePr>
          <p:cNvPr id="15" name="Tableau 15">
            <a:extLst>
              <a:ext uri="{FF2B5EF4-FFF2-40B4-BE49-F238E27FC236}">
                <a16:creationId xmlns:a16="http://schemas.microsoft.com/office/drawing/2014/main" id="{A5E1C024-734D-47C2-867A-1DC562E418BD}"/>
              </a:ext>
            </a:extLst>
          </p:cNvPr>
          <p:cNvGraphicFramePr>
            <a:graphicFrameLocks noGrp="1"/>
          </p:cNvGraphicFramePr>
          <p:nvPr>
            <p:extLst>
              <p:ext uri="{D42A27DB-BD31-4B8C-83A1-F6EECF244321}">
                <p14:modId xmlns:p14="http://schemas.microsoft.com/office/powerpoint/2010/main" val="2908102966"/>
              </p:ext>
            </p:extLst>
          </p:nvPr>
        </p:nvGraphicFramePr>
        <p:xfrm>
          <a:off x="6096000" y="3183238"/>
          <a:ext cx="5909107" cy="2931359"/>
        </p:xfrm>
        <a:graphic>
          <a:graphicData uri="http://schemas.openxmlformats.org/drawingml/2006/table">
            <a:tbl>
              <a:tblPr firstRow="1" bandRow="1">
                <a:tableStyleId>{5C22544A-7EE6-4342-B048-85BDC9FD1C3A}</a:tableStyleId>
              </a:tblPr>
              <a:tblGrid>
                <a:gridCol w="2041957">
                  <a:extLst>
                    <a:ext uri="{9D8B030D-6E8A-4147-A177-3AD203B41FA5}">
                      <a16:colId xmlns:a16="http://schemas.microsoft.com/office/drawing/2014/main" val="1713036837"/>
                    </a:ext>
                  </a:extLst>
                </a:gridCol>
                <a:gridCol w="2082580">
                  <a:extLst>
                    <a:ext uri="{9D8B030D-6E8A-4147-A177-3AD203B41FA5}">
                      <a16:colId xmlns:a16="http://schemas.microsoft.com/office/drawing/2014/main" val="4293923697"/>
                    </a:ext>
                  </a:extLst>
                </a:gridCol>
                <a:gridCol w="1784570">
                  <a:extLst>
                    <a:ext uri="{9D8B030D-6E8A-4147-A177-3AD203B41FA5}">
                      <a16:colId xmlns:a16="http://schemas.microsoft.com/office/drawing/2014/main" val="947249763"/>
                    </a:ext>
                  </a:extLst>
                </a:gridCol>
              </a:tblGrid>
              <a:tr h="426737">
                <a:tc>
                  <a:txBody>
                    <a:bodyPr/>
                    <a:lstStyle/>
                    <a:p>
                      <a:pPr algn="ctr"/>
                      <a:r>
                        <a:rPr lang="fr-FR" sz="1800" b="0" i="0" u="none" strike="noStrike" kern="1200" baseline="0" dirty="0">
                          <a:solidFill>
                            <a:schemeClr val="lt1"/>
                          </a:solidFill>
                          <a:latin typeface="+mn-lt"/>
                          <a:ea typeface="+mn-ea"/>
                          <a:cs typeface="+mn-cs"/>
                        </a:rPr>
                        <a:t>Alliage</a:t>
                      </a:r>
                      <a:endParaRPr lang="fr-FR" dirty="0"/>
                    </a:p>
                  </a:txBody>
                  <a:tcPr/>
                </a:tc>
                <a:tc>
                  <a:txBody>
                    <a:bodyPr/>
                    <a:lstStyle/>
                    <a:p>
                      <a:pPr algn="ctr"/>
                      <a:r>
                        <a:rPr lang="fr-FR" sz="1800" b="0" i="0" u="none" strike="noStrike" kern="1200" baseline="0" dirty="0">
                          <a:solidFill>
                            <a:schemeClr val="lt1"/>
                          </a:solidFill>
                          <a:latin typeface="+mn-lt"/>
                          <a:ea typeface="+mn-ea"/>
                          <a:cs typeface="+mn-cs"/>
                        </a:rPr>
                        <a:t>Composition</a:t>
                      </a:r>
                      <a:endParaRPr lang="fr-FR" dirty="0"/>
                    </a:p>
                  </a:txBody>
                  <a:tcPr/>
                </a:tc>
                <a:tc>
                  <a:txBody>
                    <a:bodyPr/>
                    <a:lstStyle/>
                    <a:p>
                      <a:pPr algn="ctr"/>
                      <a:r>
                        <a:rPr lang="fr-FR" sz="1800" b="0" i="0" u="none" strike="noStrike" kern="1200" baseline="0" dirty="0">
                          <a:solidFill>
                            <a:schemeClr val="lt1"/>
                          </a:solidFill>
                          <a:latin typeface="+mn-lt"/>
                          <a:ea typeface="+mn-ea"/>
                          <a:cs typeface="+mn-cs"/>
                        </a:rPr>
                        <a:t>Facteur de jauge</a:t>
                      </a:r>
                      <a:endParaRPr lang="fr-FR" dirty="0"/>
                    </a:p>
                  </a:txBody>
                  <a:tcPr/>
                </a:tc>
                <a:extLst>
                  <a:ext uri="{0D108BD9-81ED-4DB2-BD59-A6C34878D82A}">
                    <a16:rowId xmlns:a16="http://schemas.microsoft.com/office/drawing/2014/main" val="3002419395"/>
                  </a:ext>
                </a:extLst>
              </a:tr>
              <a:tr h="281681">
                <a:tc>
                  <a:txBody>
                    <a:bodyPr/>
                    <a:lstStyle/>
                    <a:p>
                      <a:pPr algn="ctr"/>
                      <a:r>
                        <a:rPr lang="fr-FR" sz="1800" b="0" i="0" u="none" strike="noStrike" kern="1200" baseline="0" dirty="0">
                          <a:solidFill>
                            <a:schemeClr val="dk1"/>
                          </a:solidFill>
                          <a:latin typeface="+mn-lt"/>
                          <a:ea typeface="+mn-ea"/>
                          <a:cs typeface="+mn-cs"/>
                        </a:rPr>
                        <a:t>Constantan</a:t>
                      </a:r>
                      <a:endParaRPr lang="fr-FR" dirty="0"/>
                    </a:p>
                  </a:txBody>
                  <a:tcPr/>
                </a:tc>
                <a:tc>
                  <a:txBody>
                    <a:bodyPr/>
                    <a:lstStyle/>
                    <a:p>
                      <a:pPr algn="ctr"/>
                      <a:r>
                        <a:rPr lang="fr-FR" sz="1800" b="0" i="0" u="none" strike="noStrike" kern="1200" baseline="0" dirty="0">
                          <a:solidFill>
                            <a:schemeClr val="dk1"/>
                          </a:solidFill>
                          <a:latin typeface="+mn-lt"/>
                          <a:ea typeface="+mn-ea"/>
                          <a:cs typeface="+mn-cs"/>
                        </a:rPr>
                        <a:t>45 % Ni, 55 % Cu</a:t>
                      </a:r>
                      <a:endParaRPr lang="fr-FR" dirty="0"/>
                    </a:p>
                  </a:txBody>
                  <a:tcPr/>
                </a:tc>
                <a:tc>
                  <a:txBody>
                    <a:bodyPr/>
                    <a:lstStyle/>
                    <a:p>
                      <a:pPr algn="ctr"/>
                      <a:r>
                        <a:rPr lang="fr-FR" sz="1800" b="0" i="0" u="none" strike="noStrike" kern="1200" baseline="0" dirty="0">
                          <a:solidFill>
                            <a:schemeClr val="dk1"/>
                          </a:solidFill>
                          <a:latin typeface="+mn-lt"/>
                          <a:ea typeface="+mn-ea"/>
                          <a:cs typeface="+mn-cs"/>
                        </a:rPr>
                        <a:t>2, 1</a:t>
                      </a:r>
                      <a:endParaRPr lang="fr-FR" dirty="0"/>
                    </a:p>
                  </a:txBody>
                  <a:tcPr/>
                </a:tc>
                <a:extLst>
                  <a:ext uri="{0D108BD9-81ED-4DB2-BD59-A6C34878D82A}">
                    <a16:rowId xmlns:a16="http://schemas.microsoft.com/office/drawing/2014/main" val="2918542329"/>
                  </a:ext>
                </a:extLst>
              </a:tr>
              <a:tr h="492942">
                <a:tc>
                  <a:txBody>
                    <a:bodyPr/>
                    <a:lstStyle/>
                    <a:p>
                      <a:pPr algn="ctr"/>
                      <a:r>
                        <a:rPr lang="fr-FR" sz="1800" b="0" i="0" u="none" strike="noStrike" kern="1200" baseline="0" dirty="0" err="1">
                          <a:solidFill>
                            <a:schemeClr val="dk1"/>
                          </a:solidFill>
                          <a:latin typeface="+mn-lt"/>
                          <a:ea typeface="+mn-ea"/>
                          <a:cs typeface="+mn-cs"/>
                        </a:rPr>
                        <a:t>lsoélastic</a:t>
                      </a:r>
                      <a:endParaRPr lang="fr-FR" dirty="0"/>
                    </a:p>
                  </a:txBody>
                  <a:tcPr/>
                </a:tc>
                <a:tc>
                  <a:txBody>
                    <a:bodyPr/>
                    <a:lstStyle/>
                    <a:p>
                      <a:r>
                        <a:rPr lang="es-ES" sz="1800" b="0" i="0" u="none" strike="noStrike" kern="1200" baseline="0" dirty="0">
                          <a:solidFill>
                            <a:schemeClr val="dk1"/>
                          </a:solidFill>
                          <a:latin typeface="+mn-lt"/>
                          <a:ea typeface="+mn-ea"/>
                          <a:cs typeface="+mn-cs"/>
                        </a:rPr>
                        <a:t>52 % Fe, 36 % Ni, 8 % Cr, 4 % (Mn, Mo)</a:t>
                      </a:r>
                      <a:endParaRPr lang="fr-FR" dirty="0"/>
                    </a:p>
                  </a:txBody>
                  <a:tcPr/>
                </a:tc>
                <a:tc>
                  <a:txBody>
                    <a:bodyPr/>
                    <a:lstStyle/>
                    <a:p>
                      <a:pPr algn="ctr"/>
                      <a:r>
                        <a:rPr lang="fr-FR" sz="1800" b="0" i="0" u="none" strike="noStrike" kern="1200" baseline="0" dirty="0">
                          <a:solidFill>
                            <a:schemeClr val="dk1"/>
                          </a:solidFill>
                          <a:latin typeface="+mn-lt"/>
                          <a:ea typeface="+mn-ea"/>
                          <a:cs typeface="+mn-cs"/>
                        </a:rPr>
                        <a:t>3,5</a:t>
                      </a:r>
                      <a:endParaRPr lang="fr-FR" dirty="0"/>
                    </a:p>
                  </a:txBody>
                  <a:tcPr/>
                </a:tc>
                <a:extLst>
                  <a:ext uri="{0D108BD9-81ED-4DB2-BD59-A6C34878D82A}">
                    <a16:rowId xmlns:a16="http://schemas.microsoft.com/office/drawing/2014/main" val="4088740332"/>
                  </a:ext>
                </a:extLst>
              </a:tr>
              <a:tr h="492942">
                <a:tc>
                  <a:txBody>
                    <a:bodyPr/>
                    <a:lstStyle/>
                    <a:p>
                      <a:pPr algn="ctr"/>
                      <a:r>
                        <a:rPr lang="fr-FR" sz="1800" b="0" i="0" u="none" strike="noStrike" kern="1200" baseline="0" dirty="0">
                          <a:solidFill>
                            <a:schemeClr val="dk1"/>
                          </a:solidFill>
                          <a:latin typeface="+mn-lt"/>
                          <a:ea typeface="+mn-ea"/>
                          <a:cs typeface="+mn-cs"/>
                        </a:rPr>
                        <a:t>Karma</a:t>
                      </a:r>
                      <a:endParaRPr lang="fr-FR" dirty="0"/>
                    </a:p>
                  </a:txBody>
                  <a:tcPr/>
                </a:tc>
                <a:tc>
                  <a:txBody>
                    <a:bodyPr/>
                    <a:lstStyle/>
                    <a:p>
                      <a:r>
                        <a:rPr lang="es-ES" sz="1800" b="0" i="0" u="none" strike="noStrike" kern="1200" baseline="0" dirty="0">
                          <a:solidFill>
                            <a:schemeClr val="dk1"/>
                          </a:solidFill>
                          <a:latin typeface="+mn-lt"/>
                          <a:ea typeface="+mn-ea"/>
                          <a:cs typeface="+mn-cs"/>
                        </a:rPr>
                        <a:t>74 % Ni, 20 % Cr, 3 % Cu, 3 % Fe</a:t>
                      </a:r>
                      <a:endParaRPr lang="fr-FR" dirty="0"/>
                    </a:p>
                  </a:txBody>
                  <a:tcPr/>
                </a:tc>
                <a:tc>
                  <a:txBody>
                    <a:bodyPr/>
                    <a:lstStyle/>
                    <a:p>
                      <a:pPr algn="ctr"/>
                      <a:r>
                        <a:rPr lang="fr-FR" sz="1800" b="0" i="0" u="none" strike="noStrike" kern="1200" baseline="0" dirty="0">
                          <a:solidFill>
                            <a:schemeClr val="dk1"/>
                          </a:solidFill>
                          <a:latin typeface="+mn-lt"/>
                          <a:ea typeface="+mn-ea"/>
                          <a:cs typeface="+mn-cs"/>
                        </a:rPr>
                        <a:t>2, 1</a:t>
                      </a:r>
                      <a:endParaRPr lang="fr-FR" dirty="0"/>
                    </a:p>
                  </a:txBody>
                  <a:tcPr/>
                </a:tc>
                <a:extLst>
                  <a:ext uri="{0D108BD9-81ED-4DB2-BD59-A6C34878D82A}">
                    <a16:rowId xmlns:a16="http://schemas.microsoft.com/office/drawing/2014/main" val="3734172942"/>
                  </a:ext>
                </a:extLst>
              </a:tr>
              <a:tr h="281681">
                <a:tc>
                  <a:txBody>
                    <a:bodyPr/>
                    <a:lstStyle/>
                    <a:p>
                      <a:pPr algn="ctr"/>
                      <a:r>
                        <a:rPr lang="fr-FR" sz="1800" b="0" i="0" u="none" strike="noStrike" kern="1200" baseline="0" dirty="0">
                          <a:solidFill>
                            <a:schemeClr val="dk1"/>
                          </a:solidFill>
                          <a:latin typeface="+mn-lt"/>
                          <a:ea typeface="+mn-ea"/>
                          <a:cs typeface="+mn-cs"/>
                        </a:rPr>
                        <a:t>Nichrome V</a:t>
                      </a:r>
                      <a:endParaRPr lang="fr-FR" dirty="0"/>
                    </a:p>
                  </a:txBody>
                  <a:tcPr/>
                </a:tc>
                <a:tc>
                  <a:txBody>
                    <a:bodyPr/>
                    <a:lstStyle/>
                    <a:p>
                      <a:pPr algn="ctr"/>
                      <a:r>
                        <a:rPr lang="fr-FR" sz="1800" b="0" i="0" u="none" strike="noStrike" kern="1200" baseline="0" dirty="0">
                          <a:solidFill>
                            <a:schemeClr val="dk1"/>
                          </a:solidFill>
                          <a:latin typeface="+mn-lt"/>
                          <a:ea typeface="+mn-ea"/>
                          <a:cs typeface="+mn-cs"/>
                        </a:rPr>
                        <a:t>80 % Ni, 20 % Cr</a:t>
                      </a:r>
                      <a:endParaRPr lang="fr-FR" dirty="0"/>
                    </a:p>
                  </a:txBody>
                  <a:tcPr/>
                </a:tc>
                <a:tc>
                  <a:txBody>
                    <a:bodyPr/>
                    <a:lstStyle/>
                    <a:p>
                      <a:pPr algn="ctr"/>
                      <a:r>
                        <a:rPr lang="fr-FR" sz="1800" b="0" i="0" u="none" strike="noStrike" kern="1200" baseline="0" dirty="0">
                          <a:solidFill>
                            <a:schemeClr val="dk1"/>
                          </a:solidFill>
                          <a:latin typeface="+mn-lt"/>
                          <a:ea typeface="+mn-ea"/>
                          <a:cs typeface="+mn-cs"/>
                        </a:rPr>
                        <a:t>2,5</a:t>
                      </a:r>
                      <a:endParaRPr lang="fr-FR" dirty="0"/>
                    </a:p>
                  </a:txBody>
                  <a:tcPr/>
                </a:tc>
                <a:extLst>
                  <a:ext uri="{0D108BD9-81ED-4DB2-BD59-A6C34878D82A}">
                    <a16:rowId xmlns:a16="http://schemas.microsoft.com/office/drawing/2014/main" val="4272405745"/>
                  </a:ext>
                </a:extLst>
              </a:tr>
              <a:tr h="492942">
                <a:tc>
                  <a:txBody>
                    <a:bodyPr/>
                    <a:lstStyle/>
                    <a:p>
                      <a:r>
                        <a:rPr lang="fr-FR" sz="1800" b="0" i="0" u="none" strike="noStrike" kern="1200" baseline="0" dirty="0">
                          <a:solidFill>
                            <a:schemeClr val="dk1"/>
                          </a:solidFill>
                          <a:latin typeface="+mn-lt"/>
                          <a:ea typeface="+mn-ea"/>
                          <a:cs typeface="+mn-cs"/>
                        </a:rPr>
                        <a:t>Platine-Tungstène</a:t>
                      </a:r>
                      <a:endParaRPr lang="fr-FR" dirty="0"/>
                    </a:p>
                  </a:txBody>
                  <a:tcPr/>
                </a:tc>
                <a:tc>
                  <a:txBody>
                    <a:bodyPr/>
                    <a:lstStyle/>
                    <a:p>
                      <a:pPr algn="ctr"/>
                      <a:r>
                        <a:rPr lang="fr-FR" sz="1800" b="0" i="0" u="none" strike="noStrike" kern="1200" baseline="0" dirty="0">
                          <a:solidFill>
                            <a:schemeClr val="dk1"/>
                          </a:solidFill>
                          <a:latin typeface="+mn-lt"/>
                          <a:ea typeface="+mn-ea"/>
                          <a:cs typeface="+mn-cs"/>
                        </a:rPr>
                        <a:t>92 % Pt, 8 % W</a:t>
                      </a:r>
                      <a:endParaRPr lang="fr-FR" dirty="0"/>
                    </a:p>
                  </a:txBody>
                  <a:tcPr/>
                </a:tc>
                <a:tc>
                  <a:txBody>
                    <a:bodyPr/>
                    <a:lstStyle/>
                    <a:p>
                      <a:pPr algn="ctr"/>
                      <a:r>
                        <a:rPr lang="fr-FR" sz="1800" b="0" i="0" u="none" strike="noStrike" kern="1200" baseline="0" dirty="0">
                          <a:solidFill>
                            <a:schemeClr val="dk1"/>
                          </a:solidFill>
                          <a:latin typeface="+mn-lt"/>
                          <a:ea typeface="+mn-ea"/>
                          <a:cs typeface="+mn-cs"/>
                        </a:rPr>
                        <a:t>4, 1</a:t>
                      </a:r>
                      <a:endParaRPr lang="fr-FR" dirty="0"/>
                    </a:p>
                  </a:txBody>
                  <a:tcPr/>
                </a:tc>
                <a:extLst>
                  <a:ext uri="{0D108BD9-81ED-4DB2-BD59-A6C34878D82A}">
                    <a16:rowId xmlns:a16="http://schemas.microsoft.com/office/drawing/2014/main" val="967975160"/>
                  </a:ext>
                </a:extLst>
              </a:tr>
            </a:tbl>
          </a:graphicData>
        </a:graphic>
      </p:graphicFrame>
    </p:spTree>
    <p:extLst>
      <p:ext uri="{BB962C8B-B14F-4D97-AF65-F5344CB8AC3E}">
        <p14:creationId xmlns:p14="http://schemas.microsoft.com/office/powerpoint/2010/main" val="1522801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4CA68E06-42D7-48FD-AF22-C2CD2E5ABDF4}"/>
              </a:ext>
            </a:extLst>
          </p:cNvPr>
          <p:cNvSpPr>
            <a:spLocks noGrp="1"/>
          </p:cNvSpPr>
          <p:nvPr>
            <p:ph type="sldNum" sz="quarter" idx="12"/>
          </p:nvPr>
        </p:nvSpPr>
        <p:spPr/>
        <p:txBody>
          <a:bodyPr/>
          <a:lstStyle/>
          <a:p>
            <a:fld id="{3A214FC8-7A6B-454A-ADA5-8A1A54B328A5}" type="slidenum">
              <a:rPr lang="fr-FR" smtClean="0"/>
              <a:t>11</a:t>
            </a:fld>
            <a:endParaRPr lang="fr-FR"/>
          </a:p>
        </p:txBody>
      </p:sp>
      <p:sp>
        <p:nvSpPr>
          <p:cNvPr id="4" name="ZoneTexte 3">
            <a:extLst>
              <a:ext uri="{FF2B5EF4-FFF2-40B4-BE49-F238E27FC236}">
                <a16:creationId xmlns:a16="http://schemas.microsoft.com/office/drawing/2014/main" id="{EAEFC1F2-DAF7-4A56-83A7-8C119DD4B959}"/>
              </a:ext>
            </a:extLst>
          </p:cNvPr>
          <p:cNvSpPr txBox="1"/>
          <p:nvPr/>
        </p:nvSpPr>
        <p:spPr>
          <a:xfrm>
            <a:off x="771525" y="882134"/>
            <a:ext cx="7096125" cy="461665"/>
          </a:xfrm>
          <a:prstGeom prst="rect">
            <a:avLst/>
          </a:prstGeom>
          <a:noFill/>
        </p:spPr>
        <p:txBody>
          <a:bodyPr wrap="square">
            <a:spAutoFit/>
          </a:bodyPr>
          <a:lstStyle/>
          <a:p>
            <a:r>
              <a:rPr lang="fr-FR" sz="2400" b="1" i="0" u="none" strike="noStrike" baseline="0" dirty="0">
                <a:solidFill>
                  <a:schemeClr val="accent1"/>
                </a:solidFill>
                <a:latin typeface="Calibri" panose="020F0502020204030204" pitchFamily="34" charset="0"/>
                <a:cs typeface="Calibri" panose="020F0502020204030204" pitchFamily="34" charset="0"/>
              </a:rPr>
              <a:t>Caractéristiques principales des jauges métalliques</a:t>
            </a:r>
            <a:endParaRPr lang="fr-FR" sz="2400" b="1" dirty="0">
              <a:solidFill>
                <a:schemeClr val="accent1"/>
              </a:solidFill>
              <a:latin typeface="Calibri" panose="020F0502020204030204" pitchFamily="34" charset="0"/>
              <a:cs typeface="Calibri" panose="020F0502020204030204" pitchFamily="34" charset="0"/>
            </a:endParaRPr>
          </a:p>
        </p:txBody>
      </p:sp>
      <p:sp>
        <p:nvSpPr>
          <p:cNvPr id="6" name="ZoneTexte 5">
            <a:extLst>
              <a:ext uri="{FF2B5EF4-FFF2-40B4-BE49-F238E27FC236}">
                <a16:creationId xmlns:a16="http://schemas.microsoft.com/office/drawing/2014/main" id="{152A777F-53D0-4993-937A-5973933BFE06}"/>
              </a:ext>
            </a:extLst>
          </p:cNvPr>
          <p:cNvSpPr txBox="1"/>
          <p:nvPr/>
        </p:nvSpPr>
        <p:spPr>
          <a:xfrm>
            <a:off x="771525" y="3663347"/>
            <a:ext cx="10648951" cy="646331"/>
          </a:xfrm>
          <a:prstGeom prst="rect">
            <a:avLst/>
          </a:prstGeom>
          <a:noFill/>
        </p:spPr>
        <p:txBody>
          <a:bodyPr wrap="square">
            <a:spAutoFit/>
          </a:bodyPr>
          <a:lstStyle/>
          <a:p>
            <a:pPr algn="just"/>
            <a:r>
              <a:rPr lang="fr-FR" sz="1800" b="0" i="0" u="none" strike="noStrike" baseline="0" dirty="0">
                <a:solidFill>
                  <a:srgbClr val="292929"/>
                </a:solidFill>
                <a:latin typeface="Fd2676222-Identity-H"/>
              </a:rPr>
              <a:t>Les valeurs les plus courantes du facteur de jauge sont voisines de 2 ± 0,1 à l'exception de l'alliage </a:t>
            </a:r>
            <a:r>
              <a:rPr lang="fr-FR" sz="1800" b="0" i="0" u="none" strike="noStrike" baseline="0" dirty="0" err="1">
                <a:solidFill>
                  <a:srgbClr val="292929"/>
                </a:solidFill>
                <a:latin typeface="Fd2676222-Identity-H"/>
              </a:rPr>
              <a:t>Isoélastic</a:t>
            </a:r>
            <a:r>
              <a:rPr lang="fr-FR" sz="1800" b="0" i="0" u="none" strike="noStrike" baseline="0" dirty="0">
                <a:solidFill>
                  <a:srgbClr val="292929"/>
                </a:solidFill>
                <a:latin typeface="Fd2676222-Identity-H"/>
              </a:rPr>
              <a:t> et du platine-tungstène qui ont un facteur de jauge respectivement voisin de 3,5 et 4, 1 .</a:t>
            </a:r>
            <a:endParaRPr lang="fr-FR" dirty="0"/>
          </a:p>
        </p:txBody>
      </p:sp>
      <p:sp>
        <p:nvSpPr>
          <p:cNvPr id="8" name="ZoneTexte 7">
            <a:extLst>
              <a:ext uri="{FF2B5EF4-FFF2-40B4-BE49-F238E27FC236}">
                <a16:creationId xmlns:a16="http://schemas.microsoft.com/office/drawing/2014/main" id="{2FDB2DC3-009A-4C7C-A14D-02BE701F9151}"/>
              </a:ext>
            </a:extLst>
          </p:cNvPr>
          <p:cNvSpPr txBox="1"/>
          <p:nvPr/>
        </p:nvSpPr>
        <p:spPr>
          <a:xfrm>
            <a:off x="771525" y="1425059"/>
            <a:ext cx="6096000" cy="461665"/>
          </a:xfrm>
          <a:prstGeom prst="rect">
            <a:avLst/>
          </a:prstGeom>
          <a:noFill/>
        </p:spPr>
        <p:txBody>
          <a:bodyPr wrap="square">
            <a:spAutoFit/>
          </a:bodyPr>
          <a:lstStyle/>
          <a:p>
            <a:pPr algn="l"/>
            <a:r>
              <a:rPr lang="fr-FR" sz="2400" b="0" i="0" u="none" strike="noStrike" baseline="0" dirty="0">
                <a:solidFill>
                  <a:srgbClr val="1C1B1D"/>
                </a:solidFill>
              </a:rPr>
              <a:t>•</a:t>
            </a:r>
            <a:r>
              <a:rPr lang="fr-FR" sz="1100" b="0" i="0" u="none" strike="noStrike" baseline="0" dirty="0">
                <a:solidFill>
                  <a:srgbClr val="1C1B1D"/>
                </a:solidFill>
                <a:latin typeface="Fd3071439-Identity-H"/>
              </a:rPr>
              <a:t> </a:t>
            </a:r>
            <a:r>
              <a:rPr lang="fr-FR" sz="2400" b="1" i="0" u="none" strike="noStrike" baseline="0" dirty="0">
                <a:solidFill>
                  <a:srgbClr val="1C1B1D"/>
                </a:solidFill>
                <a:latin typeface="Calibri" panose="020F0502020204030204" pitchFamily="34" charset="0"/>
                <a:cs typeface="Calibri" panose="020F0502020204030204" pitchFamily="34" charset="0"/>
              </a:rPr>
              <a:t>Résistance</a:t>
            </a:r>
          </a:p>
        </p:txBody>
      </p:sp>
      <p:sp>
        <p:nvSpPr>
          <p:cNvPr id="10" name="ZoneTexte 9">
            <a:extLst>
              <a:ext uri="{FF2B5EF4-FFF2-40B4-BE49-F238E27FC236}">
                <a16:creationId xmlns:a16="http://schemas.microsoft.com/office/drawing/2014/main" id="{06D94033-6A6A-4E02-B381-5971773EDD66}"/>
              </a:ext>
            </a:extLst>
          </p:cNvPr>
          <p:cNvSpPr txBox="1"/>
          <p:nvPr/>
        </p:nvSpPr>
        <p:spPr>
          <a:xfrm>
            <a:off x="771525" y="1944828"/>
            <a:ext cx="10553700" cy="1231106"/>
          </a:xfrm>
          <a:prstGeom prst="rect">
            <a:avLst/>
          </a:prstGeom>
          <a:noFill/>
        </p:spPr>
        <p:txBody>
          <a:bodyPr wrap="square">
            <a:spAutoFit/>
          </a:bodyPr>
          <a:lstStyle/>
          <a:p>
            <a:pPr algn="just"/>
            <a:r>
              <a:rPr lang="fr-FR" b="0" i="0" u="none" strike="noStrike" baseline="0" dirty="0">
                <a:solidFill>
                  <a:srgbClr val="292929"/>
                </a:solidFill>
              </a:rPr>
              <a:t>La résistivité </a:t>
            </a:r>
            <a:r>
              <a:rPr lang="el-GR" b="0" i="0" u="none" strike="noStrike" baseline="0" dirty="0">
                <a:solidFill>
                  <a:srgbClr val="292929"/>
                </a:solidFill>
                <a:cs typeface="Times New Roman" panose="02020603050405020304" pitchFamily="18" charset="0"/>
              </a:rPr>
              <a:t>ρ</a:t>
            </a:r>
            <a:r>
              <a:rPr lang="fr-FR" b="0" i="0" u="none" strike="noStrike" baseline="0" dirty="0">
                <a:solidFill>
                  <a:srgbClr val="292929"/>
                </a:solidFill>
              </a:rPr>
              <a:t> des alliages utilisés doit être suffisamment élevée pour que les valeurs de résistance recherchées ( 100 à 5 000 </a:t>
            </a:r>
            <a:r>
              <a:rPr lang="el-GR" b="0" i="0" u="none" strike="noStrike" baseline="0" dirty="0">
                <a:solidFill>
                  <a:srgbClr val="292929"/>
                </a:solidFill>
                <a:cs typeface="Times New Roman" panose="02020603050405020304" pitchFamily="18" charset="0"/>
              </a:rPr>
              <a:t>Ω</a:t>
            </a:r>
            <a:r>
              <a:rPr lang="fr-FR" b="0" i="0" u="none" strike="noStrike" baseline="0" dirty="0">
                <a:solidFill>
                  <a:srgbClr val="292929"/>
                </a:solidFill>
              </a:rPr>
              <a:t>) puissent être obtenues sans longueur de fil excessive, aboutissant à des dimensions exagérées de la jauge, et sans réduction trop importante de la section qui imposerait une diminution du courant de mesure et donc de la sensibilité.</a:t>
            </a:r>
          </a:p>
        </p:txBody>
      </p:sp>
      <p:sp>
        <p:nvSpPr>
          <p:cNvPr id="12" name="ZoneTexte 11">
            <a:extLst>
              <a:ext uri="{FF2B5EF4-FFF2-40B4-BE49-F238E27FC236}">
                <a16:creationId xmlns:a16="http://schemas.microsoft.com/office/drawing/2014/main" id="{B751F3AA-1718-47FE-988B-2345ED6FF01B}"/>
              </a:ext>
            </a:extLst>
          </p:cNvPr>
          <p:cNvSpPr txBox="1"/>
          <p:nvPr/>
        </p:nvSpPr>
        <p:spPr>
          <a:xfrm>
            <a:off x="747713" y="2978072"/>
            <a:ext cx="6119812" cy="630942"/>
          </a:xfrm>
          <a:prstGeom prst="rect">
            <a:avLst/>
          </a:prstGeom>
          <a:noFill/>
        </p:spPr>
        <p:txBody>
          <a:bodyPr wrap="square">
            <a:spAutoFit/>
          </a:bodyPr>
          <a:lstStyle/>
          <a:p>
            <a:pPr algn="l"/>
            <a:endParaRPr lang="fr-FR" sz="1100" b="0" i="0" u="none" strike="noStrike" baseline="0" dirty="0">
              <a:solidFill>
                <a:srgbClr val="1B1B1D"/>
              </a:solidFill>
              <a:latin typeface="Fd3071439-Identity-H"/>
            </a:endParaRPr>
          </a:p>
          <a:p>
            <a:pPr algn="l"/>
            <a:r>
              <a:rPr lang="fr-FR" sz="2400" b="0" i="0" u="none" strike="noStrike" baseline="0" dirty="0">
                <a:solidFill>
                  <a:srgbClr val="1B1B1D"/>
                </a:solidFill>
              </a:rPr>
              <a:t>•</a:t>
            </a:r>
            <a:r>
              <a:rPr lang="fr-FR" sz="1100" b="0" i="0" u="none" strike="noStrike" baseline="0" dirty="0">
                <a:solidFill>
                  <a:srgbClr val="1B1B1D"/>
                </a:solidFill>
                <a:latin typeface="Fd3071439-Identity-H"/>
              </a:rPr>
              <a:t> </a:t>
            </a:r>
            <a:r>
              <a:rPr lang="fr-FR" sz="2400" b="1" i="0" u="none" strike="noStrike" baseline="0" dirty="0">
                <a:solidFill>
                  <a:srgbClr val="1B1B1D"/>
                </a:solidFill>
                <a:latin typeface="Calibri" panose="020F0502020204030204" pitchFamily="34" charset="0"/>
                <a:cs typeface="Calibri" panose="020F0502020204030204" pitchFamily="34" charset="0"/>
              </a:rPr>
              <a:t>Facteur de jauge</a:t>
            </a:r>
          </a:p>
        </p:txBody>
      </p:sp>
      <p:sp>
        <p:nvSpPr>
          <p:cNvPr id="13" name="ZoneTexte 12">
            <a:extLst>
              <a:ext uri="{FF2B5EF4-FFF2-40B4-BE49-F238E27FC236}">
                <a16:creationId xmlns:a16="http://schemas.microsoft.com/office/drawing/2014/main" id="{8EACA834-59D0-4A65-8C6E-DC3A80424DF7}"/>
              </a:ext>
            </a:extLst>
          </p:cNvPr>
          <p:cNvSpPr txBox="1"/>
          <p:nvPr/>
        </p:nvSpPr>
        <p:spPr>
          <a:xfrm>
            <a:off x="771525" y="4166149"/>
            <a:ext cx="6119812" cy="630942"/>
          </a:xfrm>
          <a:prstGeom prst="rect">
            <a:avLst/>
          </a:prstGeom>
          <a:noFill/>
        </p:spPr>
        <p:txBody>
          <a:bodyPr wrap="square">
            <a:spAutoFit/>
          </a:bodyPr>
          <a:lstStyle/>
          <a:p>
            <a:pPr algn="l"/>
            <a:endParaRPr lang="fr-FR" sz="1100" b="0" i="0" u="none" strike="noStrike" baseline="0" dirty="0">
              <a:solidFill>
                <a:srgbClr val="1B1B1D"/>
              </a:solidFill>
              <a:latin typeface="Fd3071439-Identity-H"/>
            </a:endParaRPr>
          </a:p>
          <a:p>
            <a:pPr algn="l"/>
            <a:r>
              <a:rPr lang="fr-FR" sz="2400" b="1" i="0" u="none" strike="noStrike" baseline="0" dirty="0">
                <a:solidFill>
                  <a:srgbClr val="1B1B1D"/>
                </a:solidFill>
              </a:rPr>
              <a:t>• </a:t>
            </a:r>
            <a:r>
              <a:rPr lang="fr-FR" sz="2400" b="1" i="0" u="none" strike="noStrike" baseline="0" dirty="0">
                <a:solidFill>
                  <a:srgbClr val="2A2A2A"/>
                </a:solidFill>
              </a:rPr>
              <a:t>Influence de la contrainte - Linéarité</a:t>
            </a:r>
            <a:endParaRPr lang="fr-FR" sz="2400" b="1" i="0" u="none" strike="noStrike" baseline="0" dirty="0">
              <a:solidFill>
                <a:srgbClr val="1B1B1D"/>
              </a:solidFill>
              <a:latin typeface="Calibri" panose="020F0502020204030204" pitchFamily="34" charset="0"/>
              <a:cs typeface="Calibri" panose="020F0502020204030204" pitchFamily="34" charset="0"/>
            </a:endParaRPr>
          </a:p>
        </p:txBody>
      </p:sp>
      <p:sp>
        <p:nvSpPr>
          <p:cNvPr id="15" name="ZoneTexte 14">
            <a:extLst>
              <a:ext uri="{FF2B5EF4-FFF2-40B4-BE49-F238E27FC236}">
                <a16:creationId xmlns:a16="http://schemas.microsoft.com/office/drawing/2014/main" id="{F9A6A39B-FD1D-4B48-B13C-3A79F49F95D0}"/>
              </a:ext>
            </a:extLst>
          </p:cNvPr>
          <p:cNvSpPr txBox="1"/>
          <p:nvPr/>
        </p:nvSpPr>
        <p:spPr>
          <a:xfrm>
            <a:off x="876299" y="4797091"/>
            <a:ext cx="10648951" cy="646331"/>
          </a:xfrm>
          <a:prstGeom prst="rect">
            <a:avLst/>
          </a:prstGeom>
          <a:noFill/>
        </p:spPr>
        <p:txBody>
          <a:bodyPr wrap="square">
            <a:spAutoFit/>
          </a:bodyPr>
          <a:lstStyle/>
          <a:p>
            <a:pPr algn="l"/>
            <a:r>
              <a:rPr lang="fr-FR" sz="1800" b="0" i="0" u="none" strike="noStrike" baseline="0" dirty="0">
                <a:solidFill>
                  <a:srgbClr val="2A292A"/>
                </a:solidFill>
                <a:latin typeface="Fd2676222-Identity-H"/>
              </a:rPr>
              <a:t>Tant que le </a:t>
            </a:r>
            <a:r>
              <a:rPr lang="fr-FR" sz="1400" b="0" i="0" u="none" strike="noStrike" baseline="0" dirty="0">
                <a:solidFill>
                  <a:srgbClr val="2A292A"/>
                </a:solidFill>
                <a:latin typeface="Fd3076008-Identity-H"/>
              </a:rPr>
              <a:t>fil </a:t>
            </a:r>
            <a:r>
              <a:rPr lang="fr-FR" sz="1800" b="0" i="0" u="none" strike="noStrike" baseline="0" dirty="0">
                <a:solidFill>
                  <a:srgbClr val="2A292A"/>
                </a:solidFill>
                <a:latin typeface="Fd2676222-Identity-H"/>
              </a:rPr>
              <a:t>de la jauge reste en dessous de sa limite élastique, le facteur de jauge est constant assurant une excellente linéarité entre variation de résistance et déformation.</a:t>
            </a:r>
            <a:endParaRPr lang="fr-FR" dirty="0"/>
          </a:p>
        </p:txBody>
      </p:sp>
      <p:sp>
        <p:nvSpPr>
          <p:cNvPr id="17" name="ZoneTexte 16">
            <a:extLst>
              <a:ext uri="{FF2B5EF4-FFF2-40B4-BE49-F238E27FC236}">
                <a16:creationId xmlns:a16="http://schemas.microsoft.com/office/drawing/2014/main" id="{6109EB1C-11F4-4763-954F-7FB79F81199D}"/>
              </a:ext>
            </a:extLst>
          </p:cNvPr>
          <p:cNvSpPr txBox="1"/>
          <p:nvPr/>
        </p:nvSpPr>
        <p:spPr>
          <a:xfrm>
            <a:off x="876299" y="5443422"/>
            <a:ext cx="10753725" cy="677108"/>
          </a:xfrm>
          <a:prstGeom prst="rect">
            <a:avLst/>
          </a:prstGeom>
          <a:noFill/>
        </p:spPr>
        <p:txBody>
          <a:bodyPr wrap="square">
            <a:spAutoFit/>
          </a:bodyPr>
          <a:lstStyle/>
          <a:p>
            <a:pPr algn="l"/>
            <a:r>
              <a:rPr lang="fr-FR" sz="1800" b="0" i="0" u="none" strike="noStrike" baseline="0" dirty="0">
                <a:solidFill>
                  <a:srgbClr val="2A292A"/>
                </a:solidFill>
                <a:latin typeface="Fd2676222-Identity-H"/>
              </a:rPr>
              <a:t>Les alliages tels que le Ferry et le Constantan dont le facteur de jauge K est déjà voisin de 2 ne subissent pratiquement pas de variation de </a:t>
            </a:r>
            <a:r>
              <a:rPr lang="fr-FR" sz="2000" b="0" i="0" u="none" strike="noStrike" baseline="0" dirty="0">
                <a:solidFill>
                  <a:srgbClr val="2A292A"/>
                </a:solidFill>
                <a:latin typeface="Fd1319511-Identity-H"/>
              </a:rPr>
              <a:t>K </a:t>
            </a:r>
            <a:r>
              <a:rPr lang="fr-FR" sz="1800" b="0" i="0" u="none" strike="noStrike" baseline="0" dirty="0">
                <a:solidFill>
                  <a:srgbClr val="2A292A"/>
                </a:solidFill>
                <a:latin typeface="Fd2676222-Identity-H"/>
              </a:rPr>
              <a:t>lorsqu'on dépasse leur limite élastique.</a:t>
            </a:r>
            <a:endParaRPr lang="fr-FR" dirty="0"/>
          </a:p>
        </p:txBody>
      </p:sp>
    </p:spTree>
    <p:extLst>
      <p:ext uri="{BB962C8B-B14F-4D97-AF65-F5344CB8AC3E}">
        <p14:creationId xmlns:p14="http://schemas.microsoft.com/office/powerpoint/2010/main" val="572034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94369C09-5BF9-4F15-B15A-D7450A8FEEFB}"/>
              </a:ext>
            </a:extLst>
          </p:cNvPr>
          <p:cNvSpPr>
            <a:spLocks noGrp="1"/>
          </p:cNvSpPr>
          <p:nvPr>
            <p:ph type="sldNum" sz="quarter" idx="12"/>
          </p:nvPr>
        </p:nvSpPr>
        <p:spPr/>
        <p:txBody>
          <a:bodyPr/>
          <a:lstStyle/>
          <a:p>
            <a:fld id="{3A214FC8-7A6B-454A-ADA5-8A1A54B328A5}" type="slidenum">
              <a:rPr lang="fr-FR" smtClean="0"/>
              <a:t>12</a:t>
            </a:fld>
            <a:endParaRPr lang="fr-FR"/>
          </a:p>
        </p:txBody>
      </p:sp>
      <p:sp>
        <p:nvSpPr>
          <p:cNvPr id="3" name="ZoneTexte 2">
            <a:extLst>
              <a:ext uri="{FF2B5EF4-FFF2-40B4-BE49-F238E27FC236}">
                <a16:creationId xmlns:a16="http://schemas.microsoft.com/office/drawing/2014/main" id="{78992395-332B-4537-A2AF-10ECDE5E9FFC}"/>
              </a:ext>
            </a:extLst>
          </p:cNvPr>
          <p:cNvSpPr txBox="1"/>
          <p:nvPr/>
        </p:nvSpPr>
        <p:spPr>
          <a:xfrm>
            <a:off x="771525" y="882134"/>
            <a:ext cx="7096125" cy="461665"/>
          </a:xfrm>
          <a:prstGeom prst="rect">
            <a:avLst/>
          </a:prstGeom>
          <a:noFill/>
        </p:spPr>
        <p:txBody>
          <a:bodyPr wrap="square">
            <a:spAutoFit/>
          </a:bodyPr>
          <a:lstStyle/>
          <a:p>
            <a:r>
              <a:rPr lang="fr-FR" sz="2400" b="1" i="0" u="none" strike="noStrike" baseline="0" dirty="0">
                <a:solidFill>
                  <a:schemeClr val="accent1"/>
                </a:solidFill>
                <a:latin typeface="Calibri" panose="020F0502020204030204" pitchFamily="34" charset="0"/>
                <a:cs typeface="Calibri" panose="020F0502020204030204" pitchFamily="34" charset="0"/>
              </a:rPr>
              <a:t>Caractéristiques principales des jauges métalliques</a:t>
            </a:r>
            <a:endParaRPr lang="fr-FR" sz="2400" b="1" dirty="0">
              <a:solidFill>
                <a:schemeClr val="accent1"/>
              </a:solidFill>
              <a:latin typeface="Calibri" panose="020F0502020204030204" pitchFamily="34" charset="0"/>
              <a:cs typeface="Calibri" panose="020F0502020204030204" pitchFamily="34" charset="0"/>
            </a:endParaRPr>
          </a:p>
        </p:txBody>
      </p:sp>
      <p:sp>
        <p:nvSpPr>
          <p:cNvPr id="4" name="ZoneTexte 3">
            <a:extLst>
              <a:ext uri="{FF2B5EF4-FFF2-40B4-BE49-F238E27FC236}">
                <a16:creationId xmlns:a16="http://schemas.microsoft.com/office/drawing/2014/main" id="{7460D7DB-CDEB-4C8E-9ABA-F0CB6ED51D51}"/>
              </a:ext>
            </a:extLst>
          </p:cNvPr>
          <p:cNvSpPr txBox="1"/>
          <p:nvPr/>
        </p:nvSpPr>
        <p:spPr>
          <a:xfrm>
            <a:off x="790575" y="1123265"/>
            <a:ext cx="6119812" cy="630942"/>
          </a:xfrm>
          <a:prstGeom prst="rect">
            <a:avLst/>
          </a:prstGeom>
          <a:noFill/>
        </p:spPr>
        <p:txBody>
          <a:bodyPr wrap="square">
            <a:spAutoFit/>
          </a:bodyPr>
          <a:lstStyle/>
          <a:p>
            <a:pPr algn="l"/>
            <a:endParaRPr lang="fr-FR" sz="1100" b="0" i="0" u="none" strike="noStrike" baseline="0" dirty="0">
              <a:solidFill>
                <a:srgbClr val="1B1B1D"/>
              </a:solidFill>
              <a:latin typeface="Fd3071439-Identity-H"/>
            </a:endParaRPr>
          </a:p>
          <a:p>
            <a:pPr algn="l"/>
            <a:r>
              <a:rPr lang="fr-FR" sz="2400" b="1" i="0" u="none" strike="noStrike" baseline="0" dirty="0">
                <a:solidFill>
                  <a:srgbClr val="1B1B1D"/>
                </a:solidFill>
              </a:rPr>
              <a:t>• </a:t>
            </a:r>
            <a:r>
              <a:rPr lang="fr-FR" sz="2400" b="1" i="0" u="none" strike="noStrike" baseline="0" dirty="0">
                <a:solidFill>
                  <a:srgbClr val="2A2A2A"/>
                </a:solidFill>
              </a:rPr>
              <a:t>Influence de la température</a:t>
            </a:r>
            <a:endParaRPr lang="fr-FR" sz="2400" b="1" i="0" u="none" strike="noStrike" baseline="0" dirty="0">
              <a:solidFill>
                <a:srgbClr val="1B1B1D"/>
              </a:solidFill>
              <a:latin typeface="Calibri" panose="020F0502020204030204" pitchFamily="34" charset="0"/>
              <a:cs typeface="Calibri" panose="020F0502020204030204" pitchFamily="34" charset="0"/>
            </a:endParaRPr>
          </a:p>
        </p:txBody>
      </p:sp>
      <p:sp>
        <p:nvSpPr>
          <p:cNvPr id="6" name="ZoneTexte 5">
            <a:extLst>
              <a:ext uri="{FF2B5EF4-FFF2-40B4-BE49-F238E27FC236}">
                <a16:creationId xmlns:a16="http://schemas.microsoft.com/office/drawing/2014/main" id="{EE2A6FD9-3379-492A-9DB2-26A4A6A6D24D}"/>
              </a:ext>
            </a:extLst>
          </p:cNvPr>
          <p:cNvSpPr txBox="1"/>
          <p:nvPr/>
        </p:nvSpPr>
        <p:spPr>
          <a:xfrm>
            <a:off x="857250" y="1766583"/>
            <a:ext cx="10496550" cy="646331"/>
          </a:xfrm>
          <a:prstGeom prst="rect">
            <a:avLst/>
          </a:prstGeom>
          <a:noFill/>
        </p:spPr>
        <p:txBody>
          <a:bodyPr wrap="square">
            <a:spAutoFit/>
          </a:bodyPr>
          <a:lstStyle/>
          <a:p>
            <a:pPr algn="l"/>
            <a:r>
              <a:rPr lang="fr-FR" sz="1800" b="0" i="0" u="none" strike="noStrike" baseline="0" dirty="0">
                <a:solidFill>
                  <a:srgbClr val="29292A"/>
                </a:solidFill>
                <a:latin typeface="Fd2676222-Identity-H"/>
              </a:rPr>
              <a:t>La variation thermique de K est généralement faible et, sauf pour l'alliage </a:t>
            </a:r>
            <a:r>
              <a:rPr lang="fr-FR" sz="1800" b="0" i="0" u="none" strike="noStrike" baseline="0" dirty="0" err="1">
                <a:solidFill>
                  <a:srgbClr val="29292A"/>
                </a:solidFill>
                <a:latin typeface="Fd2676222-Identity-H"/>
              </a:rPr>
              <a:t>Isoélastic</a:t>
            </a:r>
            <a:r>
              <a:rPr lang="fr-FR" sz="1800" b="0" i="0" u="none" strike="noStrike" baseline="0" dirty="0">
                <a:solidFill>
                  <a:srgbClr val="29292A"/>
                </a:solidFill>
                <a:latin typeface="Fd2676222-Identity-H"/>
              </a:rPr>
              <a:t>, linéaire dans une gamme étendue de température : - 1 00 ° C à 300 ° C :</a:t>
            </a:r>
            <a:endParaRPr lang="fr-FR" dirty="0"/>
          </a:p>
        </p:txBody>
      </p:sp>
      <p:pic>
        <p:nvPicPr>
          <p:cNvPr id="7" name="Image 6">
            <a:extLst>
              <a:ext uri="{FF2B5EF4-FFF2-40B4-BE49-F238E27FC236}">
                <a16:creationId xmlns:a16="http://schemas.microsoft.com/office/drawing/2014/main" id="{CA7DAFBD-1587-4D33-B3C2-E2B6614666A9}"/>
              </a:ext>
            </a:extLst>
          </p:cNvPr>
          <p:cNvPicPr>
            <a:picLocks noChangeAspect="1"/>
          </p:cNvPicPr>
          <p:nvPr/>
        </p:nvPicPr>
        <p:blipFill>
          <a:blip r:embed="rId2"/>
          <a:stretch>
            <a:fillRect/>
          </a:stretch>
        </p:blipFill>
        <p:spPr>
          <a:xfrm>
            <a:off x="3548937" y="2465920"/>
            <a:ext cx="2358588" cy="369778"/>
          </a:xfrm>
          <a:prstGeom prst="rect">
            <a:avLst/>
          </a:prstGeom>
          <a:ln>
            <a:solidFill>
              <a:srgbClr val="FF0000"/>
            </a:solidFill>
          </a:ln>
        </p:spPr>
      </p:pic>
      <p:sp>
        <p:nvSpPr>
          <p:cNvPr id="9" name="ZoneTexte 8">
            <a:extLst>
              <a:ext uri="{FF2B5EF4-FFF2-40B4-BE49-F238E27FC236}">
                <a16:creationId xmlns:a16="http://schemas.microsoft.com/office/drawing/2014/main" id="{177E25E2-9D99-4672-9530-6A20D17636AF}"/>
              </a:ext>
            </a:extLst>
          </p:cNvPr>
          <p:cNvSpPr txBox="1"/>
          <p:nvPr/>
        </p:nvSpPr>
        <p:spPr>
          <a:xfrm>
            <a:off x="857250" y="2722147"/>
            <a:ext cx="10001250" cy="984885"/>
          </a:xfrm>
          <a:prstGeom prst="rect">
            <a:avLst/>
          </a:prstGeom>
          <a:noFill/>
        </p:spPr>
        <p:txBody>
          <a:bodyPr wrap="square">
            <a:spAutoFit/>
          </a:bodyPr>
          <a:lstStyle/>
          <a:p>
            <a:pPr algn="l"/>
            <a:r>
              <a:rPr lang="fr-FR" sz="1800" b="0" i="0" u="none" strike="noStrike" baseline="0" dirty="0">
                <a:solidFill>
                  <a:srgbClr val="2A2A2A"/>
                </a:solidFill>
              </a:rPr>
              <a:t>où </a:t>
            </a:r>
            <a:r>
              <a:rPr lang="fr-FR" dirty="0">
                <a:solidFill>
                  <a:srgbClr val="2A2A2A"/>
                </a:solidFill>
              </a:rPr>
              <a:t>K</a:t>
            </a:r>
            <a:r>
              <a:rPr lang="fr-FR" baseline="-25000" dirty="0">
                <a:solidFill>
                  <a:srgbClr val="2A2A2A"/>
                </a:solidFill>
              </a:rPr>
              <a:t>0</a:t>
            </a:r>
            <a:r>
              <a:rPr lang="fr-FR" dirty="0">
                <a:solidFill>
                  <a:srgbClr val="2A2A2A"/>
                </a:solidFill>
              </a:rPr>
              <a:t> </a:t>
            </a:r>
            <a:r>
              <a:rPr lang="fr-FR" sz="1800" b="0" i="0" u="none" strike="noStrike" baseline="0" dirty="0">
                <a:solidFill>
                  <a:srgbClr val="2A2A2A"/>
                </a:solidFill>
              </a:rPr>
              <a:t>est le coefficient de jauge, à la température de référence </a:t>
            </a:r>
            <a:r>
              <a:rPr lang="fr-FR" b="0" i="0" u="none" strike="noStrike" baseline="0" dirty="0">
                <a:solidFill>
                  <a:srgbClr val="2A2A2A"/>
                </a:solidFill>
              </a:rPr>
              <a:t>T</a:t>
            </a:r>
            <a:r>
              <a:rPr lang="fr-FR" b="0" i="0" u="none" strike="noStrike" baseline="-25000" dirty="0">
                <a:solidFill>
                  <a:srgbClr val="2A2A2A"/>
                </a:solidFill>
              </a:rPr>
              <a:t>0</a:t>
            </a:r>
            <a:r>
              <a:rPr lang="fr-FR" sz="4000" b="0" i="0" u="none" strike="noStrike" baseline="0" dirty="0">
                <a:solidFill>
                  <a:srgbClr val="2A2A2A"/>
                </a:solidFill>
              </a:rPr>
              <a:t> </a:t>
            </a:r>
            <a:r>
              <a:rPr lang="fr-FR" sz="1800" b="0" i="0" u="none" strike="noStrike" baseline="0" dirty="0">
                <a:solidFill>
                  <a:srgbClr val="2A2A2A"/>
                </a:solidFill>
              </a:rPr>
              <a:t>qui est généralement 25 ° C.</a:t>
            </a:r>
          </a:p>
          <a:p>
            <a:pPr algn="l"/>
            <a:r>
              <a:rPr lang="fr-FR" sz="1800" b="0" i="0" u="none" strike="noStrike" baseline="0" dirty="0">
                <a:solidFill>
                  <a:srgbClr val="282828"/>
                </a:solidFill>
              </a:rPr>
              <a:t>Ordres de grandeur :</a:t>
            </a:r>
            <a:endParaRPr lang="fr-FR" dirty="0"/>
          </a:p>
        </p:txBody>
      </p:sp>
      <p:sp>
        <p:nvSpPr>
          <p:cNvPr id="11" name="ZoneTexte 10">
            <a:extLst>
              <a:ext uri="{FF2B5EF4-FFF2-40B4-BE49-F238E27FC236}">
                <a16:creationId xmlns:a16="http://schemas.microsoft.com/office/drawing/2014/main" id="{E8B5562B-6383-48B0-AA85-4F8E17D17063}"/>
              </a:ext>
            </a:extLst>
          </p:cNvPr>
          <p:cNvSpPr txBox="1"/>
          <p:nvPr/>
        </p:nvSpPr>
        <p:spPr>
          <a:xfrm>
            <a:off x="1457324" y="3682129"/>
            <a:ext cx="8524876" cy="369332"/>
          </a:xfrm>
          <a:prstGeom prst="rect">
            <a:avLst/>
          </a:prstGeom>
          <a:noFill/>
        </p:spPr>
        <p:txBody>
          <a:bodyPr wrap="square">
            <a:spAutoFit/>
          </a:bodyPr>
          <a:lstStyle/>
          <a:p>
            <a:pPr algn="l"/>
            <a:r>
              <a:rPr lang="fr-FR" b="0" i="0" u="none" strike="noStrike" baseline="0" dirty="0">
                <a:solidFill>
                  <a:srgbClr val="2D2D2D"/>
                </a:solidFill>
              </a:rPr>
              <a:t>-</a:t>
            </a:r>
            <a:r>
              <a:rPr lang="pl-PL" b="0" i="0" u="none" strike="noStrike" baseline="0" dirty="0">
                <a:solidFill>
                  <a:srgbClr val="2D2D2D"/>
                </a:solidFill>
              </a:rPr>
              <a:t>nichrome V : </a:t>
            </a:r>
            <a:r>
              <a:rPr lang="el-GR" b="0" i="0" u="none" strike="noStrike" baseline="0" dirty="0">
                <a:solidFill>
                  <a:srgbClr val="2D2D2D"/>
                </a:solidFill>
                <a:cs typeface="Times New Roman" panose="02020603050405020304" pitchFamily="18" charset="0"/>
              </a:rPr>
              <a:t>α</a:t>
            </a:r>
            <a:r>
              <a:rPr lang="pl-PL" b="0" i="0" u="none" strike="noStrike" baseline="-25000" dirty="0">
                <a:solidFill>
                  <a:srgbClr val="2D2D2D"/>
                </a:solidFill>
              </a:rPr>
              <a:t>k</a:t>
            </a:r>
            <a:r>
              <a:rPr lang="pl-PL" b="0" i="0" u="none" strike="noStrike" baseline="0" dirty="0">
                <a:solidFill>
                  <a:srgbClr val="2D2D2D"/>
                </a:solidFill>
              </a:rPr>
              <a:t> = - 0,04 </a:t>
            </a:r>
            <a:r>
              <a:rPr lang="fr-FR" b="0" i="0" u="none" strike="noStrike" baseline="0" dirty="0">
                <a:solidFill>
                  <a:srgbClr val="2D2D2D"/>
                </a:solidFill>
              </a:rPr>
              <a:t>%</a:t>
            </a:r>
            <a:r>
              <a:rPr lang="pl-PL" b="0" i="0" u="none" strike="noStrike" baseline="0" dirty="0">
                <a:solidFill>
                  <a:srgbClr val="2D2D2D"/>
                </a:solidFill>
              </a:rPr>
              <a:t>/° C ; </a:t>
            </a:r>
            <a:r>
              <a:rPr lang="fr-FR" dirty="0">
                <a:solidFill>
                  <a:srgbClr val="2D2D2D"/>
                </a:solidFill>
              </a:rPr>
              <a:t>-</a:t>
            </a:r>
            <a:r>
              <a:rPr lang="pl-PL" b="0" i="0" u="none" strike="noStrike" baseline="0" dirty="0">
                <a:solidFill>
                  <a:srgbClr val="2D2D2D"/>
                </a:solidFill>
              </a:rPr>
              <a:t>Karma : </a:t>
            </a:r>
            <a:r>
              <a:rPr lang="el-GR" b="0" i="0" u="none" strike="noStrike" baseline="0" dirty="0">
                <a:solidFill>
                  <a:srgbClr val="2D2D2D"/>
                </a:solidFill>
                <a:cs typeface="Times New Roman" panose="02020603050405020304" pitchFamily="18" charset="0"/>
              </a:rPr>
              <a:t>α</a:t>
            </a:r>
            <a:r>
              <a:rPr lang="pl-PL" b="0" i="0" u="none" strike="noStrike" baseline="-25000" dirty="0">
                <a:solidFill>
                  <a:srgbClr val="2D2D2D"/>
                </a:solidFill>
              </a:rPr>
              <a:t>k</a:t>
            </a:r>
            <a:r>
              <a:rPr lang="pl-PL" b="0" i="0" u="none" strike="noStrike" baseline="0" dirty="0">
                <a:solidFill>
                  <a:srgbClr val="2D2D2D"/>
                </a:solidFill>
              </a:rPr>
              <a:t> = - 0,0 1 </a:t>
            </a:r>
            <a:r>
              <a:rPr lang="fr-FR" b="0" i="0" u="none" strike="noStrike" baseline="0" dirty="0">
                <a:solidFill>
                  <a:srgbClr val="2D2D2D"/>
                </a:solidFill>
              </a:rPr>
              <a:t>%</a:t>
            </a:r>
            <a:r>
              <a:rPr lang="fr-FR" dirty="0">
                <a:solidFill>
                  <a:srgbClr val="2D2D2D"/>
                </a:solidFill>
              </a:rPr>
              <a:t>/</a:t>
            </a:r>
            <a:r>
              <a:rPr lang="pl-PL" b="0" i="0" u="none" strike="noStrike" baseline="0" dirty="0">
                <a:solidFill>
                  <a:srgbClr val="2D2D2D"/>
                </a:solidFill>
              </a:rPr>
              <a:t>° C ;</a:t>
            </a:r>
            <a:r>
              <a:rPr lang="fr-FR" b="0" i="0" u="none" strike="noStrike" baseline="0" dirty="0">
                <a:solidFill>
                  <a:srgbClr val="2D2D2D"/>
                </a:solidFill>
              </a:rPr>
              <a:t>-constantan :</a:t>
            </a:r>
            <a:r>
              <a:rPr lang="el-GR" b="0" i="0" u="none" strike="noStrike" baseline="0" dirty="0">
                <a:solidFill>
                  <a:srgbClr val="2D2D2D"/>
                </a:solidFill>
                <a:cs typeface="Times New Roman" panose="02020603050405020304" pitchFamily="18" charset="0"/>
              </a:rPr>
              <a:t> α</a:t>
            </a:r>
            <a:r>
              <a:rPr lang="pl-PL" b="0" i="0" u="none" strike="noStrike" baseline="-25000" dirty="0">
                <a:solidFill>
                  <a:srgbClr val="2D2D2D"/>
                </a:solidFill>
              </a:rPr>
              <a:t>k</a:t>
            </a:r>
            <a:r>
              <a:rPr lang="pl-PL" b="0" i="0" u="none" strike="noStrike" baseline="0" dirty="0">
                <a:solidFill>
                  <a:srgbClr val="2D2D2D"/>
                </a:solidFill>
              </a:rPr>
              <a:t> </a:t>
            </a:r>
            <a:r>
              <a:rPr lang="fr-FR" b="0" i="0" u="none" strike="noStrike" baseline="0" dirty="0">
                <a:solidFill>
                  <a:srgbClr val="2D2D2D"/>
                </a:solidFill>
              </a:rPr>
              <a:t>= +0,01 %/° C.</a:t>
            </a:r>
            <a:endParaRPr lang="fr-FR" dirty="0"/>
          </a:p>
        </p:txBody>
      </p:sp>
      <p:sp>
        <p:nvSpPr>
          <p:cNvPr id="12" name="ZoneTexte 11">
            <a:extLst>
              <a:ext uri="{FF2B5EF4-FFF2-40B4-BE49-F238E27FC236}">
                <a16:creationId xmlns:a16="http://schemas.microsoft.com/office/drawing/2014/main" id="{A4468FA7-0703-42DE-8E63-FAC133D755A5}"/>
              </a:ext>
            </a:extLst>
          </p:cNvPr>
          <p:cNvSpPr txBox="1"/>
          <p:nvPr/>
        </p:nvSpPr>
        <p:spPr>
          <a:xfrm>
            <a:off x="857250" y="4034088"/>
            <a:ext cx="7096125" cy="461665"/>
          </a:xfrm>
          <a:prstGeom prst="rect">
            <a:avLst/>
          </a:prstGeom>
          <a:noFill/>
        </p:spPr>
        <p:txBody>
          <a:bodyPr wrap="square">
            <a:spAutoFit/>
          </a:bodyPr>
          <a:lstStyle/>
          <a:p>
            <a:r>
              <a:rPr lang="fr-FR" sz="2400" b="1" i="0" u="none" strike="noStrike" baseline="0" dirty="0">
                <a:solidFill>
                  <a:schemeClr val="accent1"/>
                </a:solidFill>
                <a:latin typeface="Calibri" panose="020F0502020204030204" pitchFamily="34" charset="0"/>
                <a:cs typeface="Calibri" panose="020F0502020204030204" pitchFamily="34" charset="0"/>
              </a:rPr>
              <a:t>Sensibilité transversale</a:t>
            </a:r>
            <a:endParaRPr lang="fr-FR" sz="2400" b="1" dirty="0">
              <a:solidFill>
                <a:schemeClr val="accent1"/>
              </a:solidFill>
              <a:latin typeface="Calibri" panose="020F0502020204030204" pitchFamily="34" charset="0"/>
              <a:cs typeface="Calibri" panose="020F0502020204030204" pitchFamily="34" charset="0"/>
            </a:endParaRPr>
          </a:p>
        </p:txBody>
      </p:sp>
      <p:sp>
        <p:nvSpPr>
          <p:cNvPr id="14" name="ZoneTexte 13">
            <a:extLst>
              <a:ext uri="{FF2B5EF4-FFF2-40B4-BE49-F238E27FC236}">
                <a16:creationId xmlns:a16="http://schemas.microsoft.com/office/drawing/2014/main" id="{D358D4C2-3B18-4F25-865B-26661141B7DC}"/>
              </a:ext>
            </a:extLst>
          </p:cNvPr>
          <p:cNvSpPr txBox="1"/>
          <p:nvPr/>
        </p:nvSpPr>
        <p:spPr>
          <a:xfrm>
            <a:off x="942973" y="4467761"/>
            <a:ext cx="8157273" cy="1569660"/>
          </a:xfrm>
          <a:prstGeom prst="rect">
            <a:avLst/>
          </a:prstGeom>
          <a:noFill/>
        </p:spPr>
        <p:txBody>
          <a:bodyPr wrap="square">
            <a:spAutoFit/>
          </a:bodyPr>
          <a:lstStyle/>
          <a:p>
            <a:pPr algn="l"/>
            <a:r>
              <a:rPr lang="fr-FR" sz="1800" b="0" i="0" u="none" strike="noStrike" baseline="0" dirty="0">
                <a:solidFill>
                  <a:srgbClr val="29292A"/>
                </a:solidFill>
                <a:latin typeface="Fd2676222-Identity-H"/>
              </a:rPr>
              <a:t>Dans le calcul de la variation de résistance en fonction de la déformation, il n’a été tenu compte précédemment que de la résistance longitudinale </a:t>
            </a:r>
            <a:r>
              <a:rPr lang="fr-FR" sz="1600" b="0" i="0" u="none" strike="noStrike" baseline="0" dirty="0">
                <a:solidFill>
                  <a:srgbClr val="29292A"/>
                </a:solidFill>
                <a:latin typeface="Fd1255088-Identity-H"/>
              </a:rPr>
              <a:t>R</a:t>
            </a:r>
            <a:r>
              <a:rPr lang="fr-FR" sz="1600" b="0" i="0" u="none" strike="noStrike" baseline="-25000" dirty="0">
                <a:solidFill>
                  <a:srgbClr val="29292A"/>
                </a:solidFill>
                <a:latin typeface="Fd1255088-Identity-H"/>
              </a:rPr>
              <a:t>L</a:t>
            </a:r>
            <a:r>
              <a:rPr lang="fr-FR" sz="1600" b="0" i="0" u="none" strike="noStrike" baseline="0" dirty="0">
                <a:solidFill>
                  <a:srgbClr val="29292A"/>
                </a:solidFill>
                <a:latin typeface="Fd1255088-Identity-H"/>
              </a:rPr>
              <a:t> </a:t>
            </a:r>
            <a:r>
              <a:rPr lang="fr-FR" sz="1800" b="0" i="0" u="none" strike="noStrike" baseline="0" dirty="0">
                <a:solidFill>
                  <a:srgbClr val="29292A"/>
                </a:solidFill>
                <a:latin typeface="Fd2676222-Identity-H"/>
              </a:rPr>
              <a:t>qui est celle de l'ensemble des brins. </a:t>
            </a:r>
          </a:p>
          <a:p>
            <a:pPr algn="l"/>
            <a:r>
              <a:rPr lang="fr-FR" sz="1800" b="0" i="0" u="none" strike="noStrike" baseline="0" dirty="0">
                <a:solidFill>
                  <a:srgbClr val="29292A"/>
                </a:solidFill>
                <a:latin typeface="Fd2676222-Identity-H"/>
              </a:rPr>
              <a:t>En fait, entre les brins, il y a une certaine longueur de </a:t>
            </a:r>
            <a:r>
              <a:rPr lang="fr-FR" sz="1400" b="0" i="0" u="none" strike="noStrike" baseline="0" dirty="0">
                <a:solidFill>
                  <a:srgbClr val="29292A"/>
                </a:solidFill>
                <a:latin typeface="Fd3076008-Identity-H"/>
              </a:rPr>
              <a:t>fil </a:t>
            </a:r>
            <a:r>
              <a:rPr lang="fr-FR" sz="2400" b="0" i="0" u="none" strike="noStrike" baseline="0" dirty="0" err="1">
                <a:solidFill>
                  <a:srgbClr val="29292A"/>
                </a:solidFill>
                <a:latin typeface="French Script MT" panose="03020402040607040605" pitchFamily="66" charset="0"/>
              </a:rPr>
              <a:t>l</a:t>
            </a:r>
            <a:r>
              <a:rPr lang="fr-FR" sz="2000" b="0" i="0" u="none" strike="noStrike" baseline="-25000" dirty="0" err="1">
                <a:solidFill>
                  <a:srgbClr val="29292A"/>
                </a:solidFill>
              </a:rPr>
              <a:t>t</a:t>
            </a:r>
            <a:r>
              <a:rPr lang="fr-FR" sz="2000" b="0" i="0" u="none" strike="noStrike" baseline="0" dirty="0">
                <a:solidFill>
                  <a:srgbClr val="29292A"/>
                </a:solidFill>
                <a:latin typeface="Fd2620456-Identity-H"/>
              </a:rPr>
              <a:t> </a:t>
            </a:r>
            <a:r>
              <a:rPr lang="fr-FR" sz="1800" b="0" i="0" u="none" strike="noStrike" baseline="0" dirty="0">
                <a:solidFill>
                  <a:srgbClr val="29292A"/>
                </a:solidFill>
                <a:latin typeface="Fd2676222-Identity-H"/>
              </a:rPr>
              <a:t>perpendiculaire aux brins, de résistance </a:t>
            </a:r>
            <a:r>
              <a:rPr lang="fr-FR" sz="1600" b="0" i="0" u="none" strike="noStrike" baseline="0" dirty="0" err="1">
                <a:solidFill>
                  <a:srgbClr val="29292A"/>
                </a:solidFill>
                <a:latin typeface="Fd1255088-Identity-H"/>
              </a:rPr>
              <a:t>R</a:t>
            </a:r>
            <a:r>
              <a:rPr lang="fr-FR" sz="1600" b="0" i="0" u="none" strike="noStrike" baseline="-25000" dirty="0" err="1">
                <a:solidFill>
                  <a:srgbClr val="29292A"/>
                </a:solidFill>
                <a:latin typeface="Fd1255088-Identity-H"/>
              </a:rPr>
              <a:t>t</a:t>
            </a:r>
            <a:r>
              <a:rPr lang="fr-FR" sz="1600" b="0" i="0" u="none" strike="noStrike" baseline="0" dirty="0">
                <a:solidFill>
                  <a:srgbClr val="29292A"/>
                </a:solidFill>
                <a:latin typeface="Fd1255088-Identity-H"/>
              </a:rPr>
              <a:t> </a:t>
            </a:r>
            <a:r>
              <a:rPr lang="fr-FR" sz="1800" b="0" i="0" u="none" strike="noStrike" baseline="0" dirty="0">
                <a:solidFill>
                  <a:srgbClr val="29292A"/>
                </a:solidFill>
                <a:latin typeface="Fd2676222-Identity-H"/>
              </a:rPr>
              <a:t>et qui est sensible aux déformations transversales.</a:t>
            </a:r>
            <a:endParaRPr lang="fr-FR" dirty="0"/>
          </a:p>
        </p:txBody>
      </p:sp>
      <p:sp>
        <p:nvSpPr>
          <p:cNvPr id="16" name="ZoneTexte 15">
            <a:extLst>
              <a:ext uri="{FF2B5EF4-FFF2-40B4-BE49-F238E27FC236}">
                <a16:creationId xmlns:a16="http://schemas.microsoft.com/office/drawing/2014/main" id="{48980D03-D1E8-4980-AC2F-6D1518BEE7A1}"/>
              </a:ext>
            </a:extLst>
          </p:cNvPr>
          <p:cNvSpPr txBox="1"/>
          <p:nvPr/>
        </p:nvSpPr>
        <p:spPr>
          <a:xfrm>
            <a:off x="2390775" y="6103590"/>
            <a:ext cx="6096000" cy="369332"/>
          </a:xfrm>
          <a:prstGeom prst="rect">
            <a:avLst/>
          </a:prstGeom>
          <a:noFill/>
        </p:spPr>
        <p:txBody>
          <a:bodyPr wrap="square">
            <a:spAutoFit/>
          </a:bodyPr>
          <a:lstStyle/>
          <a:p>
            <a:r>
              <a:rPr lang="fr-FR" sz="1800" b="0" i="0" u="none" strike="noStrike" baseline="0" dirty="0">
                <a:solidFill>
                  <a:srgbClr val="2A2A2A"/>
                </a:solidFill>
                <a:latin typeface="Fd2676222-Identity-H"/>
              </a:rPr>
              <a:t>La résistance totale de la jauge est </a:t>
            </a:r>
            <a:r>
              <a:rPr lang="fr-FR" sz="800" b="0" i="0" u="none" strike="noStrike" baseline="0" dirty="0">
                <a:solidFill>
                  <a:srgbClr val="2A2A2A"/>
                </a:solidFill>
                <a:latin typeface="Fd3071456-Identity-H"/>
              </a:rPr>
              <a:t>: </a:t>
            </a:r>
            <a:r>
              <a:rPr lang="fr-FR" sz="1600" b="0" i="1" u="none" strike="noStrike" baseline="0" dirty="0">
                <a:solidFill>
                  <a:srgbClr val="2A2A2A"/>
                </a:solidFill>
                <a:latin typeface="Fd1255088-Identity-H"/>
              </a:rPr>
              <a:t>R </a:t>
            </a:r>
            <a:r>
              <a:rPr lang="fr-FR" sz="1800" b="0" i="1" u="none" strike="noStrike" baseline="0" dirty="0">
                <a:solidFill>
                  <a:srgbClr val="2A2A2A"/>
                </a:solidFill>
                <a:latin typeface="Fd3076004-Identity-H"/>
              </a:rPr>
              <a:t>= </a:t>
            </a:r>
            <a:r>
              <a:rPr lang="fr-FR" sz="1600" b="0" i="1" u="none" strike="noStrike" baseline="0" dirty="0">
                <a:solidFill>
                  <a:srgbClr val="2A2A2A"/>
                </a:solidFill>
                <a:latin typeface="Fd1255088-Identity-H"/>
              </a:rPr>
              <a:t>R</a:t>
            </a:r>
            <a:r>
              <a:rPr lang="fr-FR" sz="1600" b="0" i="1" u="none" strike="noStrike" baseline="-25000" dirty="0">
                <a:solidFill>
                  <a:srgbClr val="2A2A2A"/>
                </a:solidFill>
                <a:latin typeface="Fd1255088-Identity-H"/>
              </a:rPr>
              <a:t>L</a:t>
            </a:r>
            <a:r>
              <a:rPr lang="fr-FR" sz="1600" b="0" i="1" u="none" strike="noStrike" baseline="0" dirty="0">
                <a:solidFill>
                  <a:srgbClr val="2A2A2A"/>
                </a:solidFill>
                <a:latin typeface="Fd1255088-Identity-H"/>
              </a:rPr>
              <a:t> </a:t>
            </a:r>
            <a:r>
              <a:rPr lang="fr-FR" sz="1800" b="0" i="1" u="none" strike="noStrike" baseline="0" dirty="0">
                <a:solidFill>
                  <a:srgbClr val="2A2A2A"/>
                </a:solidFill>
                <a:latin typeface="Fd2676222-Identity-H"/>
              </a:rPr>
              <a:t>+ </a:t>
            </a:r>
            <a:r>
              <a:rPr lang="fr-FR" sz="1600" b="0" i="1" u="none" strike="noStrike" dirty="0" err="1">
                <a:solidFill>
                  <a:srgbClr val="2A2A2A"/>
                </a:solidFill>
                <a:latin typeface="Fd1255088-Identity-H"/>
              </a:rPr>
              <a:t>R</a:t>
            </a:r>
            <a:r>
              <a:rPr lang="fr-FR" sz="1600" b="0" i="1" u="none" strike="noStrike" baseline="-25000" dirty="0" err="1">
                <a:solidFill>
                  <a:srgbClr val="2A2A2A"/>
                </a:solidFill>
                <a:latin typeface="Fd1255088-Identity-H"/>
              </a:rPr>
              <a:t>t</a:t>
            </a:r>
            <a:endParaRPr lang="fr-FR" i="1" baseline="-25000" dirty="0"/>
          </a:p>
        </p:txBody>
      </p:sp>
      <p:pic>
        <p:nvPicPr>
          <p:cNvPr id="17" name="Image 16">
            <a:extLst>
              <a:ext uri="{FF2B5EF4-FFF2-40B4-BE49-F238E27FC236}">
                <a16:creationId xmlns:a16="http://schemas.microsoft.com/office/drawing/2014/main" id="{05154BDE-C1B5-4256-8A52-E95B7D23A0A6}"/>
              </a:ext>
            </a:extLst>
          </p:cNvPr>
          <p:cNvPicPr>
            <a:picLocks noChangeAspect="1"/>
          </p:cNvPicPr>
          <p:nvPr/>
        </p:nvPicPr>
        <p:blipFill>
          <a:blip r:embed="rId3"/>
          <a:stretch>
            <a:fillRect/>
          </a:stretch>
        </p:blipFill>
        <p:spPr>
          <a:xfrm>
            <a:off x="9100247" y="4437213"/>
            <a:ext cx="1988831" cy="1569660"/>
          </a:xfrm>
          <a:prstGeom prst="rect">
            <a:avLst/>
          </a:prstGeom>
        </p:spPr>
      </p:pic>
    </p:spTree>
    <p:extLst>
      <p:ext uri="{BB962C8B-B14F-4D97-AF65-F5344CB8AC3E}">
        <p14:creationId xmlns:p14="http://schemas.microsoft.com/office/powerpoint/2010/main" val="256509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0AE0887-5913-4168-B611-B4EEA4D8E8A0}"/>
              </a:ext>
            </a:extLst>
          </p:cNvPr>
          <p:cNvSpPr>
            <a:spLocks noGrp="1"/>
          </p:cNvSpPr>
          <p:nvPr>
            <p:ph type="sldNum" sz="quarter" idx="12"/>
          </p:nvPr>
        </p:nvSpPr>
        <p:spPr/>
        <p:txBody>
          <a:bodyPr/>
          <a:lstStyle/>
          <a:p>
            <a:fld id="{3A214FC8-7A6B-454A-ADA5-8A1A54B328A5}" type="slidenum">
              <a:rPr lang="fr-FR" smtClean="0"/>
              <a:t>13</a:t>
            </a:fld>
            <a:endParaRPr lang="fr-FR"/>
          </a:p>
        </p:txBody>
      </p:sp>
      <p:sp>
        <p:nvSpPr>
          <p:cNvPr id="3" name="ZoneTexte 2">
            <a:extLst>
              <a:ext uri="{FF2B5EF4-FFF2-40B4-BE49-F238E27FC236}">
                <a16:creationId xmlns:a16="http://schemas.microsoft.com/office/drawing/2014/main" id="{6EA6D5FE-CCC8-4A60-AF3B-7B4B74A9DE61}"/>
              </a:ext>
            </a:extLst>
          </p:cNvPr>
          <p:cNvSpPr txBox="1"/>
          <p:nvPr/>
        </p:nvSpPr>
        <p:spPr>
          <a:xfrm>
            <a:off x="638175" y="1262313"/>
            <a:ext cx="7096125" cy="461665"/>
          </a:xfrm>
          <a:prstGeom prst="rect">
            <a:avLst/>
          </a:prstGeom>
          <a:noFill/>
        </p:spPr>
        <p:txBody>
          <a:bodyPr wrap="square">
            <a:spAutoFit/>
          </a:bodyPr>
          <a:lstStyle/>
          <a:p>
            <a:r>
              <a:rPr lang="fr-FR" sz="2400" b="1" i="0" u="none" strike="noStrike" baseline="0" dirty="0">
                <a:solidFill>
                  <a:schemeClr val="accent1"/>
                </a:solidFill>
                <a:latin typeface="Calibri" panose="020F0502020204030204" pitchFamily="34" charset="0"/>
                <a:cs typeface="Calibri" panose="020F0502020204030204" pitchFamily="34" charset="0"/>
              </a:rPr>
              <a:t>Influence de la température</a:t>
            </a:r>
            <a:endParaRPr lang="fr-FR" sz="2400" b="1" dirty="0">
              <a:solidFill>
                <a:schemeClr val="accent1"/>
              </a:solidFill>
              <a:latin typeface="Calibri" panose="020F0502020204030204" pitchFamily="34" charset="0"/>
              <a:cs typeface="Calibri" panose="020F0502020204030204" pitchFamily="34" charset="0"/>
            </a:endParaRPr>
          </a:p>
        </p:txBody>
      </p:sp>
      <p:sp>
        <p:nvSpPr>
          <p:cNvPr id="5" name="ZoneTexte 4">
            <a:extLst>
              <a:ext uri="{FF2B5EF4-FFF2-40B4-BE49-F238E27FC236}">
                <a16:creationId xmlns:a16="http://schemas.microsoft.com/office/drawing/2014/main" id="{CE31BC9A-86D5-4EBF-84A2-9B8C63047780}"/>
              </a:ext>
            </a:extLst>
          </p:cNvPr>
          <p:cNvSpPr txBox="1"/>
          <p:nvPr/>
        </p:nvSpPr>
        <p:spPr>
          <a:xfrm>
            <a:off x="1285875" y="1800194"/>
            <a:ext cx="6096000" cy="400110"/>
          </a:xfrm>
          <a:prstGeom prst="rect">
            <a:avLst/>
          </a:prstGeom>
          <a:noFill/>
        </p:spPr>
        <p:txBody>
          <a:bodyPr wrap="square">
            <a:spAutoFit/>
          </a:bodyPr>
          <a:lstStyle/>
          <a:p>
            <a:r>
              <a:rPr lang="fr-FR" sz="1800" b="0" i="1" u="none" strike="noStrike" baseline="0" dirty="0">
                <a:solidFill>
                  <a:srgbClr val="2A2A2A"/>
                </a:solidFill>
                <a:latin typeface="Fd1255088-Identity-H"/>
              </a:rPr>
              <a:t>R </a:t>
            </a:r>
            <a:r>
              <a:rPr lang="fr-FR" sz="2000" b="0" i="1" u="none" strike="noStrike" baseline="0" dirty="0">
                <a:solidFill>
                  <a:srgbClr val="2A2A2A"/>
                </a:solidFill>
                <a:latin typeface="Fd3076004-Identity-H"/>
              </a:rPr>
              <a:t>= </a:t>
            </a:r>
            <a:r>
              <a:rPr lang="fr-FR" sz="1800" b="0" i="1" u="none" strike="noStrike" baseline="0" dirty="0">
                <a:solidFill>
                  <a:srgbClr val="2A2A2A"/>
                </a:solidFill>
                <a:latin typeface="Fd1255088-Identity-H"/>
              </a:rPr>
              <a:t>R</a:t>
            </a:r>
            <a:r>
              <a:rPr lang="fr-FR" sz="1800" b="0" i="1" u="none" strike="noStrike" baseline="-25000" dirty="0">
                <a:solidFill>
                  <a:srgbClr val="2A2A2A"/>
                </a:solidFill>
                <a:latin typeface="Fd1255088-Identity-H"/>
              </a:rPr>
              <a:t>L</a:t>
            </a:r>
            <a:r>
              <a:rPr lang="fr-FR" sz="1800" b="0" i="1" u="none" strike="noStrike" baseline="0" dirty="0">
                <a:solidFill>
                  <a:srgbClr val="2A2A2A"/>
                </a:solidFill>
                <a:latin typeface="Fd1255088-Identity-H"/>
              </a:rPr>
              <a:t> </a:t>
            </a:r>
            <a:r>
              <a:rPr lang="fr-FR" sz="2000" b="0" i="1" u="none" strike="noStrike" baseline="0" dirty="0">
                <a:solidFill>
                  <a:srgbClr val="2A2A2A"/>
                </a:solidFill>
                <a:latin typeface="Fd2676222-Identity-H"/>
              </a:rPr>
              <a:t>+ </a:t>
            </a:r>
            <a:r>
              <a:rPr lang="fr-FR" sz="1800" b="0" i="1" u="none" strike="noStrike" dirty="0" err="1">
                <a:solidFill>
                  <a:srgbClr val="2A2A2A"/>
                </a:solidFill>
                <a:latin typeface="Fd1255088-Identity-H"/>
              </a:rPr>
              <a:t>R</a:t>
            </a:r>
            <a:r>
              <a:rPr lang="fr-FR" sz="1800" b="0" i="1" u="none" strike="noStrike" baseline="-25000" dirty="0" err="1">
                <a:solidFill>
                  <a:srgbClr val="2A2A2A"/>
                </a:solidFill>
                <a:latin typeface="Fd1255088-Identity-H"/>
              </a:rPr>
              <a:t>t</a:t>
            </a:r>
            <a:r>
              <a:rPr lang="fr-FR" sz="1800" b="0" i="1" u="none" strike="noStrike" baseline="-25000" dirty="0">
                <a:solidFill>
                  <a:srgbClr val="2A2A2A"/>
                </a:solidFill>
                <a:latin typeface="Fd1255088-Identity-H"/>
              </a:rPr>
              <a:t>     </a:t>
            </a:r>
            <a:r>
              <a:rPr lang="fr-FR" sz="1800" b="0" i="0" u="none" strike="noStrike" dirty="0">
                <a:solidFill>
                  <a:srgbClr val="2A2A2A"/>
                </a:solidFill>
                <a:latin typeface="Fd1255088-Identity-H"/>
              </a:rPr>
              <a:t>et: </a:t>
            </a:r>
            <a:endParaRPr lang="fr-FR" dirty="0"/>
          </a:p>
        </p:txBody>
      </p:sp>
      <p:pic>
        <p:nvPicPr>
          <p:cNvPr id="6" name="Image 5">
            <a:extLst>
              <a:ext uri="{FF2B5EF4-FFF2-40B4-BE49-F238E27FC236}">
                <a16:creationId xmlns:a16="http://schemas.microsoft.com/office/drawing/2014/main" id="{B09C0045-C8E8-4D4C-970E-9763B681B7F4}"/>
              </a:ext>
            </a:extLst>
          </p:cNvPr>
          <p:cNvPicPr>
            <a:picLocks noChangeAspect="1"/>
          </p:cNvPicPr>
          <p:nvPr/>
        </p:nvPicPr>
        <p:blipFill>
          <a:blip r:embed="rId2"/>
          <a:stretch>
            <a:fillRect/>
          </a:stretch>
        </p:blipFill>
        <p:spPr>
          <a:xfrm>
            <a:off x="2936502" y="1664325"/>
            <a:ext cx="1921247" cy="671847"/>
          </a:xfrm>
          <a:prstGeom prst="rect">
            <a:avLst/>
          </a:prstGeom>
        </p:spPr>
      </p:pic>
      <p:pic>
        <p:nvPicPr>
          <p:cNvPr id="7" name="Image 6">
            <a:extLst>
              <a:ext uri="{FF2B5EF4-FFF2-40B4-BE49-F238E27FC236}">
                <a16:creationId xmlns:a16="http://schemas.microsoft.com/office/drawing/2014/main" id="{9A66EDB6-220B-49EE-B811-941D97215235}"/>
              </a:ext>
            </a:extLst>
          </p:cNvPr>
          <p:cNvPicPr>
            <a:picLocks noChangeAspect="1"/>
          </p:cNvPicPr>
          <p:nvPr/>
        </p:nvPicPr>
        <p:blipFill>
          <a:blip r:embed="rId3"/>
          <a:stretch>
            <a:fillRect/>
          </a:stretch>
        </p:blipFill>
        <p:spPr>
          <a:xfrm>
            <a:off x="5402069" y="1786856"/>
            <a:ext cx="3208531" cy="501660"/>
          </a:xfrm>
          <a:prstGeom prst="rect">
            <a:avLst/>
          </a:prstGeom>
        </p:spPr>
      </p:pic>
      <p:sp>
        <p:nvSpPr>
          <p:cNvPr id="8" name="ZoneTexte 7">
            <a:extLst>
              <a:ext uri="{FF2B5EF4-FFF2-40B4-BE49-F238E27FC236}">
                <a16:creationId xmlns:a16="http://schemas.microsoft.com/office/drawing/2014/main" id="{346175B9-9A84-463F-A23F-DF5B091546CF}"/>
              </a:ext>
            </a:extLst>
          </p:cNvPr>
          <p:cNvSpPr txBox="1"/>
          <p:nvPr/>
        </p:nvSpPr>
        <p:spPr>
          <a:xfrm>
            <a:off x="4763197" y="1834512"/>
            <a:ext cx="733425" cy="369332"/>
          </a:xfrm>
          <a:prstGeom prst="rect">
            <a:avLst/>
          </a:prstGeom>
          <a:noFill/>
        </p:spPr>
        <p:txBody>
          <a:bodyPr wrap="square" rtlCol="0">
            <a:spAutoFit/>
          </a:bodyPr>
          <a:lstStyle/>
          <a:p>
            <a:r>
              <a:rPr lang="fr-FR" dirty="0"/>
              <a:t>avec</a:t>
            </a:r>
          </a:p>
        </p:txBody>
      </p:sp>
      <p:sp>
        <p:nvSpPr>
          <p:cNvPr id="10" name="ZoneTexte 9">
            <a:extLst>
              <a:ext uri="{FF2B5EF4-FFF2-40B4-BE49-F238E27FC236}">
                <a16:creationId xmlns:a16="http://schemas.microsoft.com/office/drawing/2014/main" id="{66922A7E-C199-4467-8195-0A4ABB844AFC}"/>
              </a:ext>
            </a:extLst>
          </p:cNvPr>
          <p:cNvSpPr txBox="1"/>
          <p:nvPr/>
        </p:nvSpPr>
        <p:spPr>
          <a:xfrm>
            <a:off x="638174" y="2415018"/>
            <a:ext cx="9172575" cy="369332"/>
          </a:xfrm>
          <a:prstGeom prst="rect">
            <a:avLst/>
          </a:prstGeom>
          <a:noFill/>
        </p:spPr>
        <p:txBody>
          <a:bodyPr wrap="square">
            <a:spAutoFit/>
          </a:bodyPr>
          <a:lstStyle/>
          <a:p>
            <a:r>
              <a:rPr lang="fr-FR" sz="1800" b="0" i="0" u="none" strike="noStrike" baseline="0" dirty="0">
                <a:solidFill>
                  <a:srgbClr val="282828"/>
                </a:solidFill>
                <a:latin typeface="Calibri" panose="020F0502020204030204" pitchFamily="34" charset="0"/>
                <a:cs typeface="Calibri" panose="020F0502020204030204" pitchFamily="34" charset="0"/>
              </a:rPr>
              <a:t>La variation relative de la résistance totale a donc pour expression :</a:t>
            </a:r>
            <a:endParaRPr lang="fr-FR" dirty="0">
              <a:latin typeface="Calibri" panose="020F0502020204030204" pitchFamily="34" charset="0"/>
              <a:cs typeface="Calibri" panose="020F0502020204030204" pitchFamily="34" charset="0"/>
            </a:endParaRPr>
          </a:p>
        </p:txBody>
      </p:sp>
      <p:pic>
        <p:nvPicPr>
          <p:cNvPr id="11" name="Image 10">
            <a:extLst>
              <a:ext uri="{FF2B5EF4-FFF2-40B4-BE49-F238E27FC236}">
                <a16:creationId xmlns:a16="http://schemas.microsoft.com/office/drawing/2014/main" id="{F28B7749-94FD-46B6-BCD8-D3F0A43B1DB8}"/>
              </a:ext>
            </a:extLst>
          </p:cNvPr>
          <p:cNvPicPr>
            <a:picLocks noChangeAspect="1"/>
          </p:cNvPicPr>
          <p:nvPr/>
        </p:nvPicPr>
        <p:blipFill>
          <a:blip r:embed="rId4"/>
          <a:stretch>
            <a:fillRect/>
          </a:stretch>
        </p:blipFill>
        <p:spPr>
          <a:xfrm>
            <a:off x="2936502" y="2802160"/>
            <a:ext cx="4185380" cy="728915"/>
          </a:xfrm>
          <a:prstGeom prst="rect">
            <a:avLst/>
          </a:prstGeom>
        </p:spPr>
      </p:pic>
      <p:sp>
        <p:nvSpPr>
          <p:cNvPr id="12" name="ZoneTexte 11">
            <a:extLst>
              <a:ext uri="{FF2B5EF4-FFF2-40B4-BE49-F238E27FC236}">
                <a16:creationId xmlns:a16="http://schemas.microsoft.com/office/drawing/2014/main" id="{771F6ED6-5B4D-414A-BAC4-1E77E2F1EEB0}"/>
              </a:ext>
            </a:extLst>
          </p:cNvPr>
          <p:cNvSpPr txBox="1"/>
          <p:nvPr/>
        </p:nvSpPr>
        <p:spPr>
          <a:xfrm>
            <a:off x="1962150" y="3568324"/>
            <a:ext cx="561975" cy="369332"/>
          </a:xfrm>
          <a:prstGeom prst="rect">
            <a:avLst/>
          </a:prstGeom>
          <a:noFill/>
        </p:spPr>
        <p:txBody>
          <a:bodyPr wrap="square" rtlCol="0">
            <a:spAutoFit/>
          </a:bodyPr>
          <a:lstStyle/>
          <a:p>
            <a:r>
              <a:rPr lang="fr-FR" dirty="0"/>
              <a:t>soit</a:t>
            </a:r>
          </a:p>
        </p:txBody>
      </p:sp>
      <p:pic>
        <p:nvPicPr>
          <p:cNvPr id="13" name="Image 12">
            <a:extLst>
              <a:ext uri="{FF2B5EF4-FFF2-40B4-BE49-F238E27FC236}">
                <a16:creationId xmlns:a16="http://schemas.microsoft.com/office/drawing/2014/main" id="{45858197-AD9F-43B5-90BB-95FCE90BA86E}"/>
              </a:ext>
            </a:extLst>
          </p:cNvPr>
          <p:cNvPicPr>
            <a:picLocks noChangeAspect="1"/>
          </p:cNvPicPr>
          <p:nvPr/>
        </p:nvPicPr>
        <p:blipFill>
          <a:blip r:embed="rId5"/>
          <a:stretch>
            <a:fillRect/>
          </a:stretch>
        </p:blipFill>
        <p:spPr>
          <a:xfrm>
            <a:off x="3043965" y="3548885"/>
            <a:ext cx="2284544" cy="649886"/>
          </a:xfrm>
          <a:prstGeom prst="rect">
            <a:avLst/>
          </a:prstGeom>
        </p:spPr>
      </p:pic>
      <p:sp>
        <p:nvSpPr>
          <p:cNvPr id="15" name="ZoneTexte 14">
            <a:extLst>
              <a:ext uri="{FF2B5EF4-FFF2-40B4-BE49-F238E27FC236}">
                <a16:creationId xmlns:a16="http://schemas.microsoft.com/office/drawing/2014/main" id="{B266C8F1-C209-4B7E-A6C3-BDF64F7B8A08}"/>
              </a:ext>
            </a:extLst>
          </p:cNvPr>
          <p:cNvSpPr txBox="1"/>
          <p:nvPr/>
        </p:nvSpPr>
        <p:spPr>
          <a:xfrm>
            <a:off x="638174" y="4190555"/>
            <a:ext cx="6096000" cy="369332"/>
          </a:xfrm>
          <a:prstGeom prst="rect">
            <a:avLst/>
          </a:prstGeom>
          <a:noFill/>
        </p:spPr>
        <p:txBody>
          <a:bodyPr wrap="square">
            <a:spAutoFit/>
          </a:bodyPr>
          <a:lstStyle/>
          <a:p>
            <a:r>
              <a:rPr lang="fr-FR" dirty="0">
                <a:solidFill>
                  <a:srgbClr val="2A2A2A"/>
                </a:solidFill>
                <a:latin typeface="Fd2676222-Identity-H"/>
              </a:rPr>
              <a:t>E</a:t>
            </a:r>
            <a:r>
              <a:rPr lang="fr-FR" sz="1800" b="0" i="0" u="none" strike="noStrike" baseline="0" dirty="0">
                <a:solidFill>
                  <a:srgbClr val="2A2A2A"/>
                </a:solidFill>
                <a:latin typeface="Fd2676222-Identity-H"/>
              </a:rPr>
              <a:t>n posant: facteur de jauge longitudinal :</a:t>
            </a:r>
            <a:endParaRPr lang="fr-FR" dirty="0"/>
          </a:p>
        </p:txBody>
      </p:sp>
      <p:pic>
        <p:nvPicPr>
          <p:cNvPr id="16" name="Image 15">
            <a:extLst>
              <a:ext uri="{FF2B5EF4-FFF2-40B4-BE49-F238E27FC236}">
                <a16:creationId xmlns:a16="http://schemas.microsoft.com/office/drawing/2014/main" id="{0C9C964C-E88B-4EBD-99F6-966E2CED8F54}"/>
              </a:ext>
            </a:extLst>
          </p:cNvPr>
          <p:cNvPicPr>
            <a:picLocks noChangeAspect="1"/>
          </p:cNvPicPr>
          <p:nvPr/>
        </p:nvPicPr>
        <p:blipFill>
          <a:blip r:embed="rId6"/>
          <a:stretch>
            <a:fillRect/>
          </a:stretch>
        </p:blipFill>
        <p:spPr>
          <a:xfrm>
            <a:off x="5082417" y="4041082"/>
            <a:ext cx="3123934" cy="1225336"/>
          </a:xfrm>
          <a:prstGeom prst="rect">
            <a:avLst/>
          </a:prstGeom>
        </p:spPr>
      </p:pic>
      <p:sp>
        <p:nvSpPr>
          <p:cNvPr id="17" name="ZoneTexte 16">
            <a:extLst>
              <a:ext uri="{FF2B5EF4-FFF2-40B4-BE49-F238E27FC236}">
                <a16:creationId xmlns:a16="http://schemas.microsoft.com/office/drawing/2014/main" id="{76170174-294F-4DBE-AF10-09AFE8FFFF83}"/>
              </a:ext>
            </a:extLst>
          </p:cNvPr>
          <p:cNvSpPr txBox="1"/>
          <p:nvPr/>
        </p:nvSpPr>
        <p:spPr>
          <a:xfrm>
            <a:off x="1819972" y="4693944"/>
            <a:ext cx="2943225" cy="375987"/>
          </a:xfrm>
          <a:prstGeom prst="rect">
            <a:avLst/>
          </a:prstGeom>
          <a:noFill/>
        </p:spPr>
        <p:txBody>
          <a:bodyPr wrap="square" rtlCol="0">
            <a:spAutoFit/>
          </a:bodyPr>
          <a:lstStyle/>
          <a:p>
            <a:r>
              <a:rPr lang="fr-FR" sz="1800" b="0" i="0" u="none" strike="noStrike" baseline="0" dirty="0">
                <a:solidFill>
                  <a:srgbClr val="2B2B2B"/>
                </a:solidFill>
                <a:latin typeface="Fd2676222-Identity-H"/>
              </a:rPr>
              <a:t>facteur de jauge transversal :</a:t>
            </a:r>
            <a:endParaRPr lang="fr-FR" dirty="0"/>
          </a:p>
        </p:txBody>
      </p:sp>
      <p:sp>
        <p:nvSpPr>
          <p:cNvPr id="19" name="ZoneTexte 18">
            <a:extLst>
              <a:ext uri="{FF2B5EF4-FFF2-40B4-BE49-F238E27FC236}">
                <a16:creationId xmlns:a16="http://schemas.microsoft.com/office/drawing/2014/main" id="{F18464EB-3FE0-4EB7-B64D-A05C66621D17}"/>
              </a:ext>
            </a:extLst>
          </p:cNvPr>
          <p:cNvSpPr txBox="1"/>
          <p:nvPr/>
        </p:nvSpPr>
        <p:spPr>
          <a:xfrm>
            <a:off x="838200" y="5174961"/>
            <a:ext cx="10382250" cy="923330"/>
          </a:xfrm>
          <a:prstGeom prst="rect">
            <a:avLst/>
          </a:prstGeom>
          <a:noFill/>
        </p:spPr>
        <p:txBody>
          <a:bodyPr wrap="square">
            <a:spAutoFit/>
          </a:bodyPr>
          <a:lstStyle/>
          <a:p>
            <a:pPr algn="l"/>
            <a:r>
              <a:rPr lang="fr-FR" b="0" i="0" u="none" strike="noStrike" baseline="0" dirty="0">
                <a:solidFill>
                  <a:srgbClr val="2D2D2D"/>
                </a:solidFill>
              </a:rPr>
              <a:t>Dans le cas des jauges à fil </a:t>
            </a:r>
            <a:r>
              <a:rPr lang="fr-FR" b="0" i="1" u="none" strike="noStrike" baseline="0" dirty="0">
                <a:solidFill>
                  <a:srgbClr val="2D2D2D"/>
                </a:solidFill>
                <a:cs typeface="Calibri" panose="020F0502020204030204" pitchFamily="34" charset="0"/>
              </a:rPr>
              <a:t>K</a:t>
            </a:r>
            <a:r>
              <a:rPr lang="fr-FR" b="0" i="1" u="none" strike="noStrike" baseline="-25000" dirty="0">
                <a:solidFill>
                  <a:srgbClr val="2D2D2D"/>
                </a:solidFill>
                <a:cs typeface="Calibri" panose="020F0502020204030204" pitchFamily="34" charset="0"/>
              </a:rPr>
              <a:t>t</a:t>
            </a:r>
            <a:r>
              <a:rPr lang="fr-FR" b="0" i="0" u="none" strike="noStrike" baseline="0" dirty="0">
                <a:solidFill>
                  <a:srgbClr val="2D2D2D"/>
                </a:solidFill>
              </a:rPr>
              <a:t> =</a:t>
            </a:r>
            <a:r>
              <a:rPr lang="fr-FR" b="0" i="1" u="none" strike="noStrike" baseline="0" dirty="0">
                <a:solidFill>
                  <a:srgbClr val="2D2D2D"/>
                </a:solidFill>
              </a:rPr>
              <a:t>2.10</a:t>
            </a:r>
            <a:r>
              <a:rPr lang="fr-FR" b="0" i="1" u="none" strike="noStrike" baseline="30000" dirty="0">
                <a:solidFill>
                  <a:srgbClr val="2D2D2D"/>
                </a:solidFill>
              </a:rPr>
              <a:t>-2</a:t>
            </a:r>
            <a:r>
              <a:rPr lang="fr-FR" b="0" i="1" u="none" strike="noStrike" baseline="0" dirty="0">
                <a:solidFill>
                  <a:srgbClr val="2D2D2D"/>
                </a:solidFill>
              </a:rPr>
              <a:t> K</a:t>
            </a:r>
            <a:r>
              <a:rPr lang="fr-FR" b="0" i="0" u="none" strike="noStrike" baseline="0" dirty="0">
                <a:solidFill>
                  <a:srgbClr val="2D2D2D"/>
                </a:solidFill>
              </a:rPr>
              <a:t>.</a:t>
            </a:r>
          </a:p>
          <a:p>
            <a:pPr algn="l"/>
            <a:r>
              <a:rPr lang="fr-FR" b="0" i="0" u="none" strike="noStrike" baseline="0" dirty="0">
                <a:solidFill>
                  <a:srgbClr val="29292A"/>
                </a:solidFill>
              </a:rPr>
              <a:t>La jauge étant destinée à la mesure des déformations longitudinales, la sensibilité transversale est réduite en réalisant </a:t>
            </a:r>
            <a:r>
              <a:rPr lang="fr-FR" b="0" i="0" u="none" strike="noStrike" baseline="0" dirty="0" err="1">
                <a:solidFill>
                  <a:srgbClr val="29292A"/>
                </a:solidFill>
              </a:rPr>
              <a:t>R</a:t>
            </a:r>
            <a:r>
              <a:rPr lang="fr-FR" b="0" i="0" u="none" strike="noStrike" baseline="-25000" dirty="0" err="1">
                <a:solidFill>
                  <a:srgbClr val="29292A"/>
                </a:solidFill>
              </a:rPr>
              <a:t>t</a:t>
            </a:r>
            <a:r>
              <a:rPr lang="fr-FR" b="0" i="0" u="none" strike="noStrike" baseline="0" dirty="0">
                <a:solidFill>
                  <a:srgbClr val="29292A"/>
                </a:solidFill>
              </a:rPr>
              <a:t> &lt;&lt; R</a:t>
            </a:r>
            <a:r>
              <a:rPr lang="fr-FR" b="0" i="0" u="none" strike="noStrike" baseline="-25000" dirty="0">
                <a:solidFill>
                  <a:srgbClr val="29292A"/>
                </a:solidFill>
              </a:rPr>
              <a:t>L</a:t>
            </a:r>
            <a:r>
              <a:rPr lang="fr-FR" b="0" i="0" u="none" strike="noStrike" baseline="0" dirty="0">
                <a:solidFill>
                  <a:srgbClr val="29292A"/>
                </a:solidFill>
              </a:rPr>
              <a:t> : ceci est obtenu par l'élargissement des conducteurs transversaux. </a:t>
            </a:r>
            <a:endParaRPr lang="fr-FR" dirty="0"/>
          </a:p>
        </p:txBody>
      </p:sp>
    </p:spTree>
    <p:extLst>
      <p:ext uri="{BB962C8B-B14F-4D97-AF65-F5344CB8AC3E}">
        <p14:creationId xmlns:p14="http://schemas.microsoft.com/office/powerpoint/2010/main" val="97554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83FFC45-A0CB-4A0E-B18E-B9B226283D4E}"/>
              </a:ext>
            </a:extLst>
          </p:cNvPr>
          <p:cNvSpPr>
            <a:spLocks noGrp="1"/>
          </p:cNvSpPr>
          <p:nvPr>
            <p:ph type="sldNum" sz="quarter" idx="12"/>
          </p:nvPr>
        </p:nvSpPr>
        <p:spPr/>
        <p:txBody>
          <a:bodyPr/>
          <a:lstStyle/>
          <a:p>
            <a:fld id="{3A214FC8-7A6B-454A-ADA5-8A1A54B328A5}" type="slidenum">
              <a:rPr lang="fr-FR" smtClean="0"/>
              <a:t>14</a:t>
            </a:fld>
            <a:endParaRPr lang="fr-FR"/>
          </a:p>
        </p:txBody>
      </p:sp>
      <p:sp>
        <p:nvSpPr>
          <p:cNvPr id="4" name="ZoneTexte 3">
            <a:extLst>
              <a:ext uri="{FF2B5EF4-FFF2-40B4-BE49-F238E27FC236}">
                <a16:creationId xmlns:a16="http://schemas.microsoft.com/office/drawing/2014/main" id="{BEC03C57-E7CD-413C-9C97-D097B6909632}"/>
              </a:ext>
            </a:extLst>
          </p:cNvPr>
          <p:cNvSpPr txBox="1"/>
          <p:nvPr/>
        </p:nvSpPr>
        <p:spPr>
          <a:xfrm>
            <a:off x="561975" y="1034534"/>
            <a:ext cx="6648450" cy="400110"/>
          </a:xfrm>
          <a:prstGeom prst="rect">
            <a:avLst/>
          </a:prstGeom>
          <a:noFill/>
        </p:spPr>
        <p:txBody>
          <a:bodyPr wrap="square">
            <a:spAutoFit/>
          </a:bodyPr>
          <a:lstStyle/>
          <a:p>
            <a:r>
              <a:rPr lang="pt-BR" sz="2000" b="1" i="0" u="none" strike="noStrike" baseline="0" dirty="0">
                <a:solidFill>
                  <a:schemeClr val="accent1"/>
                </a:solidFill>
              </a:rPr>
              <a:t>Calcul du coefficient de température de la résistance</a:t>
            </a:r>
            <a:endParaRPr lang="fr-FR" sz="2000" b="1" dirty="0">
              <a:solidFill>
                <a:schemeClr val="accent1"/>
              </a:solidFill>
            </a:endParaRPr>
          </a:p>
        </p:txBody>
      </p:sp>
      <p:sp>
        <p:nvSpPr>
          <p:cNvPr id="6" name="ZoneTexte 5">
            <a:extLst>
              <a:ext uri="{FF2B5EF4-FFF2-40B4-BE49-F238E27FC236}">
                <a16:creationId xmlns:a16="http://schemas.microsoft.com/office/drawing/2014/main" id="{AFA76FCF-5830-4AE3-B83C-9601033E6B41}"/>
              </a:ext>
            </a:extLst>
          </p:cNvPr>
          <p:cNvSpPr txBox="1"/>
          <p:nvPr/>
        </p:nvSpPr>
        <p:spPr>
          <a:xfrm>
            <a:off x="428624" y="1486463"/>
            <a:ext cx="9344025" cy="369332"/>
          </a:xfrm>
          <a:prstGeom prst="rect">
            <a:avLst/>
          </a:prstGeom>
          <a:noFill/>
        </p:spPr>
        <p:txBody>
          <a:bodyPr wrap="square">
            <a:spAutoFit/>
          </a:bodyPr>
          <a:lstStyle/>
          <a:p>
            <a:r>
              <a:rPr lang="fr-FR" sz="1800" b="0" i="0" u="none" strike="noStrike" baseline="0" dirty="0">
                <a:solidFill>
                  <a:srgbClr val="2A292A"/>
                </a:solidFill>
                <a:latin typeface="Calibri" panose="020F0502020204030204" pitchFamily="34" charset="0"/>
                <a:cs typeface="Calibri" panose="020F0502020204030204" pitchFamily="34" charset="0"/>
              </a:rPr>
              <a:t>Trois causes sont à l'origine de la variation thermique de résistance d'une jauge fixée</a:t>
            </a:r>
            <a:endParaRPr lang="fr-FR" dirty="0">
              <a:latin typeface="Calibri" panose="020F0502020204030204" pitchFamily="34" charset="0"/>
              <a:cs typeface="Calibri" panose="020F0502020204030204" pitchFamily="34" charset="0"/>
            </a:endParaRPr>
          </a:p>
        </p:txBody>
      </p:sp>
      <p:sp>
        <p:nvSpPr>
          <p:cNvPr id="8" name="ZoneTexte 7">
            <a:extLst>
              <a:ext uri="{FF2B5EF4-FFF2-40B4-BE49-F238E27FC236}">
                <a16:creationId xmlns:a16="http://schemas.microsoft.com/office/drawing/2014/main" id="{D97075F5-EE9B-4B99-9944-263EE19775F8}"/>
              </a:ext>
            </a:extLst>
          </p:cNvPr>
          <p:cNvSpPr txBox="1"/>
          <p:nvPr/>
        </p:nvSpPr>
        <p:spPr>
          <a:xfrm>
            <a:off x="822361" y="1992883"/>
            <a:ext cx="5000625" cy="369332"/>
          </a:xfrm>
          <a:prstGeom prst="rect">
            <a:avLst/>
          </a:prstGeom>
          <a:noFill/>
        </p:spPr>
        <p:txBody>
          <a:bodyPr wrap="square">
            <a:spAutoFit/>
          </a:bodyPr>
          <a:lstStyle/>
          <a:p>
            <a:r>
              <a:rPr lang="fr-FR" b="0" i="0" u="none" strike="noStrike" baseline="0" dirty="0">
                <a:solidFill>
                  <a:srgbClr val="2A292A"/>
                </a:solidFill>
              </a:rPr>
              <a:t>a) La résistivité </a:t>
            </a:r>
            <a:r>
              <a:rPr lang="el-GR" b="0" i="0" u="none" strike="noStrike" baseline="0" dirty="0">
                <a:solidFill>
                  <a:srgbClr val="2A292A"/>
                </a:solidFill>
                <a:cs typeface="Times New Roman" panose="02020603050405020304" pitchFamily="18" charset="0"/>
              </a:rPr>
              <a:t>ρ</a:t>
            </a:r>
            <a:r>
              <a:rPr lang="fr-FR" b="0" i="0" u="none" strike="noStrike" baseline="0" dirty="0">
                <a:solidFill>
                  <a:srgbClr val="2A292A"/>
                </a:solidFill>
              </a:rPr>
              <a:t> est fonction de la température T :</a:t>
            </a:r>
            <a:endParaRPr lang="fr-FR" dirty="0"/>
          </a:p>
        </p:txBody>
      </p:sp>
      <p:pic>
        <p:nvPicPr>
          <p:cNvPr id="9" name="Image 8">
            <a:extLst>
              <a:ext uri="{FF2B5EF4-FFF2-40B4-BE49-F238E27FC236}">
                <a16:creationId xmlns:a16="http://schemas.microsoft.com/office/drawing/2014/main" id="{F1AE1288-64B4-42CD-BB39-E64FD2885A7E}"/>
              </a:ext>
            </a:extLst>
          </p:cNvPr>
          <p:cNvPicPr>
            <a:picLocks noChangeAspect="1"/>
          </p:cNvPicPr>
          <p:nvPr/>
        </p:nvPicPr>
        <p:blipFill>
          <a:blip r:embed="rId2"/>
          <a:stretch>
            <a:fillRect/>
          </a:stretch>
        </p:blipFill>
        <p:spPr>
          <a:xfrm>
            <a:off x="6216722" y="1855795"/>
            <a:ext cx="2393878" cy="588660"/>
          </a:xfrm>
          <a:prstGeom prst="rect">
            <a:avLst/>
          </a:prstGeom>
        </p:spPr>
      </p:pic>
      <p:sp>
        <p:nvSpPr>
          <p:cNvPr id="11" name="ZoneTexte 10">
            <a:extLst>
              <a:ext uri="{FF2B5EF4-FFF2-40B4-BE49-F238E27FC236}">
                <a16:creationId xmlns:a16="http://schemas.microsoft.com/office/drawing/2014/main" id="{AF016D48-8267-4CEB-B8C5-D909774697CA}"/>
              </a:ext>
            </a:extLst>
          </p:cNvPr>
          <p:cNvSpPr txBox="1"/>
          <p:nvPr/>
        </p:nvSpPr>
        <p:spPr>
          <a:xfrm>
            <a:off x="822361" y="2715925"/>
            <a:ext cx="6791326" cy="369332"/>
          </a:xfrm>
          <a:prstGeom prst="rect">
            <a:avLst/>
          </a:prstGeom>
          <a:noFill/>
        </p:spPr>
        <p:txBody>
          <a:bodyPr wrap="square">
            <a:spAutoFit/>
          </a:bodyPr>
          <a:lstStyle/>
          <a:p>
            <a:r>
              <a:rPr lang="fr-FR" b="0" i="0" u="none" strike="noStrike" baseline="0" dirty="0">
                <a:solidFill>
                  <a:srgbClr val="282828"/>
                </a:solidFill>
              </a:rPr>
              <a:t>b) Les dimensions du fil dépendent de la température :</a:t>
            </a:r>
            <a:endParaRPr lang="fr-FR" dirty="0"/>
          </a:p>
        </p:txBody>
      </p:sp>
      <p:sp>
        <p:nvSpPr>
          <p:cNvPr id="13" name="ZoneTexte 12">
            <a:extLst>
              <a:ext uri="{FF2B5EF4-FFF2-40B4-BE49-F238E27FC236}">
                <a16:creationId xmlns:a16="http://schemas.microsoft.com/office/drawing/2014/main" id="{ED27ECA0-1B25-4FE3-8C62-B301471FFAD7}"/>
              </a:ext>
            </a:extLst>
          </p:cNvPr>
          <p:cNvSpPr txBox="1"/>
          <p:nvPr/>
        </p:nvSpPr>
        <p:spPr>
          <a:xfrm>
            <a:off x="6096000" y="2729299"/>
            <a:ext cx="6096000" cy="369332"/>
          </a:xfrm>
          <a:prstGeom prst="rect">
            <a:avLst/>
          </a:prstGeom>
          <a:noFill/>
        </p:spPr>
        <p:txBody>
          <a:bodyPr wrap="square">
            <a:spAutoFit/>
          </a:bodyPr>
          <a:lstStyle/>
          <a:p>
            <a:r>
              <a:rPr lang="fr-FR" sz="1800" b="0" i="0" u="none" strike="noStrike" baseline="0" dirty="0">
                <a:solidFill>
                  <a:srgbClr val="2C2C2C"/>
                </a:solidFill>
                <a:latin typeface="Calibri" panose="020F0502020204030204" pitchFamily="34" charset="0"/>
                <a:cs typeface="Calibri" panose="020F0502020204030204" pitchFamily="34" charset="0"/>
              </a:rPr>
              <a:t>longueur d'un brin </a:t>
            </a:r>
            <a:r>
              <a:rPr lang="fr-FR" sz="800" b="0" i="0" u="none" strike="noStrike" baseline="0" dirty="0">
                <a:solidFill>
                  <a:srgbClr val="2C2C2C"/>
                </a:solidFill>
                <a:latin typeface="Fd3071456-Identity-H"/>
              </a:rPr>
              <a:t>:</a:t>
            </a:r>
            <a:endParaRPr lang="fr-FR" dirty="0"/>
          </a:p>
        </p:txBody>
      </p:sp>
      <p:pic>
        <p:nvPicPr>
          <p:cNvPr id="14" name="Image 13">
            <a:extLst>
              <a:ext uri="{FF2B5EF4-FFF2-40B4-BE49-F238E27FC236}">
                <a16:creationId xmlns:a16="http://schemas.microsoft.com/office/drawing/2014/main" id="{6D224880-45AA-448A-BB63-DA9791D7B6F9}"/>
              </a:ext>
            </a:extLst>
          </p:cNvPr>
          <p:cNvPicPr>
            <a:picLocks noChangeAspect="1"/>
          </p:cNvPicPr>
          <p:nvPr/>
        </p:nvPicPr>
        <p:blipFill>
          <a:blip r:embed="rId3"/>
          <a:stretch>
            <a:fillRect/>
          </a:stretch>
        </p:blipFill>
        <p:spPr>
          <a:xfrm>
            <a:off x="8498143" y="2715972"/>
            <a:ext cx="1772147" cy="311920"/>
          </a:xfrm>
          <a:prstGeom prst="rect">
            <a:avLst/>
          </a:prstGeom>
        </p:spPr>
      </p:pic>
      <p:sp>
        <p:nvSpPr>
          <p:cNvPr id="16" name="ZoneTexte 15">
            <a:extLst>
              <a:ext uri="{FF2B5EF4-FFF2-40B4-BE49-F238E27FC236}">
                <a16:creationId xmlns:a16="http://schemas.microsoft.com/office/drawing/2014/main" id="{61F7E7E6-4FE0-4191-A9A9-D7E098351A06}"/>
              </a:ext>
            </a:extLst>
          </p:cNvPr>
          <p:cNvSpPr txBox="1"/>
          <p:nvPr/>
        </p:nvSpPr>
        <p:spPr>
          <a:xfrm>
            <a:off x="6096000" y="3088308"/>
            <a:ext cx="6096000" cy="369332"/>
          </a:xfrm>
          <a:prstGeom prst="rect">
            <a:avLst/>
          </a:prstGeom>
          <a:noFill/>
        </p:spPr>
        <p:txBody>
          <a:bodyPr wrap="square">
            <a:spAutoFit/>
          </a:bodyPr>
          <a:lstStyle/>
          <a:p>
            <a:r>
              <a:rPr lang="fr-FR" b="0" i="0" u="none" strike="noStrike" baseline="0" dirty="0">
                <a:solidFill>
                  <a:srgbClr val="2C2C2C"/>
                </a:solidFill>
              </a:rPr>
              <a:t>diamètre ou côté du fil</a:t>
            </a:r>
            <a:endParaRPr lang="fr-FR" dirty="0"/>
          </a:p>
        </p:txBody>
      </p:sp>
      <p:pic>
        <p:nvPicPr>
          <p:cNvPr id="17" name="Image 16">
            <a:extLst>
              <a:ext uri="{FF2B5EF4-FFF2-40B4-BE49-F238E27FC236}">
                <a16:creationId xmlns:a16="http://schemas.microsoft.com/office/drawing/2014/main" id="{9F9452DF-82FB-4E7F-BB3E-4BD7D9BC54CB}"/>
              </a:ext>
            </a:extLst>
          </p:cNvPr>
          <p:cNvPicPr>
            <a:picLocks noChangeAspect="1"/>
          </p:cNvPicPr>
          <p:nvPr/>
        </p:nvPicPr>
        <p:blipFill>
          <a:blip r:embed="rId4"/>
          <a:stretch>
            <a:fillRect/>
          </a:stretch>
        </p:blipFill>
        <p:spPr>
          <a:xfrm>
            <a:off x="8686800" y="3116949"/>
            <a:ext cx="1687567" cy="312051"/>
          </a:xfrm>
          <a:prstGeom prst="rect">
            <a:avLst/>
          </a:prstGeom>
        </p:spPr>
      </p:pic>
      <p:sp>
        <p:nvSpPr>
          <p:cNvPr id="19" name="ZoneTexte 18">
            <a:extLst>
              <a:ext uri="{FF2B5EF4-FFF2-40B4-BE49-F238E27FC236}">
                <a16:creationId xmlns:a16="http://schemas.microsoft.com/office/drawing/2014/main" id="{C9D2D580-BC21-43EF-8F33-16AE6E77BC86}"/>
              </a:ext>
            </a:extLst>
          </p:cNvPr>
          <p:cNvSpPr txBox="1"/>
          <p:nvPr/>
        </p:nvSpPr>
        <p:spPr>
          <a:xfrm>
            <a:off x="749371" y="3787718"/>
            <a:ext cx="10934701" cy="1200329"/>
          </a:xfrm>
          <a:prstGeom prst="rect">
            <a:avLst/>
          </a:prstGeom>
          <a:noFill/>
        </p:spPr>
        <p:txBody>
          <a:bodyPr wrap="square">
            <a:spAutoFit/>
          </a:bodyPr>
          <a:lstStyle/>
          <a:p>
            <a:pPr algn="just"/>
            <a:r>
              <a:rPr lang="fr-FR" b="0" i="0" u="none" strike="noStrike" baseline="0" dirty="0">
                <a:solidFill>
                  <a:srgbClr val="2B2B2B"/>
                </a:solidFill>
              </a:rPr>
              <a:t>c) La dilatation thermique de la structure sur laquelle est collée la jauge, si elle est différente de celle des brins longitudinaux de la jauge, impose à ces derniers une variation </a:t>
            </a:r>
            <a:r>
              <a:rPr lang="el-GR" b="0" i="0" u="none" strike="noStrike" baseline="0" dirty="0">
                <a:solidFill>
                  <a:srgbClr val="2B2B2B"/>
                </a:solidFill>
                <a:latin typeface="Times New Roman" panose="02020603050405020304" pitchFamily="18" charset="0"/>
                <a:cs typeface="Times New Roman" panose="02020603050405020304" pitchFamily="18" charset="0"/>
              </a:rPr>
              <a:t>Δ</a:t>
            </a:r>
            <a:r>
              <a:rPr lang="fr-FR" b="0" i="0" u="none" strike="noStrike" baseline="0" dirty="0" err="1">
                <a:solidFill>
                  <a:srgbClr val="2B2B2B"/>
                </a:solidFill>
                <a:latin typeface="Rage Italic" panose="03070502040507070304" pitchFamily="66" charset="0"/>
                <a:cs typeface="Times New Roman" panose="02020603050405020304" pitchFamily="18" charset="0"/>
              </a:rPr>
              <a:t>l</a:t>
            </a:r>
            <a:r>
              <a:rPr lang="fr-FR" b="0" i="0" u="none" strike="noStrike" baseline="-25000" dirty="0" err="1">
                <a:solidFill>
                  <a:srgbClr val="2B2B2B"/>
                </a:solidFill>
                <a:cs typeface="Times New Roman" panose="02020603050405020304" pitchFamily="18" charset="0"/>
              </a:rPr>
              <a:t>d</a:t>
            </a:r>
            <a:r>
              <a:rPr lang="fr-FR" b="0" i="0" u="none" strike="noStrike" baseline="0" dirty="0">
                <a:solidFill>
                  <a:srgbClr val="2B2B2B"/>
                </a:solidFill>
                <a:latin typeface="Times New Roman" panose="02020603050405020304" pitchFamily="18" charset="0"/>
                <a:cs typeface="Times New Roman" panose="02020603050405020304" pitchFamily="18" charset="0"/>
              </a:rPr>
              <a:t> </a:t>
            </a:r>
            <a:r>
              <a:rPr lang="fr-FR" b="0" i="0" u="none" strike="noStrike" baseline="0" dirty="0">
                <a:solidFill>
                  <a:srgbClr val="2B2B2B"/>
                </a:solidFill>
              </a:rPr>
              <a:t>égale à la différence de leurs dilatations dite dilatation différentielle ;</a:t>
            </a:r>
          </a:p>
          <a:p>
            <a:pPr algn="just"/>
            <a:r>
              <a:rPr lang="fr-FR" b="0" i="0" u="none" strike="noStrike" baseline="0" dirty="0">
                <a:solidFill>
                  <a:srgbClr val="2B2B2B"/>
                </a:solidFill>
              </a:rPr>
              <a:t>celle-ci provoque une variation </a:t>
            </a:r>
            <a:r>
              <a:rPr lang="el-GR" b="0" u="none" strike="noStrike" baseline="0" dirty="0">
                <a:solidFill>
                  <a:srgbClr val="2B2B2B"/>
                </a:solidFill>
                <a:latin typeface="Times New Roman" panose="02020603050405020304" pitchFamily="18" charset="0"/>
                <a:cs typeface="Times New Roman" panose="02020603050405020304" pitchFamily="18" charset="0"/>
              </a:rPr>
              <a:t>Δ</a:t>
            </a:r>
            <a:r>
              <a:rPr lang="fr-FR" b="0" i="1" u="none" strike="noStrike" baseline="0" dirty="0">
                <a:solidFill>
                  <a:srgbClr val="2B2B2B"/>
                </a:solidFill>
              </a:rPr>
              <a:t>R</a:t>
            </a:r>
            <a:r>
              <a:rPr lang="fr-FR" b="0" i="1" u="none" strike="noStrike" baseline="-25000" dirty="0">
                <a:solidFill>
                  <a:srgbClr val="2B2B2B"/>
                </a:solidFill>
              </a:rPr>
              <a:t>d</a:t>
            </a:r>
            <a:r>
              <a:rPr lang="fr-FR" b="0" i="1" u="none" strike="noStrike" baseline="0" dirty="0">
                <a:solidFill>
                  <a:srgbClr val="2B2B2B"/>
                </a:solidFill>
              </a:rPr>
              <a:t> </a:t>
            </a:r>
            <a:r>
              <a:rPr lang="fr-FR" b="0" i="0" u="none" strike="noStrike" baseline="0" dirty="0">
                <a:solidFill>
                  <a:srgbClr val="2B2B2B"/>
                </a:solidFill>
              </a:rPr>
              <a:t>de la résistance de la jauge :</a:t>
            </a:r>
            <a:endParaRPr lang="fr-FR" dirty="0"/>
          </a:p>
        </p:txBody>
      </p:sp>
      <p:pic>
        <p:nvPicPr>
          <p:cNvPr id="20" name="Image 19">
            <a:extLst>
              <a:ext uri="{FF2B5EF4-FFF2-40B4-BE49-F238E27FC236}">
                <a16:creationId xmlns:a16="http://schemas.microsoft.com/office/drawing/2014/main" id="{49626EF8-2904-44FB-9C82-CCA4E7F21378}"/>
              </a:ext>
            </a:extLst>
          </p:cNvPr>
          <p:cNvPicPr>
            <a:picLocks noChangeAspect="1"/>
          </p:cNvPicPr>
          <p:nvPr/>
        </p:nvPicPr>
        <p:blipFill>
          <a:blip r:embed="rId5"/>
          <a:stretch>
            <a:fillRect/>
          </a:stretch>
        </p:blipFill>
        <p:spPr>
          <a:xfrm>
            <a:off x="6918956" y="4524134"/>
            <a:ext cx="1179910" cy="534250"/>
          </a:xfrm>
          <a:prstGeom prst="rect">
            <a:avLst/>
          </a:prstGeom>
        </p:spPr>
      </p:pic>
      <p:sp>
        <p:nvSpPr>
          <p:cNvPr id="22" name="ZoneTexte 21">
            <a:extLst>
              <a:ext uri="{FF2B5EF4-FFF2-40B4-BE49-F238E27FC236}">
                <a16:creationId xmlns:a16="http://schemas.microsoft.com/office/drawing/2014/main" id="{8D8F4ECC-8F37-42CD-AD1C-C3E9EE6D6B40}"/>
              </a:ext>
            </a:extLst>
          </p:cNvPr>
          <p:cNvSpPr txBox="1"/>
          <p:nvPr/>
        </p:nvSpPr>
        <p:spPr>
          <a:xfrm>
            <a:off x="749371" y="5156021"/>
            <a:ext cx="11080679" cy="646331"/>
          </a:xfrm>
          <a:prstGeom prst="rect">
            <a:avLst/>
          </a:prstGeom>
          <a:noFill/>
        </p:spPr>
        <p:txBody>
          <a:bodyPr wrap="square">
            <a:spAutoFit/>
          </a:bodyPr>
          <a:lstStyle/>
          <a:p>
            <a:pPr algn="l"/>
            <a:r>
              <a:rPr lang="fr-FR" sz="1800" b="0" i="0" u="none" strike="noStrike" baseline="0" dirty="0">
                <a:solidFill>
                  <a:srgbClr val="2A2A2B"/>
                </a:solidFill>
                <a:latin typeface="Fd2676222-Identity-H"/>
              </a:rPr>
              <a:t>La variation thermique totale de la résistance est la somme de la variation thermique de résistance propre et de celle entraînée par la dilatation différentielle.</a:t>
            </a:r>
            <a:endParaRPr lang="fr-FR" dirty="0"/>
          </a:p>
        </p:txBody>
      </p:sp>
    </p:spTree>
    <p:extLst>
      <p:ext uri="{BB962C8B-B14F-4D97-AF65-F5344CB8AC3E}">
        <p14:creationId xmlns:p14="http://schemas.microsoft.com/office/powerpoint/2010/main" val="3371141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665EBE4-1FB0-450C-BA13-30DF330589F5}"/>
              </a:ext>
            </a:extLst>
          </p:cNvPr>
          <p:cNvSpPr>
            <a:spLocks noGrp="1"/>
          </p:cNvSpPr>
          <p:nvPr>
            <p:ph type="sldNum" sz="quarter" idx="12"/>
          </p:nvPr>
        </p:nvSpPr>
        <p:spPr/>
        <p:txBody>
          <a:bodyPr/>
          <a:lstStyle/>
          <a:p>
            <a:fld id="{3A214FC8-7A6B-454A-ADA5-8A1A54B328A5}" type="slidenum">
              <a:rPr lang="fr-FR" smtClean="0"/>
              <a:t>15</a:t>
            </a:fld>
            <a:endParaRPr lang="fr-FR"/>
          </a:p>
        </p:txBody>
      </p:sp>
      <p:sp>
        <p:nvSpPr>
          <p:cNvPr id="4" name="ZoneTexte 3">
            <a:extLst>
              <a:ext uri="{FF2B5EF4-FFF2-40B4-BE49-F238E27FC236}">
                <a16:creationId xmlns:a16="http://schemas.microsoft.com/office/drawing/2014/main" id="{AC16E877-0118-431D-A767-1D89D6C98956}"/>
              </a:ext>
            </a:extLst>
          </p:cNvPr>
          <p:cNvSpPr txBox="1"/>
          <p:nvPr/>
        </p:nvSpPr>
        <p:spPr>
          <a:xfrm>
            <a:off x="3047260" y="3246553"/>
            <a:ext cx="6094520" cy="769441"/>
          </a:xfrm>
          <a:prstGeom prst="rect">
            <a:avLst/>
          </a:prstGeom>
          <a:noFill/>
        </p:spPr>
        <p:txBody>
          <a:bodyPr wrap="square">
            <a:spAutoFit/>
          </a:bodyPr>
          <a:lstStyle/>
          <a:p>
            <a:r>
              <a:rPr lang="fr-FR" sz="4400" b="1" i="1" dirty="0">
                <a:solidFill>
                  <a:srgbClr val="FF0000"/>
                </a:solidFill>
              </a:rPr>
              <a:t>Séquence VIII  Partie 2</a:t>
            </a:r>
            <a:endParaRPr lang="fr-FR" sz="4400" dirty="0"/>
          </a:p>
        </p:txBody>
      </p:sp>
    </p:spTree>
    <p:extLst>
      <p:ext uri="{BB962C8B-B14F-4D97-AF65-F5344CB8AC3E}">
        <p14:creationId xmlns:p14="http://schemas.microsoft.com/office/powerpoint/2010/main" val="3401940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944A6B73-1751-4F70-8614-53581F1AA00A}"/>
              </a:ext>
            </a:extLst>
          </p:cNvPr>
          <p:cNvSpPr>
            <a:spLocks noGrp="1"/>
          </p:cNvSpPr>
          <p:nvPr>
            <p:ph type="sldNum" sz="quarter" idx="12"/>
          </p:nvPr>
        </p:nvSpPr>
        <p:spPr/>
        <p:txBody>
          <a:bodyPr/>
          <a:lstStyle/>
          <a:p>
            <a:fld id="{3A214FC8-7A6B-454A-ADA5-8A1A54B328A5}" type="slidenum">
              <a:rPr lang="fr-FR" smtClean="0"/>
              <a:t>16</a:t>
            </a:fld>
            <a:endParaRPr lang="fr-FR"/>
          </a:p>
        </p:txBody>
      </p:sp>
      <p:sp>
        <p:nvSpPr>
          <p:cNvPr id="4" name="ZoneTexte 3">
            <a:extLst>
              <a:ext uri="{FF2B5EF4-FFF2-40B4-BE49-F238E27FC236}">
                <a16:creationId xmlns:a16="http://schemas.microsoft.com/office/drawing/2014/main" id="{FE332786-27EA-4A27-A51C-79AB0A5BF961}"/>
              </a:ext>
            </a:extLst>
          </p:cNvPr>
          <p:cNvSpPr txBox="1"/>
          <p:nvPr/>
        </p:nvSpPr>
        <p:spPr>
          <a:xfrm>
            <a:off x="619125" y="1075522"/>
            <a:ext cx="10344150" cy="400110"/>
          </a:xfrm>
          <a:prstGeom prst="rect">
            <a:avLst/>
          </a:prstGeom>
          <a:noFill/>
        </p:spPr>
        <p:txBody>
          <a:bodyPr wrap="square">
            <a:spAutoFit/>
          </a:bodyPr>
          <a:lstStyle/>
          <a:p>
            <a:pPr algn="l"/>
            <a:r>
              <a:rPr lang="fr-FR" sz="1800" b="0" i="0" u="none" strike="noStrike" baseline="0" dirty="0">
                <a:solidFill>
                  <a:srgbClr val="2C2C2C"/>
                </a:solidFill>
                <a:latin typeface="Fd2676222-Identity-H"/>
              </a:rPr>
              <a:t>La variation thermique de résistance propre de la jauge, soit </a:t>
            </a:r>
            <a:r>
              <a:rPr lang="el-GR" sz="2000" b="0" u="none" strike="noStrike" baseline="0" dirty="0">
                <a:solidFill>
                  <a:srgbClr val="2B2B2B"/>
                </a:solidFill>
                <a:latin typeface="Times New Roman" panose="02020603050405020304" pitchFamily="18" charset="0"/>
                <a:cs typeface="Times New Roman" panose="02020603050405020304" pitchFamily="18" charset="0"/>
              </a:rPr>
              <a:t>Δ</a:t>
            </a:r>
            <a:r>
              <a:rPr lang="fr-FR" sz="2000" b="0" i="1" u="none" strike="noStrike" baseline="0" dirty="0">
                <a:solidFill>
                  <a:srgbClr val="2B2B2B"/>
                </a:solidFill>
              </a:rPr>
              <a:t>R</a:t>
            </a:r>
            <a:r>
              <a:rPr lang="fr-FR" sz="2000" i="1" baseline="-25000" dirty="0">
                <a:solidFill>
                  <a:srgbClr val="2B2B2B"/>
                </a:solidFill>
              </a:rPr>
              <a:t>T</a:t>
            </a:r>
            <a:r>
              <a:rPr lang="fr-FR" sz="2000" b="0" i="1" u="none" strike="noStrike" baseline="0" dirty="0">
                <a:solidFill>
                  <a:srgbClr val="2B2B2B"/>
                </a:solidFill>
              </a:rPr>
              <a:t> </a:t>
            </a:r>
            <a:r>
              <a:rPr lang="fr-FR" sz="2000" b="0" i="0" u="none" strike="noStrike" baseline="0" dirty="0">
                <a:solidFill>
                  <a:srgbClr val="2C2C2C"/>
                </a:solidFill>
                <a:latin typeface="Fd2620456-Identity-H"/>
              </a:rPr>
              <a:t>, </a:t>
            </a:r>
            <a:r>
              <a:rPr lang="fr-FR" sz="1800" b="0" i="0" u="none" strike="noStrike" baseline="0" dirty="0">
                <a:solidFill>
                  <a:srgbClr val="2C2C2C"/>
                </a:solidFill>
                <a:latin typeface="Fd2676222-Identity-H"/>
              </a:rPr>
              <a:t>se déduit de l'expression :</a:t>
            </a:r>
            <a:endParaRPr lang="fr-FR" dirty="0"/>
          </a:p>
        </p:txBody>
      </p:sp>
      <p:pic>
        <p:nvPicPr>
          <p:cNvPr id="5" name="Image 4">
            <a:extLst>
              <a:ext uri="{FF2B5EF4-FFF2-40B4-BE49-F238E27FC236}">
                <a16:creationId xmlns:a16="http://schemas.microsoft.com/office/drawing/2014/main" id="{960A2445-A2C0-48A6-AFD1-D6E0691B347A}"/>
              </a:ext>
            </a:extLst>
          </p:cNvPr>
          <p:cNvPicPr>
            <a:picLocks noChangeAspect="1"/>
          </p:cNvPicPr>
          <p:nvPr/>
        </p:nvPicPr>
        <p:blipFill>
          <a:blip r:embed="rId2"/>
          <a:stretch>
            <a:fillRect/>
          </a:stretch>
        </p:blipFill>
        <p:spPr>
          <a:xfrm>
            <a:off x="3413127" y="1409483"/>
            <a:ext cx="3030664" cy="940552"/>
          </a:xfrm>
          <a:prstGeom prst="rect">
            <a:avLst/>
          </a:prstGeom>
          <a:ln w="12700">
            <a:solidFill>
              <a:srgbClr val="FF0000"/>
            </a:solidFill>
          </a:ln>
        </p:spPr>
      </p:pic>
      <p:sp>
        <p:nvSpPr>
          <p:cNvPr id="7" name="ZoneTexte 6">
            <a:extLst>
              <a:ext uri="{FF2B5EF4-FFF2-40B4-BE49-F238E27FC236}">
                <a16:creationId xmlns:a16="http://schemas.microsoft.com/office/drawing/2014/main" id="{7074C40D-74EB-422F-8F1D-25F803B43CA4}"/>
              </a:ext>
            </a:extLst>
          </p:cNvPr>
          <p:cNvSpPr txBox="1"/>
          <p:nvPr/>
        </p:nvSpPr>
        <p:spPr>
          <a:xfrm>
            <a:off x="2011835" y="2705522"/>
            <a:ext cx="820264" cy="369332"/>
          </a:xfrm>
          <a:prstGeom prst="rect">
            <a:avLst/>
          </a:prstGeom>
          <a:noFill/>
        </p:spPr>
        <p:txBody>
          <a:bodyPr wrap="square">
            <a:spAutoFit/>
          </a:bodyPr>
          <a:lstStyle/>
          <a:p>
            <a:r>
              <a:rPr lang="fr-FR" sz="1800" b="0" i="0" u="none" strike="noStrike" baseline="0" dirty="0">
                <a:solidFill>
                  <a:srgbClr val="262628"/>
                </a:solidFill>
              </a:rPr>
              <a:t>où :</a:t>
            </a:r>
            <a:endParaRPr lang="fr-FR" dirty="0"/>
          </a:p>
        </p:txBody>
      </p:sp>
      <p:pic>
        <p:nvPicPr>
          <p:cNvPr id="8" name="Image 7">
            <a:extLst>
              <a:ext uri="{FF2B5EF4-FFF2-40B4-BE49-F238E27FC236}">
                <a16:creationId xmlns:a16="http://schemas.microsoft.com/office/drawing/2014/main" id="{624941A4-9DF8-476B-A5A2-959E33414227}"/>
              </a:ext>
            </a:extLst>
          </p:cNvPr>
          <p:cNvPicPr>
            <a:picLocks noChangeAspect="1"/>
          </p:cNvPicPr>
          <p:nvPr/>
        </p:nvPicPr>
        <p:blipFill>
          <a:blip r:embed="rId3"/>
          <a:stretch>
            <a:fillRect/>
          </a:stretch>
        </p:blipFill>
        <p:spPr>
          <a:xfrm>
            <a:off x="2690883" y="2462300"/>
            <a:ext cx="5919717" cy="1032678"/>
          </a:xfrm>
          <a:prstGeom prst="rect">
            <a:avLst/>
          </a:prstGeom>
        </p:spPr>
      </p:pic>
      <p:sp>
        <p:nvSpPr>
          <p:cNvPr id="10" name="ZoneTexte 9">
            <a:extLst>
              <a:ext uri="{FF2B5EF4-FFF2-40B4-BE49-F238E27FC236}">
                <a16:creationId xmlns:a16="http://schemas.microsoft.com/office/drawing/2014/main" id="{D2BBB2F5-9A7B-4BC2-8AA8-712F710B69F9}"/>
              </a:ext>
            </a:extLst>
          </p:cNvPr>
          <p:cNvSpPr txBox="1"/>
          <p:nvPr/>
        </p:nvSpPr>
        <p:spPr>
          <a:xfrm>
            <a:off x="1936593" y="3381199"/>
            <a:ext cx="683682" cy="369332"/>
          </a:xfrm>
          <a:prstGeom prst="rect">
            <a:avLst/>
          </a:prstGeom>
          <a:noFill/>
        </p:spPr>
        <p:txBody>
          <a:bodyPr wrap="square">
            <a:spAutoFit/>
          </a:bodyPr>
          <a:lstStyle/>
          <a:p>
            <a:r>
              <a:rPr lang="fr-FR" sz="1800" b="0" i="0" u="none" strike="noStrike" baseline="0" dirty="0">
                <a:solidFill>
                  <a:srgbClr val="272727"/>
                </a:solidFill>
              </a:rPr>
              <a:t>soit :</a:t>
            </a:r>
            <a:endParaRPr lang="fr-FR" dirty="0"/>
          </a:p>
        </p:txBody>
      </p:sp>
      <p:pic>
        <p:nvPicPr>
          <p:cNvPr id="11" name="Image 10">
            <a:extLst>
              <a:ext uri="{FF2B5EF4-FFF2-40B4-BE49-F238E27FC236}">
                <a16:creationId xmlns:a16="http://schemas.microsoft.com/office/drawing/2014/main" id="{3C7B56B3-8393-4DE5-955A-4F90043DC07E}"/>
              </a:ext>
            </a:extLst>
          </p:cNvPr>
          <p:cNvPicPr>
            <a:picLocks noChangeAspect="1"/>
          </p:cNvPicPr>
          <p:nvPr/>
        </p:nvPicPr>
        <p:blipFill>
          <a:blip r:embed="rId4"/>
          <a:stretch>
            <a:fillRect/>
          </a:stretch>
        </p:blipFill>
        <p:spPr>
          <a:xfrm>
            <a:off x="2832099" y="3147578"/>
            <a:ext cx="3847748" cy="751102"/>
          </a:xfrm>
          <a:prstGeom prst="rect">
            <a:avLst/>
          </a:prstGeom>
        </p:spPr>
      </p:pic>
      <p:sp>
        <p:nvSpPr>
          <p:cNvPr id="13" name="ZoneTexte 12">
            <a:extLst>
              <a:ext uri="{FF2B5EF4-FFF2-40B4-BE49-F238E27FC236}">
                <a16:creationId xmlns:a16="http://schemas.microsoft.com/office/drawing/2014/main" id="{75BA777F-332F-44E9-BD1B-ECCEA69DF844}"/>
              </a:ext>
            </a:extLst>
          </p:cNvPr>
          <p:cNvSpPr txBox="1"/>
          <p:nvPr/>
        </p:nvSpPr>
        <p:spPr>
          <a:xfrm>
            <a:off x="876299" y="4463866"/>
            <a:ext cx="10477501" cy="646331"/>
          </a:xfrm>
          <a:prstGeom prst="rect">
            <a:avLst/>
          </a:prstGeom>
          <a:noFill/>
        </p:spPr>
        <p:txBody>
          <a:bodyPr wrap="square">
            <a:spAutoFit/>
          </a:bodyPr>
          <a:lstStyle/>
          <a:p>
            <a:pPr algn="l"/>
            <a:r>
              <a:rPr lang="fr-FR" b="0" i="0" u="none" strike="noStrike" baseline="0" dirty="0">
                <a:solidFill>
                  <a:srgbClr val="2C2C2C"/>
                </a:solidFill>
              </a:rPr>
              <a:t>où </a:t>
            </a:r>
            <a:r>
              <a:rPr lang="el-GR" b="0" i="0" u="none" strike="noStrike" baseline="0" dirty="0">
                <a:solidFill>
                  <a:srgbClr val="2C2C2C"/>
                </a:solidFill>
              </a:rPr>
              <a:t>α</a:t>
            </a:r>
            <a:r>
              <a:rPr lang="fr-FR" b="0" i="0" u="none" strike="noStrike" baseline="-25000" dirty="0">
                <a:solidFill>
                  <a:srgbClr val="2C2C2C"/>
                </a:solidFill>
              </a:rPr>
              <a:t>R</a:t>
            </a:r>
            <a:r>
              <a:rPr lang="fr-FR" b="0" i="0" u="none" strike="noStrike" baseline="0" dirty="0">
                <a:solidFill>
                  <a:srgbClr val="2C2C2C"/>
                </a:solidFill>
              </a:rPr>
              <a:t> est le coefficient de température de la résistance. </a:t>
            </a:r>
            <a:r>
              <a:rPr lang="fr-FR" b="0" i="0" u="none" strike="noStrike" baseline="0" dirty="0">
                <a:solidFill>
                  <a:srgbClr val="292929"/>
                </a:solidFill>
              </a:rPr>
              <a:t>La dilatation </a:t>
            </a:r>
            <a:r>
              <a:rPr lang="el-GR" b="0" i="0" u="none" strike="noStrike" baseline="0" dirty="0">
                <a:solidFill>
                  <a:srgbClr val="2B2B2B"/>
                </a:solidFill>
                <a:latin typeface="Times New Roman" panose="02020603050405020304" pitchFamily="18" charset="0"/>
                <a:cs typeface="Times New Roman" panose="02020603050405020304" pitchFamily="18" charset="0"/>
              </a:rPr>
              <a:t>Δ</a:t>
            </a:r>
            <a:r>
              <a:rPr lang="fr-FR" b="0" i="0" u="none" strike="noStrike" baseline="0" dirty="0">
                <a:solidFill>
                  <a:srgbClr val="2B2B2B"/>
                </a:solidFill>
                <a:latin typeface="Rage Italic" panose="03070502040507070304" pitchFamily="66" charset="0"/>
                <a:cs typeface="Times New Roman" panose="02020603050405020304" pitchFamily="18" charset="0"/>
              </a:rPr>
              <a:t>l</a:t>
            </a:r>
            <a:r>
              <a:rPr lang="fr-FR" b="0" i="0" u="none" strike="noStrike" baseline="0" dirty="0">
                <a:solidFill>
                  <a:srgbClr val="2B2B2B"/>
                </a:solidFill>
                <a:latin typeface="Times New Roman" panose="02020603050405020304" pitchFamily="18" charset="0"/>
                <a:cs typeface="Times New Roman" panose="02020603050405020304" pitchFamily="18" charset="0"/>
              </a:rPr>
              <a:t> </a:t>
            </a:r>
            <a:r>
              <a:rPr lang="fr-FR" b="0" i="0" u="none" strike="noStrike" baseline="0" dirty="0">
                <a:solidFill>
                  <a:srgbClr val="292929"/>
                </a:solidFill>
              </a:rPr>
              <a:t>de la longueur </a:t>
            </a:r>
            <a:r>
              <a:rPr lang="fr-FR" b="0" i="0" u="none" strike="noStrike" baseline="0" dirty="0">
                <a:solidFill>
                  <a:srgbClr val="2B2B2B"/>
                </a:solidFill>
                <a:latin typeface="Rage Italic" panose="03070502040507070304" pitchFamily="66" charset="0"/>
                <a:cs typeface="Times New Roman" panose="02020603050405020304" pitchFamily="18" charset="0"/>
              </a:rPr>
              <a:t>l</a:t>
            </a:r>
            <a:r>
              <a:rPr lang="fr-FR" b="0" i="0" u="none" strike="noStrike" baseline="0" dirty="0">
                <a:solidFill>
                  <a:srgbClr val="292929"/>
                </a:solidFill>
              </a:rPr>
              <a:t> de la structure sous-jacente à la jauge a pour valeur :</a:t>
            </a:r>
            <a:endParaRPr lang="fr-FR" dirty="0"/>
          </a:p>
        </p:txBody>
      </p:sp>
      <p:pic>
        <p:nvPicPr>
          <p:cNvPr id="14" name="Image 13">
            <a:extLst>
              <a:ext uri="{FF2B5EF4-FFF2-40B4-BE49-F238E27FC236}">
                <a16:creationId xmlns:a16="http://schemas.microsoft.com/office/drawing/2014/main" id="{9459BB90-9CA3-4A65-9841-C79F2EAEDD26}"/>
              </a:ext>
            </a:extLst>
          </p:cNvPr>
          <p:cNvPicPr>
            <a:picLocks noChangeAspect="1"/>
          </p:cNvPicPr>
          <p:nvPr/>
        </p:nvPicPr>
        <p:blipFill>
          <a:blip r:embed="rId5"/>
          <a:stretch>
            <a:fillRect/>
          </a:stretch>
        </p:blipFill>
        <p:spPr>
          <a:xfrm>
            <a:off x="4180626" y="4831666"/>
            <a:ext cx="1698925" cy="707885"/>
          </a:xfrm>
          <a:prstGeom prst="rect">
            <a:avLst/>
          </a:prstGeom>
          <a:ln>
            <a:solidFill>
              <a:srgbClr val="FF0000"/>
            </a:solidFill>
          </a:ln>
        </p:spPr>
      </p:pic>
      <p:sp>
        <p:nvSpPr>
          <p:cNvPr id="16" name="ZoneTexte 15">
            <a:extLst>
              <a:ext uri="{FF2B5EF4-FFF2-40B4-BE49-F238E27FC236}">
                <a16:creationId xmlns:a16="http://schemas.microsoft.com/office/drawing/2014/main" id="{89BF4FFC-7019-44CD-8001-25B908D1EE27}"/>
              </a:ext>
            </a:extLst>
          </p:cNvPr>
          <p:cNvSpPr txBox="1"/>
          <p:nvPr/>
        </p:nvSpPr>
        <p:spPr>
          <a:xfrm>
            <a:off x="733425" y="5514324"/>
            <a:ext cx="11182350" cy="707886"/>
          </a:xfrm>
          <a:prstGeom prst="rect">
            <a:avLst/>
          </a:prstGeom>
          <a:noFill/>
        </p:spPr>
        <p:txBody>
          <a:bodyPr wrap="square">
            <a:spAutoFit/>
          </a:bodyPr>
          <a:lstStyle/>
          <a:p>
            <a:pPr algn="l"/>
            <a:r>
              <a:rPr lang="fr-FR" sz="1800" b="0" i="0" u="none" strike="noStrike" baseline="0" dirty="0">
                <a:solidFill>
                  <a:srgbClr val="2A2A2A"/>
                </a:solidFill>
                <a:latin typeface="Fd2676222-Identity-H"/>
              </a:rPr>
              <a:t>où </a:t>
            </a:r>
            <a:r>
              <a:rPr lang="fr-FR" sz="2000" dirty="0" err="1">
                <a:solidFill>
                  <a:srgbClr val="2A2A2A"/>
                </a:solidFill>
                <a:latin typeface="Fd2620456-Identity-H"/>
                <a:cs typeface="Calibri" panose="020F0502020204030204" pitchFamily="34" charset="0"/>
              </a:rPr>
              <a:t>λ</a:t>
            </a:r>
            <a:r>
              <a:rPr lang="fr-FR" sz="2000" b="0" i="0" u="none" strike="noStrike" baseline="-25000" dirty="0" err="1">
                <a:solidFill>
                  <a:srgbClr val="2A2A2A"/>
                </a:solidFill>
                <a:latin typeface="Fd2620456-Identity-H"/>
              </a:rPr>
              <a:t>s</a:t>
            </a:r>
            <a:r>
              <a:rPr lang="fr-FR" sz="2000" b="0" i="0" u="none" strike="noStrike" baseline="0" dirty="0">
                <a:solidFill>
                  <a:srgbClr val="2A2A2A"/>
                </a:solidFill>
                <a:latin typeface="Fd2620456-Identity-H"/>
              </a:rPr>
              <a:t> </a:t>
            </a:r>
            <a:r>
              <a:rPr lang="fr-FR" sz="1800" b="0" i="0" u="none" strike="noStrike" baseline="0" dirty="0">
                <a:solidFill>
                  <a:srgbClr val="2A2A2A"/>
                </a:solidFill>
                <a:latin typeface="Fd2676222-Identity-H"/>
              </a:rPr>
              <a:t>est le coefficient de dilatation linéaire du matériau de la structure. La dilatation </a:t>
            </a:r>
            <a:r>
              <a:rPr lang="el-GR" b="0" i="0" u="none" strike="noStrike" baseline="0" dirty="0">
                <a:solidFill>
                  <a:srgbClr val="2B2B2B"/>
                </a:solidFill>
                <a:latin typeface="Times New Roman" panose="02020603050405020304" pitchFamily="18" charset="0"/>
                <a:cs typeface="Times New Roman" panose="02020603050405020304" pitchFamily="18" charset="0"/>
              </a:rPr>
              <a:t>Δ</a:t>
            </a:r>
            <a:r>
              <a:rPr lang="fr-FR" b="0" i="0" u="none" strike="noStrike" baseline="0" dirty="0" err="1">
                <a:solidFill>
                  <a:srgbClr val="2B2B2B"/>
                </a:solidFill>
                <a:latin typeface="Rage Italic" panose="03070502040507070304" pitchFamily="66" charset="0"/>
                <a:cs typeface="Times New Roman" panose="02020603050405020304" pitchFamily="18" charset="0"/>
              </a:rPr>
              <a:t>l</a:t>
            </a:r>
            <a:r>
              <a:rPr lang="fr-FR" b="0" i="0" u="none" strike="noStrike" baseline="-25000" dirty="0" err="1">
                <a:solidFill>
                  <a:srgbClr val="2B2B2B"/>
                </a:solidFill>
                <a:latin typeface="Calibri" panose="020F0502020204030204" pitchFamily="34" charset="0"/>
                <a:cs typeface="Calibri" panose="020F0502020204030204" pitchFamily="34" charset="0"/>
              </a:rPr>
              <a:t>j</a:t>
            </a:r>
            <a:r>
              <a:rPr lang="fr-FR" sz="1800" b="0" i="0" u="none" strike="noStrike" baseline="0" dirty="0">
                <a:solidFill>
                  <a:srgbClr val="2A2A2A"/>
                </a:solidFill>
                <a:latin typeface="Fd2676222-Identity-H"/>
              </a:rPr>
              <a:t> d'un brin de jauge de longueur </a:t>
            </a:r>
            <a:r>
              <a:rPr lang="fr-FR" sz="2000" b="0" i="0" u="none" strike="noStrike" baseline="0" dirty="0">
                <a:solidFill>
                  <a:srgbClr val="2B2B2B"/>
                </a:solidFill>
                <a:latin typeface="Rage Italic" panose="03070502040507070304" pitchFamily="66" charset="0"/>
                <a:cs typeface="Times New Roman" panose="02020603050405020304" pitchFamily="18" charset="0"/>
              </a:rPr>
              <a:t>l</a:t>
            </a:r>
            <a:r>
              <a:rPr lang="fr-FR" sz="2000" b="0" i="0" u="none" strike="noStrike" baseline="0" dirty="0">
                <a:solidFill>
                  <a:srgbClr val="2A2A2A"/>
                </a:solidFill>
                <a:latin typeface="Fd2620456-Identity-H"/>
              </a:rPr>
              <a:t> </a:t>
            </a:r>
            <a:r>
              <a:rPr lang="fr-FR" sz="1800" b="0" i="0" u="none" strike="noStrike" baseline="0" dirty="0">
                <a:solidFill>
                  <a:srgbClr val="2A2A2A"/>
                </a:solidFill>
                <a:latin typeface="Fd2676222-Identity-H"/>
              </a:rPr>
              <a:t>est :</a:t>
            </a:r>
            <a:endParaRPr lang="fr-FR" dirty="0"/>
          </a:p>
        </p:txBody>
      </p:sp>
      <p:pic>
        <p:nvPicPr>
          <p:cNvPr id="17" name="Image 16">
            <a:extLst>
              <a:ext uri="{FF2B5EF4-FFF2-40B4-BE49-F238E27FC236}">
                <a16:creationId xmlns:a16="http://schemas.microsoft.com/office/drawing/2014/main" id="{BFF712B5-E858-40EB-8C40-184C68E3B119}"/>
              </a:ext>
            </a:extLst>
          </p:cNvPr>
          <p:cNvPicPr>
            <a:picLocks noChangeAspect="1"/>
          </p:cNvPicPr>
          <p:nvPr/>
        </p:nvPicPr>
        <p:blipFill>
          <a:blip r:embed="rId6"/>
          <a:stretch>
            <a:fillRect/>
          </a:stretch>
        </p:blipFill>
        <p:spPr>
          <a:xfrm>
            <a:off x="2856402" y="5951886"/>
            <a:ext cx="1626542" cy="587023"/>
          </a:xfrm>
          <a:prstGeom prst="rect">
            <a:avLst/>
          </a:prstGeom>
          <a:ln>
            <a:solidFill>
              <a:srgbClr val="FF0000"/>
            </a:solidFill>
          </a:ln>
        </p:spPr>
      </p:pic>
    </p:spTree>
    <p:extLst>
      <p:ext uri="{BB962C8B-B14F-4D97-AF65-F5344CB8AC3E}">
        <p14:creationId xmlns:p14="http://schemas.microsoft.com/office/powerpoint/2010/main" val="4208129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C43414-7A5A-4BE1-AD1E-4772F099AC4D}"/>
              </a:ext>
            </a:extLst>
          </p:cNvPr>
          <p:cNvSpPr>
            <a:spLocks noGrp="1"/>
          </p:cNvSpPr>
          <p:nvPr>
            <p:ph type="title"/>
          </p:nvPr>
        </p:nvSpPr>
        <p:spPr>
          <a:xfrm>
            <a:off x="838200" y="655596"/>
            <a:ext cx="10515600" cy="1127510"/>
          </a:xfrm>
        </p:spPr>
        <p:txBody>
          <a:bodyPr>
            <a:normAutofit/>
          </a:bodyPr>
          <a:lstStyle/>
          <a:p>
            <a:r>
              <a:rPr lang="fr-FR" sz="3200" b="1" i="0" u="none" strike="noStrike" baseline="0" dirty="0">
                <a:solidFill>
                  <a:srgbClr val="262626"/>
                </a:solidFill>
                <a:latin typeface="+mn-lt"/>
              </a:rPr>
              <a:t>Influence de la température sur la résistance</a:t>
            </a:r>
            <a:br>
              <a:rPr lang="fr-FR" sz="3200" b="1" i="0" u="none" strike="noStrike" baseline="0" dirty="0">
                <a:solidFill>
                  <a:srgbClr val="262626"/>
                </a:solidFill>
                <a:latin typeface="+mn-lt"/>
              </a:rPr>
            </a:br>
            <a:r>
              <a:rPr lang="pt-BR" sz="3200" b="1" i="0" u="none" strike="noStrike" baseline="0" dirty="0">
                <a:solidFill>
                  <a:srgbClr val="262626"/>
                </a:solidFill>
                <a:latin typeface="+mn-lt"/>
              </a:rPr>
              <a:t>d'une jauge fixée</a:t>
            </a:r>
            <a:endParaRPr lang="fr-FR" sz="3200" b="1" dirty="0">
              <a:latin typeface="+mn-lt"/>
            </a:endParaRPr>
          </a:p>
        </p:txBody>
      </p:sp>
      <p:sp>
        <p:nvSpPr>
          <p:cNvPr id="3" name="Espace réservé du contenu 2">
            <a:extLst>
              <a:ext uri="{FF2B5EF4-FFF2-40B4-BE49-F238E27FC236}">
                <a16:creationId xmlns:a16="http://schemas.microsoft.com/office/drawing/2014/main" id="{F01E9816-2949-4736-B482-E1CA9A09B576}"/>
              </a:ext>
            </a:extLst>
          </p:cNvPr>
          <p:cNvSpPr>
            <a:spLocks noGrp="1"/>
          </p:cNvSpPr>
          <p:nvPr>
            <p:ph sz="half" idx="1"/>
          </p:nvPr>
        </p:nvSpPr>
        <p:spPr/>
        <p:txBody>
          <a:bodyPr/>
          <a:lstStyle/>
          <a:p>
            <a:r>
              <a:rPr lang="fr-FR" sz="1800" b="0" i="0" u="none" strike="noStrike" baseline="0" dirty="0">
                <a:solidFill>
                  <a:srgbClr val="282828"/>
                </a:solidFill>
              </a:rPr>
              <a:t>La déformation du fil de jauge résultant de la différence des dilatations est donc :</a:t>
            </a:r>
            <a:endParaRPr lang="fr-FR" dirty="0"/>
          </a:p>
        </p:txBody>
      </p:sp>
      <p:sp>
        <p:nvSpPr>
          <p:cNvPr id="4" name="Espace réservé du contenu 3">
            <a:extLst>
              <a:ext uri="{FF2B5EF4-FFF2-40B4-BE49-F238E27FC236}">
                <a16:creationId xmlns:a16="http://schemas.microsoft.com/office/drawing/2014/main" id="{22739311-D96A-499F-AA01-B211963B8D24}"/>
              </a:ext>
            </a:extLst>
          </p:cNvPr>
          <p:cNvSpPr>
            <a:spLocks noGrp="1"/>
          </p:cNvSpPr>
          <p:nvPr>
            <p:ph sz="half" idx="2"/>
          </p:nvPr>
        </p:nvSpPr>
        <p:spPr>
          <a:xfrm>
            <a:off x="5979669" y="1825625"/>
            <a:ext cx="5850381" cy="4351338"/>
          </a:xfrm>
        </p:spPr>
        <p:txBody>
          <a:bodyPr/>
          <a:lstStyle/>
          <a:p>
            <a:pPr algn="just"/>
            <a:r>
              <a:rPr lang="fr-FR" sz="1800" b="0" i="0" u="none" strike="noStrike" baseline="0" dirty="0">
                <a:solidFill>
                  <a:srgbClr val="292929"/>
                </a:solidFill>
              </a:rPr>
              <a:t>Il est très important de noter que le coefficient de température de la résistance de la jauge fixée </a:t>
            </a:r>
            <a:r>
              <a:rPr lang="el-GR" sz="1800" b="0" i="0" u="none" strike="noStrike" baseline="0" dirty="0">
                <a:solidFill>
                  <a:srgbClr val="292929"/>
                </a:solidFill>
                <a:cs typeface="Calibri" panose="020F0502020204030204" pitchFamily="34" charset="0"/>
              </a:rPr>
              <a:t>β</a:t>
            </a:r>
            <a:r>
              <a:rPr lang="fr-FR" sz="1800" b="0" i="1" u="none" strike="noStrike" baseline="-25000" dirty="0">
                <a:solidFill>
                  <a:srgbClr val="292929"/>
                </a:solidFill>
                <a:cs typeface="Calibri" panose="020F0502020204030204" pitchFamily="34" charset="0"/>
              </a:rPr>
              <a:t>j/s</a:t>
            </a:r>
            <a:r>
              <a:rPr lang="fr-FR" sz="1800" b="0" i="1" u="none" strike="noStrike" baseline="0" dirty="0">
                <a:solidFill>
                  <a:srgbClr val="292929"/>
                </a:solidFill>
              </a:rPr>
              <a:t> </a:t>
            </a:r>
            <a:r>
              <a:rPr lang="fr-FR" sz="1800" b="0" i="0" u="none" strike="noStrike" baseline="0" dirty="0">
                <a:solidFill>
                  <a:srgbClr val="292929"/>
                </a:solidFill>
              </a:rPr>
              <a:t>dépend du matériau sur lequel la jauge est collée.</a:t>
            </a:r>
            <a:endParaRPr lang="fr-FR" sz="1800" b="0" i="0" u="none" strike="noStrike" baseline="0" dirty="0">
              <a:solidFill>
                <a:srgbClr val="282828"/>
              </a:solidFill>
            </a:endParaRPr>
          </a:p>
          <a:p>
            <a:pPr algn="just"/>
            <a:r>
              <a:rPr lang="fr-FR" sz="1800" b="0" i="0" u="none" strike="noStrike" baseline="0" dirty="0">
                <a:solidFill>
                  <a:srgbClr val="2B2B2B"/>
                </a:solidFill>
              </a:rPr>
              <a:t>Le tableau ci-dessous indique les caractéristiques thermiques d’alliages pour jauges et matériaux de structure fréquemment utilisés.</a:t>
            </a:r>
            <a:endParaRPr lang="fr-FR" sz="1800" dirty="0"/>
          </a:p>
        </p:txBody>
      </p:sp>
      <p:sp>
        <p:nvSpPr>
          <p:cNvPr id="5" name="Espace réservé du numéro de diapositive 4">
            <a:extLst>
              <a:ext uri="{FF2B5EF4-FFF2-40B4-BE49-F238E27FC236}">
                <a16:creationId xmlns:a16="http://schemas.microsoft.com/office/drawing/2014/main" id="{D4C9F319-E450-42D4-A081-9C13979F6F9D}"/>
              </a:ext>
            </a:extLst>
          </p:cNvPr>
          <p:cNvSpPr>
            <a:spLocks noGrp="1"/>
          </p:cNvSpPr>
          <p:nvPr>
            <p:ph type="sldNum" sz="quarter" idx="12"/>
          </p:nvPr>
        </p:nvSpPr>
        <p:spPr/>
        <p:txBody>
          <a:bodyPr/>
          <a:lstStyle/>
          <a:p>
            <a:fld id="{3A214FC8-7A6B-454A-ADA5-8A1A54B328A5}" type="slidenum">
              <a:rPr lang="fr-FR" smtClean="0"/>
              <a:t>17</a:t>
            </a:fld>
            <a:endParaRPr lang="fr-FR"/>
          </a:p>
        </p:txBody>
      </p:sp>
      <p:pic>
        <p:nvPicPr>
          <p:cNvPr id="6" name="Image 5">
            <a:extLst>
              <a:ext uri="{FF2B5EF4-FFF2-40B4-BE49-F238E27FC236}">
                <a16:creationId xmlns:a16="http://schemas.microsoft.com/office/drawing/2014/main" id="{2461E4B3-02AD-4629-93AD-88462570170D}"/>
              </a:ext>
            </a:extLst>
          </p:cNvPr>
          <p:cNvPicPr>
            <a:picLocks noChangeAspect="1"/>
          </p:cNvPicPr>
          <p:nvPr/>
        </p:nvPicPr>
        <p:blipFill>
          <a:blip r:embed="rId2"/>
          <a:stretch>
            <a:fillRect/>
          </a:stretch>
        </p:blipFill>
        <p:spPr>
          <a:xfrm>
            <a:off x="2135305" y="2450447"/>
            <a:ext cx="2036645" cy="577231"/>
          </a:xfrm>
          <a:prstGeom prst="rect">
            <a:avLst/>
          </a:prstGeom>
        </p:spPr>
      </p:pic>
      <p:sp>
        <p:nvSpPr>
          <p:cNvPr id="8" name="ZoneTexte 7">
            <a:extLst>
              <a:ext uri="{FF2B5EF4-FFF2-40B4-BE49-F238E27FC236}">
                <a16:creationId xmlns:a16="http://schemas.microsoft.com/office/drawing/2014/main" id="{4727FCD9-5D2B-4AD0-B419-097194F87A74}"/>
              </a:ext>
            </a:extLst>
          </p:cNvPr>
          <p:cNvSpPr txBox="1"/>
          <p:nvPr/>
        </p:nvSpPr>
        <p:spPr>
          <a:xfrm>
            <a:off x="942975" y="3070197"/>
            <a:ext cx="6096000" cy="369332"/>
          </a:xfrm>
          <a:prstGeom prst="rect">
            <a:avLst/>
          </a:prstGeom>
          <a:noFill/>
        </p:spPr>
        <p:txBody>
          <a:bodyPr wrap="square">
            <a:spAutoFit/>
          </a:bodyPr>
          <a:lstStyle/>
          <a:p>
            <a:r>
              <a:rPr lang="fr-FR" sz="1800" b="0" i="0" u="none" strike="noStrike" baseline="0" dirty="0">
                <a:solidFill>
                  <a:srgbClr val="2A2A2A"/>
                </a:solidFill>
              </a:rPr>
              <a:t>elle entraîne la variation de résistance :</a:t>
            </a:r>
            <a:endParaRPr lang="fr-FR" dirty="0"/>
          </a:p>
        </p:txBody>
      </p:sp>
      <p:pic>
        <p:nvPicPr>
          <p:cNvPr id="9" name="Image 8">
            <a:extLst>
              <a:ext uri="{FF2B5EF4-FFF2-40B4-BE49-F238E27FC236}">
                <a16:creationId xmlns:a16="http://schemas.microsoft.com/office/drawing/2014/main" id="{6B8DD59A-745C-4340-8812-3AF42C9E2A23}"/>
              </a:ext>
            </a:extLst>
          </p:cNvPr>
          <p:cNvPicPr>
            <a:picLocks noChangeAspect="1"/>
          </p:cNvPicPr>
          <p:nvPr/>
        </p:nvPicPr>
        <p:blipFill>
          <a:blip r:embed="rId3"/>
          <a:stretch>
            <a:fillRect/>
          </a:stretch>
        </p:blipFill>
        <p:spPr>
          <a:xfrm>
            <a:off x="2044001" y="3494351"/>
            <a:ext cx="2127949" cy="590478"/>
          </a:xfrm>
          <a:prstGeom prst="rect">
            <a:avLst/>
          </a:prstGeom>
        </p:spPr>
      </p:pic>
      <p:sp>
        <p:nvSpPr>
          <p:cNvPr id="11" name="ZoneTexte 10">
            <a:extLst>
              <a:ext uri="{FF2B5EF4-FFF2-40B4-BE49-F238E27FC236}">
                <a16:creationId xmlns:a16="http://schemas.microsoft.com/office/drawing/2014/main" id="{41B6CA06-8835-4CE9-8B02-CF355D4638B3}"/>
              </a:ext>
            </a:extLst>
          </p:cNvPr>
          <p:cNvSpPr txBox="1"/>
          <p:nvPr/>
        </p:nvSpPr>
        <p:spPr>
          <a:xfrm>
            <a:off x="746697" y="4139651"/>
            <a:ext cx="5324475" cy="646331"/>
          </a:xfrm>
          <a:prstGeom prst="rect">
            <a:avLst/>
          </a:prstGeom>
          <a:noFill/>
        </p:spPr>
        <p:txBody>
          <a:bodyPr wrap="square">
            <a:spAutoFit/>
          </a:bodyPr>
          <a:lstStyle/>
          <a:p>
            <a:r>
              <a:rPr lang="fr-FR" sz="1800" b="0" i="0" u="none" strike="noStrike" baseline="0" dirty="0">
                <a:solidFill>
                  <a:srgbClr val="282828"/>
                </a:solidFill>
              </a:rPr>
              <a:t>La variation thermique totale de la résistance de la jauge fixée est donc :</a:t>
            </a:r>
            <a:endParaRPr lang="fr-FR" dirty="0"/>
          </a:p>
        </p:txBody>
      </p:sp>
      <p:pic>
        <p:nvPicPr>
          <p:cNvPr id="12" name="Image 11">
            <a:extLst>
              <a:ext uri="{FF2B5EF4-FFF2-40B4-BE49-F238E27FC236}">
                <a16:creationId xmlns:a16="http://schemas.microsoft.com/office/drawing/2014/main" id="{8CAE3411-C59E-49DD-A951-18286049AEAE}"/>
              </a:ext>
            </a:extLst>
          </p:cNvPr>
          <p:cNvPicPr>
            <a:picLocks noChangeAspect="1"/>
          </p:cNvPicPr>
          <p:nvPr/>
        </p:nvPicPr>
        <p:blipFill>
          <a:blip r:embed="rId4"/>
          <a:stretch>
            <a:fillRect/>
          </a:stretch>
        </p:blipFill>
        <p:spPr>
          <a:xfrm>
            <a:off x="1281934" y="4885818"/>
            <a:ext cx="3793876" cy="555722"/>
          </a:xfrm>
          <a:prstGeom prst="rect">
            <a:avLst/>
          </a:prstGeom>
        </p:spPr>
      </p:pic>
      <p:sp>
        <p:nvSpPr>
          <p:cNvPr id="14" name="ZoneTexte 13">
            <a:extLst>
              <a:ext uri="{FF2B5EF4-FFF2-40B4-BE49-F238E27FC236}">
                <a16:creationId xmlns:a16="http://schemas.microsoft.com/office/drawing/2014/main" id="{FA70F58C-1C4E-457B-B80C-F0A80A4BB0BE}"/>
              </a:ext>
            </a:extLst>
          </p:cNvPr>
          <p:cNvSpPr txBox="1"/>
          <p:nvPr/>
        </p:nvSpPr>
        <p:spPr>
          <a:xfrm>
            <a:off x="786828" y="5552940"/>
            <a:ext cx="666750" cy="369332"/>
          </a:xfrm>
          <a:prstGeom prst="rect">
            <a:avLst/>
          </a:prstGeom>
          <a:noFill/>
        </p:spPr>
        <p:txBody>
          <a:bodyPr wrap="square">
            <a:spAutoFit/>
          </a:bodyPr>
          <a:lstStyle/>
          <a:p>
            <a:r>
              <a:rPr lang="fr-FR" sz="1800" b="0" i="0" u="none" strike="noStrike" baseline="0" dirty="0">
                <a:solidFill>
                  <a:srgbClr val="282828"/>
                </a:solidFill>
              </a:rPr>
              <a:t>soit :</a:t>
            </a:r>
            <a:endParaRPr lang="fr-FR" dirty="0"/>
          </a:p>
        </p:txBody>
      </p:sp>
      <p:pic>
        <p:nvPicPr>
          <p:cNvPr id="15" name="Image 14">
            <a:extLst>
              <a:ext uri="{FF2B5EF4-FFF2-40B4-BE49-F238E27FC236}">
                <a16:creationId xmlns:a16="http://schemas.microsoft.com/office/drawing/2014/main" id="{A70BFD21-DE97-4D85-93EE-F8B9FC4A3F1E}"/>
              </a:ext>
            </a:extLst>
          </p:cNvPr>
          <p:cNvPicPr>
            <a:picLocks noChangeAspect="1"/>
          </p:cNvPicPr>
          <p:nvPr/>
        </p:nvPicPr>
        <p:blipFill>
          <a:blip r:embed="rId5"/>
          <a:stretch>
            <a:fillRect/>
          </a:stretch>
        </p:blipFill>
        <p:spPr>
          <a:xfrm>
            <a:off x="2368935" y="5545296"/>
            <a:ext cx="1619873" cy="555723"/>
          </a:xfrm>
          <a:prstGeom prst="rect">
            <a:avLst/>
          </a:prstGeom>
        </p:spPr>
      </p:pic>
      <p:graphicFrame>
        <p:nvGraphicFramePr>
          <p:cNvPr id="16" name="Tableau 16">
            <a:extLst>
              <a:ext uri="{FF2B5EF4-FFF2-40B4-BE49-F238E27FC236}">
                <a16:creationId xmlns:a16="http://schemas.microsoft.com/office/drawing/2014/main" id="{A97CA771-1667-4B0B-86AC-FF1EA5F4EADE}"/>
              </a:ext>
            </a:extLst>
          </p:cNvPr>
          <p:cNvGraphicFramePr>
            <a:graphicFrameLocks noGrp="1"/>
          </p:cNvGraphicFramePr>
          <p:nvPr>
            <p:extLst>
              <p:ext uri="{D42A27DB-BD31-4B8C-83A1-F6EECF244321}">
                <p14:modId xmlns:p14="http://schemas.microsoft.com/office/powerpoint/2010/main" val="112951393"/>
              </p:ext>
            </p:extLst>
          </p:nvPr>
        </p:nvGraphicFramePr>
        <p:xfrm>
          <a:off x="6120830" y="3834538"/>
          <a:ext cx="5695950" cy="2102560"/>
        </p:xfrm>
        <a:graphic>
          <a:graphicData uri="http://schemas.openxmlformats.org/drawingml/2006/table">
            <a:tbl>
              <a:tblPr firstRow="1" bandRow="1">
                <a:tableStyleId>{5C22544A-7EE6-4342-B048-85BDC9FD1C3A}</a:tableStyleId>
              </a:tblPr>
              <a:tblGrid>
                <a:gridCol w="1123950">
                  <a:extLst>
                    <a:ext uri="{9D8B030D-6E8A-4147-A177-3AD203B41FA5}">
                      <a16:colId xmlns:a16="http://schemas.microsoft.com/office/drawing/2014/main" val="2660142678"/>
                    </a:ext>
                  </a:extLst>
                </a:gridCol>
                <a:gridCol w="1171894">
                  <a:extLst>
                    <a:ext uri="{9D8B030D-6E8A-4147-A177-3AD203B41FA5}">
                      <a16:colId xmlns:a16="http://schemas.microsoft.com/office/drawing/2014/main" val="1347073352"/>
                    </a:ext>
                  </a:extLst>
                </a:gridCol>
                <a:gridCol w="1152206">
                  <a:extLst>
                    <a:ext uri="{9D8B030D-6E8A-4147-A177-3AD203B41FA5}">
                      <a16:colId xmlns:a16="http://schemas.microsoft.com/office/drawing/2014/main" val="1827091026"/>
                    </a:ext>
                  </a:extLst>
                </a:gridCol>
                <a:gridCol w="1066800">
                  <a:extLst>
                    <a:ext uri="{9D8B030D-6E8A-4147-A177-3AD203B41FA5}">
                      <a16:colId xmlns:a16="http://schemas.microsoft.com/office/drawing/2014/main" val="3237319784"/>
                    </a:ext>
                  </a:extLst>
                </a:gridCol>
                <a:gridCol w="1181100">
                  <a:extLst>
                    <a:ext uri="{9D8B030D-6E8A-4147-A177-3AD203B41FA5}">
                      <a16:colId xmlns:a16="http://schemas.microsoft.com/office/drawing/2014/main" val="457397324"/>
                    </a:ext>
                  </a:extLst>
                </a:gridCol>
              </a:tblGrid>
              <a:tr h="373240">
                <a:tc>
                  <a:txBody>
                    <a:bodyPr/>
                    <a:lstStyle/>
                    <a:p>
                      <a:pPr algn="ctr"/>
                      <a:r>
                        <a:rPr lang="fr-FR" sz="1800" b="0" i="0" u="none" strike="noStrike" kern="1200" baseline="0" dirty="0">
                          <a:solidFill>
                            <a:schemeClr val="lt1"/>
                          </a:solidFill>
                          <a:latin typeface="+mn-lt"/>
                          <a:ea typeface="+mn-ea"/>
                          <a:cs typeface="+mn-cs"/>
                        </a:rPr>
                        <a:t>Jauge</a:t>
                      </a:r>
                      <a:endParaRPr lang="fr-FR" dirty="0"/>
                    </a:p>
                  </a:txBody>
                  <a:tcPr/>
                </a:tc>
                <a:tc>
                  <a:txBody>
                    <a:bodyPr/>
                    <a:lstStyle/>
                    <a:p>
                      <a:r>
                        <a:rPr lang="fr-FR" sz="1600" b="0" i="0" u="none" strike="noStrike" kern="1200" baseline="0" dirty="0">
                          <a:solidFill>
                            <a:schemeClr val="lt1"/>
                          </a:solidFill>
                          <a:latin typeface="+mn-lt"/>
                          <a:ea typeface="+mn-ea"/>
                          <a:cs typeface="+mn-cs"/>
                        </a:rPr>
                        <a:t>α</a:t>
                      </a:r>
                      <a:r>
                        <a:rPr lang="fr-FR" sz="1600" b="0" i="0" u="none" strike="noStrike" kern="1200" baseline="-25000" dirty="0">
                          <a:solidFill>
                            <a:schemeClr val="lt1"/>
                          </a:solidFill>
                          <a:latin typeface="+mn-lt"/>
                          <a:ea typeface="+mn-ea"/>
                          <a:cs typeface="+mn-cs"/>
                        </a:rPr>
                        <a:t>R</a:t>
                      </a:r>
                      <a:r>
                        <a:rPr lang="fr-FR" sz="1600" b="0" i="0" u="none" strike="noStrike" kern="1200" baseline="0" dirty="0">
                          <a:solidFill>
                            <a:schemeClr val="lt1"/>
                          </a:solidFill>
                          <a:latin typeface="+mn-lt"/>
                          <a:ea typeface="+mn-ea"/>
                          <a:cs typeface="+mn-cs"/>
                        </a:rPr>
                        <a:t> 10</a:t>
                      </a:r>
                      <a:r>
                        <a:rPr lang="fr-FR" sz="1600" b="0" i="0" u="none" strike="noStrike" kern="1200" baseline="30000" dirty="0">
                          <a:solidFill>
                            <a:schemeClr val="lt1"/>
                          </a:solidFill>
                          <a:latin typeface="+mn-lt"/>
                          <a:ea typeface="+mn-ea"/>
                          <a:cs typeface="+mn-cs"/>
                        </a:rPr>
                        <a:t>5</a:t>
                      </a:r>
                      <a:r>
                        <a:rPr lang="fr-FR" sz="1600" b="0" i="0" u="none" strike="noStrike" kern="1200" baseline="0" dirty="0">
                          <a:solidFill>
                            <a:schemeClr val="lt1"/>
                          </a:solidFill>
                          <a:latin typeface="+mn-lt"/>
                          <a:ea typeface="+mn-ea"/>
                          <a:cs typeface="+mn-cs"/>
                        </a:rPr>
                        <a:t>(°C</a:t>
                      </a:r>
                      <a:r>
                        <a:rPr lang="fr-FR" sz="1600" b="0" i="0" u="none" strike="noStrike" kern="1200" baseline="30000" dirty="0">
                          <a:solidFill>
                            <a:schemeClr val="lt1"/>
                          </a:solidFill>
                          <a:latin typeface="+mn-lt"/>
                          <a:ea typeface="+mn-ea"/>
                          <a:cs typeface="+mn-cs"/>
                        </a:rPr>
                        <a:t>-1</a:t>
                      </a:r>
                      <a:r>
                        <a:rPr lang="fr-FR" sz="1600" b="0" i="0" u="none" strike="noStrike" kern="1200" baseline="0" dirty="0">
                          <a:solidFill>
                            <a:schemeClr val="lt1"/>
                          </a:solidFill>
                          <a:latin typeface="+mn-lt"/>
                          <a:ea typeface="+mn-ea"/>
                          <a:cs typeface="+mn-cs"/>
                        </a:rPr>
                        <a:t> )</a:t>
                      </a:r>
                      <a:endParaRPr lang="fr-FR" sz="1600" dirty="0"/>
                    </a:p>
                  </a:txBody>
                  <a:tcPr/>
                </a:tc>
                <a:tc>
                  <a:txBody>
                    <a:bodyPr/>
                    <a:lstStyle/>
                    <a:p>
                      <a:pPr algn="just"/>
                      <a:r>
                        <a:rPr lang="el-GR" sz="1600" b="0" i="0" u="none" strike="noStrike" kern="1200" baseline="0" dirty="0">
                          <a:solidFill>
                            <a:schemeClr val="lt1"/>
                          </a:solidFill>
                          <a:latin typeface="+mn-lt"/>
                          <a:ea typeface="+mn-ea"/>
                          <a:cs typeface="+mn-cs"/>
                        </a:rPr>
                        <a:t>λ</a:t>
                      </a:r>
                      <a:r>
                        <a:rPr lang="fr-FR" sz="1600" b="0" i="0" u="none" strike="noStrike" kern="1200" baseline="-25000" dirty="0">
                          <a:solidFill>
                            <a:schemeClr val="lt1"/>
                          </a:solidFill>
                          <a:latin typeface="+mn-lt"/>
                          <a:ea typeface="+mn-ea"/>
                          <a:cs typeface="+mn-cs"/>
                        </a:rPr>
                        <a:t>j</a:t>
                      </a:r>
                      <a:r>
                        <a:rPr lang="fr-FR" sz="1600" b="0" i="0" u="none" strike="noStrike" kern="1200" baseline="0" dirty="0">
                          <a:solidFill>
                            <a:schemeClr val="lt1"/>
                          </a:solidFill>
                          <a:latin typeface="+mn-lt"/>
                          <a:ea typeface="+mn-ea"/>
                          <a:cs typeface="+mn-cs"/>
                        </a:rPr>
                        <a:t> 10</a:t>
                      </a:r>
                      <a:r>
                        <a:rPr lang="fr-FR" sz="1600" b="0" i="0" u="none" strike="noStrike" kern="1200" baseline="30000" dirty="0">
                          <a:solidFill>
                            <a:schemeClr val="lt1"/>
                          </a:solidFill>
                          <a:latin typeface="+mn-lt"/>
                          <a:ea typeface="+mn-ea"/>
                          <a:cs typeface="+mn-cs"/>
                        </a:rPr>
                        <a:t>5</a:t>
                      </a:r>
                      <a:r>
                        <a:rPr lang="fr-FR" sz="1600" b="0" i="0" u="none" strike="noStrike" kern="1200" baseline="0" dirty="0">
                          <a:solidFill>
                            <a:schemeClr val="lt1"/>
                          </a:solidFill>
                          <a:latin typeface="+mn-lt"/>
                          <a:ea typeface="+mn-ea"/>
                          <a:cs typeface="+mn-cs"/>
                        </a:rPr>
                        <a:t>(°C</a:t>
                      </a:r>
                      <a:r>
                        <a:rPr lang="fr-FR" sz="1600" b="0" i="0" u="none" strike="noStrike" kern="1200" baseline="30000" dirty="0">
                          <a:solidFill>
                            <a:schemeClr val="lt1"/>
                          </a:solidFill>
                          <a:latin typeface="+mn-lt"/>
                          <a:ea typeface="+mn-ea"/>
                          <a:cs typeface="+mn-cs"/>
                        </a:rPr>
                        <a:t>-1</a:t>
                      </a:r>
                      <a:r>
                        <a:rPr lang="fr-FR" sz="1600" b="0" i="0" u="none" strike="noStrike" kern="1200" baseline="0" dirty="0">
                          <a:solidFill>
                            <a:schemeClr val="lt1"/>
                          </a:solidFill>
                          <a:latin typeface="+mn-lt"/>
                          <a:ea typeface="+mn-ea"/>
                          <a:cs typeface="+mn-cs"/>
                        </a:rPr>
                        <a:t> )</a:t>
                      </a:r>
                      <a:endParaRPr lang="fr-FR" sz="1600" dirty="0"/>
                    </a:p>
                    <a:p>
                      <a:endParaRPr lang="fr-FR" dirty="0"/>
                    </a:p>
                  </a:txBody>
                  <a:tcPr/>
                </a:tc>
                <a:tc>
                  <a:txBody>
                    <a:bodyPr/>
                    <a:lstStyle/>
                    <a:p>
                      <a:r>
                        <a:rPr lang="fr-FR" dirty="0"/>
                        <a:t>Structure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600" b="0" i="0" u="none" strike="noStrike" kern="1200" baseline="0" dirty="0">
                          <a:solidFill>
                            <a:schemeClr val="lt1"/>
                          </a:solidFill>
                          <a:latin typeface="+mn-lt"/>
                          <a:ea typeface="+mn-ea"/>
                          <a:cs typeface="+mn-cs"/>
                        </a:rPr>
                        <a:t>λ</a:t>
                      </a:r>
                      <a:r>
                        <a:rPr lang="fr-FR" sz="1600" b="0" i="0" u="none" strike="noStrike" kern="1200" baseline="-25000" dirty="0">
                          <a:solidFill>
                            <a:schemeClr val="lt1"/>
                          </a:solidFill>
                          <a:latin typeface="+mn-lt"/>
                          <a:ea typeface="+mn-ea"/>
                          <a:cs typeface="+mn-cs"/>
                        </a:rPr>
                        <a:t>s</a:t>
                      </a:r>
                      <a:r>
                        <a:rPr lang="fr-FR" sz="1600" b="0" i="0" u="none" strike="noStrike" kern="1200" baseline="0" dirty="0">
                          <a:solidFill>
                            <a:schemeClr val="lt1"/>
                          </a:solidFill>
                          <a:latin typeface="+mn-lt"/>
                          <a:ea typeface="+mn-ea"/>
                          <a:cs typeface="+mn-cs"/>
                        </a:rPr>
                        <a:t> 10</a:t>
                      </a:r>
                      <a:r>
                        <a:rPr lang="fr-FR" sz="1600" b="0" i="0" u="none" strike="noStrike" kern="1200" baseline="30000" dirty="0">
                          <a:solidFill>
                            <a:schemeClr val="lt1"/>
                          </a:solidFill>
                          <a:latin typeface="+mn-lt"/>
                          <a:ea typeface="+mn-ea"/>
                          <a:cs typeface="+mn-cs"/>
                        </a:rPr>
                        <a:t>5</a:t>
                      </a:r>
                      <a:r>
                        <a:rPr lang="fr-FR" sz="1600" b="0" i="0" u="none" strike="noStrike" kern="1200" baseline="0" dirty="0">
                          <a:solidFill>
                            <a:schemeClr val="lt1"/>
                          </a:solidFill>
                          <a:latin typeface="+mn-lt"/>
                          <a:ea typeface="+mn-ea"/>
                          <a:cs typeface="+mn-cs"/>
                        </a:rPr>
                        <a:t>(°C</a:t>
                      </a:r>
                      <a:r>
                        <a:rPr lang="fr-FR" sz="1600" b="0" i="0" u="none" strike="noStrike" kern="1200" baseline="30000" dirty="0">
                          <a:solidFill>
                            <a:schemeClr val="lt1"/>
                          </a:solidFill>
                          <a:latin typeface="+mn-lt"/>
                          <a:ea typeface="+mn-ea"/>
                          <a:cs typeface="+mn-cs"/>
                        </a:rPr>
                        <a:t>-1</a:t>
                      </a:r>
                      <a:r>
                        <a:rPr lang="fr-FR" sz="1600" b="0" i="0" u="none" strike="noStrike" kern="1200" baseline="0" dirty="0">
                          <a:solidFill>
                            <a:schemeClr val="lt1"/>
                          </a:solidFill>
                          <a:latin typeface="+mn-lt"/>
                          <a:ea typeface="+mn-ea"/>
                          <a:cs typeface="+mn-cs"/>
                        </a:rPr>
                        <a:t> )</a:t>
                      </a:r>
                      <a:endParaRPr lang="fr-FR" sz="1600" dirty="0"/>
                    </a:p>
                    <a:p>
                      <a:endParaRPr lang="fr-FR" dirty="0"/>
                    </a:p>
                  </a:txBody>
                  <a:tcPr/>
                </a:tc>
                <a:extLst>
                  <a:ext uri="{0D108BD9-81ED-4DB2-BD59-A6C34878D82A}">
                    <a16:rowId xmlns:a16="http://schemas.microsoft.com/office/drawing/2014/main" val="3814449786"/>
                  </a:ext>
                </a:extLst>
              </a:tr>
              <a:tr h="373240">
                <a:tc>
                  <a:txBody>
                    <a:bodyPr/>
                    <a:lstStyle/>
                    <a:p>
                      <a:pPr algn="ctr"/>
                      <a:r>
                        <a:rPr lang="fr-FR" sz="1600" b="0" i="0" u="none" strike="noStrike" kern="1200" baseline="0" dirty="0">
                          <a:solidFill>
                            <a:schemeClr val="dk1"/>
                          </a:solidFill>
                          <a:latin typeface="+mn-lt"/>
                          <a:ea typeface="+mn-ea"/>
                          <a:cs typeface="+mn-cs"/>
                        </a:rPr>
                        <a:t>Constantan</a:t>
                      </a:r>
                      <a:endParaRPr lang="fr-FR" sz="1600" dirty="0"/>
                    </a:p>
                  </a:txBody>
                  <a:tcPr/>
                </a:tc>
                <a:tc>
                  <a:txBody>
                    <a:bodyPr/>
                    <a:lstStyle/>
                    <a:p>
                      <a:pPr algn="ctr"/>
                      <a:r>
                        <a:rPr lang="fr-FR" sz="1600" b="0" i="0" u="none" strike="noStrike" kern="1200" baseline="0" dirty="0">
                          <a:solidFill>
                            <a:schemeClr val="dk1"/>
                          </a:solidFill>
                          <a:latin typeface="+mn-lt"/>
                          <a:ea typeface="+mn-ea"/>
                          <a:cs typeface="+mn-cs"/>
                        </a:rPr>
                        <a:t>2</a:t>
                      </a:r>
                      <a:endParaRPr lang="fr-FR" sz="1600" dirty="0"/>
                    </a:p>
                  </a:txBody>
                  <a:tcPr/>
                </a:tc>
                <a:tc>
                  <a:txBody>
                    <a:bodyPr/>
                    <a:lstStyle/>
                    <a:p>
                      <a:pPr algn="ctr"/>
                      <a:r>
                        <a:rPr lang="fr-FR" sz="1600" b="0" i="0" u="none" strike="noStrike" kern="1200" baseline="0" dirty="0">
                          <a:solidFill>
                            <a:schemeClr val="dk1"/>
                          </a:solidFill>
                          <a:latin typeface="+mn-lt"/>
                          <a:ea typeface="+mn-ea"/>
                          <a:cs typeface="+mn-cs"/>
                        </a:rPr>
                        <a:t>1, 7</a:t>
                      </a:r>
                      <a:endParaRPr lang="fr-FR" sz="1600" dirty="0"/>
                    </a:p>
                  </a:txBody>
                  <a:tcPr/>
                </a:tc>
                <a:tc>
                  <a:txBody>
                    <a:bodyPr/>
                    <a:lstStyle/>
                    <a:p>
                      <a:pPr algn="ctr"/>
                      <a:r>
                        <a:rPr lang="pl-PL" sz="1600" b="0" i="0" u="none" strike="noStrike" kern="1200" baseline="0" dirty="0">
                          <a:solidFill>
                            <a:schemeClr val="dk1"/>
                          </a:solidFill>
                          <a:latin typeface="+mn-lt"/>
                          <a:ea typeface="+mn-ea"/>
                          <a:cs typeface="+mn-cs"/>
                        </a:rPr>
                        <a:t>Alumin</a:t>
                      </a:r>
                      <a:r>
                        <a:rPr lang="fr-FR" sz="1600" b="0" i="0" u="none" strike="noStrike" kern="1200" baseline="0" dirty="0">
                          <a:solidFill>
                            <a:schemeClr val="dk1"/>
                          </a:solidFill>
                          <a:latin typeface="+mn-lt"/>
                          <a:ea typeface="+mn-ea"/>
                          <a:cs typeface="+mn-cs"/>
                        </a:rPr>
                        <a:t>u</a:t>
                      </a:r>
                      <a:r>
                        <a:rPr lang="pl-PL" sz="1600" b="0" i="0" u="none" strike="noStrike" kern="1200" baseline="0" dirty="0">
                          <a:solidFill>
                            <a:schemeClr val="dk1"/>
                          </a:solidFill>
                          <a:latin typeface="+mn-lt"/>
                          <a:ea typeface="+mn-ea"/>
                          <a:cs typeface="+mn-cs"/>
                        </a:rPr>
                        <a:t>m</a:t>
                      </a:r>
                      <a:endParaRPr lang="fr-FR" sz="1600" dirty="0"/>
                    </a:p>
                  </a:txBody>
                  <a:tcPr/>
                </a:tc>
                <a:tc>
                  <a:txBody>
                    <a:bodyPr/>
                    <a:lstStyle/>
                    <a:p>
                      <a:pPr algn="ctr"/>
                      <a:r>
                        <a:rPr lang="fr-FR" sz="1600" b="0" i="0" u="none" strike="noStrike" kern="1200" baseline="0" dirty="0">
                          <a:solidFill>
                            <a:schemeClr val="dk1"/>
                          </a:solidFill>
                          <a:latin typeface="+mn-lt"/>
                          <a:ea typeface="+mn-ea"/>
                          <a:cs typeface="+mn-cs"/>
                        </a:rPr>
                        <a:t>2,5</a:t>
                      </a:r>
                      <a:endParaRPr lang="fr-FR" sz="1600" dirty="0"/>
                    </a:p>
                  </a:txBody>
                  <a:tcPr/>
                </a:tc>
                <a:extLst>
                  <a:ext uri="{0D108BD9-81ED-4DB2-BD59-A6C34878D82A}">
                    <a16:rowId xmlns:a16="http://schemas.microsoft.com/office/drawing/2014/main" val="3587089311"/>
                  </a:ext>
                </a:extLst>
              </a:tr>
              <a:tr h="373240">
                <a:tc>
                  <a:txBody>
                    <a:bodyPr/>
                    <a:lstStyle/>
                    <a:p>
                      <a:pPr algn="ctr"/>
                      <a:r>
                        <a:rPr lang="fr-FR" sz="1600" b="0" i="0" u="none" strike="noStrike" kern="1200" baseline="0" dirty="0">
                          <a:solidFill>
                            <a:schemeClr val="dk1"/>
                          </a:solidFill>
                          <a:latin typeface="+mn-lt"/>
                          <a:ea typeface="+mn-ea"/>
                          <a:cs typeface="+mn-cs"/>
                        </a:rPr>
                        <a:t>Karma</a:t>
                      </a:r>
                      <a:endParaRPr lang="fr-FR" sz="1600" dirty="0"/>
                    </a:p>
                  </a:txBody>
                  <a:tcPr/>
                </a:tc>
                <a:tc>
                  <a:txBody>
                    <a:bodyPr/>
                    <a:lstStyle/>
                    <a:p>
                      <a:pPr algn="ctr"/>
                      <a:r>
                        <a:rPr lang="fr-FR" sz="1600" b="0" i="0" u="none" strike="noStrike" kern="1200" baseline="0" dirty="0">
                          <a:solidFill>
                            <a:schemeClr val="dk1"/>
                          </a:solidFill>
                          <a:latin typeface="+mn-lt"/>
                          <a:ea typeface="+mn-ea"/>
                          <a:cs typeface="+mn-cs"/>
                        </a:rPr>
                        <a:t>2</a:t>
                      </a:r>
                      <a:endParaRPr lang="fr-FR" sz="1600" dirty="0"/>
                    </a:p>
                  </a:txBody>
                  <a:tcPr/>
                </a:tc>
                <a:tc>
                  <a:txBody>
                    <a:bodyPr/>
                    <a:lstStyle/>
                    <a:p>
                      <a:pPr algn="ctr"/>
                      <a:r>
                        <a:rPr lang="fr-FR" sz="1600" b="0" i="0" u="none" strike="noStrike" kern="1200" baseline="0" dirty="0">
                          <a:solidFill>
                            <a:schemeClr val="dk1"/>
                          </a:solidFill>
                          <a:latin typeface="+mn-lt"/>
                          <a:ea typeface="+mn-ea"/>
                          <a:cs typeface="+mn-cs"/>
                        </a:rPr>
                        <a:t>1 , 0</a:t>
                      </a:r>
                      <a:endParaRPr lang="fr-FR" sz="1600" dirty="0"/>
                    </a:p>
                  </a:txBody>
                  <a:tcPr/>
                </a:tc>
                <a:tc>
                  <a:txBody>
                    <a:bodyPr/>
                    <a:lstStyle/>
                    <a:p>
                      <a:pPr algn="ctr"/>
                      <a:r>
                        <a:rPr lang="fr-FR" sz="1600" b="0" i="0" u="none" strike="noStrike" kern="1200" baseline="0" dirty="0">
                          <a:solidFill>
                            <a:schemeClr val="dk1"/>
                          </a:solidFill>
                          <a:latin typeface="+mn-lt"/>
                          <a:ea typeface="+mn-ea"/>
                          <a:cs typeface="+mn-cs"/>
                        </a:rPr>
                        <a:t>Acier</a:t>
                      </a:r>
                      <a:endParaRPr lang="fr-FR" sz="1600" dirty="0"/>
                    </a:p>
                  </a:txBody>
                  <a:tcPr/>
                </a:tc>
                <a:tc>
                  <a:txBody>
                    <a:bodyPr/>
                    <a:lstStyle/>
                    <a:p>
                      <a:pPr algn="ctr"/>
                      <a:r>
                        <a:rPr lang="fr-FR" sz="1600" b="0" i="0" u="none" strike="noStrike" kern="1200" baseline="0" dirty="0">
                          <a:solidFill>
                            <a:schemeClr val="dk1"/>
                          </a:solidFill>
                          <a:latin typeface="+mn-lt"/>
                          <a:ea typeface="+mn-ea"/>
                          <a:cs typeface="+mn-cs"/>
                        </a:rPr>
                        <a:t>1,1</a:t>
                      </a:r>
                      <a:endParaRPr lang="fr-FR" sz="1600" dirty="0"/>
                    </a:p>
                  </a:txBody>
                  <a:tcPr/>
                </a:tc>
                <a:extLst>
                  <a:ext uri="{0D108BD9-81ED-4DB2-BD59-A6C34878D82A}">
                    <a16:rowId xmlns:a16="http://schemas.microsoft.com/office/drawing/2014/main" val="154459826"/>
                  </a:ext>
                </a:extLst>
              </a:tr>
              <a:tr h="373240">
                <a:tc>
                  <a:txBody>
                    <a:bodyPr/>
                    <a:lstStyle/>
                    <a:p>
                      <a:pPr algn="ctr"/>
                      <a:r>
                        <a:rPr lang="fr-FR" sz="1600" b="0" i="0" u="none" strike="noStrike" kern="1200" baseline="0" dirty="0" err="1">
                          <a:solidFill>
                            <a:schemeClr val="dk1"/>
                          </a:solidFill>
                          <a:latin typeface="+mn-lt"/>
                          <a:ea typeface="+mn-ea"/>
                          <a:cs typeface="+mn-cs"/>
                        </a:rPr>
                        <a:t>lsoélastic</a:t>
                      </a:r>
                      <a:endParaRPr lang="fr-FR" sz="1600" dirty="0"/>
                    </a:p>
                  </a:txBody>
                  <a:tcPr/>
                </a:tc>
                <a:tc>
                  <a:txBody>
                    <a:bodyPr/>
                    <a:lstStyle/>
                    <a:p>
                      <a:pPr algn="ctr"/>
                      <a:r>
                        <a:rPr lang="fr-FR" sz="1600" b="0" i="0" u="none" strike="noStrike" kern="1200" baseline="0" dirty="0">
                          <a:solidFill>
                            <a:schemeClr val="dk1"/>
                          </a:solidFill>
                          <a:latin typeface="+mn-lt"/>
                          <a:ea typeface="+mn-ea"/>
                          <a:cs typeface="+mn-cs"/>
                        </a:rPr>
                        <a:t>17, 5</a:t>
                      </a:r>
                      <a:endParaRPr lang="fr-FR" sz="1600" dirty="0"/>
                    </a:p>
                  </a:txBody>
                  <a:tcPr/>
                </a:tc>
                <a:tc>
                  <a:txBody>
                    <a:bodyPr/>
                    <a:lstStyle/>
                    <a:p>
                      <a:pPr algn="ctr"/>
                      <a:r>
                        <a:rPr lang="fr-FR" sz="1600" b="0" i="0" u="none" strike="noStrike" kern="1200" baseline="0" dirty="0">
                          <a:solidFill>
                            <a:schemeClr val="dk1"/>
                          </a:solidFill>
                          <a:latin typeface="+mn-lt"/>
                          <a:ea typeface="+mn-ea"/>
                          <a:cs typeface="+mn-cs"/>
                        </a:rPr>
                        <a:t>0,4</a:t>
                      </a:r>
                      <a:endParaRPr lang="fr-FR" sz="1600" dirty="0"/>
                    </a:p>
                  </a:txBody>
                  <a:tcPr/>
                </a:tc>
                <a:tc>
                  <a:txBody>
                    <a:bodyPr/>
                    <a:lstStyle/>
                    <a:p>
                      <a:pPr algn="ctr"/>
                      <a:r>
                        <a:rPr lang="fr-FR" sz="1600" b="0" i="0" u="none" strike="noStrike" kern="1200" baseline="0" dirty="0">
                          <a:solidFill>
                            <a:schemeClr val="dk1"/>
                          </a:solidFill>
                          <a:latin typeface="+mn-lt"/>
                          <a:ea typeface="+mn-ea"/>
                          <a:cs typeface="+mn-cs"/>
                        </a:rPr>
                        <a:t>Cuivre</a:t>
                      </a:r>
                      <a:endParaRPr lang="fr-FR" sz="1600" dirty="0"/>
                    </a:p>
                  </a:txBody>
                  <a:tcPr/>
                </a:tc>
                <a:tc>
                  <a:txBody>
                    <a:bodyPr/>
                    <a:lstStyle/>
                    <a:p>
                      <a:pPr algn="ctr"/>
                      <a:r>
                        <a:rPr lang="fr-FR" sz="1600" b="0" i="0" u="none" strike="noStrike" kern="1200" baseline="0" dirty="0">
                          <a:solidFill>
                            <a:schemeClr val="dk1"/>
                          </a:solidFill>
                          <a:latin typeface="+mn-lt"/>
                          <a:ea typeface="+mn-ea"/>
                          <a:cs typeface="+mn-cs"/>
                        </a:rPr>
                        <a:t>1,7</a:t>
                      </a:r>
                      <a:endParaRPr lang="fr-FR" sz="1600" dirty="0"/>
                    </a:p>
                  </a:txBody>
                  <a:tcPr/>
                </a:tc>
                <a:extLst>
                  <a:ext uri="{0D108BD9-81ED-4DB2-BD59-A6C34878D82A}">
                    <a16:rowId xmlns:a16="http://schemas.microsoft.com/office/drawing/2014/main" val="409906435"/>
                  </a:ext>
                </a:extLst>
              </a:tr>
              <a:tr h="373240">
                <a:tc>
                  <a:txBody>
                    <a:bodyPr/>
                    <a:lstStyle/>
                    <a:p>
                      <a:pPr algn="ctr"/>
                      <a:r>
                        <a:rPr lang="fr-FR" sz="1600" b="0" i="0" u="none" strike="noStrike" kern="1200" baseline="0" dirty="0" err="1">
                          <a:solidFill>
                            <a:schemeClr val="dk1"/>
                          </a:solidFill>
                          <a:latin typeface="+mn-lt"/>
                          <a:ea typeface="+mn-ea"/>
                          <a:cs typeface="+mn-cs"/>
                        </a:rPr>
                        <a:t>NichromeV</a:t>
                      </a:r>
                      <a:endParaRPr lang="fr-FR" sz="1600" dirty="0"/>
                    </a:p>
                  </a:txBody>
                  <a:tcPr/>
                </a:tc>
                <a:tc>
                  <a:txBody>
                    <a:bodyPr/>
                    <a:lstStyle/>
                    <a:p>
                      <a:pPr algn="ctr"/>
                      <a:r>
                        <a:rPr lang="fr-FR" sz="1600" dirty="0"/>
                        <a:t>10</a:t>
                      </a:r>
                    </a:p>
                  </a:txBody>
                  <a:tcPr/>
                </a:tc>
                <a:tc>
                  <a:txBody>
                    <a:bodyPr/>
                    <a:lstStyle/>
                    <a:p>
                      <a:pPr algn="ctr"/>
                      <a:r>
                        <a:rPr lang="fr-FR" sz="1600" b="0" i="0" u="none" strike="noStrike" kern="1200" baseline="0" dirty="0">
                          <a:solidFill>
                            <a:schemeClr val="dk1"/>
                          </a:solidFill>
                          <a:latin typeface="+mn-lt"/>
                          <a:ea typeface="+mn-ea"/>
                          <a:cs typeface="+mn-cs"/>
                        </a:rPr>
                        <a:t>1,3</a:t>
                      </a:r>
                      <a:endParaRPr lang="fr-FR" sz="1600" dirty="0"/>
                    </a:p>
                  </a:txBody>
                  <a:tcPr/>
                </a:tc>
                <a:tc>
                  <a:txBody>
                    <a:bodyPr/>
                    <a:lstStyle/>
                    <a:p>
                      <a:pPr algn="ctr"/>
                      <a:r>
                        <a:rPr lang="fr-FR" sz="1600" b="0" i="0" u="none" strike="noStrike" kern="1200" baseline="0" dirty="0">
                          <a:solidFill>
                            <a:schemeClr val="dk1"/>
                          </a:solidFill>
                          <a:latin typeface="+mn-lt"/>
                          <a:ea typeface="+mn-ea"/>
                          <a:cs typeface="+mn-cs"/>
                        </a:rPr>
                        <a:t>Titane</a:t>
                      </a:r>
                      <a:endParaRPr lang="fr-FR" sz="1600" dirty="0"/>
                    </a:p>
                  </a:txBody>
                  <a:tcPr/>
                </a:tc>
                <a:tc>
                  <a:txBody>
                    <a:bodyPr/>
                    <a:lstStyle/>
                    <a:p>
                      <a:pPr algn="ctr"/>
                      <a:r>
                        <a:rPr lang="fr-FR" sz="1600" b="0" i="0" u="none" strike="noStrike" kern="1200" baseline="0" dirty="0">
                          <a:solidFill>
                            <a:schemeClr val="dk1"/>
                          </a:solidFill>
                          <a:latin typeface="+mn-lt"/>
                          <a:ea typeface="+mn-ea"/>
                          <a:cs typeface="+mn-cs"/>
                        </a:rPr>
                        <a:t>0,9</a:t>
                      </a:r>
                      <a:endParaRPr lang="fr-FR" sz="1600" dirty="0"/>
                    </a:p>
                  </a:txBody>
                  <a:tcPr/>
                </a:tc>
                <a:extLst>
                  <a:ext uri="{0D108BD9-81ED-4DB2-BD59-A6C34878D82A}">
                    <a16:rowId xmlns:a16="http://schemas.microsoft.com/office/drawing/2014/main" val="1680867244"/>
                  </a:ext>
                </a:extLst>
              </a:tr>
            </a:tbl>
          </a:graphicData>
        </a:graphic>
      </p:graphicFrame>
    </p:spTree>
    <p:extLst>
      <p:ext uri="{BB962C8B-B14F-4D97-AF65-F5344CB8AC3E}">
        <p14:creationId xmlns:p14="http://schemas.microsoft.com/office/powerpoint/2010/main" val="3473362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0489534-7E53-4C40-9D2B-5D22183E973E}"/>
              </a:ext>
            </a:extLst>
          </p:cNvPr>
          <p:cNvSpPr>
            <a:spLocks noGrp="1"/>
          </p:cNvSpPr>
          <p:nvPr>
            <p:ph type="sldNum" sz="quarter" idx="12"/>
          </p:nvPr>
        </p:nvSpPr>
        <p:spPr/>
        <p:txBody>
          <a:bodyPr/>
          <a:lstStyle/>
          <a:p>
            <a:fld id="{3A214FC8-7A6B-454A-ADA5-8A1A54B328A5}" type="slidenum">
              <a:rPr lang="fr-FR" smtClean="0"/>
              <a:t>18</a:t>
            </a:fld>
            <a:endParaRPr lang="fr-FR"/>
          </a:p>
        </p:txBody>
      </p:sp>
      <p:sp>
        <p:nvSpPr>
          <p:cNvPr id="4" name="ZoneTexte 3">
            <a:extLst>
              <a:ext uri="{FF2B5EF4-FFF2-40B4-BE49-F238E27FC236}">
                <a16:creationId xmlns:a16="http://schemas.microsoft.com/office/drawing/2014/main" id="{ACBE4B0C-46E4-406E-AB43-BD3264769465}"/>
              </a:ext>
            </a:extLst>
          </p:cNvPr>
          <p:cNvSpPr txBox="1"/>
          <p:nvPr/>
        </p:nvSpPr>
        <p:spPr>
          <a:xfrm>
            <a:off x="714375" y="863084"/>
            <a:ext cx="6096000" cy="523220"/>
          </a:xfrm>
          <a:prstGeom prst="rect">
            <a:avLst/>
          </a:prstGeom>
          <a:noFill/>
        </p:spPr>
        <p:txBody>
          <a:bodyPr wrap="square">
            <a:spAutoFit/>
          </a:bodyPr>
          <a:lstStyle/>
          <a:p>
            <a:r>
              <a:rPr lang="fr-FR" sz="2800" b="1" i="0" u="none" strike="noStrike" baseline="0" dirty="0">
                <a:solidFill>
                  <a:schemeClr val="accent1"/>
                </a:solidFill>
              </a:rPr>
              <a:t>Déformation apparente</a:t>
            </a:r>
            <a:endParaRPr lang="fr-FR" sz="2800" b="1" dirty="0">
              <a:solidFill>
                <a:schemeClr val="accent1"/>
              </a:solidFill>
            </a:endParaRPr>
          </a:p>
        </p:txBody>
      </p:sp>
      <p:sp>
        <p:nvSpPr>
          <p:cNvPr id="6" name="ZoneTexte 5">
            <a:extLst>
              <a:ext uri="{FF2B5EF4-FFF2-40B4-BE49-F238E27FC236}">
                <a16:creationId xmlns:a16="http://schemas.microsoft.com/office/drawing/2014/main" id="{C4F00011-CC99-4F45-9EEF-8C8C84EB82EF}"/>
              </a:ext>
            </a:extLst>
          </p:cNvPr>
          <p:cNvSpPr txBox="1"/>
          <p:nvPr/>
        </p:nvSpPr>
        <p:spPr>
          <a:xfrm>
            <a:off x="533399" y="1469737"/>
            <a:ext cx="10725151" cy="923330"/>
          </a:xfrm>
          <a:prstGeom prst="rect">
            <a:avLst/>
          </a:prstGeom>
          <a:noFill/>
        </p:spPr>
        <p:txBody>
          <a:bodyPr wrap="square">
            <a:spAutoFit/>
          </a:bodyPr>
          <a:lstStyle/>
          <a:p>
            <a:pPr algn="just"/>
            <a:r>
              <a:rPr lang="fr-FR" sz="1800" b="0" i="0" u="none" strike="noStrike" baseline="0" dirty="0">
                <a:solidFill>
                  <a:srgbClr val="2A2A2A"/>
                </a:solidFill>
              </a:rPr>
              <a:t>Une variation de température provoque, en l'absence de toute contrainte mécanique une variation de résistance. On définit la déformation apparente comme étant celle qui provoquerait, dans des conditions isothermes, la même variation de résistance :</a:t>
            </a:r>
            <a:endParaRPr lang="fr-FR" dirty="0"/>
          </a:p>
        </p:txBody>
      </p:sp>
      <p:pic>
        <p:nvPicPr>
          <p:cNvPr id="9" name="Image 8">
            <a:extLst>
              <a:ext uri="{FF2B5EF4-FFF2-40B4-BE49-F238E27FC236}">
                <a16:creationId xmlns:a16="http://schemas.microsoft.com/office/drawing/2014/main" id="{B72E9D42-450D-40E9-BD1A-527854509FBA}"/>
              </a:ext>
            </a:extLst>
          </p:cNvPr>
          <p:cNvPicPr>
            <a:picLocks noChangeAspect="1"/>
          </p:cNvPicPr>
          <p:nvPr/>
        </p:nvPicPr>
        <p:blipFill>
          <a:blip r:embed="rId2"/>
          <a:stretch>
            <a:fillRect/>
          </a:stretch>
        </p:blipFill>
        <p:spPr>
          <a:xfrm>
            <a:off x="3878350" y="2364316"/>
            <a:ext cx="2217650" cy="858858"/>
          </a:xfrm>
          <a:prstGeom prst="rect">
            <a:avLst/>
          </a:prstGeom>
          <a:ln>
            <a:solidFill>
              <a:srgbClr val="FF0000"/>
            </a:solidFill>
          </a:ln>
        </p:spPr>
      </p:pic>
      <p:sp>
        <p:nvSpPr>
          <p:cNvPr id="11" name="ZoneTexte 10">
            <a:extLst>
              <a:ext uri="{FF2B5EF4-FFF2-40B4-BE49-F238E27FC236}">
                <a16:creationId xmlns:a16="http://schemas.microsoft.com/office/drawing/2014/main" id="{BC2417E7-0E3D-4183-A9B9-D961564A781E}"/>
              </a:ext>
            </a:extLst>
          </p:cNvPr>
          <p:cNvSpPr txBox="1"/>
          <p:nvPr/>
        </p:nvSpPr>
        <p:spPr>
          <a:xfrm>
            <a:off x="533399" y="3223174"/>
            <a:ext cx="6096000" cy="369332"/>
          </a:xfrm>
          <a:prstGeom prst="rect">
            <a:avLst/>
          </a:prstGeom>
          <a:noFill/>
        </p:spPr>
        <p:txBody>
          <a:bodyPr wrap="square">
            <a:spAutoFit/>
          </a:bodyPr>
          <a:lstStyle/>
          <a:p>
            <a:r>
              <a:rPr lang="fr-FR" sz="1800" b="0" i="0" u="none" strike="noStrike" baseline="0" dirty="0">
                <a:solidFill>
                  <a:srgbClr val="292929"/>
                </a:solidFill>
                <a:latin typeface="Fd2676222-Identity-H"/>
              </a:rPr>
              <a:t>On a ainsi, pour une jauge de Karma collée sur de l'acier :</a:t>
            </a:r>
            <a:endParaRPr lang="fr-FR" dirty="0"/>
          </a:p>
        </p:txBody>
      </p:sp>
      <p:pic>
        <p:nvPicPr>
          <p:cNvPr id="12" name="Image 11">
            <a:extLst>
              <a:ext uri="{FF2B5EF4-FFF2-40B4-BE49-F238E27FC236}">
                <a16:creationId xmlns:a16="http://schemas.microsoft.com/office/drawing/2014/main" id="{9E0C759D-11FC-496C-9E60-9EC3ADF53069}"/>
              </a:ext>
            </a:extLst>
          </p:cNvPr>
          <p:cNvPicPr>
            <a:picLocks noChangeAspect="1"/>
          </p:cNvPicPr>
          <p:nvPr/>
        </p:nvPicPr>
        <p:blipFill>
          <a:blip r:embed="rId3"/>
          <a:stretch>
            <a:fillRect/>
          </a:stretch>
        </p:blipFill>
        <p:spPr>
          <a:xfrm>
            <a:off x="2333624" y="3758290"/>
            <a:ext cx="5301427" cy="791446"/>
          </a:xfrm>
          <a:prstGeom prst="rect">
            <a:avLst/>
          </a:prstGeom>
        </p:spPr>
      </p:pic>
      <p:sp>
        <p:nvSpPr>
          <p:cNvPr id="14" name="ZoneTexte 13">
            <a:extLst>
              <a:ext uri="{FF2B5EF4-FFF2-40B4-BE49-F238E27FC236}">
                <a16:creationId xmlns:a16="http://schemas.microsoft.com/office/drawing/2014/main" id="{CB0DDDBE-DA8C-4B97-AD52-32A214E1C8CA}"/>
              </a:ext>
            </a:extLst>
          </p:cNvPr>
          <p:cNvSpPr txBox="1"/>
          <p:nvPr/>
        </p:nvSpPr>
        <p:spPr>
          <a:xfrm>
            <a:off x="485870" y="5162165"/>
            <a:ext cx="10772679" cy="1200329"/>
          </a:xfrm>
          <a:prstGeom prst="rect">
            <a:avLst/>
          </a:prstGeom>
          <a:noFill/>
        </p:spPr>
        <p:txBody>
          <a:bodyPr wrap="square">
            <a:spAutoFit/>
          </a:bodyPr>
          <a:lstStyle/>
          <a:p>
            <a:pPr algn="just"/>
            <a:r>
              <a:rPr lang="fr-FR" sz="1800" b="0" i="0" u="none" strike="noStrike" baseline="0" dirty="0">
                <a:solidFill>
                  <a:srgbClr val="29292A"/>
                </a:solidFill>
                <a:latin typeface="Fd2676222-Identity-H"/>
              </a:rPr>
              <a:t>Par un choix convenable des alliages constituant la jauge ainsi que des traitements thermiques qu'ils ont subis, il est possible de minimiser pour un matériau de structure donné, le coefficient </a:t>
            </a:r>
            <a:r>
              <a:rPr lang="el-GR" sz="1800" b="0" i="0" u="none" strike="noStrike" baseline="0" dirty="0">
                <a:solidFill>
                  <a:srgbClr val="29292A"/>
                </a:solidFill>
                <a:latin typeface="Calibri" panose="020F0502020204030204" pitchFamily="34" charset="0"/>
                <a:cs typeface="Calibri" panose="020F0502020204030204" pitchFamily="34" charset="0"/>
              </a:rPr>
              <a:t>β</a:t>
            </a:r>
            <a:r>
              <a:rPr lang="fr-FR" sz="1800" b="0" i="1" u="none" strike="noStrike" baseline="-25000" dirty="0">
                <a:solidFill>
                  <a:srgbClr val="29292A"/>
                </a:solidFill>
                <a:latin typeface="Calibri" panose="020F0502020204030204" pitchFamily="34" charset="0"/>
                <a:cs typeface="Calibri" panose="020F0502020204030204" pitchFamily="34" charset="0"/>
              </a:rPr>
              <a:t>j/s</a:t>
            </a:r>
            <a:r>
              <a:rPr lang="fr-FR" sz="1400" b="0" i="1" u="none" strike="noStrike" baseline="0" dirty="0">
                <a:solidFill>
                  <a:srgbClr val="29292A"/>
                </a:solidFill>
                <a:latin typeface="Fd2440388-Identity-H"/>
              </a:rPr>
              <a:t> </a:t>
            </a:r>
            <a:r>
              <a:rPr lang="fr-FR" sz="1800" b="0" i="0" u="none" strike="noStrike" baseline="0" dirty="0">
                <a:solidFill>
                  <a:srgbClr val="29292A"/>
                </a:solidFill>
                <a:latin typeface="Fd2676222-Identity-H"/>
              </a:rPr>
              <a:t>sur une plage plus ou moins étendue de température. Les </a:t>
            </a:r>
            <a:r>
              <a:rPr lang="fr-FR" dirty="0">
                <a:solidFill>
                  <a:srgbClr val="29292A"/>
                </a:solidFill>
                <a:latin typeface="Fd2676222-Identity-H"/>
              </a:rPr>
              <a:t>jau</a:t>
            </a:r>
            <a:r>
              <a:rPr lang="fr-FR" sz="1800" b="0" i="0" u="none" strike="noStrike" baseline="0" dirty="0">
                <a:solidFill>
                  <a:srgbClr val="29292A"/>
                </a:solidFill>
                <a:latin typeface="Fd2676222-Identity-H"/>
              </a:rPr>
              <a:t>ges</a:t>
            </a:r>
            <a:r>
              <a:rPr lang="fr-FR" dirty="0">
                <a:solidFill>
                  <a:srgbClr val="29292A"/>
                </a:solidFill>
                <a:latin typeface="Fd2676222-Identity-H"/>
              </a:rPr>
              <a:t> </a:t>
            </a:r>
            <a:r>
              <a:rPr lang="fr-FR" sz="1800" b="0" i="0" u="none" strike="noStrike" baseline="0" dirty="0">
                <a:solidFill>
                  <a:srgbClr val="29292A"/>
                </a:solidFill>
                <a:latin typeface="Fd2676222-Identity-H"/>
              </a:rPr>
              <a:t>ainsi obtenues sont dites autocompensées en température : leur coefficient </a:t>
            </a:r>
            <a:r>
              <a:rPr lang="el-GR" sz="1800" b="0" i="0" u="none" strike="noStrike" baseline="0" dirty="0">
                <a:solidFill>
                  <a:srgbClr val="29292A"/>
                </a:solidFill>
                <a:latin typeface="Calibri" panose="020F0502020204030204" pitchFamily="34" charset="0"/>
                <a:cs typeface="Calibri" panose="020F0502020204030204" pitchFamily="34" charset="0"/>
              </a:rPr>
              <a:t>β</a:t>
            </a:r>
            <a:r>
              <a:rPr lang="fr-FR" sz="1800" b="0" i="1" u="none" strike="noStrike" baseline="-25000" dirty="0">
                <a:solidFill>
                  <a:srgbClr val="29292A"/>
                </a:solidFill>
                <a:latin typeface="Calibri" panose="020F0502020204030204" pitchFamily="34" charset="0"/>
                <a:cs typeface="Calibri" panose="020F0502020204030204" pitchFamily="34" charset="0"/>
              </a:rPr>
              <a:t>j/s</a:t>
            </a:r>
            <a:r>
              <a:rPr lang="fr-FR" sz="1400" b="0" i="1" u="none" strike="noStrike" baseline="0" dirty="0">
                <a:solidFill>
                  <a:srgbClr val="29292A"/>
                </a:solidFill>
                <a:latin typeface="Fd2440388-Identity-H"/>
              </a:rPr>
              <a:t> </a:t>
            </a:r>
            <a:r>
              <a:rPr lang="fr-FR" sz="1800" b="0" i="0" u="none" strike="noStrike" baseline="0" dirty="0">
                <a:solidFill>
                  <a:srgbClr val="29292A"/>
                </a:solidFill>
                <a:latin typeface="Fd2676222-Identity-H"/>
              </a:rPr>
              <a:t>demeure </a:t>
            </a:r>
            <a:r>
              <a:rPr lang="fr-FR" sz="1800" b="0" i="0" u="none" strike="noStrike" baseline="0" dirty="0">
                <a:solidFill>
                  <a:srgbClr val="2D2D2D"/>
                </a:solidFill>
                <a:latin typeface="Fd2676222-Identity-H"/>
              </a:rPr>
              <a:t>inférieur à ± </a:t>
            </a:r>
            <a:r>
              <a:rPr lang="fr-FR" sz="1800" b="0" i="0" u="none" strike="noStrike" baseline="0" dirty="0">
                <a:solidFill>
                  <a:srgbClr val="2D2D2D"/>
                </a:solidFill>
                <a:latin typeface="Fd1303938-Identity-H"/>
              </a:rPr>
              <a:t>1,5.10</a:t>
            </a:r>
            <a:r>
              <a:rPr lang="fr-FR" sz="1800" b="0" i="0" u="none" strike="noStrike" baseline="30000" dirty="0">
                <a:solidFill>
                  <a:srgbClr val="8D8D8D"/>
                </a:solidFill>
                <a:latin typeface="Fd1303938-Identity-H"/>
              </a:rPr>
              <a:t>-</a:t>
            </a:r>
            <a:r>
              <a:rPr lang="fr-FR" sz="1800" b="0" i="0" u="none" strike="noStrike" baseline="30000" dirty="0">
                <a:solidFill>
                  <a:srgbClr val="2D2D2D"/>
                </a:solidFill>
                <a:latin typeface="Fd1303938-Identity-H"/>
              </a:rPr>
              <a:t>6</a:t>
            </a:r>
            <a:r>
              <a:rPr lang="fr-FR" sz="1800" b="0" i="0" u="none" strike="noStrike" baseline="0" dirty="0">
                <a:solidFill>
                  <a:srgbClr val="545454"/>
                </a:solidFill>
                <a:latin typeface="Fd1303938-Identity-H"/>
              </a:rPr>
              <a:t>/° </a:t>
            </a:r>
            <a:r>
              <a:rPr lang="fr-FR" sz="1800" b="0" i="0" u="none" strike="noStrike" baseline="0" dirty="0">
                <a:solidFill>
                  <a:srgbClr val="2D2D2D"/>
                </a:solidFill>
                <a:latin typeface="Fd1303938-Identity-H"/>
              </a:rPr>
              <a:t>C.</a:t>
            </a:r>
            <a:endParaRPr lang="fr-FR" dirty="0"/>
          </a:p>
        </p:txBody>
      </p:sp>
      <p:sp>
        <p:nvSpPr>
          <p:cNvPr id="15" name="ZoneTexte 14">
            <a:extLst>
              <a:ext uri="{FF2B5EF4-FFF2-40B4-BE49-F238E27FC236}">
                <a16:creationId xmlns:a16="http://schemas.microsoft.com/office/drawing/2014/main" id="{4AC6FB37-5E8D-4544-9A9D-037288647FBA}"/>
              </a:ext>
            </a:extLst>
          </p:cNvPr>
          <p:cNvSpPr txBox="1"/>
          <p:nvPr/>
        </p:nvSpPr>
        <p:spPr>
          <a:xfrm>
            <a:off x="562070" y="4567265"/>
            <a:ext cx="6667404" cy="523220"/>
          </a:xfrm>
          <a:prstGeom prst="rect">
            <a:avLst/>
          </a:prstGeom>
          <a:noFill/>
        </p:spPr>
        <p:txBody>
          <a:bodyPr wrap="square">
            <a:spAutoFit/>
          </a:bodyPr>
          <a:lstStyle/>
          <a:p>
            <a:r>
              <a:rPr lang="pt-BR" sz="2800" b="1" i="0" u="none" strike="noStrike" baseline="0" dirty="0">
                <a:solidFill>
                  <a:schemeClr val="accent1"/>
                </a:solidFill>
              </a:rPr>
              <a:t>Jauges autocompensées en température</a:t>
            </a:r>
            <a:endParaRPr lang="fr-FR" sz="2800" b="1" dirty="0">
              <a:solidFill>
                <a:schemeClr val="accent1"/>
              </a:solidFill>
            </a:endParaRPr>
          </a:p>
        </p:txBody>
      </p:sp>
    </p:spTree>
    <p:extLst>
      <p:ext uri="{BB962C8B-B14F-4D97-AF65-F5344CB8AC3E}">
        <p14:creationId xmlns:p14="http://schemas.microsoft.com/office/powerpoint/2010/main" val="3961067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3BF4EB-0F5B-430B-9D83-DB22D3FB817E}"/>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sz="3400" b="1" i="0" u="none" strike="noStrike" baseline="0" dirty="0" err="1"/>
              <a:t>Jauges</a:t>
            </a:r>
            <a:r>
              <a:rPr lang="en-US" sz="3400" b="1" i="0" u="none" strike="noStrike" baseline="0" dirty="0"/>
              <a:t> </a:t>
            </a:r>
            <a:r>
              <a:rPr lang="en-US" sz="3400" b="1" i="0" u="none" strike="noStrike" baseline="0" dirty="0" err="1"/>
              <a:t>résistives</a:t>
            </a:r>
            <a:r>
              <a:rPr lang="en-US" sz="3400" b="1" i="0" u="none" strike="noStrike" baseline="0" dirty="0"/>
              <a:t> semi-conductrices,</a:t>
            </a:r>
            <a:br>
              <a:rPr lang="en-US" sz="3400" b="1" i="0" u="none" strike="noStrike" baseline="0" dirty="0"/>
            </a:br>
            <a:r>
              <a:rPr lang="en-US" sz="3400" b="1" i="0" u="none" strike="noStrike" baseline="0" dirty="0" err="1"/>
              <a:t>ou</a:t>
            </a:r>
            <a:r>
              <a:rPr lang="en-US" sz="3400" b="1" i="0" u="none" strike="noStrike" baseline="0" dirty="0"/>
              <a:t> </a:t>
            </a:r>
            <a:r>
              <a:rPr lang="en-US" sz="3400" b="1" i="0" u="none" strike="noStrike" baseline="0" dirty="0" err="1"/>
              <a:t>piézorésistances</a:t>
            </a:r>
            <a:endParaRPr lang="en-US" sz="3400" b="1" dirty="0"/>
          </a:p>
        </p:txBody>
      </p:sp>
      <p:sp>
        <p:nvSpPr>
          <p:cNvPr id="3" name="Espace réservé du contenu 2">
            <a:extLst>
              <a:ext uri="{FF2B5EF4-FFF2-40B4-BE49-F238E27FC236}">
                <a16:creationId xmlns:a16="http://schemas.microsoft.com/office/drawing/2014/main" id="{A6108443-2308-42BE-AFD3-12F1DD248DE5}"/>
              </a:ext>
            </a:extLst>
          </p:cNvPr>
          <p:cNvSpPr>
            <a:spLocks noGrp="1"/>
          </p:cNvSpPr>
          <p:nvPr>
            <p:ph sz="half" idx="1"/>
          </p:nvPr>
        </p:nvSpPr>
        <p:spPr>
          <a:xfrm>
            <a:off x="4965431" y="2438400"/>
            <a:ext cx="6586489" cy="3785419"/>
          </a:xfrm>
        </p:spPr>
        <p:txBody>
          <a:bodyPr vert="horz" lIns="91440" tIns="45720" rIns="91440" bIns="45720" rtlCol="0">
            <a:normAutofit/>
          </a:bodyPr>
          <a:lstStyle/>
          <a:p>
            <a:pPr marL="0" indent="0">
              <a:buNone/>
            </a:pPr>
            <a:r>
              <a:rPr lang="en-US" sz="1900" b="1" i="0" u="none" strike="noStrike" baseline="0" dirty="0">
                <a:solidFill>
                  <a:srgbClr val="C00000"/>
                </a:solidFill>
              </a:rPr>
              <a:t>Constitution des </a:t>
            </a:r>
            <a:r>
              <a:rPr lang="en-US" sz="1900" b="1" i="0" u="none" strike="noStrike" baseline="0" dirty="0" err="1">
                <a:solidFill>
                  <a:srgbClr val="C00000"/>
                </a:solidFill>
              </a:rPr>
              <a:t>jauges</a:t>
            </a:r>
            <a:r>
              <a:rPr lang="en-US" sz="1900" b="1" i="0" u="none" strike="noStrike" baseline="0" dirty="0">
                <a:solidFill>
                  <a:srgbClr val="C00000"/>
                </a:solidFill>
              </a:rPr>
              <a:t> semi-conductrices</a:t>
            </a:r>
          </a:p>
          <a:p>
            <a:pPr marL="0"/>
            <a:r>
              <a:rPr lang="en-US" sz="1900" dirty="0"/>
              <a:t>Il </a:t>
            </a:r>
            <a:r>
              <a:rPr lang="en-US" sz="1900" dirty="0" err="1"/>
              <a:t>existe</a:t>
            </a:r>
            <a:r>
              <a:rPr lang="en-US" sz="1900" dirty="0"/>
              <a:t> deux types de </a:t>
            </a:r>
            <a:r>
              <a:rPr lang="en-US" sz="1900" dirty="0" err="1"/>
              <a:t>jauges</a:t>
            </a:r>
            <a:r>
              <a:rPr lang="en-US" sz="1900" dirty="0"/>
              <a:t> semi-conductrices: </a:t>
            </a:r>
            <a:r>
              <a:rPr lang="en-US" sz="1900" i="0" u="none" strike="noStrike" baseline="0" dirty="0"/>
              <a:t>les </a:t>
            </a:r>
            <a:r>
              <a:rPr lang="en-US" sz="1900" i="0" u="none" strike="noStrike" baseline="0" dirty="0" err="1"/>
              <a:t>jauges</a:t>
            </a:r>
            <a:r>
              <a:rPr lang="en-US" sz="1900" i="0" u="none" strike="noStrike" baseline="0" dirty="0"/>
              <a:t> </a:t>
            </a:r>
            <a:r>
              <a:rPr lang="en-US" sz="1900" i="0" u="none" strike="noStrike" baseline="0" dirty="0" err="1"/>
              <a:t>découpées</a:t>
            </a:r>
            <a:r>
              <a:rPr lang="en-US" sz="1900" i="0" u="none" strike="noStrike" baseline="0" dirty="0"/>
              <a:t> et les </a:t>
            </a:r>
            <a:r>
              <a:rPr lang="en-US" sz="1900" i="0" u="none" strike="noStrike" baseline="0" dirty="0" err="1"/>
              <a:t>jauges</a:t>
            </a:r>
            <a:r>
              <a:rPr lang="en-US" sz="1900" i="0" u="none" strike="noStrike" baseline="0" dirty="0"/>
              <a:t> </a:t>
            </a:r>
            <a:r>
              <a:rPr lang="en-US" sz="1900" i="0" u="none" strike="noStrike" baseline="0" dirty="0" err="1"/>
              <a:t>diffusées</a:t>
            </a:r>
            <a:r>
              <a:rPr lang="en-US" sz="1900" i="0" u="none" strike="noStrike" baseline="0" dirty="0"/>
              <a:t>.</a:t>
            </a:r>
          </a:p>
          <a:p>
            <a:pPr marL="0" indent="0">
              <a:buNone/>
            </a:pPr>
            <a:r>
              <a:rPr lang="en-US" sz="1900" b="1" i="1" dirty="0"/>
              <a:t>a) </a:t>
            </a:r>
            <a:r>
              <a:rPr lang="en-US" sz="1900" b="1" i="1" dirty="0" err="1"/>
              <a:t>Jauges</a:t>
            </a:r>
            <a:r>
              <a:rPr lang="en-US" sz="1900" b="1" i="1" dirty="0"/>
              <a:t> </a:t>
            </a:r>
            <a:r>
              <a:rPr lang="en-US" sz="1900" b="1" i="1" dirty="0" err="1"/>
              <a:t>découpées</a:t>
            </a:r>
            <a:endParaRPr lang="en-US" sz="1900" b="1" i="1" dirty="0"/>
          </a:p>
          <a:p>
            <a:r>
              <a:rPr lang="en-US" sz="1900" b="0" i="0" u="none" strike="noStrike" baseline="0" dirty="0" err="1"/>
              <a:t>Elles</a:t>
            </a:r>
            <a:r>
              <a:rPr lang="en-US" sz="1900" b="0" i="0" u="none" strike="noStrike" baseline="0" dirty="0"/>
              <a:t> </a:t>
            </a:r>
            <a:r>
              <a:rPr lang="en-US" sz="1900" b="0" i="0" u="none" strike="noStrike" baseline="0" dirty="0" err="1"/>
              <a:t>sont</a:t>
            </a:r>
            <a:r>
              <a:rPr lang="en-US" sz="1900" b="0" i="0" u="none" strike="noStrike" baseline="0" dirty="0"/>
              <a:t> </a:t>
            </a:r>
            <a:r>
              <a:rPr lang="en-US" sz="1900" b="0" i="0" u="none" strike="noStrike" baseline="0" dirty="0" err="1"/>
              <a:t>formées</a:t>
            </a:r>
            <a:r>
              <a:rPr lang="en-US" sz="1900" b="0" i="0" u="none" strike="noStrike" baseline="0" dirty="0"/>
              <a:t> d'un brin unique </a:t>
            </a:r>
            <a:r>
              <a:rPr lang="en-US" sz="1900" b="0" i="0" u="none" strike="noStrike" baseline="0" dirty="0" err="1"/>
              <a:t>découpé</a:t>
            </a:r>
            <a:r>
              <a:rPr lang="en-US" sz="1900" b="0" i="0" u="none" strike="noStrike" baseline="0" dirty="0"/>
              <a:t> </a:t>
            </a:r>
            <a:r>
              <a:rPr lang="en-US" sz="1900" b="0" i="0" u="none" strike="noStrike" baseline="0" dirty="0" err="1"/>
              <a:t>mécaniquement</a:t>
            </a:r>
            <a:r>
              <a:rPr lang="en-US" sz="1900" b="0" i="0" u="none" strike="noStrike" baseline="0" dirty="0"/>
              <a:t> </a:t>
            </a:r>
            <a:r>
              <a:rPr lang="en-US" sz="1900" b="0" i="0" u="none" strike="noStrike" baseline="0" dirty="0" err="1"/>
              <a:t>ou</a:t>
            </a:r>
            <a:r>
              <a:rPr lang="en-US" sz="1900" b="0" i="0" u="none" strike="noStrike" baseline="0" dirty="0"/>
              <a:t> </a:t>
            </a:r>
            <a:r>
              <a:rPr lang="en-US" sz="1900" b="0" i="0" u="none" strike="noStrike" baseline="0" dirty="0" err="1"/>
              <a:t>photochimiquement</a:t>
            </a:r>
            <a:r>
              <a:rPr lang="en-US" sz="1900" dirty="0"/>
              <a:t> </a:t>
            </a:r>
            <a:r>
              <a:rPr lang="en-US" sz="1900" b="0" i="0" u="none" strike="noStrike" baseline="0" dirty="0"/>
              <a:t>dans un </a:t>
            </a:r>
            <a:r>
              <a:rPr lang="en-US" sz="1900" b="0" i="0" u="none" strike="noStrike" baseline="0" dirty="0" err="1"/>
              <a:t>monocristal</a:t>
            </a:r>
            <a:r>
              <a:rPr lang="en-US" sz="1900" b="0" i="0" u="none" strike="noStrike" baseline="0" dirty="0"/>
              <a:t> de </a:t>
            </a:r>
            <a:r>
              <a:rPr lang="en-US" sz="1900" b="0" i="0" u="none" strike="noStrike" baseline="0" dirty="0" err="1"/>
              <a:t>silicium</a:t>
            </a:r>
            <a:r>
              <a:rPr lang="en-US" sz="1900" b="0" i="0" u="none" strike="noStrike" baseline="0" dirty="0"/>
              <a:t> </a:t>
            </a:r>
            <a:r>
              <a:rPr lang="en-US" sz="1900" b="0" i="0" u="none" strike="noStrike" baseline="0" dirty="0" err="1"/>
              <a:t>dopé</a:t>
            </a:r>
            <a:r>
              <a:rPr lang="en-US" sz="1900" b="0" i="0" u="none" strike="noStrike" baseline="0" dirty="0"/>
              <a:t>. Le brin </a:t>
            </a:r>
            <a:r>
              <a:rPr lang="en-US" sz="1900" b="0" i="0" u="none" strike="noStrike" baseline="0" dirty="0" err="1"/>
              <a:t>est</a:t>
            </a:r>
            <a:r>
              <a:rPr lang="en-US" sz="1900" b="0" i="0" u="none" strike="noStrike" baseline="0" dirty="0"/>
              <a:t> </a:t>
            </a:r>
            <a:r>
              <a:rPr lang="en-US" sz="1900" b="0" i="0" u="none" strike="noStrike" baseline="0" dirty="0" err="1"/>
              <a:t>parallèle</a:t>
            </a:r>
            <a:r>
              <a:rPr lang="en-US" sz="1900" b="0" i="0" u="none" strike="noStrike" baseline="0" dirty="0"/>
              <a:t> à la </a:t>
            </a:r>
            <a:r>
              <a:rPr lang="en-US" sz="1900" b="0" i="0" u="none" strike="noStrike" baseline="0" dirty="0" err="1"/>
              <a:t>diagonale</a:t>
            </a:r>
            <a:r>
              <a:rPr lang="en-US" sz="1900" b="0" i="0" u="none" strike="noStrike" baseline="0" dirty="0"/>
              <a:t> du cube </a:t>
            </a:r>
            <a:r>
              <a:rPr lang="en-US" sz="1900" b="0" i="0" u="none" strike="noStrike" baseline="0" dirty="0" err="1"/>
              <a:t>cristallin</a:t>
            </a:r>
            <a:r>
              <a:rPr lang="en-US" sz="1900" b="0" i="0" u="none" strike="noStrike" baseline="0" dirty="0"/>
              <a:t> pour le </a:t>
            </a:r>
            <a:r>
              <a:rPr lang="en-US" sz="1900" b="0" i="0" u="none" strike="noStrike" baseline="0" dirty="0" err="1"/>
              <a:t>silicium</a:t>
            </a:r>
            <a:r>
              <a:rPr lang="en-US" sz="1900" b="0" i="0" u="none" strike="noStrike" baseline="0" dirty="0"/>
              <a:t> P et au </a:t>
            </a:r>
            <a:r>
              <a:rPr lang="en-US" sz="1900" b="0" i="0" u="none" strike="noStrike" baseline="0" dirty="0" err="1"/>
              <a:t>côté</a:t>
            </a:r>
            <a:r>
              <a:rPr lang="en-US" sz="1900" b="0" i="0" u="none" strike="noStrike" baseline="0" dirty="0"/>
              <a:t> du cube pour le </a:t>
            </a:r>
            <a:r>
              <a:rPr lang="en-US" sz="1900" b="0" i="0" u="none" strike="noStrike" baseline="0" dirty="0" err="1"/>
              <a:t>silicium</a:t>
            </a:r>
            <a:r>
              <a:rPr lang="en-US" sz="1900" b="0" i="0" u="none" strike="noStrike" baseline="0" dirty="0"/>
              <a:t> N.</a:t>
            </a:r>
          </a:p>
          <a:p>
            <a:r>
              <a:rPr lang="en-US" sz="1900" dirty="0"/>
              <a:t>Ordre de grandeur des dimensions: Longueur de </a:t>
            </a:r>
            <a:r>
              <a:rPr lang="en-US" sz="1900" dirty="0" err="1"/>
              <a:t>quelques</a:t>
            </a:r>
            <a:r>
              <a:rPr lang="en-US" sz="1900" dirty="0"/>
              <a:t>    10</a:t>
            </a:r>
            <a:r>
              <a:rPr lang="en-US" sz="1900" baseline="30000" dirty="0"/>
              <a:t>-1</a:t>
            </a:r>
            <a:r>
              <a:rPr lang="en-US" sz="1900" dirty="0"/>
              <a:t>mm à </a:t>
            </a:r>
            <a:r>
              <a:rPr lang="en-US" sz="1900" dirty="0" err="1"/>
              <a:t>quelques</a:t>
            </a:r>
            <a:r>
              <a:rPr lang="en-US" sz="1900" dirty="0"/>
              <a:t> mm et </a:t>
            </a:r>
            <a:r>
              <a:rPr lang="en-US" sz="1900" dirty="0" err="1"/>
              <a:t>épaisseur</a:t>
            </a:r>
            <a:r>
              <a:rPr lang="en-US" sz="1900" dirty="0"/>
              <a:t> de </a:t>
            </a:r>
            <a:r>
              <a:rPr lang="en-US" sz="1900" dirty="0" err="1"/>
              <a:t>quelques</a:t>
            </a:r>
            <a:r>
              <a:rPr lang="en-US" sz="1900" dirty="0"/>
              <a:t> 10</a:t>
            </a:r>
            <a:r>
              <a:rPr lang="en-US" sz="1900" baseline="30000" dirty="0"/>
              <a:t>-2</a:t>
            </a:r>
            <a:r>
              <a:rPr lang="en-US" sz="1900" dirty="0"/>
              <a:t>mm.</a:t>
            </a:r>
          </a:p>
          <a:p>
            <a:r>
              <a:rPr lang="en-US" sz="1900" dirty="0" err="1"/>
              <a:t>Ces</a:t>
            </a:r>
            <a:r>
              <a:rPr lang="en-US" sz="1900" dirty="0"/>
              <a:t> </a:t>
            </a:r>
            <a:r>
              <a:rPr lang="en-US" sz="1900" dirty="0" err="1"/>
              <a:t>jauges</a:t>
            </a:r>
            <a:r>
              <a:rPr lang="en-US" sz="1900" dirty="0"/>
              <a:t> </a:t>
            </a:r>
            <a:r>
              <a:rPr lang="en-US" sz="1900" dirty="0" err="1"/>
              <a:t>ont</a:t>
            </a:r>
            <a:r>
              <a:rPr lang="en-US" sz="1900" dirty="0"/>
              <a:t> </a:t>
            </a:r>
            <a:r>
              <a:rPr lang="en-US" sz="1900" dirty="0" err="1"/>
              <a:t>une</a:t>
            </a:r>
            <a:r>
              <a:rPr lang="en-US" sz="1900" dirty="0"/>
              <a:t> </a:t>
            </a:r>
            <a:r>
              <a:rPr lang="en-US" sz="1900" dirty="0" err="1"/>
              <a:t>sensibilité</a:t>
            </a:r>
            <a:r>
              <a:rPr lang="en-US" sz="1900" dirty="0"/>
              <a:t> </a:t>
            </a:r>
            <a:r>
              <a:rPr lang="en-US" sz="1900" dirty="0" err="1"/>
              <a:t>transversale</a:t>
            </a:r>
            <a:r>
              <a:rPr lang="en-US" sz="1900" dirty="0"/>
              <a:t> </a:t>
            </a:r>
            <a:r>
              <a:rPr lang="en-US" sz="1900" dirty="0" err="1"/>
              <a:t>presque</a:t>
            </a:r>
            <a:r>
              <a:rPr lang="en-US" sz="1900" dirty="0"/>
              <a:t> </a:t>
            </a:r>
            <a:r>
              <a:rPr lang="en-US" sz="1900" dirty="0" err="1"/>
              <a:t>nulle</a:t>
            </a:r>
            <a:r>
              <a:rPr lang="en-US" sz="1900" dirty="0"/>
              <a:t>.</a:t>
            </a:r>
          </a:p>
        </p:txBody>
      </p:sp>
      <p:pic>
        <p:nvPicPr>
          <p:cNvPr id="10242" name="Picture 2" descr="Jauge de contrainte à semi-conducteur - N-series , B-series - BCM SENSOR  TECHNOLOGIES bvba">
            <a:extLst>
              <a:ext uri="{FF2B5EF4-FFF2-40B4-BE49-F238E27FC236}">
                <a16:creationId xmlns:a16="http://schemas.microsoft.com/office/drawing/2014/main" id="{9C2F9CED-4441-4115-A6BB-44F7B0345B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2406"/>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AE2D"/>
            </a:solidFill>
          </a:ln>
        </p:spPr>
        <p:style>
          <a:lnRef idx="1">
            <a:schemeClr val="accent1"/>
          </a:lnRef>
          <a:fillRef idx="0">
            <a:schemeClr val="accent1"/>
          </a:fillRef>
          <a:effectRef idx="0">
            <a:schemeClr val="accent1"/>
          </a:effectRef>
          <a:fontRef idx="minor">
            <a:schemeClr val="tx1"/>
          </a:fontRef>
        </p:style>
      </p:cxnSp>
      <p:sp>
        <p:nvSpPr>
          <p:cNvPr id="5" name="Espace réservé du numéro de diapositive 4">
            <a:extLst>
              <a:ext uri="{FF2B5EF4-FFF2-40B4-BE49-F238E27FC236}">
                <a16:creationId xmlns:a16="http://schemas.microsoft.com/office/drawing/2014/main" id="{2701CCD2-4410-4F39-98E2-A3A233979C21}"/>
              </a:ext>
            </a:extLst>
          </p:cNvPr>
          <p:cNvSpPr>
            <a:spLocks noGrp="1"/>
          </p:cNvSpPr>
          <p:nvPr>
            <p:ph type="sldNum" sz="quarter" idx="12"/>
          </p:nvPr>
        </p:nvSpPr>
        <p:spPr>
          <a:xfrm>
            <a:off x="10167042" y="6356350"/>
            <a:ext cx="1186758" cy="365125"/>
          </a:xfrm>
        </p:spPr>
        <p:txBody>
          <a:bodyPr vert="horz" lIns="91440" tIns="45720" rIns="91440" bIns="45720" rtlCol="0" anchor="ctr">
            <a:normAutofit/>
          </a:bodyPr>
          <a:lstStyle/>
          <a:p>
            <a:pPr>
              <a:spcAft>
                <a:spcPts val="600"/>
              </a:spcAft>
              <a:defRPr/>
            </a:pPr>
            <a:fld id="{3A214FC8-7A6B-454A-ADA5-8A1A54B328A5}" type="slidenum">
              <a:rPr lang="en-US" smtClean="0">
                <a:solidFill>
                  <a:prstClr val="black">
                    <a:tint val="75000"/>
                  </a:prstClr>
                </a:solidFill>
                <a:latin typeface="Calibri" panose="020F0502020204030204"/>
              </a:rPr>
              <a:pPr>
                <a:spcAft>
                  <a:spcPts val="600"/>
                </a:spcAft>
                <a:defRPr/>
              </a:pPr>
              <a:t>19</a:t>
            </a:fld>
            <a:endParaRPr lang="en-US">
              <a:solidFill>
                <a:prstClr val="black">
                  <a:tint val="75000"/>
                </a:prstClr>
              </a:solidFill>
              <a:latin typeface="Calibri" panose="020F0502020204030204"/>
            </a:endParaRPr>
          </a:p>
        </p:txBody>
      </p:sp>
      <p:sp>
        <p:nvSpPr>
          <p:cNvPr id="11" name="ZoneTexte 10">
            <a:extLst>
              <a:ext uri="{FF2B5EF4-FFF2-40B4-BE49-F238E27FC236}">
                <a16:creationId xmlns:a16="http://schemas.microsoft.com/office/drawing/2014/main" id="{BB8328E7-9AD8-4782-AE24-9C6153DFEF0A}"/>
              </a:ext>
            </a:extLst>
          </p:cNvPr>
          <p:cNvSpPr txBox="1"/>
          <p:nvPr/>
        </p:nvSpPr>
        <p:spPr>
          <a:xfrm>
            <a:off x="20" y="6172201"/>
            <a:ext cx="4635571" cy="685799"/>
          </a:xfrm>
          <a:prstGeom prst="rect">
            <a:avLst/>
          </a:prstGeom>
          <a:solidFill>
            <a:srgbClr val="000000">
              <a:alpha val="50000"/>
            </a:srgbClr>
          </a:solidFill>
          <a:ln>
            <a:noFill/>
          </a:ln>
        </p:spPr>
        <p:txBody>
          <a:bodyPr wrap="square">
            <a:noAutofit/>
          </a:bodyPr>
          <a:lstStyle/>
          <a:p>
            <a:pPr algn="ctr">
              <a:spcAft>
                <a:spcPts val="600"/>
              </a:spcAft>
            </a:pPr>
            <a:r>
              <a:rPr lang="fr-FR" sz="1300" b="1" i="0">
                <a:solidFill>
                  <a:srgbClr val="FFFFFF"/>
                </a:solidFill>
                <a:effectLst/>
              </a:rPr>
              <a:t>BCM SENSOR TECHNOLOGIES </a:t>
            </a:r>
            <a:r>
              <a:rPr lang="fr-FR" sz="1300" b="1" i="0" err="1">
                <a:solidFill>
                  <a:srgbClr val="FFFFFF"/>
                </a:solidFill>
                <a:effectLst/>
              </a:rPr>
              <a:t>bvba</a:t>
            </a:r>
            <a:endParaRPr lang="fr-FR" sz="1300" b="1" i="0">
              <a:solidFill>
                <a:srgbClr val="FFFFFF"/>
              </a:solidFill>
              <a:effectLst/>
            </a:endParaRPr>
          </a:p>
          <a:p>
            <a:pPr algn="ctr">
              <a:spcAft>
                <a:spcPts val="600"/>
              </a:spcAft>
            </a:pPr>
            <a:br>
              <a:rPr lang="fr-FR" sz="1300">
                <a:solidFill>
                  <a:srgbClr val="FFFFFF"/>
                </a:solidFill>
              </a:rPr>
            </a:br>
            <a:endParaRPr lang="fr-FR" sz="1300">
              <a:solidFill>
                <a:srgbClr val="FFFFFF"/>
              </a:solidFill>
            </a:endParaRPr>
          </a:p>
        </p:txBody>
      </p:sp>
    </p:spTree>
    <p:extLst>
      <p:ext uri="{BB962C8B-B14F-4D97-AF65-F5344CB8AC3E}">
        <p14:creationId xmlns:p14="http://schemas.microsoft.com/office/powerpoint/2010/main" val="1850114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822325"/>
            <a:ext cx="10515600" cy="1325563"/>
          </a:xfrm>
        </p:spPr>
        <p:txBody>
          <a:bodyPr/>
          <a:lstStyle/>
          <a:p>
            <a:pPr algn="ctr"/>
            <a:r>
              <a:rPr lang="fr-FR" b="1" i="1" dirty="0">
                <a:solidFill>
                  <a:srgbClr val="FF0000"/>
                </a:solidFill>
              </a:rPr>
              <a:t>Séquence VIII </a:t>
            </a:r>
            <a:br>
              <a:rPr lang="fr-FR" b="1" i="1" dirty="0">
                <a:solidFill>
                  <a:srgbClr val="FF0000"/>
                </a:solidFill>
              </a:rPr>
            </a:br>
            <a:endParaRPr lang="fr-FR" dirty="0"/>
          </a:p>
        </p:txBody>
      </p:sp>
      <p:sp>
        <p:nvSpPr>
          <p:cNvPr id="3" name="Espace réservé du contenu 2"/>
          <p:cNvSpPr>
            <a:spLocks noGrp="1"/>
          </p:cNvSpPr>
          <p:nvPr>
            <p:ph idx="1"/>
          </p:nvPr>
        </p:nvSpPr>
        <p:spPr/>
        <p:txBody>
          <a:bodyPr/>
          <a:lstStyle/>
          <a:p>
            <a:r>
              <a:rPr lang="fr-FR" b="1" i="1" u="sng" dirty="0"/>
              <a:t>La mesure du couple/effort/déformation: Jauges de déformation</a:t>
            </a:r>
          </a:p>
          <a:p>
            <a:r>
              <a:rPr lang="fr-FR" b="1" i="1" u="sng" dirty="0"/>
              <a:t>Technologies, principe de fonctionnement,  interfaçage.</a:t>
            </a:r>
          </a:p>
          <a:p>
            <a:r>
              <a:rPr lang="fr-FR" b="1" i="1" u="sng" dirty="0"/>
              <a:t>Influence de la température</a:t>
            </a:r>
          </a:p>
          <a:p>
            <a:r>
              <a:rPr lang="fr-FR" b="1" i="1" u="sng" dirty="0"/>
              <a:t>La mesure du couple/effort/déformation: Capteur </a:t>
            </a:r>
            <a:r>
              <a:rPr lang="fr-FR" b="1" i="1" u="sng" dirty="0" err="1"/>
              <a:t>piezoélectrique</a:t>
            </a:r>
            <a:endParaRPr lang="fr-FR" b="1" i="1" u="sng" dirty="0"/>
          </a:p>
        </p:txBody>
      </p:sp>
      <p:sp>
        <p:nvSpPr>
          <p:cNvPr id="4" name="Espace réservé du numéro de diapositive 3"/>
          <p:cNvSpPr>
            <a:spLocks noGrp="1"/>
          </p:cNvSpPr>
          <p:nvPr>
            <p:ph type="sldNum" sz="quarter" idx="12"/>
          </p:nvPr>
        </p:nvSpPr>
        <p:spPr/>
        <p:txBody>
          <a:bodyPr/>
          <a:lstStyle/>
          <a:p>
            <a:fld id="{3A214FC8-7A6B-454A-ADA5-8A1A54B328A5}" type="slidenum">
              <a:rPr lang="fr-FR" smtClean="0"/>
              <a:t>2</a:t>
            </a:fld>
            <a:endParaRPr lang="fr-FR"/>
          </a:p>
        </p:txBody>
      </p:sp>
    </p:spTree>
    <p:extLst>
      <p:ext uri="{BB962C8B-B14F-4D97-AF65-F5344CB8AC3E}">
        <p14:creationId xmlns:p14="http://schemas.microsoft.com/office/powerpoint/2010/main" val="2440608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8D4999F-7FCE-46A7-811D-DBCC748DE2A9}"/>
              </a:ext>
            </a:extLst>
          </p:cNvPr>
          <p:cNvSpPr>
            <a:spLocks noGrp="1"/>
          </p:cNvSpPr>
          <p:nvPr>
            <p:ph type="sldNum" sz="quarter" idx="12"/>
          </p:nvPr>
        </p:nvSpPr>
        <p:spPr/>
        <p:txBody>
          <a:bodyPr/>
          <a:lstStyle/>
          <a:p>
            <a:fld id="{3A214FC8-7A6B-454A-ADA5-8A1A54B328A5}" type="slidenum">
              <a:rPr lang="fr-FR" smtClean="0"/>
              <a:t>20</a:t>
            </a:fld>
            <a:endParaRPr lang="fr-FR"/>
          </a:p>
        </p:txBody>
      </p:sp>
      <p:sp>
        <p:nvSpPr>
          <p:cNvPr id="6" name="ZoneTexte 5">
            <a:extLst>
              <a:ext uri="{FF2B5EF4-FFF2-40B4-BE49-F238E27FC236}">
                <a16:creationId xmlns:a16="http://schemas.microsoft.com/office/drawing/2014/main" id="{583A586A-39A1-4231-A3BA-43B086F08D4B}"/>
              </a:ext>
            </a:extLst>
          </p:cNvPr>
          <p:cNvSpPr txBox="1"/>
          <p:nvPr/>
        </p:nvSpPr>
        <p:spPr>
          <a:xfrm>
            <a:off x="6483935" y="2047645"/>
            <a:ext cx="6096000" cy="369332"/>
          </a:xfrm>
          <a:prstGeom prst="rect">
            <a:avLst/>
          </a:prstGeom>
          <a:noFill/>
        </p:spPr>
        <p:txBody>
          <a:bodyPr wrap="square">
            <a:spAutoFit/>
          </a:bodyPr>
          <a:lstStyle/>
          <a:p>
            <a:pPr marL="0"/>
            <a:r>
              <a:rPr lang="en-US" b="1" i="1" dirty="0"/>
              <a:t>b</a:t>
            </a:r>
            <a:r>
              <a:rPr lang="en-US" sz="1800" b="1" i="1" dirty="0"/>
              <a:t>) </a:t>
            </a:r>
            <a:r>
              <a:rPr lang="en-US" sz="1800" b="1" i="1" dirty="0" err="1"/>
              <a:t>Jauges</a:t>
            </a:r>
            <a:r>
              <a:rPr lang="en-US" sz="1800" b="1" i="1" dirty="0"/>
              <a:t> </a:t>
            </a:r>
            <a:r>
              <a:rPr lang="en-US" sz="1800" b="1" i="1" dirty="0" err="1"/>
              <a:t>diffusées</a:t>
            </a:r>
            <a:endParaRPr lang="en-US" sz="1800" b="1" i="1" dirty="0"/>
          </a:p>
        </p:txBody>
      </p:sp>
      <p:sp>
        <p:nvSpPr>
          <p:cNvPr id="8" name="ZoneTexte 7">
            <a:extLst>
              <a:ext uri="{FF2B5EF4-FFF2-40B4-BE49-F238E27FC236}">
                <a16:creationId xmlns:a16="http://schemas.microsoft.com/office/drawing/2014/main" id="{9A529E10-C9AE-4070-A673-E540632E5E2A}"/>
              </a:ext>
            </a:extLst>
          </p:cNvPr>
          <p:cNvSpPr txBox="1"/>
          <p:nvPr/>
        </p:nvSpPr>
        <p:spPr>
          <a:xfrm>
            <a:off x="6286500" y="2442587"/>
            <a:ext cx="5905500" cy="923330"/>
          </a:xfrm>
          <a:prstGeom prst="rect">
            <a:avLst/>
          </a:prstGeom>
          <a:noFill/>
        </p:spPr>
        <p:txBody>
          <a:bodyPr wrap="square">
            <a:spAutoFit/>
          </a:bodyPr>
          <a:lstStyle/>
          <a:p>
            <a:pPr algn="l"/>
            <a:r>
              <a:rPr lang="fr-FR" sz="1800" b="0" i="0" u="none" strike="noStrike" baseline="0" dirty="0">
                <a:solidFill>
                  <a:srgbClr val="2A2A2B"/>
                </a:solidFill>
              </a:rPr>
              <a:t>La résistance de jauge est réalisée par diffusion d'impuretés dans une partie d’un substrat de silicium monocristallin déjà dopé</a:t>
            </a:r>
            <a:endParaRPr lang="fr-FR" dirty="0"/>
          </a:p>
        </p:txBody>
      </p:sp>
      <p:pic>
        <p:nvPicPr>
          <p:cNvPr id="11266" name="Picture 2" descr="Semi-conducteur Jauges - Buy Semi-conducteur Jauges De Semi-conducteur De  Jauge De Contrainte,Semi-conducteurs Jauges Product on Alibaba.com">
            <a:extLst>
              <a:ext uri="{FF2B5EF4-FFF2-40B4-BE49-F238E27FC236}">
                <a16:creationId xmlns:a16="http://schemas.microsoft.com/office/drawing/2014/main" id="{563B6585-E38A-4C16-A549-5AAB1F6743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383584" y="3124846"/>
            <a:ext cx="2515416" cy="3369626"/>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DDF2FD50-C67E-4344-A07B-074C7EFB0766}"/>
              </a:ext>
            </a:extLst>
          </p:cNvPr>
          <p:cNvPicPr>
            <a:picLocks noChangeAspect="1"/>
          </p:cNvPicPr>
          <p:nvPr/>
        </p:nvPicPr>
        <p:blipFill>
          <a:blip r:embed="rId3"/>
          <a:stretch>
            <a:fillRect/>
          </a:stretch>
        </p:blipFill>
        <p:spPr>
          <a:xfrm>
            <a:off x="419054" y="1995161"/>
            <a:ext cx="4145872" cy="1818182"/>
          </a:xfrm>
          <a:prstGeom prst="rect">
            <a:avLst/>
          </a:prstGeom>
        </p:spPr>
      </p:pic>
      <p:sp>
        <p:nvSpPr>
          <p:cNvPr id="12" name="ZoneTexte 11">
            <a:extLst>
              <a:ext uri="{FF2B5EF4-FFF2-40B4-BE49-F238E27FC236}">
                <a16:creationId xmlns:a16="http://schemas.microsoft.com/office/drawing/2014/main" id="{AA4099A3-CA8C-436E-ADB3-1B9AA01180BF}"/>
              </a:ext>
            </a:extLst>
          </p:cNvPr>
          <p:cNvSpPr txBox="1"/>
          <p:nvPr/>
        </p:nvSpPr>
        <p:spPr>
          <a:xfrm>
            <a:off x="6096000" y="3551952"/>
            <a:ext cx="5972175" cy="2585323"/>
          </a:xfrm>
          <a:prstGeom prst="rect">
            <a:avLst/>
          </a:prstGeom>
          <a:noFill/>
        </p:spPr>
        <p:txBody>
          <a:bodyPr wrap="square">
            <a:spAutoFit/>
          </a:bodyPr>
          <a:lstStyle/>
          <a:p>
            <a:pPr marL="285750" indent="-285750" algn="just">
              <a:buFont typeface="Wingdings" panose="05000000000000000000" pitchFamily="2" charset="2"/>
              <a:buChar char="§"/>
            </a:pPr>
            <a:r>
              <a:rPr lang="fr-FR" sz="1800" b="0" i="0" u="none" strike="noStrike" baseline="0" dirty="0">
                <a:solidFill>
                  <a:srgbClr val="292929"/>
                </a:solidFill>
              </a:rPr>
              <a:t>C'est le dopage qui est le facteur déterminant des caractéristiques de ce type de jauges. </a:t>
            </a:r>
          </a:p>
          <a:p>
            <a:pPr algn="just"/>
            <a:endParaRPr lang="fr-FR" sz="1800" b="0" i="0" u="none" strike="noStrike" baseline="0" dirty="0">
              <a:solidFill>
                <a:srgbClr val="292929"/>
              </a:solidFill>
            </a:endParaRPr>
          </a:p>
          <a:p>
            <a:pPr marL="285750" indent="-285750" algn="just">
              <a:buFont typeface="Wingdings" panose="05000000000000000000" pitchFamily="2" charset="2"/>
              <a:buChar char="§"/>
            </a:pPr>
            <a:r>
              <a:rPr lang="fr-FR" sz="1800" b="0" i="0" u="none" strike="noStrike" baseline="0" dirty="0">
                <a:solidFill>
                  <a:srgbClr val="292929"/>
                </a:solidFill>
              </a:rPr>
              <a:t>D'une façon générale, à dopage croissant, le facteur de jauge diminue mais par contre, la linéarité est améliorée et la sensibilité thermique est réduite, permettant l'augmentation du domaine d'utilisation en température ;</a:t>
            </a:r>
          </a:p>
          <a:p>
            <a:pPr algn="just"/>
            <a:endParaRPr lang="fr-FR" sz="1800" b="0" i="0" u="none" strike="noStrike" baseline="0" dirty="0">
              <a:solidFill>
                <a:srgbClr val="292929"/>
              </a:solidFill>
            </a:endParaRPr>
          </a:p>
          <a:p>
            <a:pPr marL="285750" indent="-285750" algn="just">
              <a:buFont typeface="Wingdings" panose="05000000000000000000" pitchFamily="2" charset="2"/>
              <a:buChar char="§"/>
            </a:pPr>
            <a:r>
              <a:rPr lang="fr-FR" sz="1800" b="0" i="0" u="none" strike="noStrike" baseline="0" dirty="0">
                <a:solidFill>
                  <a:srgbClr val="292929"/>
                </a:solidFill>
              </a:rPr>
              <a:t>la sensibilité aux radiations est également réduite .</a:t>
            </a:r>
            <a:endParaRPr lang="fr-FR" dirty="0"/>
          </a:p>
        </p:txBody>
      </p:sp>
      <p:sp>
        <p:nvSpPr>
          <p:cNvPr id="18" name="Titre 1">
            <a:extLst>
              <a:ext uri="{FF2B5EF4-FFF2-40B4-BE49-F238E27FC236}">
                <a16:creationId xmlns:a16="http://schemas.microsoft.com/office/drawing/2014/main" id="{63759B4A-86F2-4392-83F5-A714A1BBA601}"/>
              </a:ext>
            </a:extLst>
          </p:cNvPr>
          <p:cNvSpPr txBox="1">
            <a:spLocks/>
          </p:cNvSpPr>
          <p:nvPr/>
        </p:nvSpPr>
        <p:spPr>
          <a:xfrm>
            <a:off x="5970833" y="542410"/>
            <a:ext cx="6222507" cy="1286160"/>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err="1"/>
              <a:t>Jauges</a:t>
            </a:r>
            <a:r>
              <a:rPr lang="en-US" sz="3400" b="1" dirty="0"/>
              <a:t> </a:t>
            </a:r>
            <a:r>
              <a:rPr lang="en-US" sz="3400" b="1" dirty="0" err="1"/>
              <a:t>résistives</a:t>
            </a:r>
            <a:r>
              <a:rPr lang="en-US" sz="3400" b="1" dirty="0"/>
              <a:t> semi-conductrices,</a:t>
            </a:r>
            <a:br>
              <a:rPr lang="en-US" sz="3400" b="1" dirty="0"/>
            </a:br>
            <a:r>
              <a:rPr lang="en-US" sz="3400" b="1" dirty="0" err="1"/>
              <a:t>ou</a:t>
            </a:r>
            <a:r>
              <a:rPr lang="en-US" sz="3400" b="1" dirty="0"/>
              <a:t> </a:t>
            </a:r>
            <a:r>
              <a:rPr lang="en-US" sz="3400" b="1" dirty="0" err="1"/>
              <a:t>piézorésistances</a:t>
            </a:r>
            <a:endParaRPr lang="en-US" sz="3400" b="1" dirty="0"/>
          </a:p>
        </p:txBody>
      </p:sp>
      <p:sp>
        <p:nvSpPr>
          <p:cNvPr id="13" name="Rectangle 12">
            <a:extLst>
              <a:ext uri="{FF2B5EF4-FFF2-40B4-BE49-F238E27FC236}">
                <a16:creationId xmlns:a16="http://schemas.microsoft.com/office/drawing/2014/main" id="{3F2CEF7C-001B-4495-90FF-E379A6A96A49}"/>
              </a:ext>
            </a:extLst>
          </p:cNvPr>
          <p:cNvSpPr/>
          <p:nvPr/>
        </p:nvSpPr>
        <p:spPr>
          <a:xfrm>
            <a:off x="216670" y="630315"/>
            <a:ext cx="4586149" cy="5908597"/>
          </a:xfrm>
          <a:prstGeom prst="rect">
            <a:avLst/>
          </a:prstGeom>
          <a:noFill/>
          <a:ln w="27622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95875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0B0EF6D-ECF1-4719-9248-0607E5894C92}"/>
              </a:ext>
            </a:extLst>
          </p:cNvPr>
          <p:cNvSpPr>
            <a:spLocks noGrp="1"/>
          </p:cNvSpPr>
          <p:nvPr>
            <p:ph type="sldNum" sz="quarter" idx="12"/>
          </p:nvPr>
        </p:nvSpPr>
        <p:spPr/>
        <p:txBody>
          <a:bodyPr/>
          <a:lstStyle/>
          <a:p>
            <a:fld id="{3A214FC8-7A6B-454A-ADA5-8A1A54B328A5}" type="slidenum">
              <a:rPr lang="fr-FR" smtClean="0"/>
              <a:t>21</a:t>
            </a:fld>
            <a:endParaRPr lang="fr-FR"/>
          </a:p>
        </p:txBody>
      </p:sp>
      <p:sp>
        <p:nvSpPr>
          <p:cNvPr id="5" name="ZoneTexte 4">
            <a:extLst>
              <a:ext uri="{FF2B5EF4-FFF2-40B4-BE49-F238E27FC236}">
                <a16:creationId xmlns:a16="http://schemas.microsoft.com/office/drawing/2014/main" id="{80F88439-8DDB-4C1C-BA2A-5A335D5B90B9}"/>
              </a:ext>
            </a:extLst>
          </p:cNvPr>
          <p:cNvSpPr txBox="1"/>
          <p:nvPr/>
        </p:nvSpPr>
        <p:spPr>
          <a:xfrm>
            <a:off x="8020050" y="620874"/>
            <a:ext cx="6096000" cy="523220"/>
          </a:xfrm>
          <a:prstGeom prst="rect">
            <a:avLst/>
          </a:prstGeom>
          <a:noFill/>
        </p:spPr>
        <p:txBody>
          <a:bodyPr wrap="square">
            <a:spAutoFit/>
          </a:bodyPr>
          <a:lstStyle/>
          <a:p>
            <a:r>
              <a:rPr lang="fr-FR" sz="2800" b="1" i="0" u="none" strike="noStrike" baseline="0" dirty="0">
                <a:solidFill>
                  <a:srgbClr val="1A1A1C"/>
                </a:solidFill>
              </a:rPr>
              <a:t>Les Rosettes</a:t>
            </a:r>
            <a:endParaRPr lang="fr-FR" sz="2800" b="1" dirty="0"/>
          </a:p>
        </p:txBody>
      </p:sp>
      <p:sp>
        <p:nvSpPr>
          <p:cNvPr id="7" name="ZoneTexte 6">
            <a:extLst>
              <a:ext uri="{FF2B5EF4-FFF2-40B4-BE49-F238E27FC236}">
                <a16:creationId xmlns:a16="http://schemas.microsoft.com/office/drawing/2014/main" id="{E081F4C8-32FE-4D43-9706-FE3A733DD16C}"/>
              </a:ext>
            </a:extLst>
          </p:cNvPr>
          <p:cNvSpPr txBox="1"/>
          <p:nvPr/>
        </p:nvSpPr>
        <p:spPr>
          <a:xfrm>
            <a:off x="5562600" y="1347702"/>
            <a:ext cx="6096000" cy="1477328"/>
          </a:xfrm>
          <a:prstGeom prst="rect">
            <a:avLst/>
          </a:prstGeom>
          <a:noFill/>
        </p:spPr>
        <p:txBody>
          <a:bodyPr wrap="square">
            <a:spAutoFit/>
          </a:bodyPr>
          <a:lstStyle/>
          <a:p>
            <a:pPr algn="just"/>
            <a:r>
              <a:rPr lang="fr-FR" sz="1800" b="0" i="0" u="none" strike="noStrike" baseline="0" dirty="0">
                <a:solidFill>
                  <a:srgbClr val="2A2A2A"/>
                </a:solidFill>
              </a:rPr>
              <a:t>Ce sont des associations de jauges fixées sur un support unique et dont les directions des brins font entre elles des angles parfaitement définis. </a:t>
            </a:r>
          </a:p>
          <a:p>
            <a:pPr algn="just"/>
            <a:r>
              <a:rPr lang="fr-FR" sz="1800" b="0" i="0" u="none" strike="noStrike" baseline="0" dirty="0">
                <a:solidFill>
                  <a:srgbClr val="2A2A2A"/>
                </a:solidFill>
              </a:rPr>
              <a:t>Elles sont utilisées quand on souhaite connaître simultanément les déformations dans plusieurs directions.</a:t>
            </a:r>
            <a:endParaRPr lang="fr-FR" dirty="0"/>
          </a:p>
        </p:txBody>
      </p:sp>
      <p:sp>
        <p:nvSpPr>
          <p:cNvPr id="9" name="ZoneTexte 8">
            <a:extLst>
              <a:ext uri="{FF2B5EF4-FFF2-40B4-BE49-F238E27FC236}">
                <a16:creationId xmlns:a16="http://schemas.microsoft.com/office/drawing/2014/main" id="{640E717D-D4DE-42F5-ACF9-08139CEEEF97}"/>
              </a:ext>
            </a:extLst>
          </p:cNvPr>
          <p:cNvSpPr txBox="1"/>
          <p:nvPr/>
        </p:nvSpPr>
        <p:spPr>
          <a:xfrm>
            <a:off x="5562600" y="2989954"/>
            <a:ext cx="6096000" cy="1754326"/>
          </a:xfrm>
          <a:prstGeom prst="rect">
            <a:avLst/>
          </a:prstGeom>
          <a:noFill/>
        </p:spPr>
        <p:txBody>
          <a:bodyPr wrap="square">
            <a:spAutoFit/>
          </a:bodyPr>
          <a:lstStyle/>
          <a:p>
            <a:pPr marL="285750" indent="-285750" algn="just">
              <a:buFont typeface="Wingdings" panose="05000000000000000000" pitchFamily="2" charset="2"/>
              <a:buChar char="§"/>
            </a:pPr>
            <a:r>
              <a:rPr lang="fr-FR" b="0" i="0" u="none" strike="noStrike" baseline="0" dirty="0">
                <a:solidFill>
                  <a:srgbClr val="2A2A2A"/>
                </a:solidFill>
              </a:rPr>
              <a:t>Lorsque les directions principales des déformations sont inconnues, il faut pour les déterminer mesurer les déformations dans trois directions : on emploie pour cela des rosettes de 3 jauges à 120° </a:t>
            </a:r>
            <a:endParaRPr lang="fr-FR" dirty="0">
              <a:solidFill>
                <a:srgbClr val="2A2A2A"/>
              </a:solidFill>
            </a:endParaRPr>
          </a:p>
          <a:p>
            <a:pPr marL="285750" indent="-285750" algn="just">
              <a:buFont typeface="Wingdings" panose="05000000000000000000" pitchFamily="2" charset="2"/>
              <a:buChar char="§"/>
            </a:pPr>
            <a:r>
              <a:rPr lang="fr-FR" b="0" i="0" u="none" strike="noStrike" baseline="0" dirty="0">
                <a:solidFill>
                  <a:srgbClr val="2A2A2A"/>
                </a:solidFill>
              </a:rPr>
              <a:t>lorsque l'une des directions principales est présumée probable, on utilise des rosettes à 45°</a:t>
            </a:r>
            <a:endParaRPr lang="fr-FR" dirty="0"/>
          </a:p>
        </p:txBody>
      </p:sp>
      <p:pic>
        <p:nvPicPr>
          <p:cNvPr id="12292" name="Picture 4" descr="EXTENSOMÉTRIE">
            <a:extLst>
              <a:ext uri="{FF2B5EF4-FFF2-40B4-BE49-F238E27FC236}">
                <a16:creationId xmlns:a16="http://schemas.microsoft.com/office/drawing/2014/main" id="{738904CF-04F2-456F-8488-D1E277DBF4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576" y="1020924"/>
            <a:ext cx="3000375" cy="3723356"/>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Jauge de contrainte résistive - VY series - HBM Test and Measurement - de  type rosette / pour analyse des contraintes / pont complet">
            <a:extLst>
              <a:ext uri="{FF2B5EF4-FFF2-40B4-BE49-F238E27FC236}">
                <a16:creationId xmlns:a16="http://schemas.microsoft.com/office/drawing/2014/main" id="{333E5AF5-C908-457C-92B6-5DC2E28B29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1576" y="4626570"/>
            <a:ext cx="1618761" cy="181728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BAED7AF9-9708-461E-8A15-FF21D97567CB}"/>
              </a:ext>
            </a:extLst>
          </p:cNvPr>
          <p:cNvSpPr/>
          <p:nvPr/>
        </p:nvSpPr>
        <p:spPr>
          <a:xfrm>
            <a:off x="216670" y="630315"/>
            <a:ext cx="4586149" cy="5908597"/>
          </a:xfrm>
          <a:prstGeom prst="rect">
            <a:avLst/>
          </a:prstGeom>
          <a:noFill/>
          <a:ln w="2762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890DA0CA-D6D4-462A-97A9-997857764468}"/>
              </a:ext>
            </a:extLst>
          </p:cNvPr>
          <p:cNvSpPr txBox="1"/>
          <p:nvPr/>
        </p:nvSpPr>
        <p:spPr>
          <a:xfrm>
            <a:off x="5686148" y="4817467"/>
            <a:ext cx="6289182" cy="1477328"/>
          </a:xfrm>
          <a:prstGeom prst="rect">
            <a:avLst/>
          </a:prstGeom>
          <a:noFill/>
        </p:spPr>
        <p:txBody>
          <a:bodyPr wrap="square">
            <a:spAutoFit/>
          </a:bodyPr>
          <a:lstStyle/>
          <a:p>
            <a:pPr marL="285750" indent="-285750" algn="just">
              <a:buFont typeface="Wingdings" panose="05000000000000000000" pitchFamily="2" charset="2"/>
              <a:buChar char="§"/>
            </a:pPr>
            <a:r>
              <a:rPr lang="fr-FR" b="0" i="0" u="none" strike="noStrike" baseline="0" dirty="0">
                <a:solidFill>
                  <a:srgbClr val="2A2A2A"/>
                </a:solidFill>
              </a:rPr>
              <a:t>Les rosettes à deux jauges perpendiculaires sont utilisées quand on connaît les directions principales de déformation. </a:t>
            </a:r>
          </a:p>
          <a:p>
            <a:pPr algn="just"/>
            <a:endParaRPr lang="fr-FR" b="0" i="0" u="none" strike="noStrike" baseline="0" dirty="0">
              <a:solidFill>
                <a:srgbClr val="2A2A2A"/>
              </a:solidFill>
            </a:endParaRPr>
          </a:p>
          <a:p>
            <a:pPr marL="285750" indent="-285750" algn="just">
              <a:buFont typeface="Wingdings" panose="05000000000000000000" pitchFamily="2" charset="2"/>
              <a:buChar char="§"/>
            </a:pPr>
            <a:r>
              <a:rPr lang="fr-FR" b="0" i="0" u="none" strike="noStrike" baseline="0" dirty="0">
                <a:solidFill>
                  <a:srgbClr val="2A2A2A"/>
                </a:solidFill>
              </a:rPr>
              <a:t>D'autres rosettes à deux jauges sont adaptées à la mesure des déformations de torsion.</a:t>
            </a:r>
            <a:endParaRPr lang="fr-FR" dirty="0"/>
          </a:p>
        </p:txBody>
      </p:sp>
    </p:spTree>
    <p:extLst>
      <p:ext uri="{BB962C8B-B14F-4D97-AF65-F5344CB8AC3E}">
        <p14:creationId xmlns:p14="http://schemas.microsoft.com/office/powerpoint/2010/main" val="549407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097D4022-79EE-4F08-8174-FA1BD97C155D}"/>
              </a:ext>
            </a:extLst>
          </p:cNvPr>
          <p:cNvSpPr txBox="1"/>
          <p:nvPr/>
        </p:nvSpPr>
        <p:spPr>
          <a:xfrm>
            <a:off x="4965430" y="629268"/>
            <a:ext cx="6586491" cy="1286160"/>
          </a:xfrm>
          <a:prstGeom prst="rect">
            <a:avLst/>
          </a:prstGeom>
        </p:spPr>
        <p:txBody>
          <a:bodyPr vert="horz" lIns="91440" tIns="45720" rIns="91440" bIns="45720" rtlCol="0" anchor="b">
            <a:normAutofit fontScale="92500"/>
          </a:bodyPr>
          <a:lstStyle/>
          <a:p>
            <a:pPr>
              <a:lnSpc>
                <a:spcPct val="90000"/>
              </a:lnSpc>
              <a:spcBef>
                <a:spcPct val="0"/>
              </a:spcBef>
              <a:spcAft>
                <a:spcPts val="600"/>
              </a:spcAft>
            </a:pPr>
            <a:r>
              <a:rPr lang="en-US" sz="4100" b="1" i="0" dirty="0" err="1">
                <a:effectLst/>
                <a:latin typeface="+mj-lt"/>
                <a:ea typeface="+mj-ea"/>
                <a:cs typeface="+mj-cs"/>
              </a:rPr>
              <a:t>Fonctionnement</a:t>
            </a:r>
            <a:r>
              <a:rPr lang="en-US" sz="4100" b="1" i="0" dirty="0">
                <a:effectLst/>
                <a:latin typeface="+mj-lt"/>
                <a:ea typeface="+mj-ea"/>
                <a:cs typeface="+mj-cs"/>
              </a:rPr>
              <a:t> des </a:t>
            </a:r>
            <a:r>
              <a:rPr lang="en-US" sz="4100" b="1" i="0" dirty="0" err="1">
                <a:effectLst/>
                <a:latin typeface="+mj-lt"/>
                <a:ea typeface="+mj-ea"/>
                <a:cs typeface="+mj-cs"/>
              </a:rPr>
              <a:t>capteurs</a:t>
            </a:r>
            <a:r>
              <a:rPr lang="en-US" sz="4100" b="1" i="0" dirty="0">
                <a:effectLst/>
                <a:latin typeface="+mj-lt"/>
                <a:ea typeface="+mj-ea"/>
                <a:cs typeface="+mj-cs"/>
              </a:rPr>
              <a:t> de force à </a:t>
            </a:r>
            <a:r>
              <a:rPr lang="en-US" sz="4100" b="1" i="0" dirty="0" err="1">
                <a:effectLst/>
                <a:latin typeface="+mj-lt"/>
                <a:ea typeface="+mj-ea"/>
                <a:cs typeface="+mj-cs"/>
              </a:rPr>
              <a:t>jauges</a:t>
            </a:r>
            <a:r>
              <a:rPr lang="en-US" sz="4100" b="1" i="0" dirty="0">
                <a:effectLst/>
                <a:latin typeface="+mj-lt"/>
                <a:ea typeface="+mj-ea"/>
                <a:cs typeface="+mj-cs"/>
              </a:rPr>
              <a:t> de </a:t>
            </a:r>
            <a:r>
              <a:rPr lang="en-US" sz="4100" b="1" i="0" dirty="0" err="1">
                <a:effectLst/>
                <a:latin typeface="+mj-lt"/>
                <a:ea typeface="+mj-ea"/>
                <a:cs typeface="+mj-cs"/>
              </a:rPr>
              <a:t>déformation</a:t>
            </a:r>
            <a:endParaRPr lang="en-US" sz="4100" b="1" i="0" dirty="0">
              <a:effectLst/>
              <a:latin typeface="+mj-lt"/>
              <a:ea typeface="+mj-ea"/>
              <a:cs typeface="+mj-cs"/>
            </a:endParaRPr>
          </a:p>
        </p:txBody>
      </p:sp>
      <p:sp>
        <p:nvSpPr>
          <p:cNvPr id="6" name="ZoneTexte 5">
            <a:extLst>
              <a:ext uri="{FF2B5EF4-FFF2-40B4-BE49-F238E27FC236}">
                <a16:creationId xmlns:a16="http://schemas.microsoft.com/office/drawing/2014/main" id="{83F7345A-A9D6-47F5-859C-0A3E0C739A07}"/>
              </a:ext>
            </a:extLst>
          </p:cNvPr>
          <p:cNvSpPr txBox="1"/>
          <p:nvPr/>
        </p:nvSpPr>
        <p:spPr>
          <a:xfrm>
            <a:off x="4965431" y="2438400"/>
            <a:ext cx="6586489" cy="378541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700" b="0" i="0" dirty="0">
                <a:effectLst/>
              </a:rPr>
              <a:t>Un </a:t>
            </a:r>
            <a:r>
              <a:rPr lang="en-US" sz="1700" i="0" strike="noStrike" dirty="0" err="1">
                <a:effectLst/>
              </a:rPr>
              <a:t>capteur</a:t>
            </a:r>
            <a:r>
              <a:rPr lang="en-US" sz="1700" i="0" strike="noStrike" dirty="0">
                <a:effectLst/>
              </a:rPr>
              <a:t> de force </a:t>
            </a:r>
            <a:r>
              <a:rPr lang="en-US" sz="1700" b="0" i="0" dirty="0" err="1">
                <a:effectLst/>
              </a:rPr>
              <a:t>est</a:t>
            </a:r>
            <a:r>
              <a:rPr lang="en-US" sz="1700" b="0" i="0" dirty="0">
                <a:effectLst/>
              </a:rPr>
              <a:t> </a:t>
            </a:r>
            <a:r>
              <a:rPr lang="en-US" sz="1700" b="0" i="0" dirty="0" err="1">
                <a:effectLst/>
              </a:rPr>
              <a:t>constitué</a:t>
            </a:r>
            <a:r>
              <a:rPr lang="en-US" sz="1700" b="0" i="0" dirty="0">
                <a:effectLst/>
              </a:rPr>
              <a:t> de </a:t>
            </a:r>
            <a:r>
              <a:rPr lang="en-US" sz="1700" b="0" i="0" dirty="0" err="1">
                <a:effectLst/>
              </a:rPr>
              <a:t>jauges</a:t>
            </a:r>
            <a:r>
              <a:rPr lang="en-US" sz="1700" b="0" i="0" dirty="0">
                <a:effectLst/>
              </a:rPr>
              <a:t> de </a:t>
            </a:r>
            <a:r>
              <a:rPr lang="en-US" sz="1700" b="0" i="0" dirty="0" err="1">
                <a:effectLst/>
              </a:rPr>
              <a:t>déformation</a:t>
            </a:r>
            <a:r>
              <a:rPr lang="en-US" sz="1700" b="0" i="0" dirty="0">
                <a:effectLst/>
              </a:rPr>
              <a:t> </a:t>
            </a:r>
            <a:r>
              <a:rPr lang="en-US" sz="1700" b="0" i="0" dirty="0" err="1">
                <a:effectLst/>
              </a:rPr>
              <a:t>identiques</a:t>
            </a:r>
            <a:r>
              <a:rPr lang="en-US" sz="1700" b="0" i="0" dirty="0">
                <a:effectLst/>
              </a:rPr>
              <a:t>. Le </a:t>
            </a:r>
            <a:r>
              <a:rPr lang="en-US" sz="1700" b="0" i="0" dirty="0" err="1">
                <a:effectLst/>
              </a:rPr>
              <a:t>principe</a:t>
            </a:r>
            <a:r>
              <a:rPr lang="en-US" sz="1700" b="0" i="0" dirty="0">
                <a:effectLst/>
              </a:rPr>
              <a:t> </a:t>
            </a:r>
            <a:r>
              <a:rPr lang="en-US" sz="1700" b="0" i="0" dirty="0" err="1">
                <a:effectLst/>
              </a:rPr>
              <a:t>étant</a:t>
            </a:r>
            <a:r>
              <a:rPr lang="en-US" sz="1700" b="0" i="0" dirty="0">
                <a:effectLst/>
              </a:rPr>
              <a:t> de </a:t>
            </a:r>
            <a:r>
              <a:rPr lang="en-US" sz="1700" b="0" i="0" dirty="0" err="1">
                <a:effectLst/>
              </a:rPr>
              <a:t>traduire</a:t>
            </a:r>
            <a:r>
              <a:rPr lang="en-US" sz="1700" b="0" i="0" dirty="0">
                <a:effectLst/>
              </a:rPr>
              <a:t> </a:t>
            </a:r>
            <a:r>
              <a:rPr lang="en-US" sz="1700" b="0" i="0" dirty="0" err="1">
                <a:effectLst/>
              </a:rPr>
              <a:t>en</a:t>
            </a:r>
            <a:r>
              <a:rPr lang="en-US" sz="1700" b="0" i="0" dirty="0">
                <a:effectLst/>
              </a:rPr>
              <a:t> variation de </a:t>
            </a:r>
            <a:r>
              <a:rPr lang="en-US" sz="1700" b="0" i="0" dirty="0" err="1">
                <a:effectLst/>
              </a:rPr>
              <a:t>résistance</a:t>
            </a:r>
            <a:r>
              <a:rPr lang="en-US" sz="1700" b="0" i="0" dirty="0">
                <a:effectLst/>
              </a:rPr>
              <a:t> </a:t>
            </a:r>
            <a:r>
              <a:rPr lang="en-US" sz="1700" b="0" i="0" dirty="0" err="1">
                <a:effectLst/>
              </a:rPr>
              <a:t>électrique</a:t>
            </a:r>
            <a:r>
              <a:rPr lang="en-US" sz="1700" b="0" i="0" dirty="0">
                <a:effectLst/>
              </a:rPr>
              <a:t> la </a:t>
            </a:r>
            <a:r>
              <a:rPr lang="en-US" sz="1700" b="0" i="0" dirty="0" err="1">
                <a:effectLst/>
              </a:rPr>
              <a:t>déformation</a:t>
            </a:r>
            <a:r>
              <a:rPr lang="en-US" sz="1700" b="0" i="0" dirty="0">
                <a:effectLst/>
              </a:rPr>
              <a:t> du corps </a:t>
            </a:r>
            <a:r>
              <a:rPr lang="en-US" sz="1700" b="0" i="0" dirty="0" err="1">
                <a:effectLst/>
              </a:rPr>
              <a:t>d’épreuve</a:t>
            </a:r>
            <a:r>
              <a:rPr lang="en-US" sz="1700" b="0" i="0" dirty="0">
                <a:effectLst/>
              </a:rPr>
              <a:t> sur </a:t>
            </a:r>
            <a:r>
              <a:rPr lang="en-US" sz="1700" b="0" i="0" dirty="0" err="1">
                <a:effectLst/>
              </a:rPr>
              <a:t>lequel</a:t>
            </a:r>
            <a:r>
              <a:rPr lang="en-US" sz="1700" b="0" i="0" dirty="0">
                <a:effectLst/>
              </a:rPr>
              <a:t> </a:t>
            </a:r>
            <a:r>
              <a:rPr lang="en-US" sz="1700" b="0" i="0" dirty="0" err="1">
                <a:effectLst/>
              </a:rPr>
              <a:t>elles</a:t>
            </a:r>
            <a:r>
              <a:rPr lang="en-US" sz="1700" b="0" i="0" dirty="0">
                <a:effectLst/>
              </a:rPr>
              <a:t> </a:t>
            </a:r>
            <a:r>
              <a:rPr lang="en-US" sz="1700" b="0" i="0" dirty="0" err="1">
                <a:effectLst/>
              </a:rPr>
              <a:t>sont</a:t>
            </a:r>
            <a:r>
              <a:rPr lang="en-US" sz="1700" b="0" i="0" dirty="0">
                <a:effectLst/>
              </a:rPr>
              <a:t> </a:t>
            </a:r>
            <a:r>
              <a:rPr lang="en-US" sz="1700" b="0" i="0" dirty="0" err="1">
                <a:effectLst/>
              </a:rPr>
              <a:t>collées</a:t>
            </a:r>
            <a:r>
              <a:rPr lang="en-US" sz="1700" b="0" i="0" dirty="0">
                <a:effectLst/>
              </a:rPr>
              <a:t>.</a:t>
            </a:r>
          </a:p>
          <a:p>
            <a:pPr indent="-228600">
              <a:lnSpc>
                <a:spcPct val="90000"/>
              </a:lnSpc>
              <a:spcAft>
                <a:spcPts val="600"/>
              </a:spcAft>
              <a:buFont typeface="Arial" panose="020B0604020202020204" pitchFamily="34" charset="0"/>
              <a:buChar char="•"/>
            </a:pPr>
            <a:r>
              <a:rPr lang="en-US" sz="1700" b="1" i="1" dirty="0">
                <a:effectLst/>
              </a:rPr>
              <a:t>Principe de </a:t>
            </a:r>
            <a:r>
              <a:rPr lang="en-US" sz="1700" b="1" i="1" dirty="0" err="1">
                <a:effectLst/>
              </a:rPr>
              <a:t>fonctionnement</a:t>
            </a:r>
            <a:r>
              <a:rPr lang="en-US" sz="1700" b="1" i="1" dirty="0">
                <a:effectLst/>
              </a:rPr>
              <a:t> des </a:t>
            </a:r>
            <a:r>
              <a:rPr lang="en-US" sz="1700" b="1" i="1" dirty="0" err="1">
                <a:effectLst/>
              </a:rPr>
              <a:t>jauges</a:t>
            </a:r>
            <a:endParaRPr lang="en-US" sz="1700" b="1" i="1" dirty="0">
              <a:effectLst/>
            </a:endParaRP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fr-FR" sz="1700" b="0" i="0" u="none" strike="noStrike" cap="none" normalizeH="0" baseline="0" dirty="0">
                <a:ln>
                  <a:noFill/>
                </a:ln>
                <a:effectLst/>
              </a:rPr>
              <a:t>Le </a:t>
            </a:r>
            <a:r>
              <a:rPr kumimoji="0" lang="en-US" altLang="fr-FR" sz="1700" b="0" i="0" u="none" strike="noStrike" cap="none" normalizeH="0" baseline="0" dirty="0" err="1">
                <a:ln>
                  <a:noFill/>
                </a:ln>
                <a:effectLst/>
              </a:rPr>
              <a:t>fonctionnement</a:t>
            </a:r>
            <a:r>
              <a:rPr kumimoji="0" lang="en-US" altLang="fr-FR" sz="1700" b="0" i="0" u="none" strike="noStrike" cap="none" normalizeH="0" baseline="0" dirty="0">
                <a:ln>
                  <a:noFill/>
                </a:ln>
                <a:effectLst/>
              </a:rPr>
              <a:t> des </a:t>
            </a:r>
            <a:r>
              <a:rPr kumimoji="0" lang="en-US" altLang="fr-FR" sz="1700" b="0" i="0" u="none" strike="noStrike" cap="none" normalizeH="0" baseline="0" dirty="0" err="1">
                <a:ln>
                  <a:noFill/>
                </a:ln>
                <a:effectLst/>
              </a:rPr>
              <a:t>capteurs</a:t>
            </a:r>
            <a:r>
              <a:rPr kumimoji="0" lang="en-US" altLang="fr-FR" sz="1700" b="0" i="0" u="none" strike="noStrike" cap="none" normalizeH="0" baseline="0" dirty="0">
                <a:ln>
                  <a:noFill/>
                </a:ln>
                <a:effectLst/>
              </a:rPr>
              <a:t> à </a:t>
            </a:r>
            <a:r>
              <a:rPr kumimoji="0" lang="en-US" altLang="fr-FR" sz="1700" b="0" i="0" u="none" strike="noStrike" cap="none" normalizeH="0" baseline="0" dirty="0" err="1">
                <a:ln>
                  <a:noFill/>
                </a:ln>
                <a:effectLst/>
              </a:rPr>
              <a:t>jauges</a:t>
            </a:r>
            <a:r>
              <a:rPr kumimoji="0" lang="en-US" altLang="fr-FR" sz="1700" b="0" i="0" u="none" strike="noStrike" cap="none" normalizeH="0" baseline="0" dirty="0">
                <a:ln>
                  <a:noFill/>
                </a:ln>
                <a:effectLst/>
              </a:rPr>
              <a:t> </a:t>
            </a:r>
            <a:r>
              <a:rPr kumimoji="0" lang="en-US" altLang="fr-FR" sz="1700" b="0" i="0" u="none" strike="noStrike" cap="none" normalizeH="0" baseline="0" dirty="0" err="1">
                <a:ln>
                  <a:noFill/>
                </a:ln>
                <a:effectLst/>
              </a:rPr>
              <a:t>est</a:t>
            </a:r>
            <a:r>
              <a:rPr kumimoji="0" lang="en-US" altLang="fr-FR" sz="1700" b="0" i="0" u="none" strike="noStrike" cap="none" normalizeH="0" baseline="0" dirty="0">
                <a:ln>
                  <a:noFill/>
                </a:ln>
                <a:effectLst/>
              </a:rPr>
              <a:t> </a:t>
            </a:r>
            <a:r>
              <a:rPr kumimoji="0" lang="en-US" altLang="fr-FR" sz="1700" b="0" i="0" u="none" strike="noStrike" cap="none" normalizeH="0" baseline="0" dirty="0" err="1">
                <a:ln>
                  <a:noFill/>
                </a:ln>
                <a:effectLst/>
              </a:rPr>
              <a:t>fondé</a:t>
            </a:r>
            <a:r>
              <a:rPr kumimoji="0" lang="en-US" altLang="fr-FR" sz="1700" b="0" i="0" u="none" strike="noStrike" cap="none" normalizeH="0" baseline="0" dirty="0">
                <a:ln>
                  <a:noFill/>
                </a:ln>
                <a:effectLst/>
              </a:rPr>
              <a:t> sur la variation de </a:t>
            </a:r>
            <a:r>
              <a:rPr kumimoji="0" lang="en-US" altLang="fr-FR" sz="1700" b="0" i="0" u="none" strike="noStrike" cap="none" normalizeH="0" baseline="0" dirty="0" err="1">
                <a:ln>
                  <a:noFill/>
                </a:ln>
                <a:effectLst/>
              </a:rPr>
              <a:t>résistance</a:t>
            </a:r>
            <a:r>
              <a:rPr kumimoji="0" lang="en-US" altLang="fr-FR" sz="1700" b="0" i="0" u="none" strike="noStrike" cap="none" normalizeH="0" baseline="0" dirty="0">
                <a:ln>
                  <a:noFill/>
                </a:ln>
                <a:effectLst/>
              </a:rPr>
              <a:t> </a:t>
            </a:r>
            <a:r>
              <a:rPr kumimoji="0" lang="en-US" altLang="fr-FR" sz="1700" b="0" i="0" u="none" strike="noStrike" cap="none" normalizeH="0" baseline="0" dirty="0" err="1">
                <a:ln>
                  <a:noFill/>
                </a:ln>
                <a:effectLst/>
              </a:rPr>
              <a:t>électrique</a:t>
            </a:r>
            <a:r>
              <a:rPr kumimoji="0" lang="en-US" altLang="fr-FR" sz="1700" b="0" i="0" u="none" strike="noStrike" cap="none" normalizeH="0" baseline="0" dirty="0">
                <a:ln>
                  <a:noFill/>
                </a:ln>
                <a:effectLst/>
              </a:rPr>
              <a:t> de la </a:t>
            </a:r>
            <a:r>
              <a:rPr kumimoji="0" lang="en-US" altLang="fr-FR" sz="1700" b="0" i="0" u="none" strike="noStrike" cap="none" normalizeH="0" baseline="0" dirty="0" err="1">
                <a:ln>
                  <a:noFill/>
                </a:ln>
                <a:effectLst/>
              </a:rPr>
              <a:t>jauge</a:t>
            </a:r>
            <a:r>
              <a:rPr kumimoji="0" lang="en-US" altLang="fr-FR" sz="1700" b="0" i="0" u="none" strike="noStrike" cap="none" normalizeH="0" baseline="0" dirty="0">
                <a:ln>
                  <a:noFill/>
                </a:ln>
                <a:effectLst/>
              </a:rPr>
              <a:t> </a:t>
            </a:r>
            <a:r>
              <a:rPr kumimoji="0" lang="en-US" altLang="fr-FR" sz="1700" b="0" i="0" u="none" strike="noStrike" cap="none" normalizeH="0" baseline="0" dirty="0" err="1">
                <a:ln>
                  <a:noFill/>
                </a:ln>
                <a:effectLst/>
              </a:rPr>
              <a:t>proportionnellement</a:t>
            </a:r>
            <a:r>
              <a:rPr kumimoji="0" lang="en-US" altLang="fr-FR" sz="1700" b="0" i="0" u="none" strike="noStrike" cap="none" normalizeH="0" baseline="0" dirty="0">
                <a:ln>
                  <a:noFill/>
                </a:ln>
                <a:effectLst/>
              </a:rPr>
              <a:t> à </a:t>
            </a:r>
            <a:r>
              <a:rPr kumimoji="0" lang="en-US" altLang="fr-FR" sz="1700" b="0" i="0" u="none" strike="noStrike" cap="none" normalizeH="0" baseline="0" dirty="0" err="1">
                <a:ln>
                  <a:noFill/>
                </a:ln>
                <a:effectLst/>
              </a:rPr>
              <a:t>sa</a:t>
            </a:r>
            <a:r>
              <a:rPr kumimoji="0" lang="en-US" altLang="fr-FR" sz="1700" b="0" i="0" u="none" strike="noStrike" cap="none" normalizeH="0" baseline="0" dirty="0">
                <a:ln>
                  <a:noFill/>
                </a:ln>
                <a:effectLst/>
              </a:rPr>
              <a:t> </a:t>
            </a:r>
            <a:r>
              <a:rPr kumimoji="0" lang="en-US" altLang="fr-FR" sz="1700" b="0" i="0" u="none" strike="noStrike" cap="none" normalizeH="0" baseline="0" dirty="0" err="1">
                <a:ln>
                  <a:noFill/>
                </a:ln>
                <a:effectLst/>
              </a:rPr>
              <a:t>déformation</a:t>
            </a:r>
            <a:r>
              <a:rPr kumimoji="0" lang="en-US" altLang="fr-FR" sz="1700" b="0" i="0" u="none" strike="noStrike" cap="none" normalizeH="0" baseline="0" dirty="0">
                <a:ln>
                  <a:noFill/>
                </a:ln>
                <a:effectLst/>
              </a:rPr>
              <a:t>. </a:t>
            </a:r>
            <a:r>
              <a:rPr kumimoji="0" lang="en-US" altLang="fr-FR" sz="1700" b="0" i="0" u="none" strike="noStrike" cap="none" normalizeH="0" baseline="0" dirty="0" err="1">
                <a:ln>
                  <a:noFill/>
                </a:ln>
                <a:effectLst/>
              </a:rPr>
              <a:t>C’est</a:t>
            </a:r>
            <a:r>
              <a:rPr kumimoji="0" lang="en-US" altLang="fr-FR" sz="1700" b="0" i="0" u="none" strike="noStrike" cap="none" normalizeH="0" baseline="0" dirty="0">
                <a:ln>
                  <a:noFill/>
                </a:ln>
                <a:effectLst/>
              </a:rPr>
              <a:t> le coefficient </a:t>
            </a:r>
            <a:r>
              <a:rPr kumimoji="0" lang="en-US" altLang="fr-FR" sz="1700" b="0" i="0" u="none" strike="noStrike" cap="none" normalizeH="0" baseline="0" dirty="0" err="1">
                <a:ln>
                  <a:noFill/>
                </a:ln>
                <a:effectLst/>
              </a:rPr>
              <a:t>ou</a:t>
            </a:r>
            <a:r>
              <a:rPr kumimoji="0" lang="en-US" altLang="fr-FR" sz="1700" b="0" i="0" u="none" strike="noStrike" cap="none" normalizeH="0" baseline="0" dirty="0">
                <a:ln>
                  <a:noFill/>
                </a:ln>
                <a:effectLst/>
              </a:rPr>
              <a:t> </a:t>
            </a:r>
            <a:r>
              <a:rPr kumimoji="0" lang="en-US" altLang="fr-FR" sz="1700" b="0" i="0" u="none" strike="noStrike" cap="none" normalizeH="0" baseline="0" dirty="0" err="1">
                <a:ln>
                  <a:noFill/>
                </a:ln>
                <a:effectLst/>
              </a:rPr>
              <a:t>facteur</a:t>
            </a:r>
            <a:r>
              <a:rPr kumimoji="0" lang="en-US" altLang="fr-FR" sz="1700" b="0" i="0" u="none" strike="noStrike" cap="none" normalizeH="0" baseline="0" dirty="0">
                <a:ln>
                  <a:noFill/>
                </a:ln>
                <a:effectLst/>
              </a:rPr>
              <a:t> de </a:t>
            </a:r>
            <a:r>
              <a:rPr kumimoji="0" lang="en-US" altLang="fr-FR" sz="1700" b="0" i="0" u="none" strike="noStrike" cap="none" normalizeH="0" baseline="0" dirty="0" err="1">
                <a:ln>
                  <a:noFill/>
                </a:ln>
                <a:effectLst/>
              </a:rPr>
              <a:t>jauge</a:t>
            </a:r>
            <a:r>
              <a:rPr kumimoji="0" lang="en-US" altLang="fr-FR" sz="1700" b="0" i="0" u="none" strike="noStrike" cap="none" normalizeH="0" baseline="0" dirty="0">
                <a:ln>
                  <a:noFill/>
                </a:ln>
                <a:effectLst/>
              </a:rPr>
              <a:t> </a:t>
            </a:r>
            <a:r>
              <a:rPr kumimoji="0" lang="en-US" altLang="fr-FR" sz="1700" b="0" i="1" u="none" strike="noStrike" cap="none" normalizeH="0" baseline="0" dirty="0">
                <a:ln>
                  <a:noFill/>
                </a:ln>
                <a:effectLst/>
              </a:rPr>
              <a:t>k</a:t>
            </a:r>
            <a:r>
              <a:rPr kumimoji="0" lang="en-US" altLang="fr-FR" sz="1700" b="0" i="0" u="none" strike="noStrike" cap="none" normalizeH="0" baseline="0" dirty="0">
                <a:ln>
                  <a:noFill/>
                </a:ln>
                <a:effectLst/>
              </a:rPr>
              <a:t> qui </a:t>
            </a:r>
            <a:r>
              <a:rPr kumimoji="0" lang="en-US" altLang="fr-FR" sz="1700" b="0" i="0" u="none" strike="noStrike" cap="none" normalizeH="0" baseline="0" dirty="0" err="1">
                <a:ln>
                  <a:noFill/>
                </a:ln>
                <a:effectLst/>
              </a:rPr>
              <a:t>traduit</a:t>
            </a:r>
            <a:r>
              <a:rPr kumimoji="0" lang="en-US" altLang="fr-FR" sz="1700" b="0" i="0" u="none" strike="noStrike" cap="none" normalizeH="0" baseline="0" dirty="0">
                <a:ln>
                  <a:noFill/>
                </a:ln>
                <a:effectLst/>
              </a:rPr>
              <a:t> </a:t>
            </a:r>
            <a:r>
              <a:rPr kumimoji="0" lang="en-US" altLang="fr-FR" sz="1700" b="0" i="0" u="none" strike="noStrike" cap="none" normalizeH="0" baseline="0" dirty="0" err="1">
                <a:ln>
                  <a:noFill/>
                </a:ln>
                <a:effectLst/>
              </a:rPr>
              <a:t>cette</a:t>
            </a:r>
            <a:r>
              <a:rPr kumimoji="0" lang="en-US" altLang="fr-FR" sz="1700" b="0" i="0" u="none" strike="noStrike" cap="none" normalizeH="0" baseline="0" dirty="0">
                <a:ln>
                  <a:noFill/>
                </a:ln>
                <a:effectLst/>
              </a:rPr>
              <a:t> </a:t>
            </a:r>
            <a:r>
              <a:rPr kumimoji="0" lang="en-US" altLang="fr-FR" sz="1700" b="0" i="0" u="none" strike="noStrike" cap="none" normalizeH="0" baseline="0" dirty="0" err="1">
                <a:ln>
                  <a:noFill/>
                </a:ln>
                <a:effectLst/>
              </a:rPr>
              <a:t>proportion</a:t>
            </a:r>
            <a:r>
              <a:rPr lang="en-US" altLang="fr-FR" sz="1700" dirty="0" err="1"/>
              <a:t>n</a:t>
            </a:r>
            <a:r>
              <a:rPr kumimoji="0" lang="en-US" altLang="fr-FR" sz="1700" b="0" i="0" u="none" strike="noStrike" cap="none" normalizeH="0" baseline="0" dirty="0" err="1">
                <a:ln>
                  <a:noFill/>
                </a:ln>
                <a:effectLst/>
              </a:rPr>
              <a:t>alité</a:t>
            </a:r>
            <a:r>
              <a:rPr kumimoji="0" lang="en-US" altLang="fr-FR" sz="1700" b="0" i="0" u="none" strike="noStrike" cap="none" normalizeH="0" baseline="0" dirty="0">
                <a:ln>
                  <a:noFill/>
                </a:ln>
                <a:effectLst/>
              </a:rPr>
              <a:t>, </a:t>
            </a:r>
            <a:r>
              <a:rPr kumimoji="0" lang="en-US" altLang="fr-FR" sz="1700" b="0" i="0" u="none" strike="noStrike" cap="none" normalizeH="0" baseline="0" dirty="0" err="1">
                <a:ln>
                  <a:noFill/>
                </a:ln>
                <a:effectLst/>
              </a:rPr>
              <a:t>suivant</a:t>
            </a:r>
            <a:r>
              <a:rPr kumimoji="0" lang="en-US" altLang="fr-FR" sz="1700" b="0" i="0" u="none" strike="noStrike" cap="none" normalizeH="0" baseline="0" dirty="0">
                <a:ln>
                  <a:noFill/>
                </a:ln>
                <a:effectLst/>
              </a:rPr>
              <a:t> la relation :</a:t>
            </a:r>
          </a:p>
          <a:p>
            <a:pPr marL="457200" marR="0" lvl="1" indent="-228600" fontAlgn="base">
              <a:lnSpc>
                <a:spcPct val="90000"/>
              </a:lnSpc>
              <a:spcBef>
                <a:spcPct val="0"/>
              </a:spcBef>
              <a:spcAft>
                <a:spcPts val="600"/>
              </a:spcAft>
              <a:buClrTx/>
              <a:buSzTx/>
              <a:buFont typeface="Arial" panose="020B0604020202020204" pitchFamily="34" charset="0"/>
              <a:buChar char="•"/>
              <a:tabLst/>
            </a:pPr>
            <a:r>
              <a:rPr kumimoji="0" lang="en-US" altLang="fr-FR" sz="1700" b="0" i="0" u="none" strike="noStrike" cap="none" normalizeH="0" baseline="0" dirty="0">
                <a:ln>
                  <a:noFill/>
                </a:ln>
                <a:effectLst/>
              </a:rPr>
              <a:t>Δ</a:t>
            </a:r>
            <a:r>
              <a:rPr kumimoji="0" lang="en-US" altLang="fr-FR" sz="1700" b="0" i="1" u="none" strike="noStrike" cap="none" normalizeH="0" baseline="0" dirty="0">
                <a:ln>
                  <a:noFill/>
                </a:ln>
                <a:effectLst/>
              </a:rPr>
              <a:t>R</a:t>
            </a:r>
            <a:r>
              <a:rPr kumimoji="0" lang="en-US" altLang="fr-FR" sz="1700" b="0" i="0" u="none" strike="noStrike" cap="none" normalizeH="0" baseline="0" dirty="0">
                <a:ln>
                  <a:noFill/>
                </a:ln>
                <a:effectLst/>
              </a:rPr>
              <a:t>/</a:t>
            </a:r>
            <a:r>
              <a:rPr kumimoji="0" lang="en-US" altLang="fr-FR" sz="1700" b="0" i="1" u="none" strike="noStrike" cap="none" normalizeH="0" baseline="0" dirty="0">
                <a:ln>
                  <a:noFill/>
                </a:ln>
                <a:effectLst/>
              </a:rPr>
              <a:t>R</a:t>
            </a:r>
            <a:r>
              <a:rPr kumimoji="0" lang="en-US" altLang="fr-FR" sz="1700" b="0" i="0" u="none" strike="noStrike" cap="none" normalizeH="0" baseline="0" dirty="0">
                <a:ln>
                  <a:noFill/>
                </a:ln>
                <a:effectLst/>
              </a:rPr>
              <a:t> = </a:t>
            </a:r>
            <a:r>
              <a:rPr kumimoji="0" lang="en-US" altLang="fr-FR" sz="1700" b="0" i="1" u="none" strike="noStrike" cap="none" normalizeH="0" baseline="0" dirty="0" err="1">
                <a:ln>
                  <a:noFill/>
                </a:ln>
                <a:effectLst/>
              </a:rPr>
              <a:t>k</a:t>
            </a:r>
            <a:r>
              <a:rPr kumimoji="0" lang="en-US" altLang="fr-FR" sz="1700" b="0" i="0" u="none" strike="noStrike" cap="none" normalizeH="0" baseline="0" dirty="0" err="1">
                <a:ln>
                  <a:noFill/>
                </a:ln>
                <a:effectLst/>
              </a:rPr>
              <a:t>Δ</a:t>
            </a:r>
            <a:r>
              <a:rPr kumimoji="0" lang="en-US" altLang="fr-FR" sz="1700" b="0" i="1" u="none" strike="noStrike" cap="none" normalizeH="0" baseline="0" dirty="0" err="1">
                <a:ln>
                  <a:noFill/>
                </a:ln>
                <a:effectLst/>
              </a:rPr>
              <a:t>L</a:t>
            </a:r>
            <a:r>
              <a:rPr kumimoji="0" lang="en-US" altLang="fr-FR" sz="1700" b="0" i="0" u="none" strike="noStrike" cap="none" normalizeH="0" baseline="0" dirty="0">
                <a:ln>
                  <a:noFill/>
                </a:ln>
                <a:effectLst/>
              </a:rPr>
              <a:t>/</a:t>
            </a:r>
            <a:r>
              <a:rPr kumimoji="0" lang="en-US" altLang="fr-FR" sz="1700" b="0" i="1" u="none" strike="noStrike" cap="none" normalizeH="0" baseline="0" dirty="0">
                <a:ln>
                  <a:noFill/>
                </a:ln>
                <a:effectLst/>
              </a:rPr>
              <a:t>L</a:t>
            </a:r>
            <a:endParaRPr kumimoji="0" lang="en-US" altLang="fr-FR" sz="1700" b="0" i="0" u="none" strike="noStrike" cap="none" normalizeH="0" baseline="0" dirty="0">
              <a:ln>
                <a:noFill/>
              </a:ln>
              <a:effectLst/>
            </a:endParaRPr>
          </a:p>
          <a:p>
            <a:pPr indent="-228600">
              <a:lnSpc>
                <a:spcPct val="90000"/>
              </a:lnSpc>
              <a:spcAft>
                <a:spcPts val="600"/>
              </a:spcAft>
              <a:buFont typeface="Arial" panose="020B0604020202020204" pitchFamily="34" charset="0"/>
              <a:buChar char="•"/>
            </a:pPr>
            <a:r>
              <a:rPr kumimoji="0" lang="en-US" altLang="fr-FR" sz="1700" b="0" i="1" u="none" strike="noStrike" cap="none" normalizeH="0" baseline="0" dirty="0">
                <a:ln>
                  <a:noFill/>
                </a:ln>
                <a:effectLst/>
              </a:rPr>
              <a:t>k</a:t>
            </a:r>
            <a:r>
              <a:rPr kumimoji="0" lang="en-US" altLang="fr-FR" sz="1700" b="0" i="0" u="none" strike="noStrike" cap="none" normalizeH="0" baseline="0" dirty="0">
                <a:ln>
                  <a:noFill/>
                </a:ln>
                <a:effectLst/>
              </a:rPr>
              <a:t> </a:t>
            </a:r>
            <a:r>
              <a:rPr kumimoji="0" lang="en-US" altLang="fr-FR" sz="1700" b="0" i="0" u="none" strike="noStrike" cap="none" normalizeH="0" baseline="0" dirty="0" err="1">
                <a:ln>
                  <a:noFill/>
                </a:ln>
                <a:effectLst/>
              </a:rPr>
              <a:t>est</a:t>
            </a:r>
            <a:r>
              <a:rPr kumimoji="0" lang="en-US" altLang="fr-FR" sz="1700" b="0" i="0" u="none" strike="noStrike" cap="none" normalizeH="0" baseline="0" dirty="0">
                <a:ln>
                  <a:noFill/>
                </a:ln>
                <a:effectLst/>
              </a:rPr>
              <a:t> </a:t>
            </a:r>
            <a:r>
              <a:rPr kumimoji="0" lang="en-US" altLang="fr-FR" sz="1700" b="0" i="0" u="none" strike="noStrike" cap="none" normalizeH="0" baseline="0" dirty="0" err="1">
                <a:ln>
                  <a:noFill/>
                </a:ln>
                <a:effectLst/>
              </a:rPr>
              <a:t>une</a:t>
            </a:r>
            <a:r>
              <a:rPr kumimoji="0" lang="en-US" altLang="fr-FR" sz="1700" b="0" i="0" u="none" strike="noStrike" cap="none" normalizeH="0" baseline="0" dirty="0">
                <a:ln>
                  <a:noFill/>
                </a:ln>
                <a:effectLst/>
              </a:rPr>
              <a:t> </a:t>
            </a:r>
            <a:r>
              <a:rPr kumimoji="0" lang="en-US" altLang="fr-FR" sz="1700" b="0" i="0" u="none" strike="noStrike" cap="none" normalizeH="0" baseline="0" dirty="0" err="1">
                <a:ln>
                  <a:noFill/>
                </a:ln>
                <a:effectLst/>
              </a:rPr>
              <a:t>constante</a:t>
            </a:r>
            <a:r>
              <a:rPr kumimoji="0" lang="en-US" altLang="fr-FR" sz="1700" b="0" i="0" u="none" strike="noStrike" cap="none" normalizeH="0" baseline="0" dirty="0">
                <a:ln>
                  <a:noFill/>
                </a:ln>
                <a:effectLst/>
              </a:rPr>
              <a:t> qui </a:t>
            </a:r>
            <a:r>
              <a:rPr kumimoji="0" lang="en-US" altLang="fr-FR" sz="1700" b="0" i="0" u="none" strike="noStrike" cap="none" normalizeH="0" baseline="0" dirty="0" err="1">
                <a:ln>
                  <a:noFill/>
                </a:ln>
                <a:effectLst/>
              </a:rPr>
              <a:t>dépend</a:t>
            </a:r>
            <a:r>
              <a:rPr kumimoji="0" lang="en-US" altLang="fr-FR" sz="1700" b="0" i="0" u="none" strike="noStrike" cap="none" normalizeH="0" baseline="0" dirty="0">
                <a:ln>
                  <a:noFill/>
                </a:ln>
                <a:effectLst/>
              </a:rPr>
              <a:t> des </a:t>
            </a:r>
            <a:r>
              <a:rPr kumimoji="0" lang="en-US" altLang="fr-FR" sz="1700" b="0" i="0" u="none" strike="noStrike" cap="none" normalizeH="0" baseline="0" dirty="0" err="1">
                <a:ln>
                  <a:noFill/>
                </a:ln>
                <a:effectLst/>
              </a:rPr>
              <a:t>matériaux</a:t>
            </a:r>
            <a:r>
              <a:rPr kumimoji="0" lang="en-US" altLang="fr-FR" sz="1700" b="0" i="0" u="none" strike="noStrike" cap="none" normalizeH="0" baseline="0" dirty="0">
                <a:ln>
                  <a:noFill/>
                </a:ln>
                <a:effectLst/>
              </a:rPr>
              <a:t> </a:t>
            </a:r>
            <a:r>
              <a:rPr kumimoji="0" lang="en-US" altLang="fr-FR" sz="1700" b="0" i="0" u="none" strike="noStrike" cap="none" normalizeH="0" baseline="0" dirty="0" err="1">
                <a:ln>
                  <a:noFill/>
                </a:ln>
                <a:effectLst/>
              </a:rPr>
              <a:t>considérés</a:t>
            </a:r>
            <a:r>
              <a:rPr kumimoji="0" lang="en-US" altLang="fr-FR" sz="1700" b="0" i="0" u="none" strike="noStrike" cap="none" normalizeH="0" baseline="0" dirty="0">
                <a:ln>
                  <a:noFill/>
                </a:ln>
                <a:effectLst/>
              </a:rPr>
              <a:t> et de la </a:t>
            </a:r>
            <a:r>
              <a:rPr kumimoji="0" lang="en-US" altLang="fr-FR" sz="1700" b="0" i="0" u="none" strike="noStrike" cap="none" normalizeH="0" baseline="0" dirty="0" err="1">
                <a:ln>
                  <a:noFill/>
                </a:ln>
                <a:effectLst/>
              </a:rPr>
              <a:t>température</a:t>
            </a:r>
            <a:r>
              <a:rPr kumimoji="0" lang="en-US" altLang="fr-FR" sz="1700" b="0" i="0" u="none" strike="noStrike" cap="none" normalizeH="0" baseline="0" dirty="0">
                <a:ln>
                  <a:noFill/>
                </a:ln>
                <a:effectLst/>
              </a:rPr>
              <a:t>. Elle </a:t>
            </a:r>
            <a:r>
              <a:rPr kumimoji="0" lang="en-US" altLang="fr-FR" sz="1700" b="0" i="0" u="none" strike="noStrike" cap="none" normalizeH="0" baseline="0" dirty="0" err="1">
                <a:ln>
                  <a:noFill/>
                </a:ln>
                <a:effectLst/>
              </a:rPr>
              <a:t>caractérise</a:t>
            </a:r>
            <a:r>
              <a:rPr kumimoji="0" lang="en-US" altLang="fr-FR" sz="1700" b="0" i="0" u="none" strike="noStrike" cap="none" normalizeH="0" baseline="0" dirty="0">
                <a:ln>
                  <a:noFill/>
                </a:ln>
                <a:effectLst/>
              </a:rPr>
              <a:t> la </a:t>
            </a:r>
            <a:r>
              <a:rPr kumimoji="0" lang="en-US" altLang="fr-FR" sz="1700" b="0" i="0" u="none" strike="noStrike" cap="none" normalizeH="0" baseline="0" dirty="0" err="1">
                <a:ln>
                  <a:noFill/>
                </a:ln>
                <a:effectLst/>
              </a:rPr>
              <a:t>sensibilité</a:t>
            </a:r>
            <a:r>
              <a:rPr kumimoji="0" lang="en-US" altLang="fr-FR" sz="1700" b="0" i="0" u="none" strike="noStrike" cap="none" normalizeH="0" baseline="0" dirty="0">
                <a:ln>
                  <a:noFill/>
                </a:ln>
                <a:effectLst/>
              </a:rPr>
              <a:t> de la </a:t>
            </a:r>
            <a:r>
              <a:rPr kumimoji="0" lang="en-US" altLang="fr-FR" sz="1700" b="0" i="0" u="none" strike="noStrike" cap="none" normalizeH="0" baseline="0" dirty="0" err="1">
                <a:ln>
                  <a:noFill/>
                </a:ln>
                <a:effectLst/>
              </a:rPr>
              <a:t>jauge</a:t>
            </a:r>
            <a:r>
              <a:rPr kumimoji="0" lang="en-US" altLang="fr-FR" sz="1700" b="0" i="0" u="none" strike="noStrike" cap="none" normalizeH="0" baseline="0" dirty="0">
                <a:ln>
                  <a:noFill/>
                </a:ln>
                <a:effectLst/>
              </a:rPr>
              <a:t>.</a:t>
            </a:r>
            <a:endParaRPr lang="en-US" sz="1700" b="1" i="1" dirty="0">
              <a:effectLst/>
            </a:endParaRPr>
          </a:p>
          <a:p>
            <a:pPr indent="-228600">
              <a:lnSpc>
                <a:spcPct val="90000"/>
              </a:lnSpc>
              <a:spcAft>
                <a:spcPts val="600"/>
              </a:spcAft>
              <a:buFont typeface="Arial" panose="020B0604020202020204" pitchFamily="34" charset="0"/>
              <a:buChar char="•"/>
            </a:pPr>
            <a:endParaRPr lang="en-US" sz="1700" dirty="0"/>
          </a:p>
        </p:txBody>
      </p:sp>
      <p:pic>
        <p:nvPicPr>
          <p:cNvPr id="9220" name="Picture 4">
            <a:extLst>
              <a:ext uri="{FF2B5EF4-FFF2-40B4-BE49-F238E27FC236}">
                <a16:creationId xmlns:a16="http://schemas.microsoft.com/office/drawing/2014/main" id="{E4357E3A-8003-49A4-B85C-B89D00BD19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11" r="28195"/>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2E84D"/>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a:extLst>
              <a:ext uri="{FF2B5EF4-FFF2-40B4-BE49-F238E27FC236}">
                <a16:creationId xmlns:a16="http://schemas.microsoft.com/office/drawing/2014/main" id="{F0693AD6-439E-449F-9C09-A567BA56770E}"/>
              </a:ext>
            </a:extLst>
          </p:cNvPr>
          <p:cNvSpPr>
            <a:spLocks noGrp="1"/>
          </p:cNvSpPr>
          <p:nvPr>
            <p:ph type="sldNum" sz="quarter" idx="12"/>
          </p:nvPr>
        </p:nvSpPr>
        <p:spPr>
          <a:xfrm>
            <a:off x="10167042" y="6356350"/>
            <a:ext cx="1186758" cy="365125"/>
          </a:xfrm>
        </p:spPr>
        <p:txBody>
          <a:bodyPr vert="horz" lIns="91440" tIns="45720" rIns="91440" bIns="45720" rtlCol="0" anchor="ctr">
            <a:normAutofit/>
          </a:bodyPr>
          <a:lstStyle/>
          <a:p>
            <a:pPr>
              <a:spcAft>
                <a:spcPts val="600"/>
              </a:spcAft>
              <a:defRPr/>
            </a:pPr>
            <a:fld id="{3A214FC8-7A6B-454A-ADA5-8A1A54B328A5}" type="slidenum">
              <a:rPr lang="en-US" smtClean="0">
                <a:solidFill>
                  <a:prstClr val="black">
                    <a:tint val="75000"/>
                  </a:prstClr>
                </a:solidFill>
                <a:latin typeface="Calibri" panose="020F0502020204030204"/>
              </a:rPr>
              <a:pPr>
                <a:spcAft>
                  <a:spcPts val="600"/>
                </a:spcAft>
                <a:defRPr/>
              </a:pPr>
              <a:t>22</a:t>
            </a:fld>
            <a:endParaRPr lang="en-US" dirty="0">
              <a:solidFill>
                <a:prstClr val="black">
                  <a:tint val="75000"/>
                </a:prstClr>
              </a:solidFill>
              <a:latin typeface="Calibri" panose="020F0502020204030204"/>
            </a:endParaRPr>
          </a:p>
        </p:txBody>
      </p:sp>
    </p:spTree>
    <p:extLst>
      <p:ext uri="{BB962C8B-B14F-4D97-AF65-F5344CB8AC3E}">
        <p14:creationId xmlns:p14="http://schemas.microsoft.com/office/powerpoint/2010/main" val="1179741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8B093E-9A2F-42C3-9617-010B220DF19F}"/>
              </a:ext>
            </a:extLst>
          </p:cNvPr>
          <p:cNvSpPr>
            <a:spLocks noGrp="1"/>
          </p:cNvSpPr>
          <p:nvPr>
            <p:ph type="title"/>
          </p:nvPr>
        </p:nvSpPr>
        <p:spPr>
          <a:xfrm>
            <a:off x="912475" y="745869"/>
            <a:ext cx="10588434" cy="1062644"/>
          </a:xfrm>
        </p:spPr>
        <p:txBody>
          <a:bodyPr vert="horz" lIns="91440" tIns="45720" rIns="91440" bIns="45720" rtlCol="0" anchor="b">
            <a:normAutofit/>
          </a:bodyPr>
          <a:lstStyle/>
          <a:p>
            <a:r>
              <a:rPr lang="en-US" b="1" i="0" u="none" strike="noStrike" kern="1200" baseline="0" dirty="0" err="1">
                <a:solidFill>
                  <a:schemeClr val="tx1"/>
                </a:solidFill>
                <a:latin typeface="+mj-lt"/>
                <a:ea typeface="+mj-ea"/>
                <a:cs typeface="+mj-cs"/>
              </a:rPr>
              <a:t>Méthodes</a:t>
            </a:r>
            <a:r>
              <a:rPr lang="en-US" b="1" i="0" u="none" strike="noStrike" kern="1200" baseline="0" dirty="0">
                <a:solidFill>
                  <a:schemeClr val="tx1"/>
                </a:solidFill>
                <a:latin typeface="+mj-lt"/>
                <a:ea typeface="+mj-ea"/>
                <a:cs typeface="+mj-cs"/>
              </a:rPr>
              <a:t> de </a:t>
            </a:r>
            <a:r>
              <a:rPr lang="en-US" b="1" i="0" u="none" strike="noStrike" kern="1200" baseline="0" dirty="0" err="1">
                <a:solidFill>
                  <a:schemeClr val="tx1"/>
                </a:solidFill>
                <a:latin typeface="+mj-lt"/>
                <a:ea typeface="+mj-ea"/>
                <a:cs typeface="+mj-cs"/>
              </a:rPr>
              <a:t>mesure</a:t>
            </a:r>
            <a:endParaRPr lang="en-US" b="1" kern="1200" dirty="0">
              <a:solidFill>
                <a:schemeClr val="tx1"/>
              </a:solidFill>
              <a:latin typeface="+mj-lt"/>
              <a:ea typeface="+mj-ea"/>
              <a:cs typeface="+mj-cs"/>
            </a:endParaRPr>
          </a:p>
        </p:txBody>
      </p:sp>
      <p:cxnSp>
        <p:nvCxnSpPr>
          <p:cNvPr id="71" name="Straight Connector 70">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3314" name="Picture 2">
            <a:extLst>
              <a:ext uri="{FF2B5EF4-FFF2-40B4-BE49-F238E27FC236}">
                <a16:creationId xmlns:a16="http://schemas.microsoft.com/office/drawing/2014/main" id="{A83103FB-2331-46BE-A3B8-5B71FCE097F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4023" y="2811104"/>
            <a:ext cx="3366480" cy="2592189"/>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A840A0D1-C384-4733-AC17-922CD95BC6EF}"/>
              </a:ext>
            </a:extLst>
          </p:cNvPr>
          <p:cNvSpPr txBox="1"/>
          <p:nvPr/>
        </p:nvSpPr>
        <p:spPr>
          <a:xfrm>
            <a:off x="4963135" y="2297197"/>
            <a:ext cx="6209502" cy="3215749"/>
          </a:xfrm>
          <a:prstGeom prst="rect">
            <a:avLst/>
          </a:prstGeom>
        </p:spPr>
        <p:txBody>
          <a:bodyPr vert="horz" lIns="91440" tIns="45720" rIns="91440" bIns="45720" rtlCol="0">
            <a:normAutofit/>
          </a:bodyPr>
          <a:lstStyle/>
          <a:p>
            <a:pPr algn="just">
              <a:lnSpc>
                <a:spcPct val="90000"/>
              </a:lnSpc>
              <a:spcAft>
                <a:spcPts val="600"/>
              </a:spcAft>
            </a:pPr>
            <a:r>
              <a:rPr lang="en-US" b="0" i="0" dirty="0">
                <a:effectLst/>
              </a:rPr>
              <a:t>La </a:t>
            </a:r>
            <a:r>
              <a:rPr lang="en-US" b="0" i="0" dirty="0" err="1">
                <a:effectLst/>
              </a:rPr>
              <a:t>mesure</a:t>
            </a:r>
            <a:r>
              <a:rPr lang="en-US" b="0" i="0" dirty="0">
                <a:effectLst/>
              </a:rPr>
              <a:t> </a:t>
            </a:r>
            <a:r>
              <a:rPr lang="en-US" b="1" i="0" dirty="0">
                <a:solidFill>
                  <a:srgbClr val="FF0000"/>
                </a:solidFill>
                <a:effectLst/>
              </a:rPr>
              <a:t>ne </a:t>
            </a:r>
            <a:r>
              <a:rPr lang="en-US" b="1" i="0" dirty="0" err="1">
                <a:solidFill>
                  <a:srgbClr val="FF0000"/>
                </a:solidFill>
                <a:effectLst/>
              </a:rPr>
              <a:t>peut</a:t>
            </a:r>
            <a:r>
              <a:rPr lang="en-US" b="1" i="0" dirty="0">
                <a:solidFill>
                  <a:srgbClr val="FF0000"/>
                </a:solidFill>
                <a:effectLst/>
              </a:rPr>
              <a:t> </a:t>
            </a:r>
            <a:r>
              <a:rPr lang="en-US" b="1" i="0" dirty="0" err="1">
                <a:solidFill>
                  <a:srgbClr val="FF0000"/>
                </a:solidFill>
                <a:effectLst/>
              </a:rPr>
              <a:t>s'effectuer</a:t>
            </a:r>
            <a:r>
              <a:rPr lang="en-US" b="1" i="0" dirty="0">
                <a:solidFill>
                  <a:srgbClr val="FF0000"/>
                </a:solidFill>
                <a:effectLst/>
              </a:rPr>
              <a:t> </a:t>
            </a:r>
            <a:r>
              <a:rPr lang="en-US" b="1" i="0" dirty="0" err="1">
                <a:solidFill>
                  <a:srgbClr val="FF0000"/>
                </a:solidFill>
                <a:effectLst/>
              </a:rPr>
              <a:t>directement</a:t>
            </a:r>
            <a:r>
              <a:rPr lang="en-US" b="0" i="0" dirty="0">
                <a:effectLst/>
              </a:rPr>
              <a:t> car les variations de </a:t>
            </a:r>
            <a:r>
              <a:rPr lang="en-US" b="0" i="0" dirty="0" err="1">
                <a:effectLst/>
              </a:rPr>
              <a:t>conductivité</a:t>
            </a:r>
            <a:r>
              <a:rPr lang="en-US" b="0" i="0" dirty="0">
                <a:effectLst/>
              </a:rPr>
              <a:t> de la </a:t>
            </a:r>
            <a:r>
              <a:rPr lang="en-US" b="0" i="0" dirty="0" err="1">
                <a:effectLst/>
              </a:rPr>
              <a:t>jauge</a:t>
            </a:r>
            <a:r>
              <a:rPr lang="en-US" b="0" i="0" dirty="0">
                <a:effectLst/>
              </a:rPr>
              <a:t> </a:t>
            </a:r>
            <a:r>
              <a:rPr lang="en-US" b="0" i="0" dirty="0" err="1">
                <a:effectLst/>
              </a:rPr>
              <a:t>sont</a:t>
            </a:r>
            <a:r>
              <a:rPr lang="en-US" b="0" i="0" dirty="0">
                <a:effectLst/>
              </a:rPr>
              <a:t> trop </a:t>
            </a:r>
            <a:r>
              <a:rPr lang="en-US" b="0" i="0" dirty="0" err="1">
                <a:effectLst/>
              </a:rPr>
              <a:t>faibles</a:t>
            </a:r>
            <a:r>
              <a:rPr lang="en-US" b="0" i="0" dirty="0">
                <a:effectLst/>
              </a:rPr>
              <a:t> pour </a:t>
            </a:r>
            <a:r>
              <a:rPr lang="en-US" b="0" i="0" dirty="0" err="1">
                <a:effectLst/>
              </a:rPr>
              <a:t>être</a:t>
            </a:r>
            <a:r>
              <a:rPr lang="en-US" b="0" i="0" dirty="0">
                <a:effectLst/>
              </a:rPr>
              <a:t> </a:t>
            </a:r>
            <a:r>
              <a:rPr lang="en-US" b="0" i="0" dirty="0" err="1">
                <a:effectLst/>
              </a:rPr>
              <a:t>mesurées</a:t>
            </a:r>
            <a:r>
              <a:rPr lang="en-US" b="0" i="0" dirty="0">
                <a:effectLst/>
              </a:rPr>
              <a:t> </a:t>
            </a:r>
            <a:r>
              <a:rPr lang="en-US" b="0" i="0" dirty="0" err="1">
                <a:effectLst/>
              </a:rPr>
              <a:t>directement</a:t>
            </a:r>
            <a:r>
              <a:rPr lang="en-US" b="0" i="0" dirty="0">
                <a:effectLst/>
              </a:rPr>
              <a:t> avec un </a:t>
            </a:r>
            <a:r>
              <a:rPr lang="en-US" b="0" i="0" dirty="0" err="1">
                <a:effectLst/>
              </a:rPr>
              <a:t>ohmmètre</a:t>
            </a:r>
            <a:r>
              <a:rPr lang="en-US" b="0" i="0" dirty="0">
                <a:effectLst/>
              </a:rPr>
              <a:t>. Il </a:t>
            </a:r>
            <a:r>
              <a:rPr lang="en-US" b="0" i="0" dirty="0" err="1">
                <a:effectLst/>
              </a:rPr>
              <a:t>est</a:t>
            </a:r>
            <a:r>
              <a:rPr lang="en-US" b="0" i="0" dirty="0">
                <a:effectLst/>
              </a:rPr>
              <a:t> </a:t>
            </a:r>
            <a:r>
              <a:rPr lang="en-US" b="0" i="0" dirty="0" err="1">
                <a:effectLst/>
              </a:rPr>
              <a:t>nécessaire</a:t>
            </a:r>
            <a:r>
              <a:rPr lang="en-US" b="0" i="0" dirty="0">
                <a:effectLst/>
              </a:rPr>
              <a:t> de faire un montage </a:t>
            </a:r>
            <a:r>
              <a:rPr lang="en-US" b="0" i="0" dirty="0" err="1">
                <a:effectLst/>
              </a:rPr>
              <a:t>en</a:t>
            </a:r>
            <a:r>
              <a:rPr lang="en-US" b="0" i="0" dirty="0">
                <a:effectLst/>
              </a:rPr>
              <a:t> </a:t>
            </a:r>
            <a:r>
              <a:rPr lang="en-US" b="0" i="0" dirty="0" err="1">
                <a:effectLst/>
              </a:rPr>
              <a:t>pont</a:t>
            </a:r>
            <a:r>
              <a:rPr lang="en-US" b="0" i="0" dirty="0">
                <a:effectLst/>
              </a:rPr>
              <a:t> de Wheatstone (figure ci-</a:t>
            </a:r>
            <a:r>
              <a:rPr lang="en-US" b="0" i="0" dirty="0" err="1">
                <a:effectLst/>
              </a:rPr>
              <a:t>contre</a:t>
            </a:r>
            <a:r>
              <a:rPr lang="en-US" b="0" i="0" dirty="0">
                <a:effectLst/>
              </a:rPr>
              <a:t>)</a:t>
            </a:r>
            <a:endParaRPr lang="en-US" dirty="0"/>
          </a:p>
        </p:txBody>
      </p:sp>
      <p:sp>
        <p:nvSpPr>
          <p:cNvPr id="3" name="Espace réservé du numéro de diapositive 2">
            <a:extLst>
              <a:ext uri="{FF2B5EF4-FFF2-40B4-BE49-F238E27FC236}">
                <a16:creationId xmlns:a16="http://schemas.microsoft.com/office/drawing/2014/main" id="{AE4AF960-79C9-42C4-87BF-8C1433F0A608}"/>
              </a:ext>
            </a:extLst>
          </p:cNvPr>
          <p:cNvSpPr>
            <a:spLocks noGrp="1"/>
          </p:cNvSpPr>
          <p:nvPr>
            <p:ph type="sldNum" sz="quarter" idx="12"/>
          </p:nvPr>
        </p:nvSpPr>
        <p:spPr>
          <a:xfrm>
            <a:off x="10330903" y="6217920"/>
            <a:ext cx="914400" cy="365125"/>
          </a:xfrm>
        </p:spPr>
        <p:txBody>
          <a:bodyPr vert="horz" lIns="91440" tIns="45720" rIns="91440" bIns="45720" rtlCol="0" anchor="ctr">
            <a:normAutofit/>
          </a:bodyPr>
          <a:lstStyle/>
          <a:p>
            <a:pPr>
              <a:spcAft>
                <a:spcPts val="600"/>
              </a:spcAft>
            </a:pPr>
            <a:fld id="{3A214FC8-7A6B-454A-ADA5-8A1A54B328A5}" type="slidenum">
              <a:rPr lang="en-US">
                <a:solidFill>
                  <a:prstClr val="black">
                    <a:lumMod val="50000"/>
                    <a:lumOff val="50000"/>
                  </a:prstClr>
                </a:solidFill>
              </a:rPr>
              <a:pPr>
                <a:spcAft>
                  <a:spcPts val="600"/>
                </a:spcAft>
              </a:pPr>
              <a:t>23</a:t>
            </a:fld>
            <a:endParaRPr lang="en-US">
              <a:solidFill>
                <a:prstClr val="black">
                  <a:lumMod val="50000"/>
                  <a:lumOff val="50000"/>
                </a:prstClr>
              </a:solidFill>
            </a:endParaRPr>
          </a:p>
        </p:txBody>
      </p:sp>
      <p:sp>
        <p:nvSpPr>
          <p:cNvPr id="9" name="ZoneTexte 8">
            <a:extLst>
              <a:ext uri="{FF2B5EF4-FFF2-40B4-BE49-F238E27FC236}">
                <a16:creationId xmlns:a16="http://schemas.microsoft.com/office/drawing/2014/main" id="{01A7948B-3DE6-446E-8DB5-4DDF608411A1}"/>
              </a:ext>
            </a:extLst>
          </p:cNvPr>
          <p:cNvSpPr txBox="1"/>
          <p:nvPr/>
        </p:nvSpPr>
        <p:spPr>
          <a:xfrm>
            <a:off x="5056218" y="3390669"/>
            <a:ext cx="6094520" cy="1477328"/>
          </a:xfrm>
          <a:prstGeom prst="rect">
            <a:avLst/>
          </a:prstGeom>
          <a:noFill/>
        </p:spPr>
        <p:txBody>
          <a:bodyPr wrap="square">
            <a:spAutoFit/>
          </a:bodyPr>
          <a:lstStyle/>
          <a:p>
            <a:pPr algn="just"/>
            <a:r>
              <a:rPr lang="fr-FR" b="0" i="0" dirty="0">
                <a:solidFill>
                  <a:srgbClr val="202122"/>
                </a:solidFill>
                <a:effectLst/>
              </a:rPr>
              <a:t>Soit un circuit constitué de quatre résistances R</a:t>
            </a:r>
            <a:r>
              <a:rPr lang="fr-FR" b="0" i="0" baseline="-25000" dirty="0">
                <a:solidFill>
                  <a:srgbClr val="202122"/>
                </a:solidFill>
                <a:effectLst/>
              </a:rPr>
              <a:t>1</a:t>
            </a:r>
            <a:r>
              <a:rPr lang="fr-FR" b="0" i="0" dirty="0">
                <a:solidFill>
                  <a:srgbClr val="202122"/>
                </a:solidFill>
                <a:effectLst/>
              </a:rPr>
              <a:t>, R</a:t>
            </a:r>
            <a:r>
              <a:rPr lang="fr-FR" b="0" i="0" baseline="-25000" dirty="0">
                <a:solidFill>
                  <a:srgbClr val="202122"/>
                </a:solidFill>
                <a:effectLst/>
              </a:rPr>
              <a:t>2</a:t>
            </a:r>
            <a:r>
              <a:rPr lang="fr-FR" b="0" i="0" dirty="0">
                <a:solidFill>
                  <a:srgbClr val="202122"/>
                </a:solidFill>
                <a:effectLst/>
              </a:rPr>
              <a:t>, R</a:t>
            </a:r>
            <a:r>
              <a:rPr lang="fr-FR" b="0" i="0" baseline="-25000" dirty="0">
                <a:solidFill>
                  <a:srgbClr val="202122"/>
                </a:solidFill>
                <a:effectLst/>
              </a:rPr>
              <a:t>3</a:t>
            </a:r>
            <a:r>
              <a:rPr lang="fr-FR" b="0" i="0" dirty="0">
                <a:solidFill>
                  <a:srgbClr val="202122"/>
                </a:solidFill>
                <a:effectLst/>
              </a:rPr>
              <a:t>, R</a:t>
            </a:r>
            <a:r>
              <a:rPr lang="fr-FR" b="0" i="0" baseline="-25000" dirty="0">
                <a:solidFill>
                  <a:srgbClr val="202122"/>
                </a:solidFill>
                <a:effectLst/>
              </a:rPr>
              <a:t>4</a:t>
            </a:r>
            <a:r>
              <a:rPr lang="fr-FR" b="0" i="0" dirty="0">
                <a:solidFill>
                  <a:srgbClr val="202122"/>
                </a:solidFill>
                <a:effectLst/>
              </a:rPr>
              <a:t> montées en pont. On alimente par une source électrique </a:t>
            </a:r>
            <a:r>
              <a:rPr lang="fr-FR" b="0" i="1" dirty="0">
                <a:solidFill>
                  <a:srgbClr val="202122"/>
                </a:solidFill>
                <a:effectLst/>
              </a:rPr>
              <a:t>V</a:t>
            </a:r>
            <a:r>
              <a:rPr lang="fr-FR" b="0" i="0" baseline="-25000" dirty="0">
                <a:solidFill>
                  <a:srgbClr val="202122"/>
                </a:solidFill>
                <a:effectLst/>
              </a:rPr>
              <a:t>e</a:t>
            </a:r>
            <a:r>
              <a:rPr lang="fr-FR" b="0" i="0" dirty="0">
                <a:solidFill>
                  <a:srgbClr val="202122"/>
                </a:solidFill>
                <a:effectLst/>
              </a:rPr>
              <a:t> suivant la diagonale AC. À l'équilibre la tension de sortie entre B et D est nulle mais la variation d'une quelconque des résistances fait apparaître une tension </a:t>
            </a:r>
            <a:r>
              <a:rPr lang="fr-FR" b="0" i="1" dirty="0">
                <a:solidFill>
                  <a:srgbClr val="202122"/>
                </a:solidFill>
                <a:effectLst/>
              </a:rPr>
              <a:t>V</a:t>
            </a:r>
            <a:r>
              <a:rPr lang="fr-FR" b="0" i="0" baseline="-25000" dirty="0">
                <a:solidFill>
                  <a:srgbClr val="202122"/>
                </a:solidFill>
                <a:effectLst/>
              </a:rPr>
              <a:t>S</a:t>
            </a:r>
            <a:r>
              <a:rPr lang="fr-FR" b="0" i="0" dirty="0">
                <a:solidFill>
                  <a:srgbClr val="202122"/>
                </a:solidFill>
                <a:effectLst/>
              </a:rPr>
              <a:t>.</a:t>
            </a:r>
            <a:endParaRPr lang="fr-FR" dirty="0"/>
          </a:p>
        </p:txBody>
      </p:sp>
      <p:sp>
        <p:nvSpPr>
          <p:cNvPr id="11" name="ZoneTexte 10">
            <a:extLst>
              <a:ext uri="{FF2B5EF4-FFF2-40B4-BE49-F238E27FC236}">
                <a16:creationId xmlns:a16="http://schemas.microsoft.com/office/drawing/2014/main" id="{350249AA-730B-4DEA-B4DA-7008665510A1}"/>
              </a:ext>
            </a:extLst>
          </p:cNvPr>
          <p:cNvSpPr txBox="1"/>
          <p:nvPr/>
        </p:nvSpPr>
        <p:spPr>
          <a:xfrm>
            <a:off x="5076636" y="4867997"/>
            <a:ext cx="6096000" cy="1200329"/>
          </a:xfrm>
          <a:prstGeom prst="rect">
            <a:avLst/>
          </a:prstGeom>
          <a:noFill/>
        </p:spPr>
        <p:txBody>
          <a:bodyPr wrap="square">
            <a:spAutoFit/>
          </a:bodyPr>
          <a:lstStyle/>
          <a:p>
            <a:pPr algn="just"/>
            <a:r>
              <a:rPr lang="fr-FR" b="0" i="0" dirty="0">
                <a:solidFill>
                  <a:srgbClr val="202122"/>
                </a:solidFill>
                <a:effectLst/>
              </a:rPr>
              <a:t>Pour de très faibles variations (de l'ordre du microohm pour les jauges de </a:t>
            </a:r>
            <a:r>
              <a:rPr lang="fr-FR" b="0" i="0" dirty="0" err="1">
                <a:solidFill>
                  <a:srgbClr val="202122"/>
                </a:solidFill>
                <a:effectLst/>
              </a:rPr>
              <a:t>deformation</a:t>
            </a:r>
            <a:r>
              <a:rPr lang="fr-FR" b="0" i="0" dirty="0">
                <a:solidFill>
                  <a:srgbClr val="202122"/>
                </a:solidFill>
                <a:effectLst/>
              </a:rPr>
              <a:t>), la sortie </a:t>
            </a:r>
            <a:r>
              <a:rPr lang="fr-FR" b="0" i="1" dirty="0">
                <a:solidFill>
                  <a:srgbClr val="202122"/>
                </a:solidFill>
                <a:effectLst/>
              </a:rPr>
              <a:t>V</a:t>
            </a:r>
            <a:r>
              <a:rPr lang="fr-FR" b="0" i="0" baseline="-25000" dirty="0">
                <a:solidFill>
                  <a:srgbClr val="202122"/>
                </a:solidFill>
                <a:effectLst/>
              </a:rPr>
              <a:t>S</a:t>
            </a:r>
            <a:r>
              <a:rPr lang="fr-FR" b="0" i="0" dirty="0">
                <a:solidFill>
                  <a:srgbClr val="202122"/>
                </a:solidFill>
                <a:effectLst/>
              </a:rPr>
              <a:t> est proportionnelle aux variations relatives Δ</a:t>
            </a:r>
            <a:r>
              <a:rPr lang="fr-FR" b="0" i="1" dirty="0">
                <a:solidFill>
                  <a:srgbClr val="202122"/>
                </a:solidFill>
                <a:effectLst/>
              </a:rPr>
              <a:t>R</a:t>
            </a:r>
            <a:r>
              <a:rPr lang="fr-FR" b="0" i="0" dirty="0">
                <a:solidFill>
                  <a:srgbClr val="202122"/>
                </a:solidFill>
                <a:effectLst/>
              </a:rPr>
              <a:t>/</a:t>
            </a:r>
            <a:r>
              <a:rPr lang="fr-FR" b="0" i="1" dirty="0">
                <a:solidFill>
                  <a:srgbClr val="202122"/>
                </a:solidFill>
                <a:effectLst/>
              </a:rPr>
              <a:t>R</a:t>
            </a:r>
            <a:r>
              <a:rPr lang="fr-FR" b="0" i="0" dirty="0">
                <a:solidFill>
                  <a:srgbClr val="202122"/>
                </a:solidFill>
                <a:effectLst/>
              </a:rPr>
              <a:t> de chacune des résistances. En négligeant les termes d'ordres supérieurs, elle vaut :</a:t>
            </a:r>
            <a:endParaRPr lang="fr-FR" dirty="0"/>
          </a:p>
        </p:txBody>
      </p:sp>
      <p:pic>
        <p:nvPicPr>
          <p:cNvPr id="8" name="Image 7">
            <a:extLst>
              <a:ext uri="{FF2B5EF4-FFF2-40B4-BE49-F238E27FC236}">
                <a16:creationId xmlns:a16="http://schemas.microsoft.com/office/drawing/2014/main" id="{201E30F2-CABE-4C57-99E3-33A1508B9A4F}"/>
              </a:ext>
            </a:extLst>
          </p:cNvPr>
          <p:cNvPicPr>
            <a:picLocks noChangeAspect="1"/>
          </p:cNvPicPr>
          <p:nvPr/>
        </p:nvPicPr>
        <p:blipFill>
          <a:blip r:embed="rId3"/>
          <a:stretch>
            <a:fillRect/>
          </a:stretch>
        </p:blipFill>
        <p:spPr>
          <a:xfrm>
            <a:off x="5973732" y="6089842"/>
            <a:ext cx="3101609" cy="571550"/>
          </a:xfrm>
          <a:prstGeom prst="rect">
            <a:avLst/>
          </a:prstGeom>
        </p:spPr>
      </p:pic>
    </p:spTree>
    <p:extLst>
      <p:ext uri="{BB962C8B-B14F-4D97-AF65-F5344CB8AC3E}">
        <p14:creationId xmlns:p14="http://schemas.microsoft.com/office/powerpoint/2010/main" val="5353519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90182C-3BD4-4026-8243-ADCD3397FBA1}"/>
              </a:ext>
            </a:extLst>
          </p:cNvPr>
          <p:cNvSpPr>
            <a:spLocks noGrp="1"/>
          </p:cNvSpPr>
          <p:nvPr>
            <p:ph type="title"/>
          </p:nvPr>
        </p:nvSpPr>
        <p:spPr/>
        <p:txBody>
          <a:bodyPr>
            <a:normAutofit/>
          </a:bodyPr>
          <a:lstStyle/>
          <a:p>
            <a:r>
              <a:rPr lang="fr-FR" sz="3600" b="1" dirty="0">
                <a:latin typeface="+mn-lt"/>
              </a:rPr>
              <a:t>LES DIFFERENTS MONTAGES</a:t>
            </a:r>
          </a:p>
        </p:txBody>
      </p:sp>
      <p:sp>
        <p:nvSpPr>
          <p:cNvPr id="3" name="Espace réservé du numéro de diapositive 2">
            <a:extLst>
              <a:ext uri="{FF2B5EF4-FFF2-40B4-BE49-F238E27FC236}">
                <a16:creationId xmlns:a16="http://schemas.microsoft.com/office/drawing/2014/main" id="{4BC61056-2AB6-48B1-B3F1-093B26BF81AC}"/>
              </a:ext>
            </a:extLst>
          </p:cNvPr>
          <p:cNvSpPr>
            <a:spLocks noGrp="1"/>
          </p:cNvSpPr>
          <p:nvPr>
            <p:ph type="sldNum" sz="quarter" idx="12"/>
          </p:nvPr>
        </p:nvSpPr>
        <p:spPr/>
        <p:txBody>
          <a:bodyPr/>
          <a:lstStyle/>
          <a:p>
            <a:fld id="{3A214FC8-7A6B-454A-ADA5-8A1A54B328A5}" type="slidenum">
              <a:rPr lang="fr-FR" smtClean="0"/>
              <a:t>24</a:t>
            </a:fld>
            <a:endParaRPr lang="fr-FR"/>
          </a:p>
        </p:txBody>
      </p:sp>
      <p:sp>
        <p:nvSpPr>
          <p:cNvPr id="5" name="ZoneTexte 4">
            <a:extLst>
              <a:ext uri="{FF2B5EF4-FFF2-40B4-BE49-F238E27FC236}">
                <a16:creationId xmlns:a16="http://schemas.microsoft.com/office/drawing/2014/main" id="{DA15FD26-40AC-4E37-8AC4-0C80326159DD}"/>
              </a:ext>
            </a:extLst>
          </p:cNvPr>
          <p:cNvSpPr txBox="1"/>
          <p:nvPr/>
        </p:nvSpPr>
        <p:spPr>
          <a:xfrm>
            <a:off x="454979" y="1506022"/>
            <a:ext cx="2829759" cy="369332"/>
          </a:xfrm>
          <a:prstGeom prst="rect">
            <a:avLst/>
          </a:prstGeom>
          <a:noFill/>
        </p:spPr>
        <p:txBody>
          <a:bodyPr wrap="square">
            <a:spAutoFit/>
          </a:bodyPr>
          <a:lstStyle/>
          <a:p>
            <a:pPr algn="l"/>
            <a:r>
              <a:rPr lang="fr-FR" b="1" i="0" dirty="0">
                <a:solidFill>
                  <a:srgbClr val="0070C0"/>
                </a:solidFill>
                <a:effectLst/>
                <a:latin typeface="Calibri" panose="020F0502020204030204" pitchFamily="34" charset="0"/>
                <a:cs typeface="Calibri" panose="020F0502020204030204" pitchFamily="34" charset="0"/>
              </a:rPr>
              <a:t>Montage en quart de pont</a:t>
            </a:r>
          </a:p>
        </p:txBody>
      </p:sp>
      <p:sp>
        <p:nvSpPr>
          <p:cNvPr id="7" name="ZoneTexte 6">
            <a:extLst>
              <a:ext uri="{FF2B5EF4-FFF2-40B4-BE49-F238E27FC236}">
                <a16:creationId xmlns:a16="http://schemas.microsoft.com/office/drawing/2014/main" id="{307E9F09-47DF-4804-BCA3-249DCC7FD7F9}"/>
              </a:ext>
            </a:extLst>
          </p:cNvPr>
          <p:cNvSpPr txBox="1"/>
          <p:nvPr/>
        </p:nvSpPr>
        <p:spPr>
          <a:xfrm>
            <a:off x="561512" y="1951672"/>
            <a:ext cx="5883676" cy="3693319"/>
          </a:xfrm>
          <a:prstGeom prst="rect">
            <a:avLst/>
          </a:prstGeom>
          <a:noFill/>
        </p:spPr>
        <p:txBody>
          <a:bodyPr wrap="square">
            <a:spAutoFit/>
          </a:bodyPr>
          <a:lstStyle/>
          <a:p>
            <a:pPr algn="just"/>
            <a:r>
              <a:rPr lang="fr-FR" b="0" i="0" dirty="0">
                <a:solidFill>
                  <a:srgbClr val="202122"/>
                </a:solidFill>
                <a:effectLst/>
              </a:rPr>
              <a:t>Dans ce montage, on ne dispose que d'une jauge et trois résistances viennent en complément avec l'électronique associée. Ce montage est le plus simple et le moins cher mais présente de nombreux </a:t>
            </a:r>
            <a:r>
              <a:rPr lang="fr-FR" b="1" i="0" dirty="0">
                <a:solidFill>
                  <a:srgbClr val="FF0000"/>
                </a:solidFill>
                <a:effectLst/>
              </a:rPr>
              <a:t>inconvénients :</a:t>
            </a:r>
          </a:p>
          <a:p>
            <a:pPr marL="285750" indent="-285750" algn="just">
              <a:buFont typeface="Wingdings" panose="05000000000000000000" pitchFamily="2" charset="2"/>
              <a:buChar char="ü"/>
            </a:pPr>
            <a:r>
              <a:rPr kumimoji="0" lang="fr-FR" altLang="fr-FR" sz="1800" b="0" i="0" u="none" strike="noStrike" cap="none" normalizeH="0" baseline="0" dirty="0">
                <a:ln>
                  <a:noFill/>
                </a:ln>
                <a:solidFill>
                  <a:srgbClr val="202122"/>
                </a:solidFill>
                <a:effectLst/>
                <a:latin typeface="+mn-lt"/>
                <a:cs typeface="Arial" panose="020B0604020202020204" pitchFamily="34" charset="0"/>
              </a:rPr>
              <a:t>la jauge étant éloignée des autres résistances, il faut prendre en compte la résistance induite par la longueur de câble ;</a:t>
            </a:r>
          </a:p>
          <a:p>
            <a:pPr marL="285750" indent="-285750" algn="just">
              <a:buFont typeface="Wingdings" panose="05000000000000000000" pitchFamily="2" charset="2"/>
              <a:buChar char="ü"/>
            </a:pPr>
            <a:r>
              <a:rPr kumimoji="0" lang="fr-FR" altLang="fr-FR" sz="1800" b="0" i="0" u="none" strike="noStrike" cap="none" normalizeH="0" baseline="0" dirty="0">
                <a:ln>
                  <a:noFill/>
                </a:ln>
                <a:solidFill>
                  <a:srgbClr val="202122"/>
                </a:solidFill>
                <a:effectLst/>
                <a:latin typeface="+mn-lt"/>
                <a:cs typeface="Arial" panose="020B0604020202020204" pitchFamily="34" charset="0"/>
              </a:rPr>
              <a:t>La sensibilité du capteur qui varie proportionnellement à la tension d’alimentation s’en trouve amoindrie; </a:t>
            </a:r>
          </a:p>
          <a:p>
            <a:pPr marL="285750" indent="-285750" algn="just">
              <a:buFont typeface="Wingdings" panose="05000000000000000000" pitchFamily="2" charset="2"/>
              <a:buChar char="ü"/>
            </a:pPr>
            <a:r>
              <a:rPr kumimoji="0" lang="fr-FR" altLang="fr-FR" sz="1800" b="0" i="0" u="none" strike="noStrike" cap="none" normalizeH="0" baseline="0" dirty="0">
                <a:ln>
                  <a:noFill/>
                </a:ln>
                <a:solidFill>
                  <a:srgbClr val="202122"/>
                </a:solidFill>
                <a:effectLst/>
                <a:latin typeface="+mn-lt"/>
                <a:cs typeface="Arial" panose="020B0604020202020204" pitchFamily="34" charset="0"/>
              </a:rPr>
              <a:t>la résistance du câblage ajoute une atténuation du signal.</a:t>
            </a:r>
          </a:p>
          <a:p>
            <a:pPr algn="just"/>
            <a:endParaRPr lang="fr-FR" dirty="0"/>
          </a:p>
          <a:p>
            <a:pPr algn="just"/>
            <a:r>
              <a:rPr kumimoji="0" lang="fr-FR" altLang="fr-FR" sz="1800" b="0" i="0" u="none" strike="noStrike" cap="none" normalizeH="0" baseline="0" dirty="0">
                <a:ln>
                  <a:noFill/>
                </a:ln>
                <a:solidFill>
                  <a:srgbClr val="202122"/>
                </a:solidFill>
                <a:effectLst/>
                <a:latin typeface="+mn-lt"/>
                <a:cs typeface="Arial" panose="020B0604020202020204" pitchFamily="34" charset="0"/>
              </a:rPr>
              <a:t>Des corrections sont indispensables à ce type de montage tel que l'étalonnage « shunt » du système de mesures.</a:t>
            </a:r>
            <a:endParaRPr kumimoji="0" lang="fr-FR" altLang="fr-FR" sz="1800" b="0" i="0" u="none" strike="noStrike" cap="none" normalizeH="0" baseline="0" dirty="0">
              <a:ln>
                <a:noFill/>
              </a:ln>
              <a:solidFill>
                <a:schemeClr val="tx1"/>
              </a:solidFill>
              <a:effectLst/>
              <a:latin typeface="+mn-lt"/>
            </a:endParaRPr>
          </a:p>
        </p:txBody>
      </p:sp>
      <p:grpSp>
        <p:nvGrpSpPr>
          <p:cNvPr id="23" name="Groupe 22">
            <a:extLst>
              <a:ext uri="{FF2B5EF4-FFF2-40B4-BE49-F238E27FC236}">
                <a16:creationId xmlns:a16="http://schemas.microsoft.com/office/drawing/2014/main" id="{B6C9EE3A-AF35-4FC0-8675-D11C9A15A04E}"/>
              </a:ext>
            </a:extLst>
          </p:cNvPr>
          <p:cNvGrpSpPr/>
          <p:nvPr/>
        </p:nvGrpSpPr>
        <p:grpSpPr>
          <a:xfrm>
            <a:off x="7050207" y="2279307"/>
            <a:ext cx="4580281" cy="2672666"/>
            <a:chOff x="6915262" y="2234919"/>
            <a:chExt cx="4580281" cy="2672666"/>
          </a:xfrm>
        </p:grpSpPr>
        <p:pic>
          <p:nvPicPr>
            <p:cNvPr id="14339" name="Picture 3">
              <a:extLst>
                <a:ext uri="{FF2B5EF4-FFF2-40B4-BE49-F238E27FC236}">
                  <a16:creationId xmlns:a16="http://schemas.microsoft.com/office/drawing/2014/main" id="{CC866C55-29EF-4003-90B5-FC919AFB0A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5262" y="2234919"/>
              <a:ext cx="4580281" cy="2198535"/>
            </a:xfrm>
            <a:prstGeom prst="rect">
              <a:avLst/>
            </a:prstGeom>
            <a:noFill/>
            <a:extLst>
              <a:ext uri="{909E8E84-426E-40DD-AFC4-6F175D3DCCD1}">
                <a14:hiddenFill xmlns:a14="http://schemas.microsoft.com/office/drawing/2010/main">
                  <a:solidFill>
                    <a:srgbClr val="FFFFFF"/>
                  </a:solidFill>
                </a14:hiddenFill>
              </a:ext>
            </a:extLst>
          </p:spPr>
        </p:pic>
        <p:sp>
          <p:nvSpPr>
            <p:cNvPr id="9" name="Ellipse 8">
              <a:extLst>
                <a:ext uri="{FF2B5EF4-FFF2-40B4-BE49-F238E27FC236}">
                  <a16:creationId xmlns:a16="http://schemas.microsoft.com/office/drawing/2014/main" id="{45CADD51-24C4-429D-AE56-8DF9A8850B36}"/>
                </a:ext>
              </a:extLst>
            </p:cNvPr>
            <p:cNvSpPr/>
            <p:nvPr/>
          </p:nvSpPr>
          <p:spPr>
            <a:xfrm>
              <a:off x="7913333" y="3393900"/>
              <a:ext cx="674703" cy="727969"/>
            </a:xfrm>
            <a:prstGeom prst="ellipse">
              <a:avLst/>
            </a:prstGeom>
            <a:noFill/>
            <a:ln>
              <a:solidFill>
                <a:srgbClr val="BA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avec flèche 10">
              <a:extLst>
                <a:ext uri="{FF2B5EF4-FFF2-40B4-BE49-F238E27FC236}">
                  <a16:creationId xmlns:a16="http://schemas.microsoft.com/office/drawing/2014/main" id="{80CC7FE9-49AD-4CDF-A2E5-4C0398BE0262}"/>
                </a:ext>
              </a:extLst>
            </p:cNvPr>
            <p:cNvCxnSpPr>
              <a:cxnSpLocks/>
            </p:cNvCxnSpPr>
            <p:nvPr/>
          </p:nvCxnSpPr>
          <p:spPr>
            <a:xfrm flipH="1" flipV="1">
              <a:off x="8463749" y="3988765"/>
              <a:ext cx="573719" cy="68088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27741C74-0265-4DAD-A0EB-88B508761590}"/>
                </a:ext>
              </a:extLst>
            </p:cNvPr>
            <p:cNvSpPr txBox="1"/>
            <p:nvPr/>
          </p:nvSpPr>
          <p:spPr>
            <a:xfrm>
              <a:off x="8654988" y="4538253"/>
              <a:ext cx="1100831" cy="369332"/>
            </a:xfrm>
            <a:prstGeom prst="rect">
              <a:avLst/>
            </a:prstGeom>
            <a:noFill/>
          </p:spPr>
          <p:txBody>
            <a:bodyPr wrap="square" rtlCol="0">
              <a:spAutoFit/>
            </a:bodyPr>
            <a:lstStyle/>
            <a:p>
              <a:r>
                <a:rPr lang="fr-FR" dirty="0"/>
                <a:t>Jauge </a:t>
              </a:r>
            </a:p>
          </p:txBody>
        </p:sp>
        <p:cxnSp>
          <p:nvCxnSpPr>
            <p:cNvPr id="17" name="Connecteur droit avec flèche 16">
              <a:extLst>
                <a:ext uri="{FF2B5EF4-FFF2-40B4-BE49-F238E27FC236}">
                  <a16:creationId xmlns:a16="http://schemas.microsoft.com/office/drawing/2014/main" id="{C6E5BE32-481C-4BBE-A9B8-02F4E4F53664}"/>
                </a:ext>
              </a:extLst>
            </p:cNvPr>
            <p:cNvCxnSpPr>
              <a:cxnSpLocks/>
            </p:cNvCxnSpPr>
            <p:nvPr/>
          </p:nvCxnSpPr>
          <p:spPr>
            <a:xfrm flipV="1">
              <a:off x="9037468" y="2991777"/>
              <a:ext cx="1003619" cy="16778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84526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90182C-3BD4-4026-8243-ADCD3397FBA1}"/>
              </a:ext>
            </a:extLst>
          </p:cNvPr>
          <p:cNvSpPr>
            <a:spLocks noGrp="1"/>
          </p:cNvSpPr>
          <p:nvPr>
            <p:ph type="title"/>
          </p:nvPr>
        </p:nvSpPr>
        <p:spPr/>
        <p:txBody>
          <a:bodyPr>
            <a:normAutofit/>
          </a:bodyPr>
          <a:lstStyle/>
          <a:p>
            <a:r>
              <a:rPr lang="fr-FR" sz="3600" b="1" dirty="0">
                <a:latin typeface="+mn-lt"/>
              </a:rPr>
              <a:t>LES DIFFERENTS MONTAGES</a:t>
            </a:r>
          </a:p>
        </p:txBody>
      </p:sp>
      <p:sp>
        <p:nvSpPr>
          <p:cNvPr id="3" name="Espace réservé du numéro de diapositive 2">
            <a:extLst>
              <a:ext uri="{FF2B5EF4-FFF2-40B4-BE49-F238E27FC236}">
                <a16:creationId xmlns:a16="http://schemas.microsoft.com/office/drawing/2014/main" id="{4BC61056-2AB6-48B1-B3F1-093B26BF81AC}"/>
              </a:ext>
            </a:extLst>
          </p:cNvPr>
          <p:cNvSpPr>
            <a:spLocks noGrp="1"/>
          </p:cNvSpPr>
          <p:nvPr>
            <p:ph type="sldNum" sz="quarter" idx="12"/>
          </p:nvPr>
        </p:nvSpPr>
        <p:spPr/>
        <p:txBody>
          <a:bodyPr/>
          <a:lstStyle/>
          <a:p>
            <a:fld id="{3A214FC8-7A6B-454A-ADA5-8A1A54B328A5}" type="slidenum">
              <a:rPr lang="fr-FR" smtClean="0"/>
              <a:t>25</a:t>
            </a:fld>
            <a:endParaRPr lang="fr-FR"/>
          </a:p>
        </p:txBody>
      </p:sp>
      <p:sp>
        <p:nvSpPr>
          <p:cNvPr id="5" name="ZoneTexte 4">
            <a:extLst>
              <a:ext uri="{FF2B5EF4-FFF2-40B4-BE49-F238E27FC236}">
                <a16:creationId xmlns:a16="http://schemas.microsoft.com/office/drawing/2014/main" id="{DA15FD26-40AC-4E37-8AC4-0C80326159DD}"/>
              </a:ext>
            </a:extLst>
          </p:cNvPr>
          <p:cNvSpPr txBox="1"/>
          <p:nvPr/>
        </p:nvSpPr>
        <p:spPr>
          <a:xfrm>
            <a:off x="673591" y="1321356"/>
            <a:ext cx="2829759" cy="369332"/>
          </a:xfrm>
          <a:prstGeom prst="rect">
            <a:avLst/>
          </a:prstGeom>
          <a:noFill/>
        </p:spPr>
        <p:txBody>
          <a:bodyPr wrap="square">
            <a:spAutoFit/>
          </a:bodyPr>
          <a:lstStyle/>
          <a:p>
            <a:r>
              <a:rPr lang="fr-FR" b="1" i="0" dirty="0">
                <a:solidFill>
                  <a:srgbClr val="0070C0"/>
                </a:solidFill>
                <a:effectLst/>
                <a:latin typeface="Calibri" panose="020F0502020204030204" pitchFamily="34" charset="0"/>
                <a:cs typeface="Calibri" panose="020F0502020204030204" pitchFamily="34" charset="0"/>
              </a:rPr>
              <a:t>Montage en demi pont </a:t>
            </a:r>
            <a:endParaRPr lang="fr-FR" b="0" i="0" dirty="0">
              <a:solidFill>
                <a:srgbClr val="444444"/>
              </a:solidFill>
              <a:effectLst/>
              <a:latin typeface="Open Sans"/>
            </a:endParaRPr>
          </a:p>
        </p:txBody>
      </p:sp>
      <p:sp>
        <p:nvSpPr>
          <p:cNvPr id="7" name="ZoneTexte 6">
            <a:extLst>
              <a:ext uri="{FF2B5EF4-FFF2-40B4-BE49-F238E27FC236}">
                <a16:creationId xmlns:a16="http://schemas.microsoft.com/office/drawing/2014/main" id="{307E9F09-47DF-4804-BCA3-249DCC7FD7F9}"/>
              </a:ext>
            </a:extLst>
          </p:cNvPr>
          <p:cNvSpPr txBox="1"/>
          <p:nvPr/>
        </p:nvSpPr>
        <p:spPr>
          <a:xfrm>
            <a:off x="561511" y="1951672"/>
            <a:ext cx="6112119" cy="1477328"/>
          </a:xfrm>
          <a:prstGeom prst="rect">
            <a:avLst/>
          </a:prstGeom>
          <a:noFill/>
        </p:spPr>
        <p:txBody>
          <a:bodyPr wrap="square">
            <a:spAutoFit/>
          </a:bodyPr>
          <a:lstStyle/>
          <a:p>
            <a:pPr algn="just"/>
            <a:r>
              <a:rPr lang="fr-FR" b="0" i="0" dirty="0">
                <a:solidFill>
                  <a:srgbClr val="222222"/>
                </a:solidFill>
                <a:effectLst/>
              </a:rPr>
              <a:t>Le montage demi pont est couramment utilisé lorsque l’on souhaite faire des corrections en température sur matériaux à mesurer. Il est aussi utilisé pour supprimer la composante de traction (ou compression) lors de mesures de flexion.</a:t>
            </a:r>
            <a:br>
              <a:rPr lang="fr-FR" dirty="0"/>
            </a:br>
            <a:r>
              <a:rPr lang="fr-FR" b="0" i="0" dirty="0">
                <a:solidFill>
                  <a:srgbClr val="222222"/>
                </a:solidFill>
                <a:effectLst/>
              </a:rPr>
              <a:t>Il est plus sensible que le montage en quart de pont.</a:t>
            </a:r>
          </a:p>
        </p:txBody>
      </p:sp>
      <p:grpSp>
        <p:nvGrpSpPr>
          <p:cNvPr id="19" name="Groupe 18">
            <a:extLst>
              <a:ext uri="{FF2B5EF4-FFF2-40B4-BE49-F238E27FC236}">
                <a16:creationId xmlns:a16="http://schemas.microsoft.com/office/drawing/2014/main" id="{529E4996-1F8D-429C-A994-8221F74813DE}"/>
              </a:ext>
            </a:extLst>
          </p:cNvPr>
          <p:cNvGrpSpPr/>
          <p:nvPr/>
        </p:nvGrpSpPr>
        <p:grpSpPr>
          <a:xfrm>
            <a:off x="7061202" y="1173575"/>
            <a:ext cx="4292598" cy="2849943"/>
            <a:chOff x="7098364" y="2070617"/>
            <a:chExt cx="4292598" cy="2849943"/>
          </a:xfrm>
        </p:grpSpPr>
        <p:pic>
          <p:nvPicPr>
            <p:cNvPr id="16386" name="Picture 2">
              <a:hlinkClick r:id="rId2"/>
              <a:extLst>
                <a:ext uri="{FF2B5EF4-FFF2-40B4-BE49-F238E27FC236}">
                  <a16:creationId xmlns:a16="http://schemas.microsoft.com/office/drawing/2014/main" id="{76B89955-5855-48AC-84FB-D897953B6A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8986" y="2070617"/>
              <a:ext cx="4251976" cy="2012602"/>
            </a:xfrm>
            <a:prstGeom prst="rect">
              <a:avLst/>
            </a:prstGeom>
            <a:noFill/>
            <a:extLst>
              <a:ext uri="{909E8E84-426E-40DD-AFC4-6F175D3DCCD1}">
                <a14:hiddenFill xmlns:a14="http://schemas.microsoft.com/office/drawing/2010/main">
                  <a:solidFill>
                    <a:srgbClr val="FFFFFF"/>
                  </a:solidFill>
                </a14:hiddenFill>
              </a:ext>
            </a:extLst>
          </p:spPr>
        </p:pic>
        <p:sp>
          <p:nvSpPr>
            <p:cNvPr id="9" name="Ellipse 8">
              <a:extLst>
                <a:ext uri="{FF2B5EF4-FFF2-40B4-BE49-F238E27FC236}">
                  <a16:creationId xmlns:a16="http://schemas.microsoft.com/office/drawing/2014/main" id="{45CADD51-24C4-429D-AE56-8DF9A8850B36}"/>
                </a:ext>
              </a:extLst>
            </p:cNvPr>
            <p:cNvSpPr/>
            <p:nvPr/>
          </p:nvSpPr>
          <p:spPr>
            <a:xfrm>
              <a:off x="7098364" y="3114301"/>
              <a:ext cx="674703" cy="727969"/>
            </a:xfrm>
            <a:prstGeom prst="ellipse">
              <a:avLst/>
            </a:prstGeom>
            <a:noFill/>
            <a:ln>
              <a:solidFill>
                <a:srgbClr val="BA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avec flèche 10">
              <a:extLst>
                <a:ext uri="{FF2B5EF4-FFF2-40B4-BE49-F238E27FC236}">
                  <a16:creationId xmlns:a16="http://schemas.microsoft.com/office/drawing/2014/main" id="{80CC7FE9-49AD-4CDF-A2E5-4C0398BE0262}"/>
                </a:ext>
              </a:extLst>
            </p:cNvPr>
            <p:cNvCxnSpPr>
              <a:cxnSpLocks/>
            </p:cNvCxnSpPr>
            <p:nvPr/>
          </p:nvCxnSpPr>
          <p:spPr>
            <a:xfrm flipH="1" flipV="1">
              <a:off x="7436982" y="3823035"/>
              <a:ext cx="640973" cy="75960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27741C74-0265-4DAD-A0EB-88B508761590}"/>
                </a:ext>
              </a:extLst>
            </p:cNvPr>
            <p:cNvSpPr txBox="1"/>
            <p:nvPr/>
          </p:nvSpPr>
          <p:spPr>
            <a:xfrm>
              <a:off x="7714243" y="4551228"/>
              <a:ext cx="1100831" cy="369332"/>
            </a:xfrm>
            <a:prstGeom prst="rect">
              <a:avLst/>
            </a:prstGeom>
            <a:noFill/>
          </p:spPr>
          <p:txBody>
            <a:bodyPr wrap="square" rtlCol="0">
              <a:spAutoFit/>
            </a:bodyPr>
            <a:lstStyle/>
            <a:p>
              <a:r>
                <a:rPr lang="fr-FR" dirty="0"/>
                <a:t>Jauges </a:t>
              </a:r>
            </a:p>
          </p:txBody>
        </p:sp>
        <p:cxnSp>
          <p:nvCxnSpPr>
            <p:cNvPr id="17" name="Connecteur droit avec flèche 16">
              <a:extLst>
                <a:ext uri="{FF2B5EF4-FFF2-40B4-BE49-F238E27FC236}">
                  <a16:creationId xmlns:a16="http://schemas.microsoft.com/office/drawing/2014/main" id="{C6E5BE32-481C-4BBE-A9B8-02F4E4F53664}"/>
                </a:ext>
              </a:extLst>
            </p:cNvPr>
            <p:cNvCxnSpPr>
              <a:cxnSpLocks/>
            </p:cNvCxnSpPr>
            <p:nvPr/>
          </p:nvCxnSpPr>
          <p:spPr>
            <a:xfrm flipV="1">
              <a:off x="8077955" y="2592280"/>
              <a:ext cx="1904245" cy="202635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Ellipse 12">
              <a:extLst>
                <a:ext uri="{FF2B5EF4-FFF2-40B4-BE49-F238E27FC236}">
                  <a16:creationId xmlns:a16="http://schemas.microsoft.com/office/drawing/2014/main" id="{39873A60-06D4-46D9-A5B2-C353B35B0F04}"/>
                </a:ext>
              </a:extLst>
            </p:cNvPr>
            <p:cNvSpPr/>
            <p:nvPr/>
          </p:nvSpPr>
          <p:spPr>
            <a:xfrm>
              <a:off x="8015809" y="3096544"/>
              <a:ext cx="674703" cy="727969"/>
            </a:xfrm>
            <a:prstGeom prst="ellipse">
              <a:avLst/>
            </a:prstGeom>
            <a:noFill/>
            <a:ln>
              <a:solidFill>
                <a:srgbClr val="BA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8" name="Connecteur droit avec flèche 17">
              <a:extLst>
                <a:ext uri="{FF2B5EF4-FFF2-40B4-BE49-F238E27FC236}">
                  <a16:creationId xmlns:a16="http://schemas.microsoft.com/office/drawing/2014/main" id="{26CD7221-937E-4D0A-BAC4-79386C50B936}"/>
                </a:ext>
              </a:extLst>
            </p:cNvPr>
            <p:cNvCxnSpPr>
              <a:cxnSpLocks/>
            </p:cNvCxnSpPr>
            <p:nvPr/>
          </p:nvCxnSpPr>
          <p:spPr>
            <a:xfrm flipV="1">
              <a:off x="8052625" y="3823035"/>
              <a:ext cx="250316" cy="79557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FCA078E3-DD3A-4DF2-88EA-AA60D29D8694}"/>
                </a:ext>
              </a:extLst>
            </p:cNvPr>
            <p:cNvCxnSpPr>
              <a:cxnSpLocks/>
            </p:cNvCxnSpPr>
            <p:nvPr/>
          </p:nvCxnSpPr>
          <p:spPr>
            <a:xfrm flipV="1">
              <a:off x="8077955" y="3232959"/>
              <a:ext cx="2075047" cy="13989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6" name="ZoneTexte 25">
            <a:extLst>
              <a:ext uri="{FF2B5EF4-FFF2-40B4-BE49-F238E27FC236}">
                <a16:creationId xmlns:a16="http://schemas.microsoft.com/office/drawing/2014/main" id="{338F4874-B181-412A-BAA9-9C6A9BD68521}"/>
              </a:ext>
            </a:extLst>
          </p:cNvPr>
          <p:cNvSpPr txBox="1"/>
          <p:nvPr/>
        </p:nvSpPr>
        <p:spPr>
          <a:xfrm>
            <a:off x="561512" y="3685599"/>
            <a:ext cx="2829759" cy="369332"/>
          </a:xfrm>
          <a:prstGeom prst="rect">
            <a:avLst/>
          </a:prstGeom>
          <a:noFill/>
        </p:spPr>
        <p:txBody>
          <a:bodyPr wrap="square">
            <a:spAutoFit/>
          </a:bodyPr>
          <a:lstStyle/>
          <a:p>
            <a:r>
              <a:rPr lang="fr-FR" b="1" i="0" dirty="0">
                <a:solidFill>
                  <a:srgbClr val="0070C0"/>
                </a:solidFill>
                <a:effectLst/>
                <a:latin typeface="Calibri" panose="020F0502020204030204" pitchFamily="34" charset="0"/>
                <a:cs typeface="Calibri" panose="020F0502020204030204" pitchFamily="34" charset="0"/>
              </a:rPr>
              <a:t>Montage en pont complet</a:t>
            </a:r>
            <a:endParaRPr lang="fr-FR" b="0" i="0" dirty="0">
              <a:solidFill>
                <a:srgbClr val="444444"/>
              </a:solidFill>
              <a:effectLst/>
              <a:latin typeface="Open Sans"/>
            </a:endParaRPr>
          </a:p>
        </p:txBody>
      </p:sp>
      <p:pic>
        <p:nvPicPr>
          <p:cNvPr id="16390" name="Picture 6">
            <a:hlinkClick r:id="rId4"/>
            <a:extLst>
              <a:ext uri="{FF2B5EF4-FFF2-40B4-BE49-F238E27FC236}">
                <a16:creationId xmlns:a16="http://schemas.microsoft.com/office/drawing/2014/main" id="{5BBAF72A-33C2-4409-89AD-0E2A3CDE27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7844" y="4248164"/>
            <a:ext cx="4251975" cy="1955908"/>
          </a:xfrm>
          <a:prstGeom prst="rect">
            <a:avLst/>
          </a:prstGeom>
          <a:noFill/>
          <a:extLst>
            <a:ext uri="{909E8E84-426E-40DD-AFC4-6F175D3DCCD1}">
              <a14:hiddenFill xmlns:a14="http://schemas.microsoft.com/office/drawing/2010/main">
                <a:solidFill>
                  <a:srgbClr val="FFFFFF"/>
                </a:solidFill>
              </a14:hiddenFill>
            </a:ext>
          </a:extLst>
        </p:spPr>
      </p:pic>
      <p:sp>
        <p:nvSpPr>
          <p:cNvPr id="32" name="ZoneTexte 31">
            <a:extLst>
              <a:ext uri="{FF2B5EF4-FFF2-40B4-BE49-F238E27FC236}">
                <a16:creationId xmlns:a16="http://schemas.microsoft.com/office/drawing/2014/main" id="{866B0C40-708F-42CD-9577-98ACAB69D4C5}"/>
              </a:ext>
            </a:extLst>
          </p:cNvPr>
          <p:cNvSpPr txBox="1"/>
          <p:nvPr/>
        </p:nvSpPr>
        <p:spPr>
          <a:xfrm>
            <a:off x="456090" y="4164572"/>
            <a:ext cx="6094520" cy="2308324"/>
          </a:xfrm>
          <a:prstGeom prst="rect">
            <a:avLst/>
          </a:prstGeom>
          <a:noFill/>
        </p:spPr>
        <p:txBody>
          <a:bodyPr wrap="square">
            <a:spAutoFit/>
          </a:bodyPr>
          <a:lstStyle/>
          <a:p>
            <a:r>
              <a:rPr lang="fr-FR" b="0" i="0" dirty="0">
                <a:solidFill>
                  <a:srgbClr val="202122"/>
                </a:solidFill>
                <a:effectLst/>
              </a:rPr>
              <a:t>Ce montage est un peu plus coûteux que les deux montages précédents, mais il permet de donner des valeurs plus précises:</a:t>
            </a:r>
          </a:p>
          <a:p>
            <a:r>
              <a:rPr lang="fr-FR" b="0" i="0" dirty="0">
                <a:solidFill>
                  <a:srgbClr val="202122"/>
                </a:solidFill>
                <a:effectLst/>
              </a:rPr>
              <a:t> </a:t>
            </a:r>
          </a:p>
          <a:p>
            <a:pPr marL="285750" indent="-285750">
              <a:buFont typeface="Wingdings" panose="05000000000000000000" pitchFamily="2" charset="2"/>
              <a:buChar char="ü"/>
            </a:pPr>
            <a:r>
              <a:rPr lang="fr-FR" b="0" i="0" dirty="0">
                <a:solidFill>
                  <a:srgbClr val="202122"/>
                </a:solidFill>
                <a:effectLst/>
              </a:rPr>
              <a:t>Il est sensible aux faibles déformations.</a:t>
            </a:r>
          </a:p>
          <a:p>
            <a:pPr marL="285750" indent="-285750">
              <a:buFont typeface="Wingdings" panose="05000000000000000000" pitchFamily="2" charset="2"/>
              <a:buChar char="ü"/>
            </a:pPr>
            <a:r>
              <a:rPr lang="fr-FR" b="0" i="0" dirty="0">
                <a:solidFill>
                  <a:srgbClr val="222222"/>
                </a:solidFill>
                <a:effectLst/>
              </a:rPr>
              <a:t>Il est insensible au variations de température.</a:t>
            </a:r>
          </a:p>
          <a:p>
            <a:pPr marL="285750" indent="-285750">
              <a:buFont typeface="Wingdings" panose="05000000000000000000" pitchFamily="2" charset="2"/>
              <a:buChar char="ü"/>
            </a:pPr>
            <a:r>
              <a:rPr lang="fr-FR" dirty="0">
                <a:solidFill>
                  <a:srgbClr val="222222"/>
                </a:solidFill>
              </a:rPr>
              <a:t>Il permet une </a:t>
            </a:r>
            <a:r>
              <a:rPr lang="fr-FR" b="0" i="0" dirty="0">
                <a:solidFill>
                  <a:srgbClr val="202122"/>
                </a:solidFill>
                <a:effectLst/>
              </a:rPr>
              <a:t>suppression plus complète des efforts qu'on veut éliminer</a:t>
            </a:r>
            <a:r>
              <a:rPr lang="fr-FR" b="0" i="0" dirty="0">
                <a:solidFill>
                  <a:srgbClr val="202122"/>
                </a:solidFill>
                <a:effectLst/>
                <a:latin typeface="Arial" panose="020B0604020202020204" pitchFamily="34" charset="0"/>
              </a:rPr>
              <a:t>.</a:t>
            </a:r>
          </a:p>
          <a:p>
            <a:r>
              <a:rPr lang="fr-FR" b="0" i="0" dirty="0">
                <a:solidFill>
                  <a:srgbClr val="222222"/>
                </a:solidFill>
                <a:effectLst/>
              </a:rPr>
              <a:t>C’est le montage le plus courant pour les mesures de forces.</a:t>
            </a:r>
            <a:endParaRPr lang="fr-FR" dirty="0"/>
          </a:p>
        </p:txBody>
      </p:sp>
    </p:spTree>
    <p:extLst>
      <p:ext uri="{BB962C8B-B14F-4D97-AF65-F5344CB8AC3E}">
        <p14:creationId xmlns:p14="http://schemas.microsoft.com/office/powerpoint/2010/main" val="1956801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834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space réservé du numéro de diapositive 4">
            <a:extLst>
              <a:ext uri="{FF2B5EF4-FFF2-40B4-BE49-F238E27FC236}">
                <a16:creationId xmlns:a16="http://schemas.microsoft.com/office/drawing/2014/main" id="{7CDAC96F-0B05-45B5-B148-742FFC788918}"/>
              </a:ext>
            </a:extLst>
          </p:cNvPr>
          <p:cNvSpPr>
            <a:spLocks noGrp="1"/>
          </p:cNvSpPr>
          <p:nvPr>
            <p:ph type="sldNum" sz="quarter" idx="12"/>
          </p:nvPr>
        </p:nvSpPr>
        <p:spPr>
          <a:xfrm>
            <a:off x="615697" y="6356350"/>
            <a:ext cx="685800" cy="365125"/>
          </a:xfrm>
        </p:spPr>
        <p:txBody>
          <a:bodyPr vert="horz" lIns="91440" tIns="45720" rIns="91440" bIns="45720" rtlCol="0" anchor="ctr">
            <a:normAutofit/>
          </a:bodyPr>
          <a:lstStyle/>
          <a:p>
            <a:pPr algn="l">
              <a:spcAft>
                <a:spcPts val="600"/>
              </a:spcAft>
              <a:defRPr/>
            </a:pPr>
            <a:fld id="{3A214FC8-7A6B-454A-ADA5-8A1A54B328A5}" type="slidenum">
              <a:rPr lang="en-US">
                <a:solidFill>
                  <a:srgbClr val="595959"/>
                </a:solidFill>
                <a:latin typeface="Calibri" panose="020F0502020204030204"/>
              </a:rPr>
              <a:pPr algn="l">
                <a:spcAft>
                  <a:spcPts val="600"/>
                </a:spcAft>
                <a:defRPr/>
              </a:pPr>
              <a:t>26</a:t>
            </a:fld>
            <a:endParaRPr lang="en-US">
              <a:solidFill>
                <a:srgbClr val="595959"/>
              </a:solidFill>
              <a:latin typeface="Calibri" panose="020F0502020204030204"/>
            </a:endParaRPr>
          </a:p>
        </p:txBody>
      </p:sp>
      <p:pic>
        <p:nvPicPr>
          <p:cNvPr id="8" name="Picture 2" descr="Capteur de couple, couplèmetre rotatif et statique.">
            <a:extLst>
              <a:ext uri="{FF2B5EF4-FFF2-40B4-BE49-F238E27FC236}">
                <a16:creationId xmlns:a16="http://schemas.microsoft.com/office/drawing/2014/main" id="{EEC7B867-01E4-417B-B84D-1E9D9CC2F8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3650449">
            <a:off x="-1479724" y="1619349"/>
            <a:ext cx="8446133" cy="3619300"/>
          </a:xfrm>
          <a:prstGeom prst="rect">
            <a:avLst/>
          </a:prstGeom>
          <a:noFill/>
          <a:extLst>
            <a:ext uri="{909E8E84-426E-40DD-AFC4-6F175D3DCCD1}">
              <a14:hiddenFill xmlns:a14="http://schemas.microsoft.com/office/drawing/2010/main">
                <a:solidFill>
                  <a:srgbClr val="FFFFFF"/>
                </a:solidFill>
              </a14:hiddenFill>
            </a:ext>
          </a:extLst>
        </p:spPr>
      </p:pic>
      <p:sp>
        <p:nvSpPr>
          <p:cNvPr id="12" name="Titre 1">
            <a:extLst>
              <a:ext uri="{FF2B5EF4-FFF2-40B4-BE49-F238E27FC236}">
                <a16:creationId xmlns:a16="http://schemas.microsoft.com/office/drawing/2014/main" id="{8669C604-3612-44E3-B7A7-05D22B2B5D85}"/>
              </a:ext>
            </a:extLst>
          </p:cNvPr>
          <p:cNvSpPr>
            <a:spLocks noGrp="1"/>
          </p:cNvSpPr>
          <p:nvPr>
            <p:ph type="title"/>
          </p:nvPr>
        </p:nvSpPr>
        <p:spPr>
          <a:xfrm>
            <a:off x="5783062" y="769814"/>
            <a:ext cx="5014247" cy="1325563"/>
          </a:xfrm>
        </p:spPr>
        <p:txBody>
          <a:bodyPr/>
          <a:lstStyle/>
          <a:p>
            <a:r>
              <a:rPr lang="fr-FR" b="1" i="0" dirty="0">
                <a:solidFill>
                  <a:srgbClr val="152F4E"/>
                </a:solidFill>
                <a:effectLst/>
                <a:latin typeface="Barlow"/>
              </a:rPr>
              <a:t>Mesure de couple</a:t>
            </a:r>
            <a:br>
              <a:rPr lang="fr-FR" b="1" i="0" dirty="0">
                <a:solidFill>
                  <a:srgbClr val="152F4E"/>
                </a:solidFill>
                <a:effectLst/>
                <a:latin typeface="Barlow"/>
              </a:rPr>
            </a:br>
            <a:endParaRPr lang="fr-FR" dirty="0"/>
          </a:p>
        </p:txBody>
      </p:sp>
      <p:sp>
        <p:nvSpPr>
          <p:cNvPr id="13" name="Espace réservé du contenu 2">
            <a:extLst>
              <a:ext uri="{FF2B5EF4-FFF2-40B4-BE49-F238E27FC236}">
                <a16:creationId xmlns:a16="http://schemas.microsoft.com/office/drawing/2014/main" id="{CBF2B978-851C-4086-995C-3852C74B3CA4}"/>
              </a:ext>
            </a:extLst>
          </p:cNvPr>
          <p:cNvSpPr>
            <a:spLocks noGrp="1"/>
          </p:cNvSpPr>
          <p:nvPr>
            <p:ph sz="half" idx="1"/>
          </p:nvPr>
        </p:nvSpPr>
        <p:spPr>
          <a:xfrm>
            <a:off x="4873841" y="1596874"/>
            <a:ext cx="6833527" cy="4491311"/>
          </a:xfrm>
        </p:spPr>
        <p:txBody>
          <a:bodyPr>
            <a:noAutofit/>
          </a:bodyPr>
          <a:lstStyle/>
          <a:p>
            <a:pPr marL="0" indent="0" algn="just">
              <a:buNone/>
            </a:pPr>
            <a:r>
              <a:rPr lang="fr-FR" sz="1800" b="0" i="0" dirty="0">
                <a:solidFill>
                  <a:srgbClr val="6B7287"/>
                </a:solidFill>
                <a:effectLst/>
              </a:rPr>
              <a:t>La mesure de couple se fait avec un capteur de couple. Les capteurs de couple peuvent être statiques, rotatifs ou multi-composantes. </a:t>
            </a:r>
          </a:p>
          <a:p>
            <a:pPr algn="just">
              <a:buFont typeface="Wingdings" panose="05000000000000000000" pitchFamily="2" charset="2"/>
              <a:buChar char="q"/>
            </a:pPr>
            <a:r>
              <a:rPr lang="fr-FR" sz="1800" b="0" i="0" dirty="0">
                <a:solidFill>
                  <a:srgbClr val="6B7287"/>
                </a:solidFill>
                <a:effectLst/>
              </a:rPr>
              <a:t>Pour des mesures statiques la pièce à mesurer ne tourne pas. Cette pièce est contrainte en rotation sans aucun déplacement, seule la déflexion du couple-mètre est génératrice de signal de mesure. Cette déflexion est mesurée par des jauges de contrainte.</a:t>
            </a:r>
          </a:p>
          <a:p>
            <a:pPr algn="just">
              <a:buFont typeface="Wingdings" panose="05000000000000000000" pitchFamily="2" charset="2"/>
              <a:buChar char="q"/>
            </a:pPr>
            <a:r>
              <a:rPr lang="fr-FR" sz="1800" b="0" i="0" dirty="0">
                <a:solidFill>
                  <a:srgbClr val="6B7287"/>
                </a:solidFill>
                <a:effectLst/>
              </a:rPr>
              <a:t>Pour les mesures de couple rotatif, la pièce, sujet de la mesure de couple, tourne avec l’axe du capteur de couple. Les éléments (jauges de contrainte) sont collés sur l’axe en rotation. La transmission sur signal de mesure se fait sans contact. La vitesse de rotation peut être très élevée pour des couples très faibles. </a:t>
            </a:r>
          </a:p>
          <a:p>
            <a:pPr algn="just">
              <a:buFont typeface="Wingdings" panose="05000000000000000000" pitchFamily="2" charset="2"/>
              <a:buChar char="q"/>
            </a:pPr>
            <a:r>
              <a:rPr lang="fr-FR" sz="1800" b="0" i="0" dirty="0">
                <a:solidFill>
                  <a:srgbClr val="6B7287"/>
                </a:solidFill>
                <a:effectLst/>
              </a:rPr>
              <a:t>Les capteurs de force 6 composantes intègrent des composantes de couple statique, généralement sur 3 axes. En fonction de la configuration et des besoins des essais. les capteurs 6 composantes sont un bon compris pour des mesures de forces complémentaire selon les axes d'alignement.</a:t>
            </a:r>
            <a:endParaRPr lang="fr-FR" sz="1800" dirty="0"/>
          </a:p>
        </p:txBody>
      </p:sp>
    </p:spTree>
    <p:extLst>
      <p:ext uri="{BB962C8B-B14F-4D97-AF65-F5344CB8AC3E}">
        <p14:creationId xmlns:p14="http://schemas.microsoft.com/office/powerpoint/2010/main" val="2356044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340B4DCF-8DED-4BEB-85E6-C9B35B80CE72}"/>
              </a:ext>
            </a:extLst>
          </p:cNvPr>
          <p:cNvSpPr>
            <a:spLocks noGrp="1"/>
          </p:cNvSpPr>
          <p:nvPr>
            <p:ph type="sldNum" sz="quarter" idx="12"/>
          </p:nvPr>
        </p:nvSpPr>
        <p:spPr/>
        <p:txBody>
          <a:bodyPr/>
          <a:lstStyle/>
          <a:p>
            <a:fld id="{3A214FC8-7A6B-454A-ADA5-8A1A54B328A5}" type="slidenum">
              <a:rPr lang="fr-FR" smtClean="0"/>
              <a:t>27</a:t>
            </a:fld>
            <a:endParaRPr lang="fr-FR"/>
          </a:p>
        </p:txBody>
      </p:sp>
      <p:sp>
        <p:nvSpPr>
          <p:cNvPr id="7" name="Titre 6">
            <a:extLst>
              <a:ext uri="{FF2B5EF4-FFF2-40B4-BE49-F238E27FC236}">
                <a16:creationId xmlns:a16="http://schemas.microsoft.com/office/drawing/2014/main" id="{90E3FFBB-8757-474F-A124-D260CD7DD821}"/>
              </a:ext>
            </a:extLst>
          </p:cNvPr>
          <p:cNvSpPr>
            <a:spLocks noGrp="1"/>
          </p:cNvSpPr>
          <p:nvPr>
            <p:ph type="title"/>
          </p:nvPr>
        </p:nvSpPr>
        <p:spPr/>
        <p:txBody>
          <a:bodyPr/>
          <a:lstStyle/>
          <a:p>
            <a:r>
              <a:rPr lang="fr-FR" b="1" i="0" dirty="0">
                <a:solidFill>
                  <a:srgbClr val="152F4E"/>
                </a:solidFill>
                <a:effectLst/>
                <a:latin typeface="Barlow"/>
              </a:rPr>
              <a:t>Capteur de couple statique</a:t>
            </a:r>
            <a:endParaRPr lang="fr-FR" dirty="0"/>
          </a:p>
        </p:txBody>
      </p:sp>
      <p:pic>
        <p:nvPicPr>
          <p:cNvPr id="17410" name="Picture 2" descr="Capteur de couple statiques">
            <a:extLst>
              <a:ext uri="{FF2B5EF4-FFF2-40B4-BE49-F238E27FC236}">
                <a16:creationId xmlns:a16="http://schemas.microsoft.com/office/drawing/2014/main" id="{A1C0F0F0-8ACB-4C9D-98FF-A7CD0E0BACD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14325" y="1588294"/>
            <a:ext cx="5181600" cy="3454400"/>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a:extLst>
              <a:ext uri="{FF2B5EF4-FFF2-40B4-BE49-F238E27FC236}">
                <a16:creationId xmlns:a16="http://schemas.microsoft.com/office/drawing/2014/main" id="{E1A3F047-6FFB-45BD-B5D5-1E1024BDD91D}"/>
              </a:ext>
            </a:extLst>
          </p:cNvPr>
          <p:cNvSpPr txBox="1"/>
          <p:nvPr/>
        </p:nvSpPr>
        <p:spPr>
          <a:xfrm>
            <a:off x="6172200" y="1870075"/>
            <a:ext cx="5181600" cy="2585323"/>
          </a:xfrm>
          <a:prstGeom prst="rect">
            <a:avLst/>
          </a:prstGeom>
          <a:noFill/>
        </p:spPr>
        <p:txBody>
          <a:bodyPr wrap="square">
            <a:spAutoFit/>
          </a:bodyPr>
          <a:lstStyle/>
          <a:p>
            <a:pPr algn="just"/>
            <a:r>
              <a:rPr lang="fr-FR" b="0" i="0" dirty="0">
                <a:solidFill>
                  <a:srgbClr val="6B7287"/>
                </a:solidFill>
                <a:effectLst/>
              </a:rPr>
              <a:t>Les capteurs de couple statiques à jauges de contrainte sont utilisés pour la mesure du couple de réaction sur des applications non tournantes. </a:t>
            </a:r>
          </a:p>
          <a:p>
            <a:pPr algn="just"/>
            <a:endParaRPr lang="fr-FR" dirty="0">
              <a:solidFill>
                <a:srgbClr val="6B7287"/>
              </a:solidFill>
            </a:endParaRPr>
          </a:p>
          <a:p>
            <a:pPr algn="just"/>
            <a:r>
              <a:rPr lang="fr-FR" b="0" i="0" dirty="0">
                <a:solidFill>
                  <a:srgbClr val="6B7287"/>
                </a:solidFill>
                <a:effectLst/>
              </a:rPr>
              <a:t>Ces couple-mètres se caractérisent par leur précision, leur rigidité et leur stabilité. </a:t>
            </a:r>
          </a:p>
          <a:p>
            <a:pPr algn="just"/>
            <a:endParaRPr lang="fr-FR" dirty="0">
              <a:solidFill>
                <a:srgbClr val="6B7287"/>
              </a:solidFill>
            </a:endParaRPr>
          </a:p>
          <a:p>
            <a:pPr algn="just"/>
            <a:r>
              <a:rPr lang="fr-FR" b="0" i="0" dirty="0">
                <a:solidFill>
                  <a:srgbClr val="6B7287"/>
                </a:solidFill>
                <a:effectLst/>
              </a:rPr>
              <a:t>Les étendues de mesure sont comprises entre 0.01 Nm à 20 </a:t>
            </a:r>
            <a:r>
              <a:rPr lang="fr-FR" b="0" i="0" dirty="0" err="1">
                <a:solidFill>
                  <a:srgbClr val="6B7287"/>
                </a:solidFill>
                <a:effectLst/>
              </a:rPr>
              <a:t>kNm</a:t>
            </a:r>
            <a:endParaRPr lang="fr-FR" dirty="0"/>
          </a:p>
        </p:txBody>
      </p:sp>
    </p:spTree>
    <p:extLst>
      <p:ext uri="{BB962C8B-B14F-4D97-AF65-F5344CB8AC3E}">
        <p14:creationId xmlns:p14="http://schemas.microsoft.com/office/powerpoint/2010/main" val="4220856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05FB31-DCF6-4435-801D-BEAEC9986266}"/>
              </a:ext>
            </a:extLst>
          </p:cNvPr>
          <p:cNvSpPr>
            <a:spLocks noGrp="1"/>
          </p:cNvSpPr>
          <p:nvPr>
            <p:ph type="title"/>
          </p:nvPr>
        </p:nvSpPr>
        <p:spPr/>
        <p:txBody>
          <a:bodyPr/>
          <a:lstStyle/>
          <a:p>
            <a:r>
              <a:rPr lang="fr-FR" b="1" i="0" dirty="0">
                <a:solidFill>
                  <a:srgbClr val="152F4E"/>
                </a:solidFill>
                <a:effectLst/>
                <a:latin typeface="Barlow"/>
              </a:rPr>
              <a:t>Capteur de couple rotatif</a:t>
            </a:r>
            <a:endParaRPr lang="fr-FR" dirty="0"/>
          </a:p>
        </p:txBody>
      </p:sp>
      <p:sp>
        <p:nvSpPr>
          <p:cNvPr id="5" name="Espace réservé du numéro de diapositive 4">
            <a:extLst>
              <a:ext uri="{FF2B5EF4-FFF2-40B4-BE49-F238E27FC236}">
                <a16:creationId xmlns:a16="http://schemas.microsoft.com/office/drawing/2014/main" id="{EA650636-8696-421A-A93E-7028F9E5534E}"/>
              </a:ext>
            </a:extLst>
          </p:cNvPr>
          <p:cNvSpPr>
            <a:spLocks noGrp="1"/>
          </p:cNvSpPr>
          <p:nvPr>
            <p:ph type="sldNum" sz="quarter" idx="12"/>
          </p:nvPr>
        </p:nvSpPr>
        <p:spPr/>
        <p:txBody>
          <a:bodyPr/>
          <a:lstStyle/>
          <a:p>
            <a:fld id="{3A214FC8-7A6B-454A-ADA5-8A1A54B328A5}" type="slidenum">
              <a:rPr lang="fr-FR" smtClean="0"/>
              <a:t>28</a:t>
            </a:fld>
            <a:endParaRPr lang="fr-FR"/>
          </a:p>
        </p:txBody>
      </p:sp>
      <p:pic>
        <p:nvPicPr>
          <p:cNvPr id="18434" name="Picture 2" descr="capteurs de couple">
            <a:extLst>
              <a:ext uri="{FF2B5EF4-FFF2-40B4-BE49-F238E27FC236}">
                <a16:creationId xmlns:a16="http://schemas.microsoft.com/office/drawing/2014/main" id="{51C4153A-74D0-4666-A83B-865C4BBA4AF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32173" y="1790823"/>
            <a:ext cx="4914530" cy="3276353"/>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8CC9971E-4E44-4278-A2DD-BF6D2A731A30}"/>
              </a:ext>
            </a:extLst>
          </p:cNvPr>
          <p:cNvSpPr txBox="1"/>
          <p:nvPr/>
        </p:nvSpPr>
        <p:spPr>
          <a:xfrm>
            <a:off x="5562600" y="1863501"/>
            <a:ext cx="5969493" cy="3139321"/>
          </a:xfrm>
          <a:prstGeom prst="rect">
            <a:avLst/>
          </a:prstGeom>
          <a:noFill/>
        </p:spPr>
        <p:txBody>
          <a:bodyPr wrap="square">
            <a:spAutoFit/>
          </a:bodyPr>
          <a:lstStyle/>
          <a:p>
            <a:pPr algn="just"/>
            <a:r>
              <a:rPr lang="fr-FR" b="0" i="0" dirty="0">
                <a:effectLst/>
              </a:rPr>
              <a:t>Capteurs de couples industriels à jauges de contraintes pour la mesure du couple dynamique sur un axe en rotation jusqu'à 37.000 tr/min.</a:t>
            </a:r>
          </a:p>
          <a:p>
            <a:pPr algn="just"/>
            <a:r>
              <a:rPr lang="fr-FR" b="0" i="0" dirty="0">
                <a:effectLst/>
              </a:rPr>
              <a:t>La transmission du signal est sans contact ce qui garantit une grande précision de mesure (jusqu'à 0,05%), une réponse dynamique très élevée et une durée de vie importante.</a:t>
            </a:r>
          </a:p>
          <a:p>
            <a:pPr algn="just"/>
            <a:endParaRPr lang="fr-FR" b="0" i="0" dirty="0">
              <a:effectLst/>
            </a:endParaRPr>
          </a:p>
          <a:p>
            <a:pPr algn="just"/>
            <a:r>
              <a:rPr lang="fr-FR" b="0" i="0" dirty="0">
                <a:effectLst/>
                <a:latin typeface="Muli"/>
              </a:rPr>
              <a:t>Les étendues de mesure sont comprises entre 0.01 Nm à 20 </a:t>
            </a:r>
            <a:r>
              <a:rPr lang="fr-FR" b="0" i="0" dirty="0" err="1">
                <a:effectLst/>
                <a:latin typeface="Muli"/>
              </a:rPr>
              <a:t>kNm</a:t>
            </a:r>
            <a:r>
              <a:rPr lang="fr-FR" b="0" i="0" dirty="0">
                <a:effectLst/>
                <a:latin typeface="Muli"/>
              </a:rPr>
              <a:t>. Une sortie vitesse de rotation et position angulaire est disponible en option pour une mesure directe de la puissance et du rendement mécanique réel.</a:t>
            </a:r>
            <a:endParaRPr lang="fr-FR" b="0" i="0" dirty="0">
              <a:effectLst/>
            </a:endParaRPr>
          </a:p>
        </p:txBody>
      </p:sp>
    </p:spTree>
    <p:extLst>
      <p:ext uri="{BB962C8B-B14F-4D97-AF65-F5344CB8AC3E}">
        <p14:creationId xmlns:p14="http://schemas.microsoft.com/office/powerpoint/2010/main" val="28965899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F80118-F714-498B-9D43-2FE9994ABE2B}"/>
              </a:ext>
            </a:extLst>
          </p:cNvPr>
          <p:cNvSpPr>
            <a:spLocks noGrp="1"/>
          </p:cNvSpPr>
          <p:nvPr>
            <p:ph type="title"/>
          </p:nvPr>
        </p:nvSpPr>
        <p:spPr>
          <a:xfrm>
            <a:off x="838200" y="732954"/>
            <a:ext cx="8066103" cy="749007"/>
          </a:xfrm>
        </p:spPr>
        <p:txBody>
          <a:bodyPr>
            <a:normAutofit/>
          </a:bodyPr>
          <a:lstStyle/>
          <a:p>
            <a:r>
              <a:rPr lang="fr-FR" b="1" i="0" dirty="0">
                <a:solidFill>
                  <a:srgbClr val="152F4E"/>
                </a:solidFill>
                <a:effectLst/>
                <a:latin typeface="Barlow"/>
              </a:rPr>
              <a:t>Capteurs de Force 6 axes</a:t>
            </a:r>
            <a:endParaRPr lang="fr-FR" dirty="0"/>
          </a:p>
        </p:txBody>
      </p:sp>
      <p:sp>
        <p:nvSpPr>
          <p:cNvPr id="4" name="Espace réservé du contenu 3">
            <a:extLst>
              <a:ext uri="{FF2B5EF4-FFF2-40B4-BE49-F238E27FC236}">
                <a16:creationId xmlns:a16="http://schemas.microsoft.com/office/drawing/2014/main" id="{D07AB4F6-A773-4F22-875F-9374132D1FD3}"/>
              </a:ext>
            </a:extLst>
          </p:cNvPr>
          <p:cNvSpPr>
            <a:spLocks noGrp="1"/>
          </p:cNvSpPr>
          <p:nvPr>
            <p:ph sz="half" idx="2"/>
          </p:nvPr>
        </p:nvSpPr>
        <p:spPr>
          <a:xfrm>
            <a:off x="6713737" y="1812030"/>
            <a:ext cx="5181600" cy="4351338"/>
          </a:xfrm>
        </p:spPr>
        <p:txBody>
          <a:bodyPr>
            <a:normAutofit/>
          </a:bodyPr>
          <a:lstStyle/>
          <a:p>
            <a:pPr algn="l"/>
            <a:r>
              <a:rPr lang="fr-FR" sz="1800" b="0" i="0" dirty="0">
                <a:effectLst/>
              </a:rPr>
              <a:t>Capteurs multi-composantes pour la mesure des 3 forces Fx, Fy, </a:t>
            </a:r>
            <a:r>
              <a:rPr lang="fr-FR" sz="1800" b="0" i="0" dirty="0" err="1">
                <a:effectLst/>
              </a:rPr>
              <a:t>Fz</a:t>
            </a:r>
            <a:r>
              <a:rPr lang="fr-FR" sz="1800" b="0" i="0" dirty="0">
                <a:effectLst/>
              </a:rPr>
              <a:t>, et des trois moments Mx, </a:t>
            </a:r>
            <a:r>
              <a:rPr lang="fr-FR" sz="1800" b="0" i="0" dirty="0" err="1">
                <a:effectLst/>
              </a:rPr>
              <a:t>My</a:t>
            </a:r>
            <a:r>
              <a:rPr lang="fr-FR" sz="1800" b="0" i="0" dirty="0">
                <a:effectLst/>
              </a:rPr>
              <a:t>, </a:t>
            </a:r>
            <a:r>
              <a:rPr lang="fr-FR" sz="1800" b="0" i="0" dirty="0" err="1">
                <a:effectLst/>
              </a:rPr>
              <a:t>Mz</a:t>
            </a:r>
            <a:r>
              <a:rPr lang="fr-FR" sz="1800" b="0" i="0" dirty="0">
                <a:effectLst/>
              </a:rPr>
              <a:t> en simultané. </a:t>
            </a:r>
          </a:p>
          <a:p>
            <a:pPr algn="l"/>
            <a:r>
              <a:rPr lang="fr-FR" sz="1800" b="0" i="0" dirty="0">
                <a:effectLst/>
              </a:rPr>
              <a:t>Les étendues de mesure comprises entre 20N/1Nm et 400 kN/40Nm. Ces capteurs rigides, compacts et précis (0,2 à 1%) sont intégrés en robotique, ainsi que dans les machines de production et bancs de test, pour l'aéronautique, l'emballage, l'automobile, etc..</a:t>
            </a:r>
          </a:p>
          <a:p>
            <a:endParaRPr lang="fr-FR" dirty="0"/>
          </a:p>
        </p:txBody>
      </p:sp>
      <p:sp>
        <p:nvSpPr>
          <p:cNvPr id="5" name="Espace réservé du numéro de diapositive 4">
            <a:extLst>
              <a:ext uri="{FF2B5EF4-FFF2-40B4-BE49-F238E27FC236}">
                <a16:creationId xmlns:a16="http://schemas.microsoft.com/office/drawing/2014/main" id="{3F7E6C00-5900-4199-99F7-07A9B685A9C4}"/>
              </a:ext>
            </a:extLst>
          </p:cNvPr>
          <p:cNvSpPr>
            <a:spLocks noGrp="1"/>
          </p:cNvSpPr>
          <p:nvPr>
            <p:ph type="sldNum" sz="quarter" idx="12"/>
          </p:nvPr>
        </p:nvSpPr>
        <p:spPr/>
        <p:txBody>
          <a:bodyPr/>
          <a:lstStyle/>
          <a:p>
            <a:fld id="{3A214FC8-7A6B-454A-ADA5-8A1A54B328A5}" type="slidenum">
              <a:rPr lang="fr-FR" smtClean="0"/>
              <a:t>29</a:t>
            </a:fld>
            <a:endParaRPr lang="fr-FR"/>
          </a:p>
        </p:txBody>
      </p:sp>
      <p:pic>
        <p:nvPicPr>
          <p:cNvPr id="19458" name="Picture 2" descr="multi-axis load cells">
            <a:extLst>
              <a:ext uri="{FF2B5EF4-FFF2-40B4-BE49-F238E27FC236}">
                <a16:creationId xmlns:a16="http://schemas.microsoft.com/office/drawing/2014/main" id="{4FCC2DB3-3034-4A9E-ABB6-F229218D84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663" y="1812030"/>
            <a:ext cx="6069316" cy="4076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524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5043B4-5B6B-4DF5-BF14-7D5100C21FB9}"/>
              </a:ext>
            </a:extLst>
          </p:cNvPr>
          <p:cNvSpPr>
            <a:spLocks noGrp="1"/>
          </p:cNvSpPr>
          <p:nvPr>
            <p:ph type="title"/>
          </p:nvPr>
        </p:nvSpPr>
        <p:spPr>
          <a:xfrm>
            <a:off x="4965430" y="629268"/>
            <a:ext cx="6586491" cy="1286160"/>
          </a:xfrm>
        </p:spPr>
        <p:txBody>
          <a:bodyPr anchor="b">
            <a:normAutofit/>
          </a:bodyPr>
          <a:lstStyle/>
          <a:p>
            <a:r>
              <a:rPr lang="fr-FR" sz="4100" b="1" i="0" u="none" strike="noStrike" baseline="0">
                <a:latin typeface="+mn-lt"/>
              </a:rPr>
              <a:t>LES CAPTEURS DE DÉFORMATION</a:t>
            </a:r>
            <a:endParaRPr lang="fr-FR" sz="4100" b="1">
              <a:latin typeface="+mn-lt"/>
            </a:endParaRPr>
          </a:p>
        </p:txBody>
      </p:sp>
      <p:sp>
        <p:nvSpPr>
          <p:cNvPr id="3" name="Espace réservé du contenu 2">
            <a:extLst>
              <a:ext uri="{FF2B5EF4-FFF2-40B4-BE49-F238E27FC236}">
                <a16:creationId xmlns:a16="http://schemas.microsoft.com/office/drawing/2014/main" id="{4E2ED014-8EF2-4909-8ED9-8ADB1356EECA}"/>
              </a:ext>
            </a:extLst>
          </p:cNvPr>
          <p:cNvSpPr>
            <a:spLocks noGrp="1"/>
          </p:cNvSpPr>
          <p:nvPr>
            <p:ph idx="1"/>
          </p:nvPr>
        </p:nvSpPr>
        <p:spPr>
          <a:xfrm>
            <a:off x="4965432" y="2696310"/>
            <a:ext cx="6586489" cy="3785419"/>
          </a:xfrm>
        </p:spPr>
        <p:txBody>
          <a:bodyPr>
            <a:normAutofit/>
          </a:bodyPr>
          <a:lstStyle/>
          <a:p>
            <a:r>
              <a:rPr lang="fr-FR" sz="2000" b="0" i="0" u="none" strike="noStrike" baseline="0" dirty="0">
                <a:cs typeface="Calibri" panose="020F0502020204030204" pitchFamily="34" charset="0"/>
              </a:rPr>
              <a:t>La connaissance des contraintes mécaniques auxquelles une structure est soumise dans des conditions d'emploi déterminées est un élément primordial pour l'appréciation de la sécurité de son fonctionnement.</a:t>
            </a:r>
          </a:p>
          <a:p>
            <a:r>
              <a:rPr lang="fr-FR" sz="2000" b="0" i="0" u="none" strike="noStrike" baseline="0" dirty="0">
                <a:cs typeface="Calibri" panose="020F0502020204030204" pitchFamily="34" charset="0"/>
              </a:rPr>
              <a:t>La mesure des déformations en des zones judicieusement choisies permet donc de calculer les contraintes qui sont à leur origine. </a:t>
            </a:r>
          </a:p>
          <a:p>
            <a:r>
              <a:rPr lang="fr-FR" sz="2000" b="0" i="0" u="none" strike="noStrike" baseline="0" dirty="0"/>
              <a:t>Les capteurs de déformation sont aussi désignés comme extensomètres ou jauges de déformation ; le type le plus fréquemment utilisé est la jauge résistive. </a:t>
            </a:r>
            <a:endParaRPr lang="fr-FR" sz="2000" dirty="0">
              <a:cs typeface="Calibri" panose="020F0502020204030204" pitchFamily="34" charset="0"/>
            </a:endParaRPr>
          </a:p>
          <a:p>
            <a:endParaRPr lang="fr-FR" sz="2000" dirty="0"/>
          </a:p>
        </p:txBody>
      </p:sp>
      <p:pic>
        <p:nvPicPr>
          <p:cNvPr id="7" name="Picture 2" descr="Jauges de contrainte">
            <a:extLst>
              <a:ext uri="{FF2B5EF4-FFF2-40B4-BE49-F238E27FC236}">
                <a16:creationId xmlns:a16="http://schemas.microsoft.com/office/drawing/2014/main" id="{278942EE-1585-4E2A-B0E2-8FFFC359AA8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928" r="27953" b="-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6" name="Straight Connector 7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98BBE3"/>
            </a:solidFill>
          </a:ln>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a:extLst>
              <a:ext uri="{FF2B5EF4-FFF2-40B4-BE49-F238E27FC236}">
                <a16:creationId xmlns:a16="http://schemas.microsoft.com/office/drawing/2014/main" id="{F6FF7D5B-9476-4825-96B7-7E95E2290E15}"/>
              </a:ext>
            </a:extLst>
          </p:cNvPr>
          <p:cNvSpPr>
            <a:spLocks noGrp="1"/>
          </p:cNvSpPr>
          <p:nvPr>
            <p:ph type="sldNum" sz="quarter" idx="12"/>
          </p:nvPr>
        </p:nvSpPr>
        <p:spPr>
          <a:xfrm>
            <a:off x="10167042" y="6356350"/>
            <a:ext cx="1186758" cy="365125"/>
          </a:xfrm>
        </p:spPr>
        <p:txBody>
          <a:bodyPr>
            <a:normAutofit/>
          </a:bodyPr>
          <a:lstStyle/>
          <a:p>
            <a:pPr>
              <a:spcAft>
                <a:spcPts val="600"/>
              </a:spcAft>
            </a:pPr>
            <a:fld id="{3A214FC8-7A6B-454A-ADA5-8A1A54B328A5}" type="slidenum">
              <a:rPr lang="fr-FR" smtClean="0"/>
              <a:pPr>
                <a:spcAft>
                  <a:spcPts val="600"/>
                </a:spcAft>
              </a:pPr>
              <a:t>3</a:t>
            </a:fld>
            <a:endParaRPr lang="fr-FR"/>
          </a:p>
        </p:txBody>
      </p:sp>
      <p:sp>
        <p:nvSpPr>
          <p:cNvPr id="9" name="ZoneTexte 8">
            <a:extLst>
              <a:ext uri="{FF2B5EF4-FFF2-40B4-BE49-F238E27FC236}">
                <a16:creationId xmlns:a16="http://schemas.microsoft.com/office/drawing/2014/main" id="{DD89BB5A-A04D-4F59-B8F2-C3FD819DD005}"/>
              </a:ext>
            </a:extLst>
          </p:cNvPr>
          <p:cNvSpPr txBox="1"/>
          <p:nvPr/>
        </p:nvSpPr>
        <p:spPr>
          <a:xfrm>
            <a:off x="4965430" y="2082926"/>
            <a:ext cx="6094520" cy="523220"/>
          </a:xfrm>
          <a:prstGeom prst="rect">
            <a:avLst/>
          </a:prstGeom>
          <a:noFill/>
        </p:spPr>
        <p:txBody>
          <a:bodyPr wrap="square">
            <a:spAutoFit/>
          </a:bodyPr>
          <a:lstStyle/>
          <a:p>
            <a:r>
              <a:rPr lang="fr-FR" sz="2800" b="1" dirty="0">
                <a:solidFill>
                  <a:schemeClr val="accent1"/>
                </a:solidFill>
                <a:latin typeface="+mn-lt"/>
              </a:rPr>
              <a:t>INTRODUCTION</a:t>
            </a:r>
            <a:endParaRPr lang="fr-FR" sz="2800" b="1" dirty="0">
              <a:solidFill>
                <a:schemeClr val="accent1"/>
              </a:solidFill>
            </a:endParaRPr>
          </a:p>
        </p:txBody>
      </p:sp>
    </p:spTree>
    <p:extLst>
      <p:ext uri="{BB962C8B-B14F-4D97-AF65-F5344CB8AC3E}">
        <p14:creationId xmlns:p14="http://schemas.microsoft.com/office/powerpoint/2010/main" val="41184167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32A279-0F6B-4F2B-819D-068B18392938}"/>
              </a:ext>
            </a:extLst>
          </p:cNvPr>
          <p:cNvSpPr>
            <a:spLocks noGrp="1"/>
          </p:cNvSpPr>
          <p:nvPr>
            <p:ph type="title"/>
          </p:nvPr>
        </p:nvSpPr>
        <p:spPr/>
        <p:txBody>
          <a:bodyPr>
            <a:normAutofit/>
          </a:bodyPr>
          <a:lstStyle/>
          <a:p>
            <a:r>
              <a:rPr lang="fr-FR" sz="3600" b="1">
                <a:solidFill>
                  <a:schemeClr val="accent1"/>
                </a:solidFill>
                <a:latin typeface="+mn-lt"/>
              </a:rPr>
              <a:t>L'effet piézoélectrique</a:t>
            </a:r>
            <a:endParaRPr lang="fr-FR" sz="3600" b="1" dirty="0">
              <a:solidFill>
                <a:schemeClr val="accent1"/>
              </a:solidFill>
              <a:latin typeface="+mn-lt"/>
            </a:endParaRPr>
          </a:p>
        </p:txBody>
      </p:sp>
      <p:sp>
        <p:nvSpPr>
          <p:cNvPr id="3" name="Espace réservé du contenu 2">
            <a:extLst>
              <a:ext uri="{FF2B5EF4-FFF2-40B4-BE49-F238E27FC236}">
                <a16:creationId xmlns:a16="http://schemas.microsoft.com/office/drawing/2014/main" id="{FEC319ED-E8F7-4490-AD22-4349840C05F1}"/>
              </a:ext>
            </a:extLst>
          </p:cNvPr>
          <p:cNvSpPr>
            <a:spLocks noGrp="1"/>
          </p:cNvSpPr>
          <p:nvPr>
            <p:ph sz="half" idx="1"/>
          </p:nvPr>
        </p:nvSpPr>
        <p:spPr/>
        <p:txBody>
          <a:bodyPr/>
          <a:lstStyle/>
          <a:p>
            <a:pPr algn="just"/>
            <a:r>
              <a:rPr lang="fr-FR"/>
              <a:t>L'effet piézoélectrique résulte d'un déplacement des atomes (</a:t>
            </a:r>
            <a:r>
              <a:rPr lang="fr-FR" b="1">
                <a:solidFill>
                  <a:schemeClr val="accent5">
                    <a:lumMod val="75000"/>
                  </a:schemeClr>
                </a:solidFill>
              </a:rPr>
              <a:t>chargés positivement ou négativement</a:t>
            </a:r>
            <a:r>
              <a:rPr lang="fr-FR"/>
              <a:t>) à l'intérieur de certains solides déformables (</a:t>
            </a:r>
            <a:r>
              <a:rPr lang="fr-FR" b="1">
                <a:solidFill>
                  <a:schemeClr val="accent5">
                    <a:lumMod val="75000"/>
                  </a:schemeClr>
                </a:solidFill>
              </a:rPr>
              <a:t>matériaux piézoélectriques</a:t>
            </a:r>
            <a:r>
              <a:rPr lang="fr-FR"/>
              <a:t>), qui présentent des structures cristallines particulières ne présentant pas de centre de symétrie.</a:t>
            </a:r>
            <a:endParaRPr lang="fr-FR" dirty="0"/>
          </a:p>
        </p:txBody>
      </p:sp>
      <p:sp>
        <p:nvSpPr>
          <p:cNvPr id="5" name="Espace réservé du numéro de diapositive 4">
            <a:extLst>
              <a:ext uri="{FF2B5EF4-FFF2-40B4-BE49-F238E27FC236}">
                <a16:creationId xmlns:a16="http://schemas.microsoft.com/office/drawing/2014/main" id="{9A084D29-9FA7-48B9-9009-906662F2F759}"/>
              </a:ext>
            </a:extLst>
          </p:cNvPr>
          <p:cNvSpPr>
            <a:spLocks noGrp="1"/>
          </p:cNvSpPr>
          <p:nvPr>
            <p:ph type="sldNum" sz="quarter" idx="12"/>
          </p:nvPr>
        </p:nvSpPr>
        <p:spPr/>
        <p:txBody>
          <a:bodyPr/>
          <a:lstStyle/>
          <a:p>
            <a:fld id="{3A214FC8-7A6B-454A-ADA5-8A1A54B328A5}" type="slidenum">
              <a:rPr lang="fr-FR" smtClean="0"/>
              <a:t>30</a:t>
            </a:fld>
            <a:endParaRPr lang="fr-FR"/>
          </a:p>
        </p:txBody>
      </p:sp>
      <p:pic>
        <p:nvPicPr>
          <p:cNvPr id="8" name="Espace réservé du contenu 6">
            <a:extLst>
              <a:ext uri="{FF2B5EF4-FFF2-40B4-BE49-F238E27FC236}">
                <a16:creationId xmlns:a16="http://schemas.microsoft.com/office/drawing/2014/main" id="{6E5FA292-4507-4968-8F06-7F219387BC37}"/>
              </a:ext>
            </a:extLst>
          </p:cNvPr>
          <p:cNvPicPr>
            <a:picLocks noChangeAspect="1"/>
          </p:cNvPicPr>
          <p:nvPr/>
        </p:nvPicPr>
        <p:blipFill>
          <a:blip r:embed="rId2"/>
          <a:stretch>
            <a:fillRect/>
          </a:stretch>
        </p:blipFill>
        <p:spPr>
          <a:xfrm>
            <a:off x="6790397" y="1915416"/>
            <a:ext cx="5134240" cy="3062983"/>
          </a:xfrm>
          <a:prstGeom prst="rect">
            <a:avLst/>
          </a:prstGeom>
        </p:spPr>
      </p:pic>
      <p:sp>
        <p:nvSpPr>
          <p:cNvPr id="11" name="Rectangle 10">
            <a:extLst>
              <a:ext uri="{FF2B5EF4-FFF2-40B4-BE49-F238E27FC236}">
                <a16:creationId xmlns:a16="http://schemas.microsoft.com/office/drawing/2014/main" id="{1F6B2172-5A0A-42A7-9821-1EFD13F87EF6}"/>
              </a:ext>
            </a:extLst>
          </p:cNvPr>
          <p:cNvSpPr/>
          <p:nvPr/>
        </p:nvSpPr>
        <p:spPr>
          <a:xfrm>
            <a:off x="6450789" y="1523999"/>
            <a:ext cx="5288310" cy="43513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32676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7">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ED4FED1-8E42-4E7F-AC0A-76F6BEFE414E}"/>
              </a:ext>
            </a:extLst>
          </p:cNvPr>
          <p:cNvSpPr>
            <a:spLocks noGrp="1"/>
          </p:cNvSpPr>
          <p:nvPr>
            <p:ph type="title"/>
          </p:nvPr>
        </p:nvSpPr>
        <p:spPr>
          <a:xfrm>
            <a:off x="594360" y="640263"/>
            <a:ext cx="5239512" cy="1344975"/>
          </a:xfrm>
        </p:spPr>
        <p:txBody>
          <a:bodyPr vert="horz" lIns="91440" tIns="45720" rIns="91440" bIns="45720" rtlCol="0" anchor="ctr">
            <a:normAutofit/>
          </a:bodyPr>
          <a:lstStyle/>
          <a:p>
            <a:pPr algn="ctr"/>
            <a:r>
              <a:rPr lang="en-US" sz="4000" b="1" kern="1200" dirty="0">
                <a:solidFill>
                  <a:schemeClr val="tx1"/>
                </a:solidFill>
                <a:latin typeface="+mj-lt"/>
                <a:ea typeface="+mj-ea"/>
                <a:cs typeface="+mj-cs"/>
              </a:rPr>
              <a:t>MESURE DE FORCE APPLIQUEE</a:t>
            </a:r>
          </a:p>
        </p:txBody>
      </p:sp>
      <p:sp>
        <p:nvSpPr>
          <p:cNvPr id="13" name="ZoneTexte 12">
            <a:extLst>
              <a:ext uri="{FF2B5EF4-FFF2-40B4-BE49-F238E27FC236}">
                <a16:creationId xmlns:a16="http://schemas.microsoft.com/office/drawing/2014/main" id="{69C1AA24-FBD7-4CAD-A8FF-CEFF70A2D810}"/>
              </a:ext>
            </a:extLst>
          </p:cNvPr>
          <p:cNvSpPr txBox="1"/>
          <p:nvPr/>
        </p:nvSpPr>
        <p:spPr>
          <a:xfrm>
            <a:off x="593610" y="2121763"/>
            <a:ext cx="5235490" cy="377301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a:t>Lorsqu’une pression mécanique est appliquée sur deux faces parallèles d’un cristal piézoélectrique, une différence de potentiel électrique se crée entre ces deux mêmes faces.</a:t>
            </a:r>
          </a:p>
          <a:p>
            <a:pPr indent="-228600">
              <a:lnSpc>
                <a:spcPct val="90000"/>
              </a:lnSpc>
              <a:spcAft>
                <a:spcPts val="600"/>
              </a:spcAft>
              <a:buFont typeface="Arial" panose="020B0604020202020204" pitchFamily="34" charset="0"/>
              <a:buChar char="•"/>
            </a:pPr>
            <a:r>
              <a:rPr lang="en-US" sz="2000"/>
              <a:t>Si la déformation du cristal reste dans le domaine élastique, cette différence de potentiel produite sera proportionnelle à la force extérieure appliquée.</a:t>
            </a:r>
          </a:p>
        </p:txBody>
      </p:sp>
      <p:pic>
        <p:nvPicPr>
          <p:cNvPr id="11" name="Espace réservé du contenu 6">
            <a:extLst>
              <a:ext uri="{FF2B5EF4-FFF2-40B4-BE49-F238E27FC236}">
                <a16:creationId xmlns:a16="http://schemas.microsoft.com/office/drawing/2014/main" id="{6C00A54C-589C-4B79-9CBA-555E2E92D6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0632" y="787907"/>
            <a:ext cx="5126736" cy="5126736"/>
          </a:xfrm>
          <a:prstGeom prst="rect">
            <a:avLst/>
          </a:prstGeom>
        </p:spPr>
      </p:pic>
      <p:sp>
        <p:nvSpPr>
          <p:cNvPr id="5" name="Espace réservé du numéro de diapositive 4">
            <a:extLst>
              <a:ext uri="{FF2B5EF4-FFF2-40B4-BE49-F238E27FC236}">
                <a16:creationId xmlns:a16="http://schemas.microsoft.com/office/drawing/2014/main" id="{0A730BF7-1096-4219-99F1-4B504025F4E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A214FC8-7A6B-454A-ADA5-8A1A54B328A5}" type="slidenum">
              <a:rPr lang="en-US" smtClean="0"/>
              <a:pPr>
                <a:spcAft>
                  <a:spcPts val="600"/>
                </a:spcAft>
              </a:pPr>
              <a:t>31</a:t>
            </a:fld>
            <a:endParaRPr lang="en-US"/>
          </a:p>
        </p:txBody>
      </p:sp>
    </p:spTree>
    <p:extLst>
      <p:ext uri="{BB962C8B-B14F-4D97-AF65-F5344CB8AC3E}">
        <p14:creationId xmlns:p14="http://schemas.microsoft.com/office/powerpoint/2010/main" val="656834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F6E105-97A3-4EE7-9285-8F01AF209305}"/>
              </a:ext>
            </a:extLst>
          </p:cNvPr>
          <p:cNvSpPr>
            <a:spLocks noGrp="1"/>
          </p:cNvSpPr>
          <p:nvPr>
            <p:ph type="title"/>
          </p:nvPr>
        </p:nvSpPr>
        <p:spPr/>
        <p:txBody>
          <a:bodyPr>
            <a:normAutofit/>
          </a:bodyPr>
          <a:lstStyle/>
          <a:p>
            <a:r>
              <a:rPr lang="fr-FR" sz="3600" b="1" dirty="0">
                <a:solidFill>
                  <a:schemeClr val="accent1"/>
                </a:solidFill>
                <a:latin typeface="+mn-lt"/>
              </a:rPr>
              <a:t>Relations fondamentales de la piézoélectricité</a:t>
            </a:r>
          </a:p>
        </p:txBody>
      </p:sp>
      <p:sp>
        <p:nvSpPr>
          <p:cNvPr id="3" name="Espace réservé du contenu 2">
            <a:extLst>
              <a:ext uri="{FF2B5EF4-FFF2-40B4-BE49-F238E27FC236}">
                <a16:creationId xmlns:a16="http://schemas.microsoft.com/office/drawing/2014/main" id="{A52FC274-BFA0-424E-A999-2AA9361ED0C2}"/>
              </a:ext>
            </a:extLst>
          </p:cNvPr>
          <p:cNvSpPr>
            <a:spLocks noGrp="1"/>
          </p:cNvSpPr>
          <p:nvPr>
            <p:ph sz="half" idx="1"/>
          </p:nvPr>
        </p:nvSpPr>
        <p:spPr>
          <a:xfrm>
            <a:off x="961432" y="2132390"/>
            <a:ext cx="5548745" cy="3988692"/>
          </a:xfrm>
        </p:spPr>
        <p:txBody>
          <a:bodyPr>
            <a:normAutofit fontScale="25000" lnSpcReduction="20000"/>
          </a:bodyPr>
          <a:lstStyle/>
          <a:p>
            <a:pPr algn="just">
              <a:lnSpc>
                <a:spcPct val="120000"/>
              </a:lnSpc>
            </a:pPr>
            <a:r>
              <a:rPr lang="fr-FR" sz="9600" dirty="0"/>
              <a:t>Deux équations couplées (ci-contre) régissent les matériaux piézoélectriques.</a:t>
            </a:r>
          </a:p>
          <a:p>
            <a:pPr algn="just">
              <a:lnSpc>
                <a:spcPct val="120000"/>
              </a:lnSpc>
            </a:pPr>
            <a:r>
              <a:rPr lang="fr-FR" sz="9600" dirty="0"/>
              <a:t>Ces équations permettent de lier les parties électriques et mécaniques des matériaux piézoélectriques. Le coefficient le plus important est le coefficient d qui indique le nombre de charges électriques que fournit le matériau en fonction de la force appliquée. </a:t>
            </a:r>
          </a:p>
          <a:p>
            <a:endParaRPr lang="fr-FR" sz="9600" dirty="0"/>
          </a:p>
          <a:p>
            <a:endParaRPr lang="fr-FR" dirty="0"/>
          </a:p>
          <a:p>
            <a:endParaRPr lang="fr-FR" dirty="0"/>
          </a:p>
        </p:txBody>
      </p:sp>
      <p:sp>
        <p:nvSpPr>
          <p:cNvPr id="4" name="Espace réservé du contenu 3">
            <a:extLst>
              <a:ext uri="{FF2B5EF4-FFF2-40B4-BE49-F238E27FC236}">
                <a16:creationId xmlns:a16="http://schemas.microsoft.com/office/drawing/2014/main" id="{D4CF4FAA-13E6-4D28-9362-3AA678A6890A}"/>
              </a:ext>
            </a:extLst>
          </p:cNvPr>
          <p:cNvSpPr>
            <a:spLocks noGrp="1"/>
          </p:cNvSpPr>
          <p:nvPr>
            <p:ph sz="half" idx="2"/>
          </p:nvPr>
        </p:nvSpPr>
        <p:spPr>
          <a:xfrm>
            <a:off x="7223686" y="2850305"/>
            <a:ext cx="4565074" cy="3506045"/>
          </a:xfrm>
        </p:spPr>
        <p:txBody>
          <a:bodyPr>
            <a:normAutofit fontScale="25000" lnSpcReduction="20000"/>
          </a:bodyPr>
          <a:lstStyle/>
          <a:p>
            <a:r>
              <a:rPr lang="fr-FR" sz="9600" i="1" dirty="0"/>
              <a:t>S </a:t>
            </a:r>
            <a:r>
              <a:rPr lang="fr-FR" sz="9600" dirty="0"/>
              <a:t>: Déformation relative </a:t>
            </a:r>
          </a:p>
          <a:p>
            <a:r>
              <a:rPr lang="fr-FR" sz="9600" i="1" dirty="0"/>
              <a:t>D</a:t>
            </a:r>
            <a:r>
              <a:rPr lang="fr-FR" sz="9600" dirty="0"/>
              <a:t> : Déplacement électrique </a:t>
            </a:r>
          </a:p>
          <a:p>
            <a:r>
              <a:rPr lang="fr-FR" sz="9600" i="1" dirty="0"/>
              <a:t>T</a:t>
            </a:r>
            <a:r>
              <a:rPr lang="fr-FR" sz="9600" dirty="0"/>
              <a:t> : Contrainte mécanique </a:t>
            </a:r>
          </a:p>
          <a:p>
            <a:r>
              <a:rPr lang="fr-FR" sz="9600" i="1" dirty="0"/>
              <a:t>E</a:t>
            </a:r>
            <a:r>
              <a:rPr lang="fr-FR" sz="9600" dirty="0"/>
              <a:t> : Champ électrique </a:t>
            </a:r>
          </a:p>
          <a:p>
            <a:r>
              <a:rPr lang="fr-FR" sz="9600" i="1" dirty="0"/>
              <a:t>S</a:t>
            </a:r>
            <a:r>
              <a:rPr lang="fr-FR" sz="9600" i="1" baseline="30000" dirty="0"/>
              <a:t>E</a:t>
            </a:r>
            <a:r>
              <a:rPr lang="fr-FR" sz="9600" baseline="30000" dirty="0"/>
              <a:t> </a:t>
            </a:r>
            <a:r>
              <a:rPr lang="fr-FR" sz="9600" dirty="0"/>
              <a:t>: Susceptibilité élastique (à champs électrique constant) </a:t>
            </a:r>
          </a:p>
          <a:p>
            <a:r>
              <a:rPr lang="fr-FR" sz="9600" i="1" dirty="0" err="1"/>
              <a:t>ε</a:t>
            </a:r>
            <a:r>
              <a:rPr lang="fr-FR" sz="9600" i="1" baseline="30000" dirty="0" err="1"/>
              <a:t>T</a:t>
            </a:r>
            <a:r>
              <a:rPr lang="fr-FR" sz="9600" i="1" baseline="30000" dirty="0"/>
              <a:t> </a:t>
            </a:r>
            <a:r>
              <a:rPr lang="fr-FR" sz="9600" dirty="0"/>
              <a:t>: Permittivité diélectrique (à contrainte mécanique constante) </a:t>
            </a:r>
          </a:p>
          <a:p>
            <a:r>
              <a:rPr lang="fr-FR" sz="9600" i="1" dirty="0"/>
              <a:t>d</a:t>
            </a:r>
            <a:r>
              <a:rPr lang="fr-FR" sz="9600" dirty="0"/>
              <a:t> : Matrice des constantes piézoélectriques .</a:t>
            </a:r>
          </a:p>
        </p:txBody>
      </p:sp>
      <p:sp>
        <p:nvSpPr>
          <p:cNvPr id="5" name="Espace réservé du numéro de diapositive 4">
            <a:extLst>
              <a:ext uri="{FF2B5EF4-FFF2-40B4-BE49-F238E27FC236}">
                <a16:creationId xmlns:a16="http://schemas.microsoft.com/office/drawing/2014/main" id="{452C37DF-A0B2-4A3E-9086-8C6B96C1AD25}"/>
              </a:ext>
            </a:extLst>
          </p:cNvPr>
          <p:cNvSpPr>
            <a:spLocks noGrp="1"/>
          </p:cNvSpPr>
          <p:nvPr>
            <p:ph type="sldNum" sz="quarter" idx="12"/>
          </p:nvPr>
        </p:nvSpPr>
        <p:spPr/>
        <p:txBody>
          <a:bodyPr/>
          <a:lstStyle/>
          <a:p>
            <a:fld id="{3A214FC8-7A6B-454A-ADA5-8A1A54B328A5}" type="slidenum">
              <a:rPr lang="fr-FR" smtClean="0"/>
              <a:t>32</a:t>
            </a:fld>
            <a:endParaRPr lang="fr-FR" dirty="0"/>
          </a:p>
        </p:txBody>
      </p:sp>
      <p:pic>
        <p:nvPicPr>
          <p:cNvPr id="7" name="Image 6">
            <a:extLst>
              <a:ext uri="{FF2B5EF4-FFF2-40B4-BE49-F238E27FC236}">
                <a16:creationId xmlns:a16="http://schemas.microsoft.com/office/drawing/2014/main" id="{F084EBEB-779F-4B28-94DF-1E8504CF1CAE}"/>
              </a:ext>
            </a:extLst>
          </p:cNvPr>
          <p:cNvPicPr>
            <a:picLocks noChangeAspect="1"/>
          </p:cNvPicPr>
          <p:nvPr/>
        </p:nvPicPr>
        <p:blipFill>
          <a:blip r:embed="rId2"/>
          <a:stretch>
            <a:fillRect/>
          </a:stretch>
        </p:blipFill>
        <p:spPr>
          <a:xfrm>
            <a:off x="7813964" y="1650541"/>
            <a:ext cx="2684590" cy="963699"/>
          </a:xfrm>
          <a:prstGeom prst="rect">
            <a:avLst/>
          </a:prstGeom>
          <a:solidFill>
            <a:schemeClr val="accent1"/>
          </a:solidFill>
          <a:ln>
            <a:solidFill>
              <a:schemeClr val="accent1"/>
            </a:solidFill>
          </a:ln>
        </p:spPr>
      </p:pic>
    </p:spTree>
    <p:extLst>
      <p:ext uri="{BB962C8B-B14F-4D97-AF65-F5344CB8AC3E}">
        <p14:creationId xmlns:p14="http://schemas.microsoft.com/office/powerpoint/2010/main" val="9973287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F03D8A-ADE3-44E0-9803-B29C12B86415}"/>
              </a:ext>
            </a:extLst>
          </p:cNvPr>
          <p:cNvSpPr>
            <a:spLocks noGrp="1"/>
          </p:cNvSpPr>
          <p:nvPr>
            <p:ph type="title"/>
          </p:nvPr>
        </p:nvSpPr>
        <p:spPr/>
        <p:txBody>
          <a:bodyPr>
            <a:normAutofit/>
          </a:bodyPr>
          <a:lstStyle/>
          <a:p>
            <a:r>
              <a:rPr lang="fr-FR" sz="3600" b="1" dirty="0">
                <a:solidFill>
                  <a:schemeClr val="accent1"/>
                </a:solidFill>
                <a:latin typeface="+mn-lt"/>
              </a:rPr>
              <a:t>Principaux matériaux piézoélectriques</a:t>
            </a:r>
          </a:p>
        </p:txBody>
      </p:sp>
      <p:graphicFrame>
        <p:nvGraphicFramePr>
          <p:cNvPr id="5" name="Tableau 5">
            <a:extLst>
              <a:ext uri="{FF2B5EF4-FFF2-40B4-BE49-F238E27FC236}">
                <a16:creationId xmlns:a16="http://schemas.microsoft.com/office/drawing/2014/main" id="{35CF090D-07CD-4726-8C6F-4E9EEFC15516}"/>
              </a:ext>
            </a:extLst>
          </p:cNvPr>
          <p:cNvGraphicFramePr>
            <a:graphicFrameLocks noGrp="1"/>
          </p:cNvGraphicFramePr>
          <p:nvPr>
            <p:ph idx="1"/>
            <p:extLst>
              <p:ext uri="{D42A27DB-BD31-4B8C-83A1-F6EECF244321}">
                <p14:modId xmlns:p14="http://schemas.microsoft.com/office/powerpoint/2010/main" val="1453632311"/>
              </p:ext>
            </p:extLst>
          </p:nvPr>
        </p:nvGraphicFramePr>
        <p:xfrm>
          <a:off x="592281" y="1562388"/>
          <a:ext cx="11007438" cy="4067646"/>
        </p:xfrm>
        <a:graphic>
          <a:graphicData uri="http://schemas.openxmlformats.org/drawingml/2006/table">
            <a:tbl>
              <a:tblPr firstRow="1" bandRow="1">
                <a:tableStyleId>{5C22544A-7EE6-4342-B048-85BDC9FD1C3A}</a:tableStyleId>
              </a:tblPr>
              <a:tblGrid>
                <a:gridCol w="4648200">
                  <a:extLst>
                    <a:ext uri="{9D8B030D-6E8A-4147-A177-3AD203B41FA5}">
                      <a16:colId xmlns:a16="http://schemas.microsoft.com/office/drawing/2014/main" val="3400205257"/>
                    </a:ext>
                  </a:extLst>
                </a:gridCol>
                <a:gridCol w="2008909">
                  <a:extLst>
                    <a:ext uri="{9D8B030D-6E8A-4147-A177-3AD203B41FA5}">
                      <a16:colId xmlns:a16="http://schemas.microsoft.com/office/drawing/2014/main" val="1404424208"/>
                    </a:ext>
                  </a:extLst>
                </a:gridCol>
                <a:gridCol w="1191491">
                  <a:extLst>
                    <a:ext uri="{9D8B030D-6E8A-4147-A177-3AD203B41FA5}">
                      <a16:colId xmlns:a16="http://schemas.microsoft.com/office/drawing/2014/main" val="1674172462"/>
                    </a:ext>
                  </a:extLst>
                </a:gridCol>
                <a:gridCol w="1122218">
                  <a:extLst>
                    <a:ext uri="{9D8B030D-6E8A-4147-A177-3AD203B41FA5}">
                      <a16:colId xmlns:a16="http://schemas.microsoft.com/office/drawing/2014/main" val="3151699656"/>
                    </a:ext>
                  </a:extLst>
                </a:gridCol>
                <a:gridCol w="1080655">
                  <a:extLst>
                    <a:ext uri="{9D8B030D-6E8A-4147-A177-3AD203B41FA5}">
                      <a16:colId xmlns:a16="http://schemas.microsoft.com/office/drawing/2014/main" val="511229222"/>
                    </a:ext>
                  </a:extLst>
                </a:gridCol>
                <a:gridCol w="955965">
                  <a:extLst>
                    <a:ext uri="{9D8B030D-6E8A-4147-A177-3AD203B41FA5}">
                      <a16:colId xmlns:a16="http://schemas.microsoft.com/office/drawing/2014/main" val="3396022931"/>
                    </a:ext>
                  </a:extLst>
                </a:gridCol>
              </a:tblGrid>
              <a:tr h="540781">
                <a:tc>
                  <a:txBody>
                    <a:bodyPr/>
                    <a:lstStyle/>
                    <a:p>
                      <a:endParaRPr lang="fr-FR" sz="2400" dirty="0">
                        <a:latin typeface="+mn-lt"/>
                      </a:endParaRPr>
                    </a:p>
                  </a:txBody>
                  <a:tcPr/>
                </a:tc>
                <a:tc>
                  <a:txBody>
                    <a:bodyPr/>
                    <a:lstStyle/>
                    <a:p>
                      <a:r>
                        <a:rPr lang="fr-FR" sz="2400" dirty="0"/>
                        <a:t>SiO</a:t>
                      </a:r>
                      <a:r>
                        <a:rPr lang="fr-FR" sz="2400" baseline="-25000" dirty="0"/>
                        <a:t>2</a:t>
                      </a:r>
                      <a:r>
                        <a:rPr lang="fr-FR" sz="2400" dirty="0"/>
                        <a:t> (Quartz)</a:t>
                      </a:r>
                    </a:p>
                  </a:txBody>
                  <a:tcPr/>
                </a:tc>
                <a:tc>
                  <a:txBody>
                    <a:bodyPr/>
                    <a:lstStyle/>
                    <a:p>
                      <a:r>
                        <a:rPr lang="fr-FR" sz="2400" dirty="0"/>
                        <a:t>LiNbO</a:t>
                      </a:r>
                      <a:r>
                        <a:rPr lang="fr-FR" sz="2400" baseline="-25000" dirty="0"/>
                        <a:t>3</a:t>
                      </a:r>
                    </a:p>
                  </a:txBody>
                  <a:tcPr/>
                </a:tc>
                <a:tc>
                  <a:txBody>
                    <a:bodyPr/>
                    <a:lstStyle/>
                    <a:p>
                      <a:r>
                        <a:rPr lang="fr-FR" sz="2400" dirty="0"/>
                        <a:t>BaTiO</a:t>
                      </a:r>
                      <a:r>
                        <a:rPr lang="fr-FR" sz="2400" baseline="-25000" dirty="0"/>
                        <a:t>3</a:t>
                      </a:r>
                    </a:p>
                  </a:txBody>
                  <a:tcPr/>
                </a:tc>
                <a:tc>
                  <a:txBody>
                    <a:bodyPr/>
                    <a:lstStyle/>
                    <a:p>
                      <a:r>
                        <a:rPr lang="fr-FR" sz="2400" dirty="0"/>
                        <a:t>PVDF</a:t>
                      </a:r>
                    </a:p>
                  </a:txBody>
                  <a:tcPr/>
                </a:tc>
                <a:tc>
                  <a:txBody>
                    <a:bodyPr/>
                    <a:lstStyle/>
                    <a:p>
                      <a:r>
                        <a:rPr lang="fr-FR" sz="2400" dirty="0"/>
                        <a:t>PZT </a:t>
                      </a:r>
                    </a:p>
                  </a:txBody>
                  <a:tcPr/>
                </a:tc>
                <a:extLst>
                  <a:ext uri="{0D108BD9-81ED-4DB2-BD59-A6C34878D82A}">
                    <a16:rowId xmlns:a16="http://schemas.microsoft.com/office/drawing/2014/main" val="325381780"/>
                  </a:ext>
                </a:extLst>
              </a:tr>
              <a:tr h="540781">
                <a:tc>
                  <a:txBody>
                    <a:bodyPr/>
                    <a:lstStyle/>
                    <a:p>
                      <a:r>
                        <a:rPr lang="fr-FR" sz="2400" dirty="0">
                          <a:latin typeface="+mn-lt"/>
                        </a:rPr>
                        <a:t>Permittivité relative </a:t>
                      </a:r>
                      <a:r>
                        <a:rPr lang="el-GR" sz="2400" dirty="0">
                          <a:latin typeface="+mn-lt"/>
                        </a:rPr>
                        <a:t>ε</a:t>
                      </a:r>
                      <a:r>
                        <a:rPr lang="el-GR" sz="2400" baseline="-25000" dirty="0">
                          <a:latin typeface="+mn-lt"/>
                        </a:rPr>
                        <a:t>33</a:t>
                      </a:r>
                      <a:r>
                        <a:rPr lang="el-GR" sz="2400" dirty="0">
                          <a:latin typeface="+mn-lt"/>
                        </a:rPr>
                        <a:t> (</a:t>
                      </a:r>
                      <a:r>
                        <a:rPr lang="fr-FR" sz="2400" dirty="0">
                          <a:latin typeface="+mn-lt"/>
                        </a:rPr>
                        <a:t>Ø)</a:t>
                      </a:r>
                    </a:p>
                  </a:txBody>
                  <a:tcPr/>
                </a:tc>
                <a:tc>
                  <a:txBody>
                    <a:bodyPr/>
                    <a:lstStyle/>
                    <a:p>
                      <a:r>
                        <a:rPr lang="fr-FR" sz="2400" dirty="0"/>
                        <a:t>4.5</a:t>
                      </a:r>
                    </a:p>
                  </a:txBody>
                  <a:tcPr/>
                </a:tc>
                <a:tc>
                  <a:txBody>
                    <a:bodyPr/>
                    <a:lstStyle/>
                    <a:p>
                      <a:r>
                        <a:rPr lang="fr-FR" sz="2400" dirty="0"/>
                        <a:t> 30</a:t>
                      </a:r>
                    </a:p>
                  </a:txBody>
                  <a:tcPr/>
                </a:tc>
                <a:tc>
                  <a:txBody>
                    <a:bodyPr/>
                    <a:lstStyle/>
                    <a:p>
                      <a:r>
                        <a:rPr lang="fr-FR" sz="2400" dirty="0"/>
                        <a:t> 1700</a:t>
                      </a:r>
                    </a:p>
                  </a:txBody>
                  <a:tcPr/>
                </a:tc>
                <a:tc>
                  <a:txBody>
                    <a:bodyPr/>
                    <a:lstStyle/>
                    <a:p>
                      <a:r>
                        <a:rPr lang="fr-FR" sz="2400" dirty="0"/>
                        <a:t>5.5</a:t>
                      </a:r>
                    </a:p>
                  </a:txBody>
                  <a:tcPr/>
                </a:tc>
                <a:tc>
                  <a:txBody>
                    <a:bodyPr/>
                    <a:lstStyle/>
                    <a:p>
                      <a:r>
                        <a:rPr lang="fr-FR" sz="2400" dirty="0"/>
                        <a:t>450</a:t>
                      </a:r>
                    </a:p>
                  </a:txBody>
                  <a:tcPr/>
                </a:tc>
                <a:extLst>
                  <a:ext uri="{0D108BD9-81ED-4DB2-BD59-A6C34878D82A}">
                    <a16:rowId xmlns:a16="http://schemas.microsoft.com/office/drawing/2014/main" val="364218697"/>
                  </a:ext>
                </a:extLst>
              </a:tr>
              <a:tr h="540781">
                <a:tc>
                  <a:txBody>
                    <a:bodyPr/>
                    <a:lstStyle/>
                    <a:p>
                      <a:r>
                        <a:rPr lang="fr-FR" sz="2400" dirty="0"/>
                        <a:t>Module d’Young (</a:t>
                      </a:r>
                      <a:r>
                        <a:rPr lang="fr-FR" sz="2400" dirty="0" err="1"/>
                        <a:t>GPa</a:t>
                      </a:r>
                      <a:r>
                        <a:rPr lang="fr-FR" sz="2400" dirty="0"/>
                        <a:t>)</a:t>
                      </a:r>
                    </a:p>
                  </a:txBody>
                  <a:tcPr/>
                </a:tc>
                <a:tc>
                  <a:txBody>
                    <a:bodyPr/>
                    <a:lstStyle/>
                    <a:p>
                      <a:r>
                        <a:rPr lang="fr-FR" sz="2400" dirty="0"/>
                        <a:t>80</a:t>
                      </a:r>
                    </a:p>
                  </a:txBody>
                  <a:tcPr/>
                </a:tc>
                <a:tc>
                  <a:txBody>
                    <a:bodyPr/>
                    <a:lstStyle/>
                    <a:p>
                      <a:r>
                        <a:rPr lang="fr-FR" sz="2400" dirty="0"/>
                        <a:t>2.45</a:t>
                      </a:r>
                    </a:p>
                  </a:txBody>
                  <a:tcPr/>
                </a:tc>
                <a:tc>
                  <a:txBody>
                    <a:bodyPr/>
                    <a:lstStyle/>
                    <a:p>
                      <a:r>
                        <a:rPr lang="fr-FR" sz="2400" dirty="0"/>
                        <a:t>106</a:t>
                      </a:r>
                    </a:p>
                  </a:txBody>
                  <a:tcPr/>
                </a:tc>
                <a:tc>
                  <a:txBody>
                    <a:bodyPr/>
                    <a:lstStyle/>
                    <a:p>
                      <a:r>
                        <a:rPr lang="fr-FR" sz="2400" dirty="0"/>
                        <a:t>1</a:t>
                      </a:r>
                    </a:p>
                  </a:txBody>
                  <a:tcPr/>
                </a:tc>
                <a:tc>
                  <a:txBody>
                    <a:bodyPr/>
                    <a:lstStyle/>
                    <a:p>
                      <a:r>
                        <a:rPr lang="fr-FR" sz="2400" dirty="0"/>
                        <a:t>71</a:t>
                      </a:r>
                    </a:p>
                  </a:txBody>
                  <a:tcPr/>
                </a:tc>
                <a:extLst>
                  <a:ext uri="{0D108BD9-81ED-4DB2-BD59-A6C34878D82A}">
                    <a16:rowId xmlns:a16="http://schemas.microsoft.com/office/drawing/2014/main" val="3467450438"/>
                  </a:ext>
                </a:extLst>
              </a:tr>
              <a:tr h="540781">
                <a:tc>
                  <a:txBody>
                    <a:bodyPr/>
                    <a:lstStyle/>
                    <a:p>
                      <a:r>
                        <a:rPr lang="fr-FR" sz="2400" dirty="0"/>
                        <a:t>Coefficient de couplage k</a:t>
                      </a:r>
                      <a:r>
                        <a:rPr lang="fr-FR" sz="2400" baseline="-25000" dirty="0"/>
                        <a:t>33</a:t>
                      </a:r>
                      <a:r>
                        <a:rPr lang="fr-FR" sz="2400" dirty="0"/>
                        <a:t> (en %) </a:t>
                      </a:r>
                    </a:p>
                  </a:txBody>
                  <a:tcPr/>
                </a:tc>
                <a:tc>
                  <a:txBody>
                    <a:bodyPr/>
                    <a:lstStyle/>
                    <a:p>
                      <a:r>
                        <a:rPr lang="fr-FR" sz="2400" dirty="0"/>
                        <a:t>10</a:t>
                      </a:r>
                    </a:p>
                  </a:txBody>
                  <a:tcPr/>
                </a:tc>
                <a:tc>
                  <a:txBody>
                    <a:bodyPr/>
                    <a:lstStyle/>
                    <a:p>
                      <a:r>
                        <a:rPr lang="fr-FR" sz="2400" dirty="0"/>
                        <a:t>17</a:t>
                      </a:r>
                    </a:p>
                  </a:txBody>
                  <a:tcPr/>
                </a:tc>
                <a:tc>
                  <a:txBody>
                    <a:bodyPr/>
                    <a:lstStyle/>
                    <a:p>
                      <a:r>
                        <a:rPr lang="fr-FR" sz="2400" dirty="0"/>
                        <a:t>52</a:t>
                      </a:r>
                    </a:p>
                  </a:txBody>
                  <a:tcPr/>
                </a:tc>
                <a:tc>
                  <a:txBody>
                    <a:bodyPr/>
                    <a:lstStyle/>
                    <a:p>
                      <a:r>
                        <a:rPr lang="fr-FR" sz="2400" dirty="0"/>
                        <a:t>0.3</a:t>
                      </a:r>
                    </a:p>
                  </a:txBody>
                  <a:tcPr/>
                </a:tc>
                <a:tc>
                  <a:txBody>
                    <a:bodyPr/>
                    <a:lstStyle/>
                    <a:p>
                      <a:r>
                        <a:rPr lang="fr-FR" sz="2400" dirty="0"/>
                        <a:t>60</a:t>
                      </a:r>
                    </a:p>
                  </a:txBody>
                  <a:tcPr/>
                </a:tc>
                <a:extLst>
                  <a:ext uri="{0D108BD9-81ED-4DB2-BD59-A6C34878D82A}">
                    <a16:rowId xmlns:a16="http://schemas.microsoft.com/office/drawing/2014/main" val="1710417204"/>
                  </a:ext>
                </a:extLst>
              </a:tr>
              <a:tr h="540781">
                <a:tc>
                  <a:txBody>
                    <a:bodyPr/>
                    <a:lstStyle/>
                    <a:p>
                      <a:r>
                        <a:rPr lang="fr-FR" sz="2400" dirty="0"/>
                        <a:t>Masse volumique (kg.m</a:t>
                      </a:r>
                      <a:r>
                        <a:rPr lang="fr-FR" sz="2400" baseline="30000" dirty="0"/>
                        <a:t>-3</a:t>
                      </a:r>
                      <a:r>
                        <a:rPr lang="fr-FR" sz="2400" dirty="0"/>
                        <a:t> )</a:t>
                      </a:r>
                    </a:p>
                  </a:txBody>
                  <a:tcPr/>
                </a:tc>
                <a:tc>
                  <a:txBody>
                    <a:bodyPr/>
                    <a:lstStyle/>
                    <a:p>
                      <a:r>
                        <a:rPr lang="fr-FR" sz="2400" dirty="0"/>
                        <a:t>2650</a:t>
                      </a:r>
                    </a:p>
                  </a:txBody>
                  <a:tcPr/>
                </a:tc>
                <a:tc>
                  <a:txBody>
                    <a:bodyPr/>
                    <a:lstStyle/>
                    <a:p>
                      <a:r>
                        <a:rPr lang="fr-FR" sz="2400" dirty="0"/>
                        <a:t>4640</a:t>
                      </a:r>
                    </a:p>
                  </a:txBody>
                  <a:tcPr/>
                </a:tc>
                <a:tc>
                  <a:txBody>
                    <a:bodyPr/>
                    <a:lstStyle/>
                    <a:p>
                      <a:r>
                        <a:rPr lang="fr-FR" sz="2400" dirty="0"/>
                        <a:t> 5700</a:t>
                      </a:r>
                    </a:p>
                  </a:txBody>
                  <a:tcPr/>
                </a:tc>
                <a:tc>
                  <a:txBody>
                    <a:bodyPr/>
                    <a:lstStyle/>
                    <a:p>
                      <a:r>
                        <a:rPr lang="fr-FR" sz="2400" dirty="0"/>
                        <a:t>1760</a:t>
                      </a:r>
                    </a:p>
                  </a:txBody>
                  <a:tcPr/>
                </a:tc>
                <a:tc>
                  <a:txBody>
                    <a:bodyPr/>
                    <a:lstStyle/>
                    <a:p>
                      <a:r>
                        <a:rPr lang="fr-FR" sz="2400" dirty="0"/>
                        <a:t>7500</a:t>
                      </a:r>
                    </a:p>
                  </a:txBody>
                  <a:tcPr/>
                </a:tc>
                <a:extLst>
                  <a:ext uri="{0D108BD9-81ED-4DB2-BD59-A6C34878D82A}">
                    <a16:rowId xmlns:a16="http://schemas.microsoft.com/office/drawing/2014/main" val="2261263956"/>
                  </a:ext>
                </a:extLst>
              </a:tr>
              <a:tr h="540781">
                <a:tc>
                  <a:txBody>
                    <a:bodyPr/>
                    <a:lstStyle/>
                    <a:p>
                      <a:r>
                        <a:rPr lang="fr-FR" sz="2400" dirty="0"/>
                        <a:t>Coefficient piézoélectrique d</a:t>
                      </a:r>
                      <a:r>
                        <a:rPr lang="fr-FR" sz="2400" baseline="-25000" dirty="0"/>
                        <a:t>33</a:t>
                      </a:r>
                      <a:r>
                        <a:rPr lang="fr-FR" sz="2400" dirty="0"/>
                        <a:t> (en m.V</a:t>
                      </a:r>
                      <a:r>
                        <a:rPr lang="fr-FR" sz="2400" baseline="30000" dirty="0"/>
                        <a:t>-1</a:t>
                      </a:r>
                      <a:r>
                        <a:rPr lang="fr-FR" sz="2400" dirty="0"/>
                        <a:t> ou C.N</a:t>
                      </a:r>
                      <a:r>
                        <a:rPr lang="fr-FR" sz="2400" baseline="30000" dirty="0"/>
                        <a:t>-1</a:t>
                      </a:r>
                      <a:r>
                        <a:rPr lang="fr-FR" sz="2400" dirty="0"/>
                        <a:t> ) x10</a:t>
                      </a:r>
                      <a:r>
                        <a:rPr lang="fr-FR" sz="2400" baseline="30000" dirty="0"/>
                        <a:t>-12</a:t>
                      </a:r>
                    </a:p>
                  </a:txBody>
                  <a:tcPr/>
                </a:tc>
                <a:tc>
                  <a:txBody>
                    <a:bodyPr/>
                    <a:lstStyle/>
                    <a:p>
                      <a:r>
                        <a:rPr lang="fr-FR" sz="2400" dirty="0"/>
                        <a:t>2.3</a:t>
                      </a:r>
                    </a:p>
                  </a:txBody>
                  <a:tcPr/>
                </a:tc>
                <a:tc>
                  <a:txBody>
                    <a:bodyPr/>
                    <a:lstStyle/>
                    <a:p>
                      <a:r>
                        <a:rPr lang="fr-FR" sz="2400" dirty="0"/>
                        <a:t>6</a:t>
                      </a:r>
                    </a:p>
                  </a:txBody>
                  <a:tcPr/>
                </a:tc>
                <a:tc>
                  <a:txBody>
                    <a:bodyPr/>
                    <a:lstStyle/>
                    <a:p>
                      <a:r>
                        <a:rPr lang="fr-FR" sz="2400" dirty="0"/>
                        <a:t>190</a:t>
                      </a:r>
                    </a:p>
                  </a:txBody>
                  <a:tcPr/>
                </a:tc>
                <a:tc>
                  <a:txBody>
                    <a:bodyPr/>
                    <a:lstStyle/>
                    <a:p>
                      <a:r>
                        <a:rPr lang="fr-FR" sz="2400" dirty="0"/>
                        <a:t> 13.6</a:t>
                      </a:r>
                    </a:p>
                  </a:txBody>
                  <a:tcPr/>
                </a:tc>
                <a:tc>
                  <a:txBody>
                    <a:bodyPr/>
                    <a:lstStyle/>
                    <a:p>
                      <a:r>
                        <a:rPr lang="fr-FR" sz="2400" dirty="0"/>
                        <a:t>140</a:t>
                      </a:r>
                    </a:p>
                  </a:txBody>
                  <a:tcPr/>
                </a:tc>
                <a:extLst>
                  <a:ext uri="{0D108BD9-81ED-4DB2-BD59-A6C34878D82A}">
                    <a16:rowId xmlns:a16="http://schemas.microsoft.com/office/drawing/2014/main" val="3224191206"/>
                  </a:ext>
                </a:extLst>
              </a:tr>
              <a:tr h="540781">
                <a:tc>
                  <a:txBody>
                    <a:bodyPr/>
                    <a:lstStyle/>
                    <a:p>
                      <a:r>
                        <a:rPr lang="fr-FR" sz="2400" dirty="0"/>
                        <a:t>Température de Curie (°C)</a:t>
                      </a:r>
                    </a:p>
                  </a:txBody>
                  <a:tcPr/>
                </a:tc>
                <a:tc>
                  <a:txBody>
                    <a:bodyPr/>
                    <a:lstStyle/>
                    <a:p>
                      <a:r>
                        <a:rPr lang="fr-FR" sz="2400" dirty="0"/>
                        <a:t>573</a:t>
                      </a:r>
                    </a:p>
                  </a:txBody>
                  <a:tcPr/>
                </a:tc>
                <a:tc>
                  <a:txBody>
                    <a:bodyPr/>
                    <a:lstStyle/>
                    <a:p>
                      <a:r>
                        <a:rPr lang="fr-FR" sz="2400" dirty="0"/>
                        <a:t>1210</a:t>
                      </a:r>
                    </a:p>
                  </a:txBody>
                  <a:tcPr/>
                </a:tc>
                <a:tc>
                  <a:txBody>
                    <a:bodyPr/>
                    <a:lstStyle/>
                    <a:p>
                      <a:r>
                        <a:rPr lang="fr-FR" sz="2400" dirty="0"/>
                        <a:t> 130</a:t>
                      </a:r>
                    </a:p>
                  </a:txBody>
                  <a:tcPr/>
                </a:tc>
                <a:tc>
                  <a:txBody>
                    <a:bodyPr/>
                    <a:lstStyle/>
                    <a:p>
                      <a:r>
                        <a:rPr lang="fr-FR" sz="2400" dirty="0"/>
                        <a:t>180</a:t>
                      </a:r>
                    </a:p>
                  </a:txBody>
                  <a:tcPr/>
                </a:tc>
                <a:tc>
                  <a:txBody>
                    <a:bodyPr/>
                    <a:lstStyle/>
                    <a:p>
                      <a:r>
                        <a:rPr lang="fr-FR" sz="2400" dirty="0"/>
                        <a:t>350</a:t>
                      </a:r>
                    </a:p>
                  </a:txBody>
                  <a:tcPr/>
                </a:tc>
                <a:extLst>
                  <a:ext uri="{0D108BD9-81ED-4DB2-BD59-A6C34878D82A}">
                    <a16:rowId xmlns:a16="http://schemas.microsoft.com/office/drawing/2014/main" val="435152083"/>
                  </a:ext>
                </a:extLst>
              </a:tr>
            </a:tbl>
          </a:graphicData>
        </a:graphic>
      </p:graphicFrame>
      <p:sp>
        <p:nvSpPr>
          <p:cNvPr id="4" name="Espace réservé du numéro de diapositive 3">
            <a:extLst>
              <a:ext uri="{FF2B5EF4-FFF2-40B4-BE49-F238E27FC236}">
                <a16:creationId xmlns:a16="http://schemas.microsoft.com/office/drawing/2014/main" id="{B7EBC679-A03A-4955-9A32-0956608A9D5E}"/>
              </a:ext>
            </a:extLst>
          </p:cNvPr>
          <p:cNvSpPr>
            <a:spLocks noGrp="1"/>
          </p:cNvSpPr>
          <p:nvPr>
            <p:ph type="sldNum" sz="quarter" idx="12"/>
          </p:nvPr>
        </p:nvSpPr>
        <p:spPr/>
        <p:txBody>
          <a:bodyPr/>
          <a:lstStyle/>
          <a:p>
            <a:fld id="{3A214FC8-7A6B-454A-ADA5-8A1A54B328A5}" type="slidenum">
              <a:rPr lang="fr-FR" smtClean="0"/>
              <a:t>33</a:t>
            </a:fld>
            <a:endParaRPr lang="fr-FR"/>
          </a:p>
        </p:txBody>
      </p:sp>
      <p:sp>
        <p:nvSpPr>
          <p:cNvPr id="7" name="ZoneTexte 6">
            <a:extLst>
              <a:ext uri="{FF2B5EF4-FFF2-40B4-BE49-F238E27FC236}">
                <a16:creationId xmlns:a16="http://schemas.microsoft.com/office/drawing/2014/main" id="{85C74CC8-E98B-4393-BD6A-9963639C3E36}"/>
              </a:ext>
            </a:extLst>
          </p:cNvPr>
          <p:cNvSpPr txBox="1"/>
          <p:nvPr/>
        </p:nvSpPr>
        <p:spPr>
          <a:xfrm>
            <a:off x="762003" y="5777656"/>
            <a:ext cx="6096000" cy="369332"/>
          </a:xfrm>
          <a:prstGeom prst="rect">
            <a:avLst/>
          </a:prstGeom>
          <a:noFill/>
        </p:spPr>
        <p:txBody>
          <a:bodyPr wrap="square">
            <a:spAutoFit/>
          </a:bodyPr>
          <a:lstStyle/>
          <a:p>
            <a:r>
              <a:rPr lang="fr-FR" dirty="0" err="1"/>
              <a:t>Titano</a:t>
            </a:r>
            <a:r>
              <a:rPr lang="fr-FR" dirty="0"/>
              <a:t>-Zirconate de Plomb (PZT)</a:t>
            </a:r>
          </a:p>
        </p:txBody>
      </p:sp>
      <p:sp>
        <p:nvSpPr>
          <p:cNvPr id="9" name="ZoneTexte 8">
            <a:extLst>
              <a:ext uri="{FF2B5EF4-FFF2-40B4-BE49-F238E27FC236}">
                <a16:creationId xmlns:a16="http://schemas.microsoft.com/office/drawing/2014/main" id="{D8A43730-30BD-4202-B0EF-02495EDFECE5}"/>
              </a:ext>
            </a:extLst>
          </p:cNvPr>
          <p:cNvSpPr txBox="1"/>
          <p:nvPr/>
        </p:nvSpPr>
        <p:spPr>
          <a:xfrm>
            <a:off x="762003" y="6109944"/>
            <a:ext cx="6096000" cy="369332"/>
          </a:xfrm>
          <a:prstGeom prst="rect">
            <a:avLst/>
          </a:prstGeom>
          <a:noFill/>
        </p:spPr>
        <p:txBody>
          <a:bodyPr wrap="square">
            <a:spAutoFit/>
          </a:bodyPr>
          <a:lstStyle/>
          <a:p>
            <a:r>
              <a:rPr lang="fr-FR" dirty="0"/>
              <a:t>Titanate de baryum (</a:t>
            </a:r>
            <a:r>
              <a:rPr lang="fr-FR" sz="1800" dirty="0"/>
              <a:t>BaTiO</a:t>
            </a:r>
            <a:r>
              <a:rPr lang="fr-FR" sz="1800" baseline="-25000" dirty="0"/>
              <a:t>3</a:t>
            </a:r>
            <a:r>
              <a:rPr lang="fr-FR" dirty="0"/>
              <a:t>)</a:t>
            </a:r>
            <a:r>
              <a:rPr lang="fr-FR" baseline="-25000" dirty="0"/>
              <a:t> </a:t>
            </a:r>
            <a:endParaRPr lang="fr-FR" sz="1800" baseline="-25000" dirty="0"/>
          </a:p>
        </p:txBody>
      </p:sp>
      <p:sp>
        <p:nvSpPr>
          <p:cNvPr id="11" name="ZoneTexte 10">
            <a:extLst>
              <a:ext uri="{FF2B5EF4-FFF2-40B4-BE49-F238E27FC236}">
                <a16:creationId xmlns:a16="http://schemas.microsoft.com/office/drawing/2014/main" id="{2A00D4D3-6FAE-4E6A-89B8-B4BE0D2CE2A9}"/>
              </a:ext>
            </a:extLst>
          </p:cNvPr>
          <p:cNvSpPr txBox="1"/>
          <p:nvPr/>
        </p:nvSpPr>
        <p:spPr>
          <a:xfrm>
            <a:off x="4137315" y="5736384"/>
            <a:ext cx="6096000" cy="369332"/>
          </a:xfrm>
          <a:prstGeom prst="rect">
            <a:avLst/>
          </a:prstGeom>
          <a:noFill/>
        </p:spPr>
        <p:txBody>
          <a:bodyPr wrap="square">
            <a:spAutoFit/>
          </a:bodyPr>
          <a:lstStyle/>
          <a:p>
            <a:r>
              <a:rPr lang="fr-FR" i="0" dirty="0">
                <a:solidFill>
                  <a:srgbClr val="202122"/>
                </a:solidFill>
                <a:effectLst/>
              </a:rPr>
              <a:t> </a:t>
            </a:r>
            <a:r>
              <a:rPr lang="fr-FR" dirty="0" err="1">
                <a:solidFill>
                  <a:srgbClr val="202122"/>
                </a:solidFill>
              </a:rPr>
              <a:t>P</a:t>
            </a:r>
            <a:r>
              <a:rPr lang="fr-FR" i="0" dirty="0" err="1">
                <a:solidFill>
                  <a:srgbClr val="202122"/>
                </a:solidFill>
                <a:effectLst/>
              </a:rPr>
              <a:t>olyfluorure</a:t>
            </a:r>
            <a:r>
              <a:rPr lang="fr-FR" i="0" dirty="0">
                <a:solidFill>
                  <a:srgbClr val="202122"/>
                </a:solidFill>
                <a:effectLst/>
              </a:rPr>
              <a:t> de </a:t>
            </a:r>
            <a:r>
              <a:rPr lang="fr-FR" i="0" dirty="0" err="1">
                <a:solidFill>
                  <a:srgbClr val="202122"/>
                </a:solidFill>
                <a:effectLst/>
              </a:rPr>
              <a:t>vinylidène</a:t>
            </a:r>
            <a:r>
              <a:rPr lang="fr-FR" i="0" dirty="0">
                <a:solidFill>
                  <a:srgbClr val="202122"/>
                </a:solidFill>
                <a:effectLst/>
              </a:rPr>
              <a:t> (PVDF)</a:t>
            </a:r>
            <a:endParaRPr lang="fr-FR" dirty="0"/>
          </a:p>
        </p:txBody>
      </p:sp>
      <p:sp>
        <p:nvSpPr>
          <p:cNvPr id="13" name="ZoneTexte 12">
            <a:extLst>
              <a:ext uri="{FF2B5EF4-FFF2-40B4-BE49-F238E27FC236}">
                <a16:creationId xmlns:a16="http://schemas.microsoft.com/office/drawing/2014/main" id="{268F3022-68D1-4712-B37C-0B966C04A977}"/>
              </a:ext>
            </a:extLst>
          </p:cNvPr>
          <p:cNvSpPr txBox="1"/>
          <p:nvPr/>
        </p:nvSpPr>
        <p:spPr>
          <a:xfrm>
            <a:off x="4187541" y="6087102"/>
            <a:ext cx="6511636" cy="369332"/>
          </a:xfrm>
          <a:prstGeom prst="rect">
            <a:avLst/>
          </a:prstGeom>
          <a:noFill/>
        </p:spPr>
        <p:txBody>
          <a:bodyPr wrap="square">
            <a:spAutoFit/>
          </a:bodyPr>
          <a:lstStyle/>
          <a:p>
            <a:r>
              <a:rPr lang="fr-FR" dirty="0" err="1">
                <a:solidFill>
                  <a:srgbClr val="4D5156"/>
                </a:solidFill>
                <a:latin typeface="arial" panose="020B0604020202020204" pitchFamily="34" charset="0"/>
              </a:rPr>
              <a:t>N</a:t>
            </a:r>
            <a:r>
              <a:rPr lang="fr-FR" b="0" i="0" dirty="0" err="1">
                <a:solidFill>
                  <a:srgbClr val="4D5156"/>
                </a:solidFill>
                <a:effectLst/>
                <a:latin typeface="arial" panose="020B0604020202020204" pitchFamily="34" charset="0"/>
              </a:rPr>
              <a:t>iobate</a:t>
            </a:r>
            <a:r>
              <a:rPr lang="fr-FR" b="0" i="0" dirty="0">
                <a:solidFill>
                  <a:srgbClr val="4D5156"/>
                </a:solidFill>
                <a:effectLst/>
                <a:latin typeface="arial" panose="020B0604020202020204" pitchFamily="34" charset="0"/>
              </a:rPr>
              <a:t> de lithium (LiNbO3) </a:t>
            </a:r>
            <a:endParaRPr lang="fr-FR" dirty="0"/>
          </a:p>
        </p:txBody>
      </p:sp>
    </p:spTree>
    <p:extLst>
      <p:ext uri="{BB962C8B-B14F-4D97-AF65-F5344CB8AC3E}">
        <p14:creationId xmlns:p14="http://schemas.microsoft.com/office/powerpoint/2010/main" val="36536347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E5B855D8-7BAB-4914-9B8E-450D9203FEB9}"/>
              </a:ext>
            </a:extLst>
          </p:cNvPr>
          <p:cNvSpPr>
            <a:spLocks noGrp="1"/>
          </p:cNvSpPr>
          <p:nvPr>
            <p:ph type="title"/>
          </p:nvPr>
        </p:nvSpPr>
        <p:spPr>
          <a:xfrm>
            <a:off x="643467" y="640080"/>
            <a:ext cx="3096427" cy="5613236"/>
          </a:xfrm>
        </p:spPr>
        <p:txBody>
          <a:bodyPr anchor="ctr">
            <a:normAutofit/>
          </a:bodyPr>
          <a:lstStyle/>
          <a:p>
            <a:r>
              <a:rPr lang="fr-FR" sz="3400" b="1">
                <a:solidFill>
                  <a:srgbClr val="FFFFFF"/>
                </a:solidFill>
                <a:latin typeface="+mn-lt"/>
              </a:rPr>
              <a:t>Problématique du Capteur de Force Piézoélectrique</a:t>
            </a:r>
          </a:p>
        </p:txBody>
      </p:sp>
      <p:sp>
        <p:nvSpPr>
          <p:cNvPr id="3" name="Espace réservé du contenu 2">
            <a:extLst>
              <a:ext uri="{FF2B5EF4-FFF2-40B4-BE49-F238E27FC236}">
                <a16:creationId xmlns:a16="http://schemas.microsoft.com/office/drawing/2014/main" id="{D4DC1B7B-3B8F-49FE-9C99-B54BFBB60268}"/>
              </a:ext>
            </a:extLst>
          </p:cNvPr>
          <p:cNvSpPr>
            <a:spLocks noGrp="1"/>
          </p:cNvSpPr>
          <p:nvPr>
            <p:ph idx="1"/>
          </p:nvPr>
        </p:nvSpPr>
        <p:spPr>
          <a:xfrm>
            <a:off x="4699818" y="640082"/>
            <a:ext cx="6848715" cy="2484884"/>
          </a:xfrm>
        </p:spPr>
        <p:txBody>
          <a:bodyPr anchor="ctr">
            <a:normAutofit/>
          </a:bodyPr>
          <a:lstStyle/>
          <a:p>
            <a:pPr algn="just"/>
            <a:r>
              <a:rPr lang="fr-FR" sz="2000" dirty="0"/>
              <a:t>L’utilisation de capteurs de force à base de matériaux piézoélectriques est problématique au niveau des dynamiques basses fréquences (&lt;1KHZ).</a:t>
            </a:r>
          </a:p>
          <a:p>
            <a:pPr algn="just"/>
            <a:r>
              <a:rPr lang="fr-FR" sz="2000" dirty="0"/>
              <a:t>Lorsqu’une force est appliquée sur le cristal piézoélectrique, celui-ci se déforme ce qui crée une variation de tension à ses bornes. Mais les charges se dissipent au cours du temps si le cristal n’est pas sollicité ce qui entraine une diminution de la tension.</a:t>
            </a:r>
          </a:p>
        </p:txBody>
      </p:sp>
      <p:pic>
        <p:nvPicPr>
          <p:cNvPr id="6" name="Image 5">
            <a:extLst>
              <a:ext uri="{FF2B5EF4-FFF2-40B4-BE49-F238E27FC236}">
                <a16:creationId xmlns:a16="http://schemas.microsoft.com/office/drawing/2014/main" id="{8BC0373F-A768-4188-A04B-0CD03CC20E90}"/>
              </a:ext>
            </a:extLst>
          </p:cNvPr>
          <p:cNvPicPr>
            <a:picLocks noChangeAspect="1"/>
          </p:cNvPicPr>
          <p:nvPr/>
        </p:nvPicPr>
        <p:blipFill>
          <a:blip r:embed="rId2"/>
          <a:stretch>
            <a:fillRect/>
          </a:stretch>
        </p:blipFill>
        <p:spPr>
          <a:xfrm>
            <a:off x="5613080" y="3446698"/>
            <a:ext cx="4976670" cy="2488335"/>
          </a:xfrm>
          <a:prstGeom prst="rect">
            <a:avLst/>
          </a:prstGeom>
        </p:spPr>
      </p:pic>
      <p:sp>
        <p:nvSpPr>
          <p:cNvPr id="4" name="Espace réservé du numéro de diapositive 3">
            <a:extLst>
              <a:ext uri="{FF2B5EF4-FFF2-40B4-BE49-F238E27FC236}">
                <a16:creationId xmlns:a16="http://schemas.microsoft.com/office/drawing/2014/main" id="{B54C615E-8073-4830-BFA2-4073C3BD1063}"/>
              </a:ext>
            </a:extLst>
          </p:cNvPr>
          <p:cNvSpPr>
            <a:spLocks noGrp="1"/>
          </p:cNvSpPr>
          <p:nvPr>
            <p:ph type="sldNum" sz="quarter" idx="12"/>
          </p:nvPr>
        </p:nvSpPr>
        <p:spPr>
          <a:xfrm>
            <a:off x="10534650" y="6356350"/>
            <a:ext cx="819150" cy="365125"/>
          </a:xfrm>
        </p:spPr>
        <p:txBody>
          <a:bodyPr>
            <a:normAutofit/>
          </a:bodyPr>
          <a:lstStyle/>
          <a:p>
            <a:pPr>
              <a:spcAft>
                <a:spcPts val="600"/>
              </a:spcAft>
            </a:pPr>
            <a:fld id="{3A214FC8-7A6B-454A-ADA5-8A1A54B328A5}" type="slidenum">
              <a:rPr lang="fr-FR">
                <a:solidFill>
                  <a:prstClr val="black">
                    <a:tint val="75000"/>
                  </a:prstClr>
                </a:solidFill>
              </a:rPr>
              <a:pPr>
                <a:spcAft>
                  <a:spcPts val="600"/>
                </a:spcAft>
              </a:pPr>
              <a:t>34</a:t>
            </a:fld>
            <a:endParaRPr lang="fr-FR">
              <a:solidFill>
                <a:prstClr val="black">
                  <a:tint val="75000"/>
                </a:prstClr>
              </a:solidFill>
            </a:endParaRPr>
          </a:p>
        </p:txBody>
      </p:sp>
    </p:spTree>
    <p:extLst>
      <p:ext uri="{BB962C8B-B14F-4D97-AF65-F5344CB8AC3E}">
        <p14:creationId xmlns:p14="http://schemas.microsoft.com/office/powerpoint/2010/main" val="19142871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Bibliographie</a:t>
            </a:r>
          </a:p>
        </p:txBody>
      </p:sp>
      <p:sp>
        <p:nvSpPr>
          <p:cNvPr id="3" name="Espace réservé du contenu 2"/>
          <p:cNvSpPr>
            <a:spLocks noGrp="1"/>
          </p:cNvSpPr>
          <p:nvPr>
            <p:ph idx="1"/>
          </p:nvPr>
        </p:nvSpPr>
        <p:spPr>
          <a:xfrm>
            <a:off x="838200" y="1825625"/>
            <a:ext cx="9334500" cy="4351338"/>
          </a:xfrm>
        </p:spPr>
        <p:txBody>
          <a:bodyPr>
            <a:normAutofit fontScale="70000" lnSpcReduction="20000"/>
          </a:bodyPr>
          <a:lstStyle/>
          <a:p>
            <a:r>
              <a:rPr lang="fr-FR" dirty="0"/>
              <a:t>https://fr.wikipedia.org/wiki/</a:t>
            </a:r>
            <a:r>
              <a:rPr lang="fr-FR" dirty="0" err="1"/>
              <a:t>Jauge_de_déformation</a:t>
            </a:r>
            <a:r>
              <a:rPr lang="en-US" b="0" i="1" dirty="0">
                <a:solidFill>
                  <a:srgbClr val="202122"/>
                </a:solidFill>
                <a:effectLst/>
              </a:rPr>
              <a:t>.</a:t>
            </a:r>
          </a:p>
          <a:p>
            <a:r>
              <a:rPr kumimoji="0" lang="fr-FR" altLang="fr-FR" b="0" i="0" u="none" strike="noStrike" cap="none" normalizeH="0" baseline="0" dirty="0">
                <a:ln>
                  <a:noFill/>
                </a:ln>
                <a:solidFill>
                  <a:srgbClr val="202122"/>
                </a:solidFill>
                <a:effectLst/>
              </a:rPr>
              <a:t>G. Asch et coll. </a:t>
            </a:r>
            <a:r>
              <a:rPr kumimoji="0" lang="fr-FR" altLang="fr-FR" b="0" i="1" u="none" strike="noStrike" cap="none" normalizeH="0" baseline="0" dirty="0">
                <a:ln>
                  <a:noFill/>
                </a:ln>
                <a:solidFill>
                  <a:srgbClr val="202122"/>
                </a:solidFill>
                <a:effectLst/>
                <a:cs typeface="Arial" panose="020B0604020202020204" pitchFamily="34" charset="0"/>
              </a:rPr>
              <a:t>Les capteurs en instrumentation industrielle</a:t>
            </a:r>
            <a:r>
              <a:rPr kumimoji="0" lang="fr-FR" altLang="fr-FR" b="0" i="0" u="none" strike="noStrike" cap="none" normalizeH="0" baseline="0" dirty="0">
                <a:ln>
                  <a:noFill/>
                </a:ln>
                <a:solidFill>
                  <a:srgbClr val="202122"/>
                </a:solidFill>
                <a:effectLst/>
                <a:cs typeface="Arial" panose="020B0604020202020204" pitchFamily="34" charset="0"/>
              </a:rPr>
              <a:t>, Dunod, 2006 (</a:t>
            </a:r>
            <a:r>
              <a:rPr kumimoji="0" lang="fr-FR" altLang="fr-FR" b="0" i="0" u="none" strike="noStrike" cap="none" normalizeH="0" baseline="0" dirty="0">
                <a:ln>
                  <a:noFill/>
                </a:ln>
                <a:solidFill>
                  <a:srgbClr val="0B0080"/>
                </a:solidFill>
                <a:effectLst/>
                <a:cs typeface="Arial" panose="020B0604020202020204" pitchFamily="34" charset="0"/>
                <a:hlinkClick r:id="rId2" tooltip="International Standard Book Number"/>
              </a:rPr>
              <a:t>ISBN</a:t>
            </a:r>
            <a:r>
              <a:rPr kumimoji="0" lang="fr-FR" altLang="fr-FR" b="0" i="0" u="none" strike="noStrike" cap="none" normalizeH="0" baseline="0" dirty="0">
                <a:ln>
                  <a:noFill/>
                </a:ln>
                <a:solidFill>
                  <a:srgbClr val="202122"/>
                </a:solidFill>
                <a:effectLst/>
                <a:cs typeface="Arial" panose="020B0604020202020204" pitchFamily="34" charset="0"/>
              </a:rPr>
              <a:t> </a:t>
            </a:r>
            <a:r>
              <a:rPr kumimoji="0" lang="fr-FR" altLang="fr-FR" b="0" i="0" u="none" strike="noStrike" cap="none" normalizeH="0" baseline="0" dirty="0">
                <a:ln>
                  <a:noFill/>
                </a:ln>
                <a:solidFill>
                  <a:srgbClr val="0B0080"/>
                </a:solidFill>
                <a:effectLst/>
                <a:cs typeface="Arial" panose="020B0604020202020204" pitchFamily="34" charset="0"/>
                <a:hlinkClick r:id="rId3" tooltip="Spécial:Ouvrages de référence/2-10-005777-4"/>
              </a:rPr>
              <a:t>2-10-005777-4</a:t>
            </a:r>
            <a:r>
              <a:rPr kumimoji="0" lang="fr-FR" altLang="fr-FR" b="0" i="0" u="none" strike="noStrike" cap="none" normalizeH="0" baseline="0" dirty="0">
                <a:ln>
                  <a:noFill/>
                </a:ln>
                <a:solidFill>
                  <a:srgbClr val="202122"/>
                </a:solidFill>
                <a:effectLst/>
                <a:cs typeface="Arial" panose="020B0604020202020204" pitchFamily="34" charset="0"/>
              </a:rPr>
              <a:t>)</a:t>
            </a:r>
            <a:r>
              <a:rPr kumimoji="0" lang="fr-FR" altLang="fr-FR" b="0" i="0" u="none" strike="noStrike" cap="none" normalizeH="0" baseline="0" dirty="0">
                <a:ln>
                  <a:noFill/>
                </a:ln>
                <a:solidFill>
                  <a:schemeClr val="tx1"/>
                </a:solidFill>
                <a:effectLst/>
              </a:rPr>
              <a:t> </a:t>
            </a:r>
          </a:p>
          <a:p>
            <a:r>
              <a:rPr kumimoji="0" lang="fr-FR" altLang="fr-FR" b="0" i="0" u="none" strike="noStrike" cap="none" normalizeH="0" baseline="0" dirty="0">
                <a:ln>
                  <a:noFill/>
                </a:ln>
                <a:solidFill>
                  <a:schemeClr val="tx1"/>
                </a:solidFill>
                <a:effectLst/>
                <a:hlinkClick r:id="rId4"/>
              </a:rPr>
              <a:t>https://fr.wikipedia.org/wiki/Capteur_de_force</a:t>
            </a:r>
            <a:endParaRPr kumimoji="0" lang="fr-FR" altLang="fr-FR" b="0" i="0" u="none" strike="noStrike" cap="none" normalizeH="0" baseline="0" dirty="0">
              <a:ln>
                <a:noFill/>
              </a:ln>
              <a:solidFill>
                <a:schemeClr val="tx1"/>
              </a:solidFill>
              <a:effectLst/>
            </a:endParaRPr>
          </a:p>
          <a:p>
            <a:r>
              <a:rPr kumimoji="0" lang="fr-FR" altLang="fr-FR" b="0" i="0" u="none" strike="noStrike" cap="none" normalizeH="0" baseline="0" dirty="0">
                <a:ln>
                  <a:noFill/>
                </a:ln>
                <a:solidFill>
                  <a:schemeClr val="tx1"/>
                </a:solidFill>
                <a:effectLst/>
              </a:rPr>
              <a:t>https://fr.wikipedia.org/wiki/Capteur_pi%C3%A9zo%C3%A9lectrique</a:t>
            </a:r>
          </a:p>
          <a:p>
            <a:r>
              <a:rPr kumimoji="0" lang="fr-FR" altLang="fr-FR" b="0" i="0" u="none" strike="noStrike" cap="none" normalizeH="0" baseline="0" dirty="0">
                <a:ln>
                  <a:noFill/>
                </a:ln>
                <a:solidFill>
                  <a:schemeClr val="tx1"/>
                </a:solidFill>
                <a:effectLst/>
                <a:hlinkClick r:id="rId5"/>
              </a:rPr>
              <a:t>https://si.blaisepascal.fr/1t-mesure-dune-force/</a:t>
            </a:r>
            <a:endParaRPr kumimoji="0" lang="fr-FR" altLang="fr-FR" b="0" i="0" u="none" strike="noStrike" cap="none" normalizeH="0" baseline="0" dirty="0">
              <a:ln>
                <a:noFill/>
              </a:ln>
              <a:solidFill>
                <a:schemeClr val="tx1"/>
              </a:solidFill>
              <a:effectLst/>
            </a:endParaRPr>
          </a:p>
          <a:p>
            <a:r>
              <a:rPr kumimoji="0" lang="fr-FR" altLang="fr-FR" b="0" i="0" u="none" strike="noStrike" cap="none" normalizeH="0" baseline="0" dirty="0">
                <a:ln>
                  <a:noFill/>
                </a:ln>
                <a:solidFill>
                  <a:schemeClr val="tx1"/>
                </a:solidFill>
                <a:effectLst/>
                <a:hlinkClick r:id="rId6"/>
              </a:rPr>
              <a:t>https://www.pm-instrumentation.com/mesure-de-couple</a:t>
            </a:r>
            <a:endParaRPr kumimoji="0" lang="fr-FR" altLang="fr-FR" b="0" i="0" u="none" strike="noStrike" cap="none" normalizeH="0" baseline="0" dirty="0">
              <a:ln>
                <a:noFill/>
              </a:ln>
              <a:solidFill>
                <a:schemeClr val="tx1"/>
              </a:solidFill>
              <a:effectLst/>
            </a:endParaRPr>
          </a:p>
          <a:p>
            <a:r>
              <a:rPr kumimoji="0" lang="fr-FR" altLang="fr-FR" b="0" i="0" u="none" strike="noStrike" cap="none" normalizeH="0" baseline="0" dirty="0">
                <a:ln>
                  <a:noFill/>
                </a:ln>
                <a:solidFill>
                  <a:schemeClr val="tx1"/>
                </a:solidFill>
                <a:effectLst/>
                <a:hlinkClick r:id="rId7"/>
              </a:rPr>
              <a:t>https://sitelec.org/download_page.php?filename=cours/mesure_couple.pdf</a:t>
            </a:r>
            <a:endParaRPr kumimoji="0" lang="fr-FR" altLang="fr-FR" b="0" i="0" u="none" strike="noStrike" cap="none" normalizeH="0" baseline="0" dirty="0">
              <a:ln>
                <a:noFill/>
              </a:ln>
              <a:solidFill>
                <a:schemeClr val="tx1"/>
              </a:solidFill>
              <a:effectLst/>
            </a:endParaRPr>
          </a:p>
          <a:p>
            <a:r>
              <a:rPr kumimoji="0" lang="fr-FR" altLang="fr-FR" b="0" i="0" u="none" strike="noStrike" cap="none" normalizeH="0" baseline="0" dirty="0">
                <a:ln>
                  <a:noFill/>
                </a:ln>
                <a:solidFill>
                  <a:schemeClr val="tx1"/>
                </a:solidFill>
                <a:effectLst/>
              </a:rPr>
              <a:t>https://www.hbm.com/fr/6810/capteurs-piezoelectriques-quel-est-le-besoin-de-mon-appli/</a:t>
            </a:r>
          </a:p>
          <a:p>
            <a:r>
              <a:rPr kumimoji="0" lang="fr-FR" altLang="fr-FR" b="0" i="0" u="none" strike="noStrike" cap="none" normalizeH="0" baseline="0" dirty="0">
                <a:ln>
                  <a:noFill/>
                </a:ln>
                <a:solidFill>
                  <a:schemeClr val="tx1"/>
                </a:solidFill>
                <a:effectLst/>
                <a:hlinkClick r:id="rId8"/>
              </a:rPr>
              <a:t>http://www.mesures.com/pdf/old/055_057_SOL.pdf</a:t>
            </a:r>
            <a:endParaRPr kumimoji="0" lang="fr-FR" altLang="fr-FR" b="0" i="0" u="none" strike="noStrike" cap="none" normalizeH="0" baseline="0" dirty="0">
              <a:ln>
                <a:noFill/>
              </a:ln>
              <a:solidFill>
                <a:schemeClr val="tx1"/>
              </a:solidFill>
              <a:effectLst/>
            </a:endParaRPr>
          </a:p>
          <a:p>
            <a:r>
              <a:rPr lang="fr-FR" dirty="0"/>
              <a:t>« Contribution à l’étude d’un capteur de force piézoélectrique résonant à forte raideur pour interfaces haptiques aéronautiques »</a:t>
            </a:r>
            <a:r>
              <a:rPr lang="fr-FR" altLang="fr-FR" dirty="0"/>
              <a:t>Thèse de Julien YONG, 2013.</a:t>
            </a:r>
            <a:endParaRPr kumimoji="0" lang="fr-FR" altLang="fr-FR" b="0" i="0" u="none" strike="noStrike" cap="none" normalizeH="0" baseline="0" dirty="0">
              <a:ln>
                <a:noFill/>
              </a:ln>
              <a:solidFill>
                <a:schemeClr val="tx1"/>
              </a:solidFill>
              <a:effectLst/>
            </a:endParaRPr>
          </a:p>
          <a:p>
            <a:endParaRPr kumimoji="0" lang="fr-FR" altLang="fr-FR" sz="2800" b="0" i="1" u="none" strike="noStrike" cap="none" normalizeH="0" baseline="0" dirty="0">
              <a:ln>
                <a:noFill/>
              </a:ln>
              <a:solidFill>
                <a:srgbClr val="202122"/>
              </a:solidFill>
              <a:effectLst/>
              <a:latin typeface="Arial" panose="020B0604020202020204" pitchFamily="34" charset="0"/>
              <a:cs typeface="Arial" panose="020B0604020202020204" pitchFamily="34" charset="0"/>
            </a:endParaRPr>
          </a:p>
          <a:p>
            <a:endParaRPr lang="en-US" b="0" i="1" dirty="0">
              <a:solidFill>
                <a:srgbClr val="202122"/>
              </a:solidFill>
              <a:effectLst/>
            </a:endParaRPr>
          </a:p>
          <a:p>
            <a:endParaRPr lang="fr-FR" i="1" dirty="0"/>
          </a:p>
          <a:p>
            <a:endParaRPr lang="fr-FR" i="1" dirty="0"/>
          </a:p>
          <a:p>
            <a:endParaRPr lang="fr-FR" i="1" dirty="0"/>
          </a:p>
        </p:txBody>
      </p:sp>
      <p:sp>
        <p:nvSpPr>
          <p:cNvPr id="4" name="Espace réservé du numéro de diapositive 3"/>
          <p:cNvSpPr>
            <a:spLocks noGrp="1"/>
          </p:cNvSpPr>
          <p:nvPr>
            <p:ph type="sldNum" sz="quarter" idx="12"/>
          </p:nvPr>
        </p:nvSpPr>
        <p:spPr/>
        <p:txBody>
          <a:bodyPr/>
          <a:lstStyle/>
          <a:p>
            <a:fld id="{3A214FC8-7A6B-454A-ADA5-8A1A54B328A5}" type="slidenum">
              <a:rPr lang="fr-FR" smtClean="0"/>
              <a:t>35</a:t>
            </a:fld>
            <a:endParaRPr lang="fr-FR"/>
          </a:p>
        </p:txBody>
      </p:sp>
    </p:spTree>
    <p:extLst>
      <p:ext uri="{BB962C8B-B14F-4D97-AF65-F5344CB8AC3E}">
        <p14:creationId xmlns:p14="http://schemas.microsoft.com/office/powerpoint/2010/main" val="893200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6A8FC5-F13E-405E-A584-3B236F2C0B51}"/>
              </a:ext>
            </a:extLst>
          </p:cNvPr>
          <p:cNvSpPr>
            <a:spLocks noGrp="1"/>
          </p:cNvSpPr>
          <p:nvPr>
            <p:ph type="title"/>
          </p:nvPr>
        </p:nvSpPr>
        <p:spPr>
          <a:xfrm>
            <a:off x="989121" y="450758"/>
            <a:ext cx="8801932" cy="1273438"/>
          </a:xfrm>
        </p:spPr>
        <p:txBody>
          <a:bodyPr>
            <a:normAutofit/>
          </a:bodyPr>
          <a:lstStyle/>
          <a:p>
            <a:r>
              <a:rPr lang="fr-FR" sz="3600" b="1" i="0" dirty="0">
                <a:effectLst/>
                <a:latin typeface="Calibri" panose="020F0502020204030204" pitchFamily="34" charset="0"/>
                <a:cs typeface="Calibri" panose="020F0502020204030204" pitchFamily="34" charset="0"/>
              </a:rPr>
              <a:t>Définition des grandeurs utiles</a:t>
            </a:r>
            <a:endParaRPr lang="fr-FR" sz="2800" b="1" dirty="0">
              <a:solidFill>
                <a:schemeClr val="accent1"/>
              </a:solidFill>
              <a:latin typeface="+mn-lt"/>
            </a:endParaRPr>
          </a:p>
        </p:txBody>
      </p:sp>
      <p:sp>
        <p:nvSpPr>
          <p:cNvPr id="4" name="Espace réservé du numéro de diapositive 3">
            <a:extLst>
              <a:ext uri="{FF2B5EF4-FFF2-40B4-BE49-F238E27FC236}">
                <a16:creationId xmlns:a16="http://schemas.microsoft.com/office/drawing/2014/main" id="{25EB60E7-9D00-4335-B842-0D7FBF12A4E3}"/>
              </a:ext>
            </a:extLst>
          </p:cNvPr>
          <p:cNvSpPr>
            <a:spLocks noGrp="1"/>
          </p:cNvSpPr>
          <p:nvPr>
            <p:ph type="sldNum" sz="quarter" idx="12"/>
          </p:nvPr>
        </p:nvSpPr>
        <p:spPr/>
        <p:txBody>
          <a:bodyPr/>
          <a:lstStyle/>
          <a:p>
            <a:fld id="{3A214FC8-7A6B-454A-ADA5-8A1A54B328A5}" type="slidenum">
              <a:rPr lang="fr-FR" smtClean="0"/>
              <a:t>4</a:t>
            </a:fld>
            <a:endParaRPr lang="fr-FR"/>
          </a:p>
        </p:txBody>
      </p:sp>
      <p:sp>
        <p:nvSpPr>
          <p:cNvPr id="5" name="ZoneTexte 4">
            <a:extLst>
              <a:ext uri="{FF2B5EF4-FFF2-40B4-BE49-F238E27FC236}">
                <a16:creationId xmlns:a16="http://schemas.microsoft.com/office/drawing/2014/main" id="{76B1D30C-C0EE-4AA0-97C1-EB57464562A5}"/>
              </a:ext>
            </a:extLst>
          </p:cNvPr>
          <p:cNvSpPr txBox="1"/>
          <p:nvPr/>
        </p:nvSpPr>
        <p:spPr>
          <a:xfrm>
            <a:off x="989120" y="1491435"/>
            <a:ext cx="11048999" cy="830997"/>
          </a:xfrm>
          <a:prstGeom prst="rect">
            <a:avLst/>
          </a:prstGeom>
          <a:noFill/>
        </p:spPr>
        <p:txBody>
          <a:bodyPr wrap="square" rtlCol="0">
            <a:spAutoFit/>
          </a:bodyPr>
          <a:lstStyle/>
          <a:p>
            <a:r>
              <a:rPr lang="fr-FR" sz="2400" b="1" dirty="0">
                <a:solidFill>
                  <a:schemeClr val="accent1"/>
                </a:solidFill>
              </a:rPr>
              <a:t>1) Déformation </a:t>
            </a:r>
            <a:r>
              <a:rPr lang="fr-FR" sz="2400" b="1" dirty="0">
                <a:solidFill>
                  <a:schemeClr val="accent1"/>
                </a:solidFill>
                <a:sym typeface="Symbol" panose="05050102010706020507" pitchFamily="18" charset="2"/>
              </a:rPr>
              <a:t> : </a:t>
            </a:r>
            <a:r>
              <a:rPr lang="fr-FR" sz="2400" dirty="0">
                <a:sym typeface="Symbol" panose="05050102010706020507" pitchFamily="18" charset="2"/>
              </a:rPr>
              <a:t>C’est le rapport de la variation </a:t>
            </a:r>
            <a:r>
              <a:rPr lang="fr-FR" sz="2400" b="0" i="1" u="none" strike="noStrike" baseline="0" dirty="0">
                <a:solidFill>
                  <a:srgbClr val="292929"/>
                </a:solidFill>
                <a:sym typeface="Symbol" panose="05050102010706020507" pitchFamily="18" charset="2"/>
              </a:rPr>
              <a:t></a:t>
            </a:r>
            <a:r>
              <a:rPr lang="fr-FR" sz="2400" i="1" dirty="0">
                <a:latin typeface="Century Schoolbook" panose="02040604050505020304" pitchFamily="18" charset="0"/>
                <a:sym typeface="Symbol" panose="05050102010706020507" pitchFamily="18" charset="2"/>
              </a:rPr>
              <a:t>l</a:t>
            </a:r>
            <a:r>
              <a:rPr lang="fr-FR" sz="2400" i="1" dirty="0">
                <a:sym typeface="Symbol" panose="05050102010706020507" pitchFamily="18" charset="2"/>
              </a:rPr>
              <a:t> </a:t>
            </a:r>
            <a:r>
              <a:rPr lang="fr-FR" sz="2400" b="0" i="0" u="none" strike="noStrike" baseline="0" dirty="0">
                <a:solidFill>
                  <a:srgbClr val="292929"/>
                </a:solidFill>
              </a:rPr>
              <a:t>d'une dimension à la valeur initiale </a:t>
            </a:r>
            <a:r>
              <a:rPr lang="fr-FR" sz="2400" b="0" i="1" u="none" strike="noStrike" baseline="0" dirty="0">
                <a:solidFill>
                  <a:srgbClr val="292929"/>
                </a:solidFill>
                <a:latin typeface="Century Schoolbook" panose="02040604050505020304" pitchFamily="18" charset="0"/>
              </a:rPr>
              <a:t>l</a:t>
            </a:r>
            <a:r>
              <a:rPr lang="fr-FR" sz="2400" b="0" i="0" u="none" strike="noStrike" baseline="0" dirty="0">
                <a:solidFill>
                  <a:srgbClr val="292929"/>
                </a:solidFill>
              </a:rPr>
              <a:t> de cette dimension:  </a:t>
            </a:r>
            <a:endParaRPr lang="fr-FR" sz="2400" dirty="0"/>
          </a:p>
        </p:txBody>
      </p:sp>
      <mc:AlternateContent xmlns:mc="http://schemas.openxmlformats.org/markup-compatibility/2006" xmlns:a14="http://schemas.microsoft.com/office/drawing/2010/main">
        <mc:Choice Requires="a14">
          <p:sp>
            <p:nvSpPr>
              <p:cNvPr id="7" name="ZoneTexte 6">
                <a:extLst>
                  <a:ext uri="{FF2B5EF4-FFF2-40B4-BE49-F238E27FC236}">
                    <a16:creationId xmlns:a16="http://schemas.microsoft.com/office/drawing/2014/main" id="{175CDFCF-2D86-4CBA-AEB0-A6CC93C6F811}"/>
                  </a:ext>
                </a:extLst>
              </p:cNvPr>
              <p:cNvSpPr txBox="1"/>
              <p:nvPr/>
            </p:nvSpPr>
            <p:spPr>
              <a:xfrm>
                <a:off x="4167522" y="2006459"/>
                <a:ext cx="1088059" cy="70121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fr-FR" sz="2400" i="1" smtClean="0">
                          <a:latin typeface="Cambria Math" panose="02040503050406030204" pitchFamily="18" charset="0"/>
                        </a:rPr>
                        <m:t>𝜀</m:t>
                      </m:r>
                      <m:r>
                        <a:rPr lang="fr-FR" sz="2400" i="0">
                          <a:latin typeface="Cambria Math" panose="02040503050406030204" pitchFamily="18" charset="0"/>
                        </a:rPr>
                        <m:t>=</m:t>
                      </m:r>
                      <m:f>
                        <m:fPr>
                          <m:ctrlPr>
                            <a:rPr lang="fr-FR" sz="2400" i="1">
                              <a:solidFill>
                                <a:srgbClr val="836967"/>
                              </a:solidFill>
                              <a:latin typeface="Cambria Math" panose="02040503050406030204" pitchFamily="18" charset="0"/>
                            </a:rPr>
                          </m:ctrlPr>
                        </m:fPr>
                        <m:num>
                          <m:r>
                            <a:rPr lang="fr-FR" sz="2400" i="1">
                              <a:latin typeface="Cambria Math" panose="02040503050406030204" pitchFamily="18" charset="0"/>
                            </a:rPr>
                            <m:t>𝛥</m:t>
                          </m:r>
                          <m:r>
                            <a:rPr lang="fr-FR" sz="2400" i="1">
                              <a:latin typeface="Cambria Math" panose="02040503050406030204" pitchFamily="18" charset="0"/>
                            </a:rPr>
                            <m:t>𝑙</m:t>
                          </m:r>
                        </m:num>
                        <m:den>
                          <m:r>
                            <a:rPr lang="fr-FR" sz="2400" i="1">
                              <a:latin typeface="Cambria Math" panose="02040503050406030204" pitchFamily="18" charset="0"/>
                            </a:rPr>
                            <m:t>𝑙</m:t>
                          </m:r>
                        </m:den>
                      </m:f>
                    </m:oMath>
                  </m:oMathPara>
                </a14:m>
                <a:endParaRPr lang="fr-FR" sz="2400" dirty="0"/>
              </a:p>
            </p:txBody>
          </p:sp>
        </mc:Choice>
        <mc:Fallback xmlns="">
          <p:sp>
            <p:nvSpPr>
              <p:cNvPr id="7" name="ZoneTexte 6">
                <a:extLst>
                  <a:ext uri="{FF2B5EF4-FFF2-40B4-BE49-F238E27FC236}">
                    <a16:creationId xmlns:a16="http://schemas.microsoft.com/office/drawing/2014/main" id="{175CDFCF-2D86-4CBA-AEB0-A6CC93C6F811}"/>
                  </a:ext>
                </a:extLst>
              </p:cNvPr>
              <p:cNvSpPr txBox="1">
                <a:spLocks noRot="1" noChangeAspect="1" noMove="1" noResize="1" noEditPoints="1" noAdjustHandles="1" noChangeArrowheads="1" noChangeShapeType="1" noTextEdit="1"/>
              </p:cNvSpPr>
              <p:nvPr/>
            </p:nvSpPr>
            <p:spPr>
              <a:xfrm>
                <a:off x="4167522" y="2006459"/>
                <a:ext cx="1088059" cy="701218"/>
              </a:xfrm>
              <a:prstGeom prst="rect">
                <a:avLst/>
              </a:prstGeom>
              <a:blipFill>
                <a:blip r:embed="rId2"/>
                <a:stretch>
                  <a:fillRect/>
                </a:stretch>
              </a:blipFill>
            </p:spPr>
            <p:txBody>
              <a:bodyPr/>
              <a:lstStyle/>
              <a:p>
                <a:r>
                  <a:rPr lang="fr-FR">
                    <a:noFill/>
                  </a:rPr>
                  <a:t> </a:t>
                </a:r>
              </a:p>
            </p:txBody>
          </p:sp>
        </mc:Fallback>
      </mc:AlternateContent>
      <p:sp>
        <p:nvSpPr>
          <p:cNvPr id="10" name="ZoneTexte 9">
            <a:extLst>
              <a:ext uri="{FF2B5EF4-FFF2-40B4-BE49-F238E27FC236}">
                <a16:creationId xmlns:a16="http://schemas.microsoft.com/office/drawing/2014/main" id="{7F313C44-8465-4E93-9F10-8A7A243EFD5E}"/>
              </a:ext>
            </a:extLst>
          </p:cNvPr>
          <p:cNvSpPr txBox="1"/>
          <p:nvPr/>
        </p:nvSpPr>
        <p:spPr>
          <a:xfrm>
            <a:off x="989120" y="2682183"/>
            <a:ext cx="10862568" cy="830997"/>
          </a:xfrm>
          <a:prstGeom prst="rect">
            <a:avLst/>
          </a:prstGeom>
          <a:noFill/>
        </p:spPr>
        <p:txBody>
          <a:bodyPr wrap="square" rtlCol="0">
            <a:spAutoFit/>
          </a:bodyPr>
          <a:lstStyle/>
          <a:p>
            <a:r>
              <a:rPr lang="fr-FR" sz="2400" b="1" dirty="0">
                <a:solidFill>
                  <a:schemeClr val="accent1"/>
                </a:solidFill>
              </a:rPr>
              <a:t>2</a:t>
            </a:r>
            <a:r>
              <a:rPr lang="fr-FR" sz="2400" b="1" dirty="0">
                <a:solidFill>
                  <a:schemeClr val="accent1"/>
                </a:solidFill>
                <a:latin typeface="+mn-lt"/>
              </a:rPr>
              <a:t>) Contrainte </a:t>
            </a:r>
            <a:r>
              <a:rPr lang="el-GR" sz="2400" b="1" dirty="0">
                <a:solidFill>
                  <a:schemeClr val="accent1"/>
                </a:solidFill>
                <a:latin typeface="+mn-lt"/>
              </a:rPr>
              <a:t>σ</a:t>
            </a:r>
            <a:r>
              <a:rPr lang="fr-FR" sz="2400" b="1" dirty="0">
                <a:solidFill>
                  <a:schemeClr val="accent1"/>
                </a:solidFill>
                <a:latin typeface="+mn-lt"/>
                <a:sym typeface="Symbol" panose="05050102010706020507" pitchFamily="18" charset="2"/>
              </a:rPr>
              <a:t> : </a:t>
            </a:r>
            <a:r>
              <a:rPr lang="fr-FR" sz="2400" b="0" i="0" u="none" strike="noStrike" baseline="0" dirty="0">
                <a:solidFill>
                  <a:srgbClr val="262626"/>
                </a:solidFill>
              </a:rPr>
              <a:t>C’est la force par unité de section (F/S).</a:t>
            </a:r>
            <a:r>
              <a:rPr lang="fr-FR" sz="2400" b="0" i="0" dirty="0">
                <a:solidFill>
                  <a:srgbClr val="202122"/>
                </a:solidFill>
                <a:effectLst/>
              </a:rPr>
              <a:t> elle est donc homogène à une pression et exprimée en pascals (Pa)</a:t>
            </a:r>
            <a:endParaRPr lang="fr-FR" sz="2400" dirty="0"/>
          </a:p>
        </p:txBody>
      </p:sp>
      <p:sp>
        <p:nvSpPr>
          <p:cNvPr id="12" name="ZoneTexte 11">
            <a:extLst>
              <a:ext uri="{FF2B5EF4-FFF2-40B4-BE49-F238E27FC236}">
                <a16:creationId xmlns:a16="http://schemas.microsoft.com/office/drawing/2014/main" id="{CB465923-4C57-4FF5-9D8C-8BEE17473EFE}"/>
              </a:ext>
            </a:extLst>
          </p:cNvPr>
          <p:cNvSpPr txBox="1"/>
          <p:nvPr/>
        </p:nvSpPr>
        <p:spPr>
          <a:xfrm>
            <a:off x="989120" y="3505863"/>
            <a:ext cx="11048999" cy="830997"/>
          </a:xfrm>
          <a:prstGeom prst="rect">
            <a:avLst/>
          </a:prstGeom>
          <a:noFill/>
        </p:spPr>
        <p:txBody>
          <a:bodyPr wrap="square" rtlCol="0">
            <a:spAutoFit/>
          </a:bodyPr>
          <a:lstStyle/>
          <a:p>
            <a:pPr algn="l"/>
            <a:r>
              <a:rPr lang="fr-FR" sz="2400" b="1" dirty="0">
                <a:solidFill>
                  <a:schemeClr val="accent1"/>
                </a:solidFill>
                <a:latin typeface="+mn-lt"/>
              </a:rPr>
              <a:t>3) Limite conventionnelle d’élasticité</a:t>
            </a:r>
            <a:r>
              <a:rPr lang="fr-FR" sz="2400" b="1" dirty="0">
                <a:solidFill>
                  <a:schemeClr val="accent1"/>
                </a:solidFill>
                <a:latin typeface="+mn-lt"/>
                <a:sym typeface="Symbol" panose="05050102010706020507" pitchFamily="18" charset="2"/>
              </a:rPr>
              <a:t> : </a:t>
            </a:r>
            <a:r>
              <a:rPr lang="fr-FR" sz="2400" b="0" i="0" u="none" strike="noStrike" baseline="0" dirty="0">
                <a:solidFill>
                  <a:srgbClr val="262627"/>
                </a:solidFill>
              </a:rPr>
              <a:t>contrainte maximale ne produisant pas de déformation permanente supérieure à 0,2 %.</a:t>
            </a:r>
            <a:endParaRPr lang="fr-FR" sz="2400" dirty="0"/>
          </a:p>
        </p:txBody>
      </p:sp>
      <p:sp>
        <p:nvSpPr>
          <p:cNvPr id="14" name="ZoneTexte 13">
            <a:extLst>
              <a:ext uri="{FF2B5EF4-FFF2-40B4-BE49-F238E27FC236}">
                <a16:creationId xmlns:a16="http://schemas.microsoft.com/office/drawing/2014/main" id="{6BC44699-15DE-4E56-8C64-D8F55E877772}"/>
              </a:ext>
            </a:extLst>
          </p:cNvPr>
          <p:cNvSpPr txBox="1"/>
          <p:nvPr/>
        </p:nvSpPr>
        <p:spPr>
          <a:xfrm>
            <a:off x="989120" y="4329543"/>
            <a:ext cx="10986854" cy="830997"/>
          </a:xfrm>
          <a:prstGeom prst="rect">
            <a:avLst/>
          </a:prstGeom>
          <a:noFill/>
        </p:spPr>
        <p:txBody>
          <a:bodyPr wrap="square" rtlCol="0">
            <a:spAutoFit/>
          </a:bodyPr>
          <a:lstStyle/>
          <a:p>
            <a:pPr algn="l"/>
            <a:r>
              <a:rPr lang="fr-FR" sz="2400" b="1" dirty="0">
                <a:solidFill>
                  <a:schemeClr val="accent1"/>
                </a:solidFill>
                <a:latin typeface="+mn-lt"/>
              </a:rPr>
              <a:t>4) Loi de Hooke</a:t>
            </a:r>
            <a:r>
              <a:rPr lang="fr-FR" sz="2400" b="1" dirty="0">
                <a:solidFill>
                  <a:schemeClr val="accent1"/>
                </a:solidFill>
                <a:latin typeface="+mn-lt"/>
                <a:sym typeface="Symbol" panose="05050102010706020507" pitchFamily="18" charset="2"/>
              </a:rPr>
              <a:t>: </a:t>
            </a:r>
            <a:r>
              <a:rPr lang="fr-FR" sz="2400" b="0" i="0" u="none" strike="noStrike" baseline="0" dirty="0">
                <a:solidFill>
                  <a:srgbClr val="272727"/>
                </a:solidFill>
              </a:rPr>
              <a:t>dans le domaine élastique, les déformations sont proportionnelles aux contraintes.</a:t>
            </a:r>
            <a:endParaRPr lang="fr-FR" sz="2400" dirty="0"/>
          </a:p>
        </p:txBody>
      </p:sp>
      <mc:AlternateContent xmlns:mc="http://schemas.openxmlformats.org/markup-compatibility/2006" xmlns:a14="http://schemas.microsoft.com/office/drawing/2010/main">
        <mc:Choice Requires="a14">
          <p:sp>
            <p:nvSpPr>
              <p:cNvPr id="17" name="ZoneTexte 16">
                <a:extLst>
                  <a:ext uri="{FF2B5EF4-FFF2-40B4-BE49-F238E27FC236}">
                    <a16:creationId xmlns:a16="http://schemas.microsoft.com/office/drawing/2014/main" id="{C2B0597F-990C-48F8-BD45-93E932481F9B}"/>
                  </a:ext>
                </a:extLst>
              </p:cNvPr>
              <p:cNvSpPr txBox="1"/>
              <p:nvPr/>
            </p:nvSpPr>
            <p:spPr>
              <a:xfrm>
                <a:off x="989120" y="5135732"/>
                <a:ext cx="10862568" cy="461665"/>
              </a:xfrm>
              <a:prstGeom prst="rect">
                <a:avLst/>
              </a:prstGeom>
              <a:noFill/>
            </p:spPr>
            <p:txBody>
              <a:bodyPr wrap="square" rtlCol="0">
                <a:spAutoFit/>
              </a:bodyPr>
              <a:lstStyle/>
              <a:p>
                <a:r>
                  <a:rPr lang="fr-FR" sz="2400" b="1" dirty="0">
                    <a:solidFill>
                      <a:schemeClr val="accent1"/>
                    </a:solidFill>
                    <a:latin typeface="+mn-lt"/>
                  </a:rPr>
                  <a:t>5) Module de Young Y</a:t>
                </a:r>
                <a:r>
                  <a:rPr lang="fr-FR" sz="2400" b="1" dirty="0">
                    <a:solidFill>
                      <a:schemeClr val="accent1"/>
                    </a:solidFill>
                    <a:latin typeface="+mn-lt"/>
                    <a:sym typeface="Symbol" panose="05050102010706020507" pitchFamily="18" charset="2"/>
                  </a:rPr>
                  <a:t>: </a:t>
                </a:r>
                <a:r>
                  <a:rPr lang="fr-FR" sz="2400" b="0" i="0" u="none" strike="noStrike" baseline="0" dirty="0">
                    <a:solidFill>
                      <a:srgbClr val="252526"/>
                    </a:solidFill>
                  </a:rPr>
                  <a:t>il détermine la déformation </a:t>
                </a:r>
                <a14:m>
                  <m:oMath xmlns:m="http://schemas.openxmlformats.org/officeDocument/2006/math">
                    <m:r>
                      <a:rPr lang="fr-FR" sz="2400" i="1" smtClean="0">
                        <a:latin typeface="Cambria Math" panose="02040503050406030204" pitchFamily="18" charset="0"/>
                      </a:rPr>
                      <m:t>𝜀</m:t>
                    </m:r>
                  </m:oMath>
                </a14:m>
                <a:r>
                  <a:rPr lang="fr-FR" sz="2400" b="0" i="0" u="none" strike="noStrike" baseline="-25000" dirty="0">
                    <a:solidFill>
                      <a:srgbClr val="252526"/>
                    </a:solidFill>
                  </a:rPr>
                  <a:t>//</a:t>
                </a:r>
                <a:r>
                  <a:rPr lang="fr-FR" sz="2400" b="0" i="0" u="none" strike="noStrike" baseline="0" dirty="0">
                    <a:solidFill>
                      <a:srgbClr val="252526"/>
                    </a:solidFill>
                  </a:rPr>
                  <a:t> dans le sens de la contrainte</a:t>
                </a:r>
                <a:endParaRPr lang="fr-FR" sz="2400" dirty="0"/>
              </a:p>
            </p:txBody>
          </p:sp>
        </mc:Choice>
        <mc:Fallback xmlns="">
          <p:sp>
            <p:nvSpPr>
              <p:cNvPr id="17" name="ZoneTexte 16">
                <a:extLst>
                  <a:ext uri="{FF2B5EF4-FFF2-40B4-BE49-F238E27FC236}">
                    <a16:creationId xmlns:a16="http://schemas.microsoft.com/office/drawing/2014/main" id="{C2B0597F-990C-48F8-BD45-93E932481F9B}"/>
                  </a:ext>
                </a:extLst>
              </p:cNvPr>
              <p:cNvSpPr txBox="1">
                <a:spLocks noRot="1" noChangeAspect="1" noMove="1" noResize="1" noEditPoints="1" noAdjustHandles="1" noChangeArrowheads="1" noChangeShapeType="1" noTextEdit="1"/>
              </p:cNvSpPr>
              <p:nvPr/>
            </p:nvSpPr>
            <p:spPr>
              <a:xfrm>
                <a:off x="989120" y="5135732"/>
                <a:ext cx="10862568" cy="461665"/>
              </a:xfrm>
              <a:prstGeom prst="rect">
                <a:avLst/>
              </a:prstGeom>
              <a:blipFill>
                <a:blip r:embed="rId3"/>
                <a:stretch>
                  <a:fillRect l="-842" t="-10526" b="-2894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9" name="ZoneTexte 18">
                <a:extLst>
                  <a:ext uri="{FF2B5EF4-FFF2-40B4-BE49-F238E27FC236}">
                    <a16:creationId xmlns:a16="http://schemas.microsoft.com/office/drawing/2014/main" id="{C1EBBDB5-4525-49F3-8503-0C92C2E5F839}"/>
                  </a:ext>
                </a:extLst>
              </p:cNvPr>
              <p:cNvSpPr txBox="1"/>
              <p:nvPr/>
            </p:nvSpPr>
            <p:spPr>
              <a:xfrm>
                <a:off x="4247421" y="5689015"/>
                <a:ext cx="2907981" cy="625941"/>
              </a:xfrm>
              <a:prstGeom prst="rect">
                <a:avLst/>
              </a:prstGeom>
              <a:noFill/>
            </p:spPr>
            <p:txBody>
              <a:bodyPr wrap="square">
                <a:spAutoFit/>
              </a:bodyPr>
              <a:lstStyle/>
              <a:p>
                <a14:m>
                  <m:oMath xmlns:m="http://schemas.openxmlformats.org/officeDocument/2006/math">
                    <m:r>
                      <a:rPr lang="fr-FR" sz="2400" i="1" smtClean="0">
                        <a:latin typeface="Cambria Math" panose="02040503050406030204" pitchFamily="18" charset="0"/>
                      </a:rPr>
                      <m:t>𝜀</m:t>
                    </m:r>
                  </m:oMath>
                </a14:m>
                <a:r>
                  <a:rPr lang="fr-FR" sz="2400" b="0" i="0" u="none" strike="noStrike" baseline="-25000" dirty="0">
                    <a:solidFill>
                      <a:srgbClr val="252526"/>
                    </a:solidFill>
                  </a:rPr>
                  <a:t>//</a:t>
                </a:r>
                <a:r>
                  <a:rPr lang="fr-FR" sz="2400" b="0" i="0" u="none" strike="noStrike" baseline="0" dirty="0">
                    <a:solidFill>
                      <a:srgbClr val="252526"/>
                    </a:solidFill>
                  </a:rPr>
                  <a:t> =</a:t>
                </a:r>
                <a:r>
                  <a:rPr lang="fr-FR" sz="2400" dirty="0">
                    <a:solidFill>
                      <a:srgbClr val="836967"/>
                    </a:solidFill>
                  </a:rPr>
                  <a:t> </a:t>
                </a:r>
                <a14:m>
                  <m:oMath xmlns:m="http://schemas.openxmlformats.org/officeDocument/2006/math">
                    <m:f>
                      <m:fPr>
                        <m:ctrlPr>
                          <a:rPr lang="fr-FR" sz="2400" i="1">
                            <a:solidFill>
                              <a:srgbClr val="836967"/>
                            </a:solidFill>
                            <a:latin typeface="Cambria Math" panose="02040503050406030204" pitchFamily="18" charset="0"/>
                          </a:rPr>
                        </m:ctrlPr>
                      </m:fPr>
                      <m:num>
                        <m:r>
                          <a:rPr lang="fr-FR" sz="2400" i="1">
                            <a:latin typeface="Cambria Math" panose="02040503050406030204" pitchFamily="18" charset="0"/>
                          </a:rPr>
                          <m:t>1</m:t>
                        </m:r>
                      </m:num>
                      <m:den>
                        <m:r>
                          <a:rPr lang="fr-FR" sz="2400" i="1">
                            <a:latin typeface="Cambria Math" panose="02040503050406030204" pitchFamily="18" charset="0"/>
                          </a:rPr>
                          <m:t>𝑌</m:t>
                        </m:r>
                      </m:den>
                    </m:f>
                    <m:r>
                      <a:rPr lang="fr-FR" sz="2400" b="0" i="1" smtClean="0">
                        <a:latin typeface="Cambria Math" panose="02040503050406030204" pitchFamily="18" charset="0"/>
                      </a:rPr>
                      <m:t>.</m:t>
                    </m:r>
                    <m:f>
                      <m:fPr>
                        <m:ctrlPr>
                          <a:rPr lang="fr-FR" sz="2400" i="1">
                            <a:solidFill>
                              <a:srgbClr val="836967"/>
                            </a:solidFill>
                            <a:latin typeface="Cambria Math" panose="02040503050406030204" pitchFamily="18" charset="0"/>
                          </a:rPr>
                        </m:ctrlPr>
                      </m:fPr>
                      <m:num>
                        <m:r>
                          <a:rPr lang="fr-FR" sz="2400" i="1">
                            <a:latin typeface="Cambria Math" panose="02040503050406030204" pitchFamily="18" charset="0"/>
                          </a:rPr>
                          <m:t>𝐹</m:t>
                        </m:r>
                      </m:num>
                      <m:den>
                        <m:r>
                          <a:rPr lang="fr-FR" sz="2400" i="1">
                            <a:latin typeface="Cambria Math" panose="02040503050406030204" pitchFamily="18" charset="0"/>
                          </a:rPr>
                          <m:t>𝑆</m:t>
                        </m:r>
                      </m:den>
                    </m:f>
                    <m:r>
                      <a:rPr lang="fr-FR" sz="2400" i="1">
                        <a:latin typeface="Cambria Math" panose="02040503050406030204" pitchFamily="18" charset="0"/>
                      </a:rPr>
                      <m:t>=</m:t>
                    </m:r>
                    <m:f>
                      <m:fPr>
                        <m:ctrlPr>
                          <a:rPr lang="fr-FR" sz="2400" i="1">
                            <a:solidFill>
                              <a:srgbClr val="836967"/>
                            </a:solidFill>
                            <a:latin typeface="Cambria Math" panose="02040503050406030204" pitchFamily="18" charset="0"/>
                          </a:rPr>
                        </m:ctrlPr>
                      </m:fPr>
                      <m:num>
                        <m:r>
                          <a:rPr lang="fr-FR" sz="2400" i="1">
                            <a:latin typeface="Cambria Math" panose="02040503050406030204" pitchFamily="18" charset="0"/>
                          </a:rPr>
                          <m:t>1</m:t>
                        </m:r>
                      </m:num>
                      <m:den>
                        <m:r>
                          <a:rPr lang="fr-FR" sz="2400" i="1">
                            <a:latin typeface="Cambria Math" panose="02040503050406030204" pitchFamily="18" charset="0"/>
                          </a:rPr>
                          <m:t>𝑌</m:t>
                        </m:r>
                      </m:den>
                    </m:f>
                    <m:r>
                      <a:rPr lang="fr-FR" sz="2400" i="1">
                        <a:latin typeface="Cambria Math" panose="02040503050406030204" pitchFamily="18" charset="0"/>
                      </a:rPr>
                      <m:t>⋅</m:t>
                    </m:r>
                    <m:r>
                      <a:rPr lang="fr-FR" sz="2400" i="1">
                        <a:latin typeface="Cambria Math" panose="02040503050406030204" pitchFamily="18" charset="0"/>
                      </a:rPr>
                      <m:t>𝜎</m:t>
                    </m:r>
                    <m:r>
                      <a:rPr lang="fr-FR" sz="2400" i="1">
                        <a:latin typeface="Cambria Math" panose="02040503050406030204" pitchFamily="18" charset="0"/>
                      </a:rPr>
                      <m:t> </m:t>
                    </m:r>
                  </m:oMath>
                </a14:m>
                <a:endParaRPr lang="fr-FR" sz="2400" dirty="0"/>
              </a:p>
            </p:txBody>
          </p:sp>
        </mc:Choice>
        <mc:Fallback xmlns="">
          <p:sp>
            <p:nvSpPr>
              <p:cNvPr id="19" name="ZoneTexte 18">
                <a:extLst>
                  <a:ext uri="{FF2B5EF4-FFF2-40B4-BE49-F238E27FC236}">
                    <a16:creationId xmlns:a16="http://schemas.microsoft.com/office/drawing/2014/main" id="{C1EBBDB5-4525-49F3-8503-0C92C2E5F839}"/>
                  </a:ext>
                </a:extLst>
              </p:cNvPr>
              <p:cNvSpPr txBox="1">
                <a:spLocks noRot="1" noChangeAspect="1" noMove="1" noResize="1" noEditPoints="1" noAdjustHandles="1" noChangeArrowheads="1" noChangeShapeType="1" noTextEdit="1"/>
              </p:cNvSpPr>
              <p:nvPr/>
            </p:nvSpPr>
            <p:spPr>
              <a:xfrm>
                <a:off x="4247421" y="5689015"/>
                <a:ext cx="2907981" cy="625941"/>
              </a:xfrm>
              <a:prstGeom prst="rect">
                <a:avLst/>
              </a:prstGeom>
              <a:blipFill>
                <a:blip r:embed="rId4"/>
                <a:stretch>
                  <a:fillRect b="-8738"/>
                </a:stretch>
              </a:blipFill>
            </p:spPr>
            <p:txBody>
              <a:bodyPr/>
              <a:lstStyle/>
              <a:p>
                <a:r>
                  <a:rPr lang="fr-FR">
                    <a:noFill/>
                  </a:rPr>
                  <a:t> </a:t>
                </a:r>
              </a:p>
            </p:txBody>
          </p:sp>
        </mc:Fallback>
      </mc:AlternateContent>
      <p:sp>
        <p:nvSpPr>
          <p:cNvPr id="20" name="ZoneTexte 19">
            <a:extLst>
              <a:ext uri="{FF2B5EF4-FFF2-40B4-BE49-F238E27FC236}">
                <a16:creationId xmlns:a16="http://schemas.microsoft.com/office/drawing/2014/main" id="{FEF03011-2D19-4F1E-A58E-843837016304}"/>
              </a:ext>
            </a:extLst>
          </p:cNvPr>
          <p:cNvSpPr txBox="1"/>
          <p:nvPr/>
        </p:nvSpPr>
        <p:spPr>
          <a:xfrm>
            <a:off x="4175983" y="1968806"/>
            <a:ext cx="1452043" cy="758414"/>
          </a:xfrm>
          <a:prstGeom prst="rect">
            <a:avLst/>
          </a:prstGeom>
          <a:noFill/>
          <a:ln>
            <a:solidFill>
              <a:srgbClr val="FF0000"/>
            </a:solidFill>
          </a:ln>
        </p:spPr>
        <p:txBody>
          <a:bodyPr wrap="square" rtlCol="0">
            <a:spAutoFit/>
          </a:bodyPr>
          <a:lstStyle/>
          <a:p>
            <a:endParaRPr lang="fr-FR" dirty="0"/>
          </a:p>
        </p:txBody>
      </p:sp>
      <p:sp>
        <p:nvSpPr>
          <p:cNvPr id="21" name="ZoneTexte 20">
            <a:extLst>
              <a:ext uri="{FF2B5EF4-FFF2-40B4-BE49-F238E27FC236}">
                <a16:creationId xmlns:a16="http://schemas.microsoft.com/office/drawing/2014/main" id="{2DC40B38-9787-439C-B9FF-09862C3F4C1C}"/>
              </a:ext>
            </a:extLst>
          </p:cNvPr>
          <p:cNvSpPr txBox="1"/>
          <p:nvPr/>
        </p:nvSpPr>
        <p:spPr>
          <a:xfrm>
            <a:off x="4099026" y="5666807"/>
            <a:ext cx="2582122" cy="776783"/>
          </a:xfrm>
          <a:prstGeom prst="rect">
            <a:avLst/>
          </a:prstGeom>
          <a:noFill/>
          <a:ln>
            <a:solidFill>
              <a:srgbClr val="FF0000"/>
            </a:solidFill>
          </a:ln>
        </p:spPr>
        <p:txBody>
          <a:bodyPr wrap="square" rtlCol="0">
            <a:spAutoFit/>
          </a:bodyPr>
          <a:lstStyle/>
          <a:p>
            <a:endParaRPr lang="fr-FR" dirty="0"/>
          </a:p>
        </p:txBody>
      </p:sp>
    </p:spTree>
    <p:extLst>
      <p:ext uri="{BB962C8B-B14F-4D97-AF65-F5344CB8AC3E}">
        <p14:creationId xmlns:p14="http://schemas.microsoft.com/office/powerpoint/2010/main" val="2338627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58522611-AC8E-4388-88B3-2DB0D5EE4834}"/>
              </a:ext>
            </a:extLst>
          </p:cNvPr>
          <p:cNvSpPr>
            <a:spLocks noGrp="1"/>
          </p:cNvSpPr>
          <p:nvPr>
            <p:ph type="sldNum" sz="quarter" idx="12"/>
          </p:nvPr>
        </p:nvSpPr>
        <p:spPr/>
        <p:txBody>
          <a:bodyPr/>
          <a:lstStyle/>
          <a:p>
            <a:fld id="{3A214FC8-7A6B-454A-ADA5-8A1A54B328A5}" type="slidenum">
              <a:rPr lang="fr-FR" smtClean="0"/>
              <a:t>5</a:t>
            </a:fld>
            <a:endParaRPr lang="fr-FR"/>
          </a:p>
        </p:txBody>
      </p:sp>
      <p:sp>
        <p:nvSpPr>
          <p:cNvPr id="12" name="AutoShape 8" descr="{\displaystyle {\vec {\tau }}={\frac {d{\vec {L}}}{dt}}}">
            <a:extLst>
              <a:ext uri="{FF2B5EF4-FFF2-40B4-BE49-F238E27FC236}">
                <a16:creationId xmlns:a16="http://schemas.microsoft.com/office/drawing/2014/main" id="{9A8FF0A8-3806-43A1-BC83-DD92AF77E95A}"/>
              </a:ext>
            </a:extLst>
          </p:cNvPr>
          <p:cNvSpPr>
            <a:spLocks noChangeAspect="1" noChangeArrowheads="1"/>
          </p:cNvSpPr>
          <p:nvPr/>
        </p:nvSpPr>
        <p:spPr bwMode="auto">
          <a:xfrm>
            <a:off x="196850" y="-1984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Titre 1">
            <a:extLst>
              <a:ext uri="{FF2B5EF4-FFF2-40B4-BE49-F238E27FC236}">
                <a16:creationId xmlns:a16="http://schemas.microsoft.com/office/drawing/2014/main" id="{7EDD318A-93BB-4233-8902-7D4080D4E0D3}"/>
              </a:ext>
            </a:extLst>
          </p:cNvPr>
          <p:cNvSpPr txBox="1">
            <a:spLocks/>
          </p:cNvSpPr>
          <p:nvPr/>
        </p:nvSpPr>
        <p:spPr>
          <a:xfrm>
            <a:off x="1017202" y="458851"/>
            <a:ext cx="8801932" cy="12734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b="1" dirty="0">
                <a:latin typeface="Calibri" panose="020F0502020204030204" pitchFamily="34" charset="0"/>
                <a:cs typeface="Calibri" panose="020F0502020204030204" pitchFamily="34" charset="0"/>
              </a:rPr>
              <a:t>Définition des grandeurs utiles</a:t>
            </a:r>
            <a:endParaRPr lang="fr-FR" sz="2800" b="1" dirty="0">
              <a:solidFill>
                <a:schemeClr val="accent1"/>
              </a:solidFill>
              <a:latin typeface="+mn-lt"/>
            </a:endParaRPr>
          </a:p>
        </p:txBody>
      </p:sp>
      <p:sp>
        <p:nvSpPr>
          <p:cNvPr id="13" name="Espace réservé du contenu 12">
            <a:extLst>
              <a:ext uri="{FF2B5EF4-FFF2-40B4-BE49-F238E27FC236}">
                <a16:creationId xmlns:a16="http://schemas.microsoft.com/office/drawing/2014/main" id="{9E74C0EC-5633-4A4C-A7C2-4E15EEA071E9}"/>
              </a:ext>
            </a:extLst>
          </p:cNvPr>
          <p:cNvSpPr txBox="1">
            <a:spLocks noGrp="1"/>
          </p:cNvSpPr>
          <p:nvPr>
            <p:ph idx="1"/>
          </p:nvPr>
        </p:nvSpPr>
        <p:spPr>
          <a:xfrm>
            <a:off x="838200" y="1541540"/>
            <a:ext cx="10515600" cy="757130"/>
          </a:xfrm>
          <a:prstGeom prst="rect">
            <a:avLst/>
          </a:prstGeom>
          <a:noFill/>
        </p:spPr>
        <p:txBody>
          <a:bodyPr wrap="square" rtlCol="0">
            <a:spAutoFit/>
          </a:bodyPr>
          <a:lstStyle/>
          <a:p>
            <a:r>
              <a:rPr lang="fr-FR" sz="2400" b="1" dirty="0">
                <a:solidFill>
                  <a:schemeClr val="accent1"/>
                </a:solidFill>
              </a:rPr>
              <a:t>6</a:t>
            </a:r>
            <a:r>
              <a:rPr lang="fr-FR" sz="2400" b="1" dirty="0">
                <a:solidFill>
                  <a:schemeClr val="accent1"/>
                </a:solidFill>
                <a:latin typeface="+mn-lt"/>
              </a:rPr>
              <a:t>) Coefficient de Poisson </a:t>
            </a:r>
            <a:r>
              <a:rPr lang="fr-FR" sz="2400" b="1" dirty="0">
                <a:solidFill>
                  <a:schemeClr val="accent1"/>
                </a:solidFill>
                <a:latin typeface="+mn-lt"/>
                <a:sym typeface="Symbol" panose="05050102010706020507" pitchFamily="18" charset="2"/>
              </a:rPr>
              <a:t>: </a:t>
            </a:r>
            <a:r>
              <a:rPr lang="fr-FR" sz="2400" dirty="0"/>
              <a:t>il détermine la déformation </a:t>
            </a:r>
            <a:r>
              <a:rPr lang="el-GR" sz="2400" i="1" dirty="0"/>
              <a:t>ε</a:t>
            </a:r>
            <a:r>
              <a:rPr lang="el-GR" sz="2400" i="1" baseline="-25000" dirty="0"/>
              <a:t>ꓕ</a:t>
            </a:r>
            <a:r>
              <a:rPr lang="fr-FR" sz="2400" dirty="0"/>
              <a:t> perpendiculaire à la contrainte :</a:t>
            </a:r>
          </a:p>
        </p:txBody>
      </p:sp>
      <mc:AlternateContent xmlns:mc="http://schemas.openxmlformats.org/markup-compatibility/2006" xmlns:a14="http://schemas.microsoft.com/office/drawing/2010/main">
        <mc:Choice Requires="a14">
          <p:sp>
            <p:nvSpPr>
              <p:cNvPr id="16" name="ZoneTexte 15">
                <a:extLst>
                  <a:ext uri="{FF2B5EF4-FFF2-40B4-BE49-F238E27FC236}">
                    <a16:creationId xmlns:a16="http://schemas.microsoft.com/office/drawing/2014/main" id="{B8C564EC-81E4-4F4A-B6E3-8B42BDBF31BE}"/>
                  </a:ext>
                </a:extLst>
              </p:cNvPr>
              <p:cNvSpPr txBox="1"/>
              <p:nvPr/>
            </p:nvSpPr>
            <p:spPr>
              <a:xfrm>
                <a:off x="4816706" y="2556182"/>
                <a:ext cx="1498107" cy="461665"/>
              </a:xfrm>
              <a:prstGeom prst="rect">
                <a:avLst/>
              </a:prstGeom>
              <a:noFill/>
            </p:spPr>
            <p:txBody>
              <a:bodyPr wrap="square">
                <a:spAutoFit/>
              </a:bodyPr>
              <a:lstStyle/>
              <a:p>
                <a:r>
                  <a:rPr lang="el-GR" sz="2400" i="1" dirty="0"/>
                  <a:t>ε</a:t>
                </a:r>
                <a:r>
                  <a:rPr lang="el-GR" sz="2400" i="1" baseline="-25000" dirty="0"/>
                  <a:t>ꓕ</a:t>
                </a:r>
                <a:r>
                  <a:rPr lang="fr-FR" sz="2400" i="1" dirty="0"/>
                  <a:t> </a:t>
                </a:r>
                <a:r>
                  <a:rPr lang="fr-FR" sz="2400" dirty="0"/>
                  <a:t>= -</a:t>
                </a:r>
                <a:r>
                  <a:rPr lang="el-GR" sz="2400" dirty="0"/>
                  <a:t>ν</a:t>
                </a:r>
                <a:r>
                  <a:rPr lang="fr-FR" sz="2400" dirty="0"/>
                  <a:t> </a:t>
                </a:r>
                <a14:m>
                  <m:oMath xmlns:m="http://schemas.openxmlformats.org/officeDocument/2006/math">
                    <m:r>
                      <a:rPr lang="fr-FR" sz="2400" i="1" smtClean="0">
                        <a:latin typeface="Cambria Math" panose="02040503050406030204" pitchFamily="18" charset="0"/>
                      </a:rPr>
                      <m:t>𝜀</m:t>
                    </m:r>
                  </m:oMath>
                </a14:m>
                <a:r>
                  <a:rPr lang="fr-FR" sz="2400" b="0" i="0" u="none" strike="noStrike" baseline="-25000" dirty="0">
                    <a:solidFill>
                      <a:srgbClr val="252526"/>
                    </a:solidFill>
                  </a:rPr>
                  <a:t>//</a:t>
                </a:r>
                <a:r>
                  <a:rPr lang="fr-FR" sz="2400" b="0" i="0" u="none" strike="noStrike" baseline="0" dirty="0">
                    <a:solidFill>
                      <a:srgbClr val="252526"/>
                    </a:solidFill>
                  </a:rPr>
                  <a:t> </a:t>
                </a:r>
                <a:endParaRPr lang="fr-FR" sz="2400" dirty="0"/>
              </a:p>
            </p:txBody>
          </p:sp>
        </mc:Choice>
        <mc:Fallback xmlns="">
          <p:sp>
            <p:nvSpPr>
              <p:cNvPr id="16" name="ZoneTexte 15">
                <a:extLst>
                  <a:ext uri="{FF2B5EF4-FFF2-40B4-BE49-F238E27FC236}">
                    <a16:creationId xmlns:a16="http://schemas.microsoft.com/office/drawing/2014/main" id="{B8C564EC-81E4-4F4A-B6E3-8B42BDBF31BE}"/>
                  </a:ext>
                </a:extLst>
              </p:cNvPr>
              <p:cNvSpPr txBox="1">
                <a:spLocks noRot="1" noChangeAspect="1" noMove="1" noResize="1" noEditPoints="1" noAdjustHandles="1" noChangeArrowheads="1" noChangeShapeType="1" noTextEdit="1"/>
              </p:cNvSpPr>
              <p:nvPr/>
            </p:nvSpPr>
            <p:spPr>
              <a:xfrm>
                <a:off x="4816706" y="2556182"/>
                <a:ext cx="1498107" cy="461665"/>
              </a:xfrm>
              <a:prstGeom prst="rect">
                <a:avLst/>
              </a:prstGeom>
              <a:blipFill>
                <a:blip r:embed="rId2"/>
                <a:stretch>
                  <a:fillRect l="-6098" t="-10526" b="-28947"/>
                </a:stretch>
              </a:blipFill>
            </p:spPr>
            <p:txBody>
              <a:bodyPr/>
              <a:lstStyle/>
              <a:p>
                <a:r>
                  <a:rPr lang="fr-FR">
                    <a:noFill/>
                  </a:rPr>
                  <a:t> </a:t>
                </a:r>
              </a:p>
            </p:txBody>
          </p:sp>
        </mc:Fallback>
      </mc:AlternateContent>
      <p:sp>
        <p:nvSpPr>
          <p:cNvPr id="8" name="ZoneTexte 7">
            <a:extLst>
              <a:ext uri="{FF2B5EF4-FFF2-40B4-BE49-F238E27FC236}">
                <a16:creationId xmlns:a16="http://schemas.microsoft.com/office/drawing/2014/main" id="{18503259-65F5-4F13-9FB1-DF77D1F854F4}"/>
              </a:ext>
            </a:extLst>
          </p:cNvPr>
          <p:cNvSpPr txBox="1"/>
          <p:nvPr/>
        </p:nvSpPr>
        <p:spPr>
          <a:xfrm>
            <a:off x="4521523" y="2484851"/>
            <a:ext cx="1793290" cy="604328"/>
          </a:xfrm>
          <a:prstGeom prst="rect">
            <a:avLst/>
          </a:prstGeom>
          <a:noFill/>
          <a:ln>
            <a:solidFill>
              <a:srgbClr val="FF0000"/>
            </a:solidFill>
          </a:ln>
        </p:spPr>
        <p:txBody>
          <a:bodyPr wrap="square" rtlCol="0">
            <a:spAutoFit/>
          </a:bodyPr>
          <a:lstStyle/>
          <a:p>
            <a:endParaRPr lang="fr-FR" dirty="0"/>
          </a:p>
        </p:txBody>
      </p:sp>
      <p:sp>
        <p:nvSpPr>
          <p:cNvPr id="18" name="ZoneTexte 17">
            <a:extLst>
              <a:ext uri="{FF2B5EF4-FFF2-40B4-BE49-F238E27FC236}">
                <a16:creationId xmlns:a16="http://schemas.microsoft.com/office/drawing/2014/main" id="{404CB48A-BAF5-4FAC-B582-41707BD327C0}"/>
              </a:ext>
            </a:extLst>
          </p:cNvPr>
          <p:cNvSpPr txBox="1"/>
          <p:nvPr/>
        </p:nvSpPr>
        <p:spPr>
          <a:xfrm>
            <a:off x="1251350" y="3493338"/>
            <a:ext cx="9852396" cy="461665"/>
          </a:xfrm>
          <a:prstGeom prst="rect">
            <a:avLst/>
          </a:prstGeom>
          <a:noFill/>
        </p:spPr>
        <p:txBody>
          <a:bodyPr wrap="square">
            <a:spAutoFit/>
          </a:bodyPr>
          <a:lstStyle/>
          <a:p>
            <a:r>
              <a:rPr lang="fr-FR" sz="2400" b="0" i="0" u="none" strike="noStrike" baseline="0" dirty="0">
                <a:solidFill>
                  <a:srgbClr val="292929"/>
                </a:solidFill>
              </a:rPr>
              <a:t>Dans le domaine élastique, </a:t>
            </a:r>
            <a:r>
              <a:rPr lang="el-GR" sz="2400" b="0" u="none" strike="noStrike" baseline="0" dirty="0">
                <a:solidFill>
                  <a:srgbClr val="292929"/>
                </a:solidFill>
              </a:rPr>
              <a:t>ν</a:t>
            </a:r>
            <a:r>
              <a:rPr lang="fr-FR" sz="2400" b="0" i="0" u="none" strike="noStrike" baseline="0" dirty="0">
                <a:solidFill>
                  <a:srgbClr val="292929"/>
                </a:solidFill>
              </a:rPr>
              <a:t> est généralement voisin de 0,3.</a:t>
            </a:r>
            <a:endParaRPr lang="fr-FR" sz="2400" dirty="0"/>
          </a:p>
        </p:txBody>
      </p:sp>
      <p:graphicFrame>
        <p:nvGraphicFramePr>
          <p:cNvPr id="14" name="Tableau 18">
            <a:extLst>
              <a:ext uri="{FF2B5EF4-FFF2-40B4-BE49-F238E27FC236}">
                <a16:creationId xmlns:a16="http://schemas.microsoft.com/office/drawing/2014/main" id="{89078929-EB4A-4DFE-81AC-6E62AC011AB0}"/>
              </a:ext>
            </a:extLst>
          </p:cNvPr>
          <p:cNvGraphicFramePr>
            <a:graphicFrameLocks noGrp="1"/>
          </p:cNvGraphicFramePr>
          <p:nvPr>
            <p:extLst>
              <p:ext uri="{D42A27DB-BD31-4B8C-83A1-F6EECF244321}">
                <p14:modId xmlns:p14="http://schemas.microsoft.com/office/powerpoint/2010/main" val="2472804732"/>
              </p:ext>
            </p:extLst>
          </p:nvPr>
        </p:nvGraphicFramePr>
        <p:xfrm>
          <a:off x="2032000" y="4368783"/>
          <a:ext cx="8128000" cy="1274210"/>
        </p:xfrm>
        <a:graphic>
          <a:graphicData uri="http://schemas.openxmlformats.org/drawingml/2006/table">
            <a:tbl>
              <a:tblPr firstRow="1" bandRow="1">
                <a:tableStyleId>{5C22544A-7EE6-4342-B048-85BDC9FD1C3A}</a:tableStyleId>
              </a:tblPr>
              <a:tblGrid>
                <a:gridCol w="2631906">
                  <a:extLst>
                    <a:ext uri="{9D8B030D-6E8A-4147-A177-3AD203B41FA5}">
                      <a16:colId xmlns:a16="http://schemas.microsoft.com/office/drawing/2014/main" val="3161040092"/>
                    </a:ext>
                  </a:extLst>
                </a:gridCol>
                <a:gridCol w="1432094">
                  <a:extLst>
                    <a:ext uri="{9D8B030D-6E8A-4147-A177-3AD203B41FA5}">
                      <a16:colId xmlns:a16="http://schemas.microsoft.com/office/drawing/2014/main" val="395582867"/>
                    </a:ext>
                  </a:extLst>
                </a:gridCol>
                <a:gridCol w="2032000">
                  <a:extLst>
                    <a:ext uri="{9D8B030D-6E8A-4147-A177-3AD203B41FA5}">
                      <a16:colId xmlns:a16="http://schemas.microsoft.com/office/drawing/2014/main" val="1471108832"/>
                    </a:ext>
                  </a:extLst>
                </a:gridCol>
                <a:gridCol w="2032000">
                  <a:extLst>
                    <a:ext uri="{9D8B030D-6E8A-4147-A177-3AD203B41FA5}">
                      <a16:colId xmlns:a16="http://schemas.microsoft.com/office/drawing/2014/main" val="2936178835"/>
                    </a:ext>
                  </a:extLst>
                </a:gridCol>
              </a:tblGrid>
              <a:tr h="532530">
                <a:tc>
                  <a:txBody>
                    <a:bodyPr/>
                    <a:lstStyle/>
                    <a:p>
                      <a:pPr algn="ctr"/>
                      <a:r>
                        <a:rPr lang="fr-FR" dirty="0"/>
                        <a:t>Ordre de grandeur</a:t>
                      </a:r>
                    </a:p>
                  </a:txBody>
                  <a:tcPr/>
                </a:tc>
                <a:tc>
                  <a:txBody>
                    <a:bodyPr/>
                    <a:lstStyle/>
                    <a:p>
                      <a:pPr algn="ctr"/>
                      <a:r>
                        <a:rPr lang="fr-FR" sz="1800" b="1" i="0" u="none" strike="noStrike" kern="1200" baseline="0" dirty="0">
                          <a:solidFill>
                            <a:schemeClr val="lt1"/>
                          </a:solidFill>
                          <a:latin typeface="+mn-lt"/>
                          <a:ea typeface="+mn-ea"/>
                          <a:cs typeface="+mn-cs"/>
                        </a:rPr>
                        <a:t>Acier</a:t>
                      </a:r>
                      <a:endParaRPr lang="fr-FR" b="1" dirty="0"/>
                    </a:p>
                  </a:txBody>
                  <a:tcPr/>
                </a:tc>
                <a:tc>
                  <a:txBody>
                    <a:bodyPr/>
                    <a:lstStyle/>
                    <a:p>
                      <a:pPr algn="ctr"/>
                      <a:r>
                        <a:rPr lang="fr-FR" sz="1800" b="1" i="0" u="none" strike="noStrike" kern="1200" baseline="0" dirty="0">
                          <a:solidFill>
                            <a:schemeClr val="lt1"/>
                          </a:solidFill>
                          <a:latin typeface="+mn-lt"/>
                          <a:ea typeface="+mn-ea"/>
                          <a:cs typeface="+mn-cs"/>
                        </a:rPr>
                        <a:t>Cuivre</a:t>
                      </a:r>
                      <a:endParaRPr lang="fr-FR" b="1" dirty="0"/>
                    </a:p>
                  </a:txBody>
                  <a:tcPr/>
                </a:tc>
                <a:tc>
                  <a:txBody>
                    <a:bodyPr/>
                    <a:lstStyle/>
                    <a:p>
                      <a:pPr algn="ctr"/>
                      <a:r>
                        <a:rPr lang="fr-FR" sz="1800" b="1" i="0" u="none" strike="noStrike" kern="1200" baseline="0" dirty="0">
                          <a:solidFill>
                            <a:schemeClr val="lt1"/>
                          </a:solidFill>
                          <a:latin typeface="+mn-lt"/>
                          <a:ea typeface="+mn-ea"/>
                          <a:cs typeface="+mn-cs"/>
                        </a:rPr>
                        <a:t>Aluminium</a:t>
                      </a:r>
                      <a:endParaRPr lang="fr-FR" b="1" dirty="0"/>
                    </a:p>
                  </a:txBody>
                  <a:tcPr/>
                </a:tc>
                <a:extLst>
                  <a:ext uri="{0D108BD9-81ED-4DB2-BD59-A6C34878D82A}">
                    <a16:rowId xmlns:a16="http://schemas.microsoft.com/office/drawing/2014/main" val="1252532466"/>
                  </a:ext>
                </a:extLst>
              </a:tr>
              <a:tr h="370840">
                <a:tc>
                  <a:txBody>
                    <a:bodyPr/>
                    <a:lstStyle/>
                    <a:p>
                      <a:r>
                        <a:rPr lang="fr-FR" sz="1800" b="0" i="0" u="none" strike="noStrike" kern="1200" baseline="0" dirty="0">
                          <a:solidFill>
                            <a:schemeClr val="dk1"/>
                          </a:solidFill>
                          <a:latin typeface="+mn-lt"/>
                          <a:ea typeface="+mn-ea"/>
                          <a:cs typeface="+mn-cs"/>
                        </a:rPr>
                        <a:t>Module d'Young (N/m</a:t>
                      </a:r>
                      <a:r>
                        <a:rPr lang="fr-FR" sz="1800" b="0" i="0" u="none" strike="noStrike" kern="1200" baseline="30000" dirty="0">
                          <a:solidFill>
                            <a:schemeClr val="dk1"/>
                          </a:solidFill>
                          <a:latin typeface="+mn-lt"/>
                          <a:ea typeface="+mn-ea"/>
                          <a:cs typeface="+mn-cs"/>
                        </a:rPr>
                        <a:t>2</a:t>
                      </a:r>
                      <a:r>
                        <a:rPr lang="fr-FR" sz="1800" b="0" i="0" u="none" strike="noStrike" kern="1200" baseline="0" dirty="0">
                          <a:solidFill>
                            <a:schemeClr val="dk1"/>
                          </a:solidFill>
                          <a:latin typeface="+mn-lt"/>
                          <a:ea typeface="+mn-ea"/>
                          <a:cs typeface="+mn-cs"/>
                        </a:rPr>
                        <a:t> )</a:t>
                      </a:r>
                      <a:endParaRPr lang="fr-FR" dirty="0"/>
                    </a:p>
                  </a:txBody>
                  <a:tcPr/>
                </a:tc>
                <a:tc>
                  <a:txBody>
                    <a:bodyPr/>
                    <a:lstStyle/>
                    <a:p>
                      <a:pPr algn="ctr"/>
                      <a:r>
                        <a:rPr lang="fr-FR" sz="1800" b="0" i="0" u="none" strike="noStrike" kern="1200" baseline="0" dirty="0">
                          <a:solidFill>
                            <a:schemeClr val="dk1"/>
                          </a:solidFill>
                          <a:latin typeface="+mn-lt"/>
                          <a:ea typeface="+mn-ea"/>
                          <a:cs typeface="+mn-cs"/>
                        </a:rPr>
                        <a:t>220.10</a:t>
                      </a:r>
                      <a:r>
                        <a:rPr lang="fr-FR" sz="1800" b="0" i="0" u="none" strike="noStrike" kern="1200" baseline="30000" dirty="0">
                          <a:solidFill>
                            <a:schemeClr val="dk1"/>
                          </a:solidFill>
                          <a:latin typeface="+mn-lt"/>
                          <a:ea typeface="+mn-ea"/>
                          <a:cs typeface="+mn-cs"/>
                        </a:rPr>
                        <a:t>9</a:t>
                      </a:r>
                      <a:endParaRPr lang="fr-FR" baseline="30000" dirty="0"/>
                    </a:p>
                  </a:txBody>
                  <a:tcPr/>
                </a:tc>
                <a:tc>
                  <a:txBody>
                    <a:bodyPr/>
                    <a:lstStyle/>
                    <a:p>
                      <a:pPr algn="ctr"/>
                      <a:r>
                        <a:rPr lang="fr-FR" sz="1800" b="0" i="0" u="none" strike="noStrike" kern="1200" baseline="0" dirty="0">
                          <a:solidFill>
                            <a:schemeClr val="dk1"/>
                          </a:solidFill>
                          <a:latin typeface="+mn-lt"/>
                          <a:ea typeface="+mn-ea"/>
                          <a:cs typeface="+mn-cs"/>
                        </a:rPr>
                        <a:t>110.10</a:t>
                      </a:r>
                      <a:r>
                        <a:rPr lang="fr-FR" sz="1800" b="0" i="0" u="none" strike="noStrike" kern="1200" baseline="30000" dirty="0">
                          <a:solidFill>
                            <a:schemeClr val="dk1"/>
                          </a:solidFill>
                          <a:latin typeface="+mn-lt"/>
                          <a:ea typeface="+mn-ea"/>
                          <a:cs typeface="+mn-cs"/>
                        </a:rPr>
                        <a:t>9</a:t>
                      </a:r>
                      <a:endParaRPr lang="fr-FR" baseline="30000" dirty="0"/>
                    </a:p>
                  </a:txBody>
                  <a:tcPr/>
                </a:tc>
                <a:tc>
                  <a:txBody>
                    <a:bodyPr/>
                    <a:lstStyle/>
                    <a:p>
                      <a:pPr algn="ctr"/>
                      <a:r>
                        <a:rPr lang="fr-FR" sz="1800" b="0" i="0" u="none" strike="noStrike" kern="1200" baseline="0" dirty="0">
                          <a:solidFill>
                            <a:schemeClr val="dk1"/>
                          </a:solidFill>
                          <a:latin typeface="+mn-lt"/>
                          <a:ea typeface="+mn-ea"/>
                          <a:cs typeface="+mn-cs"/>
                        </a:rPr>
                        <a:t>70.10</a:t>
                      </a:r>
                      <a:r>
                        <a:rPr lang="fr-FR" sz="1800" b="0" i="0" u="none" strike="noStrike" kern="1200" baseline="30000" dirty="0">
                          <a:solidFill>
                            <a:schemeClr val="dk1"/>
                          </a:solidFill>
                          <a:latin typeface="+mn-lt"/>
                          <a:ea typeface="+mn-ea"/>
                          <a:cs typeface="+mn-cs"/>
                        </a:rPr>
                        <a:t>9</a:t>
                      </a:r>
                      <a:endParaRPr lang="fr-FR" strike="noStrike" baseline="30000" dirty="0"/>
                    </a:p>
                  </a:txBody>
                  <a:tcPr/>
                </a:tc>
                <a:extLst>
                  <a:ext uri="{0D108BD9-81ED-4DB2-BD59-A6C34878D82A}">
                    <a16:rowId xmlns:a16="http://schemas.microsoft.com/office/drawing/2014/main" val="3406318271"/>
                  </a:ext>
                </a:extLst>
              </a:tr>
              <a:tr h="370840">
                <a:tc>
                  <a:txBody>
                    <a:bodyPr/>
                    <a:lstStyle/>
                    <a:p>
                      <a:r>
                        <a:rPr lang="fr-FR" sz="1800" b="0" i="0" u="none" strike="noStrike" kern="1200" baseline="0" dirty="0">
                          <a:solidFill>
                            <a:schemeClr val="dk1"/>
                          </a:solidFill>
                          <a:latin typeface="+mn-lt"/>
                          <a:ea typeface="+mn-ea"/>
                          <a:cs typeface="+mn-cs"/>
                        </a:rPr>
                        <a:t>Limite d'élasticité (N/m</a:t>
                      </a:r>
                      <a:r>
                        <a:rPr lang="fr-FR" sz="1800" b="0" i="0" u="none" strike="noStrike" kern="1200" baseline="30000" dirty="0">
                          <a:solidFill>
                            <a:schemeClr val="dk1"/>
                          </a:solidFill>
                          <a:latin typeface="+mn-lt"/>
                          <a:ea typeface="+mn-ea"/>
                          <a:cs typeface="+mn-cs"/>
                        </a:rPr>
                        <a:t>2</a:t>
                      </a:r>
                      <a:r>
                        <a:rPr lang="fr-FR" sz="1800" b="0" i="0" u="none" strike="noStrike" kern="1200" baseline="0" dirty="0">
                          <a:solidFill>
                            <a:schemeClr val="dk1"/>
                          </a:solidFill>
                          <a:latin typeface="+mn-lt"/>
                          <a:ea typeface="+mn-ea"/>
                          <a:cs typeface="+mn-cs"/>
                        </a:rPr>
                        <a:t>)</a:t>
                      </a:r>
                      <a:endParaRPr lang="fr-FR" dirty="0"/>
                    </a:p>
                  </a:txBody>
                  <a:tcPr/>
                </a:tc>
                <a:tc>
                  <a:txBody>
                    <a:bodyPr/>
                    <a:lstStyle/>
                    <a:p>
                      <a:pPr algn="ctr"/>
                      <a:r>
                        <a:rPr lang="fr-FR" sz="1800" b="0" i="0" u="none" strike="noStrike" kern="1200" baseline="0" dirty="0">
                          <a:solidFill>
                            <a:schemeClr val="dk1"/>
                          </a:solidFill>
                          <a:latin typeface="+mn-lt"/>
                          <a:ea typeface="+mn-ea"/>
                          <a:cs typeface="+mn-cs"/>
                        </a:rPr>
                        <a:t>1,45.10</a:t>
                      </a:r>
                      <a:r>
                        <a:rPr lang="fr-FR" sz="1800" b="0" i="0" u="none" strike="noStrike" kern="1200" baseline="30000" dirty="0">
                          <a:solidFill>
                            <a:schemeClr val="dk1"/>
                          </a:solidFill>
                          <a:latin typeface="+mn-lt"/>
                          <a:ea typeface="+mn-ea"/>
                          <a:cs typeface="+mn-cs"/>
                        </a:rPr>
                        <a:t>9</a:t>
                      </a:r>
                      <a:endParaRPr lang="fr-FR" baseline="30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0" i="0" u="none" strike="noStrike" kern="1200" baseline="0" dirty="0">
                          <a:solidFill>
                            <a:schemeClr val="dk1"/>
                          </a:solidFill>
                          <a:latin typeface="+mn-lt"/>
                          <a:ea typeface="+mn-ea"/>
                          <a:cs typeface="+mn-cs"/>
                        </a:rPr>
                        <a:t>0,7.10</a:t>
                      </a:r>
                      <a:r>
                        <a:rPr lang="fr-FR" sz="1800" b="0" i="0" u="none" strike="noStrike" kern="1200" baseline="30000" dirty="0">
                          <a:solidFill>
                            <a:schemeClr val="dk1"/>
                          </a:solidFill>
                          <a:latin typeface="+mn-lt"/>
                          <a:ea typeface="+mn-ea"/>
                          <a:cs typeface="+mn-cs"/>
                        </a:rPr>
                        <a:t>9</a:t>
                      </a:r>
                      <a:endParaRPr lang="fr-FR" baseline="30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0" i="0" u="none" strike="noStrike" kern="1200" baseline="0" dirty="0">
                          <a:solidFill>
                            <a:schemeClr val="dk1"/>
                          </a:solidFill>
                          <a:latin typeface="+mn-lt"/>
                          <a:ea typeface="+mn-ea"/>
                          <a:cs typeface="+mn-cs"/>
                        </a:rPr>
                        <a:t>0,3.10</a:t>
                      </a:r>
                      <a:r>
                        <a:rPr lang="fr-FR" sz="1800" b="0" i="0" u="none" strike="noStrike" kern="1200" baseline="30000" dirty="0">
                          <a:solidFill>
                            <a:schemeClr val="dk1"/>
                          </a:solidFill>
                          <a:latin typeface="+mn-lt"/>
                          <a:ea typeface="+mn-ea"/>
                          <a:cs typeface="+mn-cs"/>
                        </a:rPr>
                        <a:t>9</a:t>
                      </a:r>
                      <a:endParaRPr lang="fr-FR" baseline="30000" dirty="0"/>
                    </a:p>
                  </a:txBody>
                  <a:tcPr/>
                </a:tc>
                <a:extLst>
                  <a:ext uri="{0D108BD9-81ED-4DB2-BD59-A6C34878D82A}">
                    <a16:rowId xmlns:a16="http://schemas.microsoft.com/office/drawing/2014/main" val="1373627908"/>
                  </a:ext>
                </a:extLst>
              </a:tr>
            </a:tbl>
          </a:graphicData>
        </a:graphic>
      </p:graphicFrame>
    </p:spTree>
    <p:extLst>
      <p:ext uri="{BB962C8B-B14F-4D97-AF65-F5344CB8AC3E}">
        <p14:creationId xmlns:p14="http://schemas.microsoft.com/office/powerpoint/2010/main" val="2552147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E9971A-403C-4764-A613-F3D626CA0A08}"/>
              </a:ext>
            </a:extLst>
          </p:cNvPr>
          <p:cNvSpPr>
            <a:spLocks noGrp="1"/>
          </p:cNvSpPr>
          <p:nvPr>
            <p:ph type="title"/>
          </p:nvPr>
        </p:nvSpPr>
        <p:spPr>
          <a:xfrm>
            <a:off x="4942368" y="832823"/>
            <a:ext cx="6586491" cy="1286160"/>
          </a:xfrm>
        </p:spPr>
        <p:txBody>
          <a:bodyPr vert="horz" lIns="91440" tIns="45720" rIns="91440" bIns="45720" rtlCol="0" anchor="b">
            <a:normAutofit fontScale="90000"/>
          </a:bodyPr>
          <a:lstStyle/>
          <a:p>
            <a:r>
              <a:rPr lang="en-US" sz="3600" b="1" i="0" dirty="0">
                <a:effectLst/>
                <a:latin typeface="+mn-lt"/>
              </a:rPr>
              <a:t>Principe de </a:t>
            </a:r>
            <a:r>
              <a:rPr lang="en-US" sz="3600" b="1" i="0" dirty="0" err="1">
                <a:effectLst/>
                <a:latin typeface="+mn-lt"/>
              </a:rPr>
              <a:t>fonctionnement</a:t>
            </a:r>
            <a:r>
              <a:rPr lang="en-US" sz="3600" b="1" i="0" dirty="0">
                <a:effectLst/>
                <a:latin typeface="+mn-lt"/>
              </a:rPr>
              <a:t> des </a:t>
            </a:r>
            <a:r>
              <a:rPr lang="en-US" sz="3600" b="1" i="0" dirty="0" err="1">
                <a:effectLst/>
                <a:latin typeface="+mn-lt"/>
              </a:rPr>
              <a:t>jauges</a:t>
            </a:r>
            <a:r>
              <a:rPr lang="en-US" sz="3600" b="1" i="0" dirty="0">
                <a:effectLst/>
                <a:latin typeface="+mn-lt"/>
              </a:rPr>
              <a:t> de </a:t>
            </a:r>
            <a:r>
              <a:rPr lang="en-US" sz="3600" b="1" i="0" dirty="0" err="1">
                <a:effectLst/>
                <a:latin typeface="+mn-lt"/>
              </a:rPr>
              <a:t>déformation</a:t>
            </a:r>
            <a:br>
              <a:rPr lang="en-US" sz="2800" baseline="30000" dirty="0"/>
            </a:br>
            <a:endParaRPr lang="en-US" sz="2800" b="1" dirty="0"/>
          </a:p>
        </p:txBody>
      </p:sp>
      <p:sp>
        <p:nvSpPr>
          <p:cNvPr id="34" name="ZoneTexte 33">
            <a:extLst>
              <a:ext uri="{FF2B5EF4-FFF2-40B4-BE49-F238E27FC236}">
                <a16:creationId xmlns:a16="http://schemas.microsoft.com/office/drawing/2014/main" id="{D83795A5-08F4-4267-98EB-0929B55C5DAE}"/>
              </a:ext>
            </a:extLst>
          </p:cNvPr>
          <p:cNvSpPr txBox="1"/>
          <p:nvPr/>
        </p:nvSpPr>
        <p:spPr>
          <a:xfrm>
            <a:off x="4965431" y="2438400"/>
            <a:ext cx="6586489" cy="3785419"/>
          </a:xfrm>
          <a:prstGeom prst="rect">
            <a:avLst/>
          </a:prstGeom>
        </p:spPr>
        <p:txBody>
          <a:bodyPr vert="horz" lIns="91440" tIns="45720" rIns="91440" bIns="45720" rtlCol="0">
            <a:normAutofit/>
          </a:bodyPr>
          <a:lstStyle/>
          <a:p>
            <a:pPr indent="-228600" algn="just">
              <a:lnSpc>
                <a:spcPct val="90000"/>
              </a:lnSpc>
              <a:spcAft>
                <a:spcPts val="600"/>
              </a:spcAft>
              <a:buFont typeface="Arial" panose="020B0604020202020204" pitchFamily="34" charset="0"/>
              <a:buChar char="•"/>
            </a:pPr>
            <a:r>
              <a:rPr lang="en-US" sz="2000" b="0" i="0" dirty="0">
                <a:effectLst/>
              </a:rPr>
              <a:t>Les </a:t>
            </a:r>
            <a:r>
              <a:rPr lang="en-US" sz="2000" b="1" i="0" dirty="0" err="1">
                <a:effectLst/>
              </a:rPr>
              <a:t>jauges</a:t>
            </a:r>
            <a:r>
              <a:rPr lang="en-US" sz="2000" b="1" i="0" dirty="0">
                <a:effectLst/>
              </a:rPr>
              <a:t> de </a:t>
            </a:r>
            <a:r>
              <a:rPr lang="en-US" sz="2000" b="1" i="0" dirty="0" err="1">
                <a:effectLst/>
              </a:rPr>
              <a:t>déformation</a:t>
            </a:r>
            <a:r>
              <a:rPr lang="en-US" sz="2000" b="1" i="0" dirty="0">
                <a:effectLst/>
              </a:rPr>
              <a:t>,</a:t>
            </a:r>
            <a:r>
              <a:rPr lang="en-US" sz="2000" b="0" i="0" dirty="0">
                <a:effectLst/>
              </a:rPr>
              <a:t> </a:t>
            </a:r>
            <a:r>
              <a:rPr lang="en-US" sz="2000" dirty="0" err="1"/>
              <a:t>s</a:t>
            </a:r>
            <a:r>
              <a:rPr lang="en-US" sz="2000" b="0" i="0" dirty="0" err="1">
                <a:effectLst/>
              </a:rPr>
              <a:t>ont</a:t>
            </a:r>
            <a:r>
              <a:rPr lang="en-US" sz="2000" b="0" i="0" dirty="0">
                <a:effectLst/>
              </a:rPr>
              <a:t> des </a:t>
            </a:r>
            <a:r>
              <a:rPr lang="en-US" sz="2000" b="0" i="0" dirty="0" err="1">
                <a:effectLst/>
              </a:rPr>
              <a:t>capteurs</a:t>
            </a:r>
            <a:r>
              <a:rPr lang="en-US" sz="2000" b="0" i="0" dirty="0">
                <a:effectLst/>
              </a:rPr>
              <a:t> </a:t>
            </a:r>
            <a:r>
              <a:rPr lang="en-US" sz="2000" b="0" i="0" dirty="0" err="1">
                <a:effectLst/>
              </a:rPr>
              <a:t>passifs</a:t>
            </a:r>
            <a:r>
              <a:rPr lang="en-US" sz="2000" b="0" i="0" dirty="0">
                <a:effectLst/>
              </a:rPr>
              <a:t> </a:t>
            </a:r>
            <a:r>
              <a:rPr lang="en-US" sz="2000" b="0" i="0" dirty="0" err="1">
                <a:effectLst/>
              </a:rPr>
              <a:t>traduisant</a:t>
            </a:r>
            <a:r>
              <a:rPr lang="en-US" sz="2000" b="0" i="0" dirty="0">
                <a:effectLst/>
              </a:rPr>
              <a:t> </a:t>
            </a:r>
            <a:r>
              <a:rPr lang="en-US" sz="2000" b="0" i="0" dirty="0" err="1">
                <a:effectLst/>
              </a:rPr>
              <a:t>en</a:t>
            </a:r>
            <a:r>
              <a:rPr lang="en-US" sz="2000" b="0" i="0" dirty="0">
                <a:effectLst/>
              </a:rPr>
              <a:t> variation de </a:t>
            </a:r>
            <a:r>
              <a:rPr lang="en-US" sz="2000" b="0" i="0" dirty="0" err="1">
                <a:effectLst/>
              </a:rPr>
              <a:t>résistance</a:t>
            </a:r>
            <a:r>
              <a:rPr lang="en-US" sz="2000" b="0" i="0" dirty="0">
                <a:effectLst/>
              </a:rPr>
              <a:t> </a:t>
            </a:r>
            <a:r>
              <a:rPr lang="en-US" sz="2000" dirty="0" err="1"/>
              <a:t>leur</a:t>
            </a:r>
            <a:r>
              <a:rPr lang="en-US" sz="2000" dirty="0"/>
              <a:t> propre deformation qui </a:t>
            </a:r>
            <a:r>
              <a:rPr lang="en-US" sz="2000" dirty="0" err="1"/>
              <a:t>est</a:t>
            </a:r>
            <a:r>
              <a:rPr lang="en-US" sz="2000" dirty="0"/>
              <a:t> </a:t>
            </a:r>
            <a:r>
              <a:rPr lang="en-US" sz="2000" dirty="0" err="1"/>
              <a:t>en</a:t>
            </a:r>
            <a:r>
              <a:rPr lang="en-US" sz="2000" dirty="0"/>
              <a:t> </a:t>
            </a:r>
            <a:r>
              <a:rPr lang="en-US" sz="2000" dirty="0" err="1"/>
              <a:t>principe</a:t>
            </a:r>
            <a:r>
              <a:rPr lang="en-US" sz="2000" dirty="0"/>
              <a:t> </a:t>
            </a:r>
            <a:r>
              <a:rPr lang="en-US" sz="2000" dirty="0" err="1"/>
              <a:t>égale</a:t>
            </a:r>
            <a:r>
              <a:rPr lang="en-US" sz="2000" dirty="0"/>
              <a:t> à </a:t>
            </a:r>
            <a:r>
              <a:rPr lang="en-US" sz="2000" dirty="0" err="1"/>
              <a:t>celle</a:t>
            </a:r>
            <a:r>
              <a:rPr lang="en-US" sz="2000" dirty="0"/>
              <a:t> de la structure à </a:t>
            </a:r>
            <a:r>
              <a:rPr lang="en-US" sz="2000" dirty="0" err="1"/>
              <a:t>l’endroit</a:t>
            </a:r>
            <a:r>
              <a:rPr lang="en-US" sz="2000" dirty="0"/>
              <a:t> </a:t>
            </a:r>
            <a:r>
              <a:rPr lang="en-US" sz="2000" dirty="0" err="1"/>
              <a:t>où</a:t>
            </a:r>
            <a:r>
              <a:rPr lang="en-US" sz="2000" dirty="0"/>
              <a:t> ells </a:t>
            </a:r>
            <a:r>
              <a:rPr lang="en-US" sz="2000" dirty="0" err="1"/>
              <a:t>sont</a:t>
            </a:r>
            <a:r>
              <a:rPr lang="en-US" sz="2000" dirty="0"/>
              <a:t> </a:t>
            </a:r>
            <a:r>
              <a:rPr lang="en-US" sz="2000" dirty="0" err="1"/>
              <a:t>collées</a:t>
            </a:r>
            <a:r>
              <a:rPr lang="en-US" sz="2000" dirty="0"/>
              <a:t> </a:t>
            </a:r>
            <a:r>
              <a:rPr lang="en-US" sz="2000" b="0" i="0" dirty="0">
                <a:effectLst/>
              </a:rPr>
              <a:t>(plus les </a:t>
            </a:r>
            <a:r>
              <a:rPr lang="en-US" sz="2000" b="0" i="0" dirty="0" err="1">
                <a:effectLst/>
              </a:rPr>
              <a:t>extensomètres</a:t>
            </a:r>
            <a:r>
              <a:rPr lang="en-US" sz="2000" b="0" i="0" dirty="0">
                <a:effectLst/>
              </a:rPr>
              <a:t> </a:t>
            </a:r>
            <a:r>
              <a:rPr lang="en-US" sz="2000" b="0" i="0" dirty="0" err="1">
                <a:effectLst/>
              </a:rPr>
              <a:t>s'étirent</a:t>
            </a:r>
            <a:r>
              <a:rPr lang="en-US" sz="2000" b="0" i="0" dirty="0">
                <a:effectLst/>
              </a:rPr>
              <a:t>, plus </a:t>
            </a:r>
            <a:r>
              <a:rPr lang="en-US" sz="2000" b="0" i="0" dirty="0" err="1">
                <a:effectLst/>
              </a:rPr>
              <a:t>leurs</a:t>
            </a:r>
            <a:r>
              <a:rPr lang="en-US" sz="2000" b="0" i="0" dirty="0">
                <a:effectLst/>
              </a:rPr>
              <a:t> </a:t>
            </a:r>
            <a:r>
              <a:rPr lang="en-US" sz="2000" b="0" i="0" dirty="0" err="1">
                <a:effectLst/>
              </a:rPr>
              <a:t>résistances</a:t>
            </a:r>
            <a:r>
              <a:rPr lang="en-US" sz="2000" b="0" i="0" dirty="0">
                <a:effectLst/>
              </a:rPr>
              <a:t> </a:t>
            </a:r>
            <a:r>
              <a:rPr lang="en-US" sz="2000" b="0" i="0" dirty="0" err="1">
                <a:effectLst/>
              </a:rPr>
              <a:t>augmentent</a:t>
            </a:r>
            <a:r>
              <a:rPr lang="en-US" sz="2000" b="0" i="0" dirty="0">
                <a:effectLst/>
              </a:rPr>
              <a:t>). </a:t>
            </a:r>
          </a:p>
          <a:p>
            <a:pPr indent="-228600" algn="just">
              <a:lnSpc>
                <a:spcPct val="90000"/>
              </a:lnSpc>
              <a:spcAft>
                <a:spcPts val="600"/>
              </a:spcAft>
              <a:buFont typeface="Arial" panose="020B0604020202020204" pitchFamily="34" charset="0"/>
              <a:buChar char="•"/>
            </a:pPr>
            <a:r>
              <a:rPr lang="en-US" sz="2000" b="0" i="0" dirty="0" err="1">
                <a:effectLst/>
              </a:rPr>
              <a:t>Elles</a:t>
            </a:r>
            <a:r>
              <a:rPr lang="en-US" sz="2000" b="0" i="0" dirty="0">
                <a:effectLst/>
              </a:rPr>
              <a:t> consistent </a:t>
            </a:r>
            <a:r>
              <a:rPr lang="en-US" sz="2000" b="0" i="0" dirty="0" err="1">
                <a:effectLst/>
              </a:rPr>
              <a:t>en</a:t>
            </a:r>
            <a:r>
              <a:rPr lang="en-US" sz="2000" b="0" i="0" dirty="0">
                <a:effectLst/>
              </a:rPr>
              <a:t> des </a:t>
            </a:r>
            <a:r>
              <a:rPr lang="en-US" sz="2000" b="0" i="0" u="none" strike="noStrike" dirty="0">
                <a:effectLst/>
              </a:rPr>
              <a:t>spires</a:t>
            </a:r>
            <a:r>
              <a:rPr lang="en-US" sz="2000" b="0" i="0" dirty="0">
                <a:effectLst/>
              </a:rPr>
              <a:t> </a:t>
            </a:r>
            <a:r>
              <a:rPr lang="en-US" sz="2000" b="0" i="0" dirty="0" err="1">
                <a:effectLst/>
              </a:rPr>
              <a:t>rapprochées</a:t>
            </a:r>
            <a:r>
              <a:rPr lang="en-US" sz="2000" b="0" i="0" dirty="0">
                <a:effectLst/>
              </a:rPr>
              <a:t> et </a:t>
            </a:r>
            <a:r>
              <a:rPr lang="en-US" sz="2000" b="0" i="0" dirty="0" err="1">
                <a:effectLst/>
              </a:rPr>
              <a:t>sont</a:t>
            </a:r>
            <a:r>
              <a:rPr lang="en-US" sz="2000" dirty="0"/>
              <a:t> </a:t>
            </a:r>
            <a:r>
              <a:rPr lang="en-US" sz="2000" b="0" i="0" dirty="0" err="1">
                <a:effectLst/>
              </a:rPr>
              <a:t>généralement</a:t>
            </a:r>
            <a:r>
              <a:rPr lang="en-US" sz="2000" b="0" i="0" dirty="0">
                <a:effectLst/>
              </a:rPr>
              <a:t> </a:t>
            </a:r>
            <a:r>
              <a:rPr lang="en-US" sz="2000" b="0" i="0" dirty="0" err="1">
                <a:effectLst/>
              </a:rPr>
              <a:t>fabriquées</a:t>
            </a:r>
            <a:r>
              <a:rPr lang="en-US" sz="2000" b="0" i="0" dirty="0">
                <a:effectLst/>
              </a:rPr>
              <a:t> à </a:t>
            </a:r>
            <a:r>
              <a:rPr lang="en-US" sz="2000" b="0" i="0" dirty="0" err="1">
                <a:effectLst/>
              </a:rPr>
              <a:t>partir</a:t>
            </a:r>
            <a:r>
              <a:rPr lang="en-US" sz="2000" b="0" i="0" dirty="0">
                <a:effectLst/>
              </a:rPr>
              <a:t> </a:t>
            </a:r>
            <a:r>
              <a:rPr lang="en-US" sz="2000" b="0" i="0" dirty="0" err="1">
                <a:effectLst/>
              </a:rPr>
              <a:t>d'une</a:t>
            </a:r>
            <a:r>
              <a:rPr lang="en-US" sz="2000" b="0" i="0" dirty="0">
                <a:effectLst/>
              </a:rPr>
              <a:t> mince </a:t>
            </a:r>
            <a:r>
              <a:rPr lang="en-US" sz="2000" b="0" i="0" dirty="0" err="1">
                <a:effectLst/>
              </a:rPr>
              <a:t>feuille</a:t>
            </a:r>
            <a:r>
              <a:rPr lang="en-US" sz="2000" b="0" i="0" dirty="0">
                <a:effectLst/>
              </a:rPr>
              <a:t> </a:t>
            </a:r>
            <a:r>
              <a:rPr lang="en-US" sz="2000" b="0" i="0" dirty="0" err="1">
                <a:effectLst/>
              </a:rPr>
              <a:t>métallique</a:t>
            </a:r>
            <a:r>
              <a:rPr lang="en-US" sz="2000" b="0" i="0" dirty="0">
                <a:effectLst/>
              </a:rPr>
              <a:t> (</a:t>
            </a:r>
            <a:r>
              <a:rPr lang="en-US" sz="2000" b="0" i="0" dirty="0" err="1">
                <a:effectLst/>
              </a:rPr>
              <a:t>quelques</a:t>
            </a:r>
            <a:r>
              <a:rPr lang="en-US" sz="2000" b="0" i="0" dirty="0">
                <a:effectLst/>
              </a:rPr>
              <a:t> µm </a:t>
            </a:r>
            <a:r>
              <a:rPr lang="en-US" sz="2000" b="0" i="0" dirty="0" err="1">
                <a:effectLst/>
              </a:rPr>
              <a:t>d'épaisseur</a:t>
            </a:r>
            <a:r>
              <a:rPr lang="en-US" sz="2000" b="0" i="0" dirty="0">
                <a:effectLst/>
              </a:rPr>
              <a:t>) et d’un </a:t>
            </a:r>
            <a:r>
              <a:rPr lang="en-US" sz="2000" b="0" i="0" u="none" strike="noStrike" dirty="0" err="1">
                <a:effectLst/>
              </a:rPr>
              <a:t>isolant</a:t>
            </a:r>
            <a:r>
              <a:rPr lang="en-US" sz="2000" dirty="0"/>
              <a:t> </a:t>
            </a:r>
            <a:r>
              <a:rPr lang="en-US" sz="2000" b="0" i="0" u="none" strike="noStrike" dirty="0" err="1">
                <a:effectLst/>
              </a:rPr>
              <a:t>électrique</a:t>
            </a:r>
            <a:r>
              <a:rPr lang="en-US" sz="2000" b="0" i="0" dirty="0">
                <a:effectLst/>
              </a:rPr>
              <a:t>, que </a:t>
            </a:r>
            <a:r>
              <a:rPr lang="en-US" sz="2000" b="0" i="0" dirty="0" err="1">
                <a:effectLst/>
              </a:rPr>
              <a:t>l'on</a:t>
            </a:r>
            <a:r>
              <a:rPr lang="en-US" sz="2000" b="0" i="0" dirty="0">
                <a:effectLst/>
              </a:rPr>
              <a:t> </a:t>
            </a:r>
            <a:r>
              <a:rPr lang="en-US" sz="2000" b="0" i="0" dirty="0" err="1">
                <a:effectLst/>
              </a:rPr>
              <a:t>traite</a:t>
            </a:r>
            <a:r>
              <a:rPr lang="en-US" sz="2000" b="0" i="0" dirty="0">
                <a:effectLst/>
              </a:rPr>
              <a:t> </a:t>
            </a:r>
            <a:r>
              <a:rPr lang="en-US" sz="2000" b="0" i="0" dirty="0" err="1">
                <a:effectLst/>
              </a:rPr>
              <a:t>comme</a:t>
            </a:r>
            <a:r>
              <a:rPr lang="en-US" sz="2000" b="0" i="0" dirty="0">
                <a:effectLst/>
              </a:rPr>
              <a:t> un </a:t>
            </a:r>
            <a:r>
              <a:rPr lang="en-US" sz="2000" b="0" i="0" u="none" strike="noStrike" dirty="0">
                <a:effectLst/>
              </a:rPr>
              <a:t>circuit </a:t>
            </a:r>
            <a:r>
              <a:rPr lang="en-US" sz="2000" b="0" i="0" u="none" strike="noStrike" dirty="0" err="1">
                <a:effectLst/>
              </a:rPr>
              <a:t>imprimé</a:t>
            </a:r>
            <a:r>
              <a:rPr lang="en-US" sz="2000" b="0" i="0" u="none" strike="noStrike" dirty="0">
                <a:effectLst/>
              </a:rPr>
              <a:t>.</a:t>
            </a:r>
          </a:p>
          <a:p>
            <a:pPr indent="-228600" algn="just">
              <a:lnSpc>
                <a:spcPct val="90000"/>
              </a:lnSpc>
              <a:spcAft>
                <a:spcPts val="600"/>
              </a:spcAft>
              <a:buFont typeface="Arial" panose="020B0604020202020204" pitchFamily="34" charset="0"/>
              <a:buChar char="•"/>
            </a:pPr>
            <a:r>
              <a:rPr lang="fr-FR" sz="2000" b="0" i="0" u="none" strike="noStrike" baseline="0" dirty="0">
                <a:solidFill>
                  <a:srgbClr val="282828"/>
                </a:solidFill>
                <a:latin typeface="Fd2676222-Identity-H"/>
              </a:rPr>
              <a:t>Le domaine des déformations mesurables avec une précision pouvant atteindre 0,1 % s'étend environ de ± 10</a:t>
            </a:r>
            <a:r>
              <a:rPr lang="fr-FR" sz="2000" b="0" i="0" u="none" strike="noStrike" baseline="30000" dirty="0">
                <a:solidFill>
                  <a:srgbClr val="282828"/>
                </a:solidFill>
                <a:latin typeface="Fd2676222-Identity-H"/>
              </a:rPr>
              <a:t>-5</a:t>
            </a:r>
            <a:r>
              <a:rPr lang="fr-FR" sz="2000" b="0" i="0" u="none" strike="noStrike" baseline="0" dirty="0">
                <a:solidFill>
                  <a:srgbClr val="282828"/>
                </a:solidFill>
                <a:latin typeface="Fd2676222-Identity-H"/>
              </a:rPr>
              <a:t> à ± 2.10</a:t>
            </a:r>
            <a:r>
              <a:rPr lang="fr-FR" sz="2000" b="0" i="0" u="none" strike="noStrike" baseline="30000" dirty="0">
                <a:solidFill>
                  <a:srgbClr val="282828"/>
                </a:solidFill>
                <a:latin typeface="Fd2676222-Identity-H"/>
              </a:rPr>
              <a:t>-1</a:t>
            </a:r>
            <a:r>
              <a:rPr lang="fr-FR" sz="2000" b="0" i="0" u="none" strike="noStrike" baseline="0" dirty="0">
                <a:solidFill>
                  <a:srgbClr val="282828"/>
                </a:solidFill>
                <a:latin typeface="Fd2676222-Identity-H"/>
              </a:rPr>
              <a:t> .</a:t>
            </a:r>
            <a:endParaRPr lang="fr-FR" sz="2000" dirty="0"/>
          </a:p>
          <a:p>
            <a:pPr indent="-228600" algn="just">
              <a:lnSpc>
                <a:spcPct val="90000"/>
              </a:lnSpc>
              <a:spcAft>
                <a:spcPts val="600"/>
              </a:spcAft>
              <a:buFont typeface="Arial" panose="020B0604020202020204" pitchFamily="34" charset="0"/>
              <a:buChar char="•"/>
            </a:pPr>
            <a:endParaRPr lang="en-US" sz="2000" dirty="0"/>
          </a:p>
        </p:txBody>
      </p:sp>
      <p:pic>
        <p:nvPicPr>
          <p:cNvPr id="2050" name="Picture 2" descr="Jauge de contrainte 100635 1 pc(s) | Conrad.fr">
            <a:extLst>
              <a:ext uri="{FF2B5EF4-FFF2-40B4-BE49-F238E27FC236}">
                <a16:creationId xmlns:a16="http://schemas.microsoft.com/office/drawing/2014/main" id="{60E3A2BA-15B1-4F70-9395-33E84A864D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392" r="-1" b="458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78F1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8547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E9971A-403C-4764-A613-F3D626CA0A08}"/>
              </a:ext>
            </a:extLst>
          </p:cNvPr>
          <p:cNvSpPr>
            <a:spLocks noGrp="1"/>
          </p:cNvSpPr>
          <p:nvPr>
            <p:ph type="title"/>
          </p:nvPr>
        </p:nvSpPr>
        <p:spPr>
          <a:xfrm>
            <a:off x="647978" y="674043"/>
            <a:ext cx="5533804" cy="950152"/>
          </a:xfrm>
        </p:spPr>
        <p:txBody>
          <a:bodyPr vert="horz" lIns="91440" tIns="45720" rIns="91440" bIns="45720" rtlCol="0" anchor="ctr">
            <a:normAutofit/>
          </a:bodyPr>
          <a:lstStyle/>
          <a:p>
            <a:r>
              <a:rPr lang="fr-FR" sz="2800" b="1" i="1" dirty="0">
                <a:solidFill>
                  <a:srgbClr val="0070C0"/>
                </a:solidFill>
                <a:latin typeface="Calibri" panose="020F0502020204030204" pitchFamily="34" charset="0"/>
                <a:cs typeface="Calibri" panose="020F0502020204030204" pitchFamily="34" charset="0"/>
              </a:rPr>
              <a:t>Relation contrainte-déformation</a:t>
            </a:r>
            <a:endParaRPr lang="en-US" sz="2800" b="1" dirty="0">
              <a:solidFill>
                <a:srgbClr val="0070C0"/>
              </a:solidFill>
              <a:latin typeface="Calibri" panose="020F0502020204030204" pitchFamily="34" charset="0"/>
              <a:cs typeface="Calibri" panose="020F0502020204030204" pitchFamily="34" charset="0"/>
            </a:endParaRPr>
          </a:p>
        </p:txBody>
      </p:sp>
      <p:sp>
        <p:nvSpPr>
          <p:cNvPr id="5" name="Espace réservé du numéro de diapositive 4">
            <a:extLst>
              <a:ext uri="{FF2B5EF4-FFF2-40B4-BE49-F238E27FC236}">
                <a16:creationId xmlns:a16="http://schemas.microsoft.com/office/drawing/2014/main" id="{2D2DB561-37E1-45B6-9774-AF1EDF5A88D3}"/>
              </a:ext>
            </a:extLst>
          </p:cNvPr>
          <p:cNvSpPr>
            <a:spLocks noGrp="1"/>
          </p:cNvSpPr>
          <p:nvPr>
            <p:ph type="sldNum" sz="quarter" idx="12"/>
          </p:nvPr>
        </p:nvSpPr>
        <p:spPr>
          <a:xfrm>
            <a:off x="461772" y="6355080"/>
            <a:ext cx="685800" cy="365125"/>
          </a:xfrm>
        </p:spPr>
        <p:txBody>
          <a:bodyPr vert="horz" lIns="91440" tIns="45720" rIns="91440" bIns="45720" rtlCol="0" anchor="ctr">
            <a:normAutofit/>
          </a:bodyPr>
          <a:lstStyle/>
          <a:p>
            <a:pPr algn="l">
              <a:spcAft>
                <a:spcPts val="600"/>
              </a:spcAft>
            </a:pPr>
            <a:fld id="{3A214FC8-7A6B-454A-ADA5-8A1A54B328A5}" type="slidenum">
              <a:rPr lang="en-US" smtClean="0">
                <a:solidFill>
                  <a:srgbClr val="404040"/>
                </a:solidFill>
              </a:rPr>
              <a:pPr algn="l">
                <a:spcAft>
                  <a:spcPts val="600"/>
                </a:spcAft>
              </a:pPr>
              <a:t>7</a:t>
            </a:fld>
            <a:endParaRPr lang="en-US">
              <a:solidFill>
                <a:srgbClr val="404040"/>
              </a:solidFill>
            </a:endParaRPr>
          </a:p>
        </p:txBody>
      </p:sp>
      <p:sp>
        <p:nvSpPr>
          <p:cNvPr id="13" name="ZoneTexte 12">
            <a:extLst>
              <a:ext uri="{FF2B5EF4-FFF2-40B4-BE49-F238E27FC236}">
                <a16:creationId xmlns:a16="http://schemas.microsoft.com/office/drawing/2014/main" id="{B4619053-6381-4CED-B8B0-51D6C0DC3E00}"/>
              </a:ext>
            </a:extLst>
          </p:cNvPr>
          <p:cNvSpPr txBox="1"/>
          <p:nvPr/>
        </p:nvSpPr>
        <p:spPr>
          <a:xfrm>
            <a:off x="362846" y="1456374"/>
            <a:ext cx="11426699" cy="984885"/>
          </a:xfrm>
          <a:prstGeom prst="rect">
            <a:avLst/>
          </a:prstGeom>
          <a:noFill/>
        </p:spPr>
        <p:txBody>
          <a:bodyPr wrap="square">
            <a:spAutoFit/>
          </a:bodyPr>
          <a:lstStyle/>
          <a:p>
            <a:pPr algn="l"/>
            <a:r>
              <a:rPr lang="fr-FR" sz="2000" b="0" i="0" dirty="0">
                <a:solidFill>
                  <a:srgbClr val="202122"/>
                </a:solidFill>
                <a:effectLst/>
              </a:rPr>
              <a:t>Les jauges de déformation permettent de mesurer de faibles déformations. De ce fait, elles ne servent en pratique que dans le </a:t>
            </a:r>
            <a:r>
              <a:rPr lang="fr-FR" sz="2000" b="0" i="0" u="none" strike="noStrike" dirty="0">
                <a:solidFill>
                  <a:srgbClr val="0B0080"/>
                </a:solidFill>
                <a:effectLst/>
              </a:rPr>
              <a:t>domaine élastique</a:t>
            </a:r>
            <a:r>
              <a:rPr lang="fr-FR" b="0" i="0" u="none" strike="noStrike" dirty="0">
                <a:solidFill>
                  <a:srgbClr val="0B0080"/>
                </a:solidFill>
                <a:effectLst/>
                <a:latin typeface="Arial" panose="020B0604020202020204" pitchFamily="34" charset="0"/>
              </a:rPr>
              <a:t>.</a:t>
            </a:r>
            <a:endParaRPr lang="fr-FR" b="0" i="0" dirty="0">
              <a:solidFill>
                <a:srgbClr val="202122"/>
              </a:solidFill>
              <a:effectLst/>
              <a:latin typeface="Arial" panose="020B0604020202020204" pitchFamily="34" charset="0"/>
            </a:endParaRPr>
          </a:p>
          <a:p>
            <a:pPr algn="l"/>
            <a:endParaRPr lang="fr-FR" b="0" i="0" dirty="0">
              <a:solidFill>
                <a:srgbClr val="202122"/>
              </a:solidFill>
              <a:effectLst/>
              <a:latin typeface="Arial" panose="020B0604020202020204" pitchFamily="34" charset="0"/>
            </a:endParaRPr>
          </a:p>
        </p:txBody>
      </p:sp>
      <p:sp>
        <p:nvSpPr>
          <p:cNvPr id="19" name="ZoneTexte 18">
            <a:extLst>
              <a:ext uri="{FF2B5EF4-FFF2-40B4-BE49-F238E27FC236}">
                <a16:creationId xmlns:a16="http://schemas.microsoft.com/office/drawing/2014/main" id="{414401E8-C02D-488D-92BB-EB71D8629D03}"/>
              </a:ext>
            </a:extLst>
          </p:cNvPr>
          <p:cNvSpPr txBox="1"/>
          <p:nvPr/>
        </p:nvSpPr>
        <p:spPr>
          <a:xfrm>
            <a:off x="402454" y="2159355"/>
            <a:ext cx="11179945" cy="1015663"/>
          </a:xfrm>
          <a:prstGeom prst="rect">
            <a:avLst/>
          </a:prstGeom>
          <a:noFill/>
        </p:spPr>
        <p:txBody>
          <a:bodyPr wrap="square">
            <a:spAutoFit/>
          </a:bodyPr>
          <a:lstStyle/>
          <a:p>
            <a:pPr algn="l"/>
            <a:r>
              <a:rPr lang="fr-FR" sz="2000" b="0" i="0" u="none" strike="noStrike" baseline="0" dirty="0">
                <a:solidFill>
                  <a:srgbClr val="2A2A2A"/>
                </a:solidFill>
                <a:latin typeface="Fd2676222-Identity-H"/>
              </a:rPr>
              <a:t>Une jauge est constituée d'une grille formée par un conducteur filiforme de résistivité </a:t>
            </a:r>
            <a:r>
              <a:rPr lang="el-GR" sz="2000" b="0" i="1" u="none" strike="noStrike" baseline="0" dirty="0">
                <a:solidFill>
                  <a:srgbClr val="2A2A2A"/>
                </a:solidFill>
                <a:latin typeface="Times New Roman" panose="02020603050405020304" pitchFamily="18" charset="0"/>
                <a:cs typeface="Times New Roman" panose="02020603050405020304" pitchFamily="18" charset="0"/>
              </a:rPr>
              <a:t>ρ</a:t>
            </a:r>
            <a:r>
              <a:rPr lang="fr-FR" sz="2000" dirty="0">
                <a:solidFill>
                  <a:srgbClr val="2A2A2A"/>
                </a:solidFill>
                <a:latin typeface="Times New Roman" panose="02020603050405020304" pitchFamily="18" charset="0"/>
                <a:cs typeface="Times New Roman" panose="02020603050405020304" pitchFamily="18" charset="0"/>
              </a:rPr>
              <a:t>, </a:t>
            </a:r>
            <a:r>
              <a:rPr lang="fr-FR" sz="2000" b="0" i="0" u="none" strike="noStrike" baseline="0" dirty="0">
                <a:solidFill>
                  <a:srgbClr val="2A2A2A"/>
                </a:solidFill>
                <a:latin typeface="Fd2676222-Identity-H"/>
              </a:rPr>
              <a:t>section </a:t>
            </a:r>
            <a:r>
              <a:rPr lang="fr-FR" sz="2000" b="0" i="1" u="none" strike="noStrike" baseline="0" dirty="0">
                <a:solidFill>
                  <a:srgbClr val="2A2A2A"/>
                </a:solidFill>
                <a:latin typeface="Fd2676222-Identity-H"/>
              </a:rPr>
              <a:t>s</a:t>
            </a:r>
            <a:r>
              <a:rPr lang="fr-FR" sz="2000" b="0" i="0" u="none" strike="noStrike" baseline="0" dirty="0">
                <a:solidFill>
                  <a:srgbClr val="2A2A2A"/>
                </a:solidFill>
                <a:latin typeface="Fd2676222-Identity-H"/>
              </a:rPr>
              <a:t> et longueur </a:t>
            </a:r>
            <a:r>
              <a:rPr lang="fr-FR" sz="2000" i="1" dirty="0" err="1">
                <a:solidFill>
                  <a:srgbClr val="292929"/>
                </a:solidFill>
                <a:latin typeface="Fd2676222-Identity-H"/>
                <a:sym typeface="Symbol" panose="05050102010706020507" pitchFamily="18" charset="2"/>
              </a:rPr>
              <a:t>n</a:t>
            </a:r>
            <a:r>
              <a:rPr lang="fr-FR" sz="2000" i="1" dirty="0" err="1">
                <a:latin typeface="Century Schoolbook" panose="02040604050505020304" pitchFamily="18" charset="0"/>
                <a:sym typeface="Symbol" panose="05050102010706020507" pitchFamily="18" charset="2"/>
              </a:rPr>
              <a:t>l</a:t>
            </a:r>
            <a:r>
              <a:rPr lang="fr-FR" sz="2000" i="1" dirty="0">
                <a:latin typeface="Century Schoolbook" panose="02040604050505020304" pitchFamily="18" charset="0"/>
                <a:sym typeface="Symbol" panose="05050102010706020507" pitchFamily="18" charset="2"/>
              </a:rPr>
              <a:t>, l </a:t>
            </a:r>
            <a:r>
              <a:rPr lang="fr-FR" sz="2000" b="0" i="0" u="none" strike="noStrike" baseline="0" dirty="0">
                <a:solidFill>
                  <a:srgbClr val="2A2A2A"/>
                </a:solidFill>
                <a:latin typeface="Fd2676222-Identity-H"/>
              </a:rPr>
              <a:t>étant la longueur d'un brin et </a:t>
            </a:r>
            <a:r>
              <a:rPr lang="fr-FR" sz="2000" b="0" i="1" u="none" strike="noStrike" baseline="0" dirty="0">
                <a:solidFill>
                  <a:srgbClr val="2A2A2A"/>
                </a:solidFill>
                <a:latin typeface="Fd2047047-Identity-H"/>
              </a:rPr>
              <a:t>n</a:t>
            </a:r>
            <a:r>
              <a:rPr lang="fr-FR" sz="2000" b="0" i="0" u="none" strike="noStrike" baseline="0" dirty="0">
                <a:solidFill>
                  <a:srgbClr val="2A2A2A"/>
                </a:solidFill>
                <a:latin typeface="Fd2047047-Identity-H"/>
              </a:rPr>
              <a:t> </a:t>
            </a:r>
            <a:r>
              <a:rPr lang="fr-FR" sz="2000" b="0" i="0" u="none" strike="noStrike" baseline="0" dirty="0">
                <a:solidFill>
                  <a:srgbClr val="2A2A2A"/>
                </a:solidFill>
                <a:latin typeface="Fd2676222-Identity-H"/>
              </a:rPr>
              <a:t>leur nombre ; </a:t>
            </a:r>
            <a:r>
              <a:rPr lang="fr-FR" sz="2000" b="0" i="1" u="none" strike="noStrike" baseline="0" dirty="0">
                <a:solidFill>
                  <a:srgbClr val="2A2A2A"/>
                </a:solidFill>
                <a:latin typeface="Fd2989229-Identity-H"/>
              </a:rPr>
              <a:t>n</a:t>
            </a:r>
            <a:r>
              <a:rPr lang="fr-FR" sz="2000" b="0" i="0" u="none" strike="noStrike" baseline="0" dirty="0">
                <a:solidFill>
                  <a:srgbClr val="2A2A2A"/>
                </a:solidFill>
                <a:latin typeface="Fd2989229-Identity-H"/>
              </a:rPr>
              <a:t> </a:t>
            </a:r>
            <a:r>
              <a:rPr lang="fr-FR" sz="2000" b="0" i="0" u="none" strike="noStrike" baseline="0" dirty="0">
                <a:solidFill>
                  <a:srgbClr val="2A2A2A"/>
                </a:solidFill>
                <a:latin typeface="Fd2676222-Identity-H"/>
              </a:rPr>
              <a:t>est généralement compris entre 10 et 20 pour les jauges </a:t>
            </a:r>
            <a:r>
              <a:rPr lang="fr-FR" sz="2000" b="0" i="0" u="none" strike="noStrike" baseline="0" dirty="0">
                <a:solidFill>
                  <a:srgbClr val="2A2A2A"/>
                </a:solidFill>
              </a:rPr>
              <a:t>métalliques et égal à 1 pour les jauges semi-conductrices. </a:t>
            </a:r>
            <a:endParaRPr lang="fr-FR" sz="2000" dirty="0"/>
          </a:p>
        </p:txBody>
      </p:sp>
      <mc:AlternateContent xmlns:mc="http://schemas.openxmlformats.org/markup-compatibility/2006" xmlns:a14="http://schemas.microsoft.com/office/drawing/2010/main">
        <mc:Choice Requires="a14">
          <p:sp>
            <p:nvSpPr>
              <p:cNvPr id="23" name="ZoneTexte 22">
                <a:extLst>
                  <a:ext uri="{FF2B5EF4-FFF2-40B4-BE49-F238E27FC236}">
                    <a16:creationId xmlns:a16="http://schemas.microsoft.com/office/drawing/2014/main" id="{8113FB3E-DE67-4915-AD05-CAC83E115C6A}"/>
                  </a:ext>
                </a:extLst>
              </p:cNvPr>
              <p:cNvSpPr txBox="1"/>
              <p:nvPr/>
            </p:nvSpPr>
            <p:spPr>
              <a:xfrm>
                <a:off x="553346" y="3205397"/>
                <a:ext cx="10809979" cy="2215991"/>
              </a:xfrm>
              <a:prstGeom prst="rect">
                <a:avLst/>
              </a:prstGeom>
              <a:noFill/>
            </p:spPr>
            <p:txBody>
              <a:bodyPr wrap="square">
                <a:spAutoFit/>
              </a:bodyPr>
              <a:lstStyle/>
              <a:p>
                <a:pPr algn="l"/>
                <a:r>
                  <a:rPr lang="fr-FR" sz="2000" b="0" i="0" u="none" strike="noStrike" baseline="0" dirty="0">
                    <a:solidFill>
                      <a:srgbClr val="2A2A2B"/>
                    </a:solidFill>
                    <a:latin typeface="Fd2676222-Identity-H"/>
                  </a:rPr>
                  <a:t>Le conducteur est fixé sur un support isolant, papier ou plastique, qui est lui-même collé sur la structure étudiée Il en résulte que la jauge subit une déformation identique à celle de la structure, dans la direction parallèle aux brins : soit </a:t>
                </a:r>
                <a:r>
                  <a:rPr lang="fr-FR" sz="2000" dirty="0">
                    <a:solidFill>
                      <a:srgbClr val="2A2A2B"/>
                    </a:solidFill>
                    <a:latin typeface="Fd2676222-Identity-H"/>
                  </a:rPr>
                  <a:t>       </a:t>
                </a:r>
                <a:r>
                  <a:rPr lang="fr-FR" sz="1800" b="0" i="0" u="none" strike="noStrike" baseline="0" dirty="0">
                    <a:solidFill>
                      <a:srgbClr val="2A2A2B"/>
                    </a:solidFill>
                    <a:latin typeface="Fd2047047-Identity-H"/>
                  </a:rPr>
                  <a:t> </a:t>
                </a:r>
                <a:r>
                  <a:rPr lang="fr-FR" sz="1800" b="0" i="0" u="none" strike="noStrike" baseline="0" dirty="0">
                    <a:solidFill>
                      <a:srgbClr val="2A2A2B"/>
                    </a:solidFill>
                    <a:latin typeface="Fd2676222-Identity-H"/>
                  </a:rPr>
                  <a:t>cette déformation.</a:t>
                </a:r>
              </a:p>
              <a:p>
                <a:pPr algn="l"/>
                <a:endParaRPr lang="fr-FR" sz="1800" b="0" i="0" u="none" strike="noStrike" baseline="0" dirty="0">
                  <a:solidFill>
                    <a:srgbClr val="2A2A2B"/>
                  </a:solidFill>
                  <a:latin typeface="Fd2676222-Identity-H"/>
                </a:endParaRPr>
              </a:p>
              <a:p>
                <a:pPr algn="l"/>
                <a:r>
                  <a:rPr lang="fr-FR" sz="2000" b="0" i="0" u="none" strike="noStrike" baseline="0" dirty="0">
                    <a:solidFill>
                      <a:srgbClr val="2B2B2B"/>
                    </a:solidFill>
                  </a:rPr>
                  <a:t>La résistance de la jauge a pour expression : R = </a:t>
                </a:r>
                <a:r>
                  <a:rPr lang="el-GR" sz="2000" b="0" i="1" u="none" strike="noStrike" baseline="0" dirty="0">
                    <a:solidFill>
                      <a:srgbClr val="2A2A2A"/>
                    </a:solidFill>
                    <a:cs typeface="Times New Roman" panose="02020603050405020304" pitchFamily="18" charset="0"/>
                  </a:rPr>
                  <a:t>ρ </a:t>
                </a:r>
                <a:r>
                  <a:rPr lang="fr-FR" sz="2000" b="0" i="1" u="none" strike="noStrike" baseline="0" dirty="0">
                    <a:solidFill>
                      <a:srgbClr val="2A2A2A"/>
                    </a:solidFill>
                    <a:cs typeface="Times New Roman" panose="02020603050405020304" pitchFamily="18" charset="0"/>
                  </a:rPr>
                  <a:t>n</a:t>
                </a:r>
                <a14:m>
                  <m:oMath xmlns:m="http://schemas.openxmlformats.org/officeDocument/2006/math">
                    <m:r>
                      <a:rPr lang="fr-FR" sz="2000" i="1" smtClean="0">
                        <a:latin typeface="Cambria Math" panose="02040503050406030204" pitchFamily="18" charset="0"/>
                      </a:rPr>
                      <m:t>𝑙</m:t>
                    </m:r>
                  </m:oMath>
                </a14:m>
                <a:r>
                  <a:rPr lang="fr-FR" sz="2000" b="0" i="0" u="none" strike="noStrike" baseline="0" dirty="0">
                    <a:solidFill>
                      <a:srgbClr val="2B2B2B"/>
                    </a:solidFill>
                  </a:rPr>
                  <a:t>/s </a:t>
                </a:r>
                <a:r>
                  <a:rPr lang="fr-FR" sz="2000" b="0" i="0" u="none" strike="noStrike" baseline="0" dirty="0">
                    <a:solidFill>
                      <a:srgbClr val="2A2A2B"/>
                    </a:solidFill>
                  </a:rPr>
                  <a:t>cette déformation.</a:t>
                </a:r>
                <a:r>
                  <a:rPr lang="fr-FR" sz="2000" b="0" i="0" u="none" strike="noStrike" baseline="0" dirty="0">
                    <a:solidFill>
                      <a:srgbClr val="2B2B2B"/>
                    </a:solidFill>
                  </a:rPr>
                  <a:t> sous l'influence de la</a:t>
                </a:r>
              </a:p>
              <a:p>
                <a:pPr algn="l"/>
                <a:r>
                  <a:rPr lang="fr-FR" sz="2000" b="0" i="0" u="none" strike="noStrike" baseline="0" dirty="0">
                    <a:solidFill>
                      <a:srgbClr val="2B2B2B"/>
                    </a:solidFill>
                  </a:rPr>
                  <a:t>déformation, la résistance de la jauge varie de </a:t>
                </a:r>
                <a14:m>
                  <m:oMath xmlns:m="http://schemas.openxmlformats.org/officeDocument/2006/math">
                    <m:r>
                      <a:rPr lang="fr-FR" sz="2000" i="1" smtClean="0">
                        <a:latin typeface="Cambria Math" panose="02040503050406030204" pitchFamily="18" charset="0"/>
                      </a:rPr>
                      <m:t>𝛥</m:t>
                    </m:r>
                    <m:r>
                      <a:rPr lang="fr-FR" sz="2000" b="0" i="1" smtClean="0">
                        <a:latin typeface="Cambria Math" panose="02040503050406030204" pitchFamily="18" charset="0"/>
                      </a:rPr>
                      <m:t>𝑅</m:t>
                    </m:r>
                    <m:r>
                      <a:rPr lang="fr-FR" sz="2000" i="1" smtClean="0">
                        <a:latin typeface="Cambria Math" panose="02040503050406030204" pitchFamily="18" charset="0"/>
                      </a:rPr>
                      <m:t> </m:t>
                    </m:r>
                  </m:oMath>
                </a14:m>
                <a:r>
                  <a:rPr lang="fr-FR" sz="2000" b="0" i="0" u="none" strike="noStrike" baseline="0" dirty="0">
                    <a:solidFill>
                      <a:srgbClr val="2B2B2B"/>
                    </a:solidFill>
                  </a:rPr>
                  <a:t>soit :</a:t>
                </a:r>
              </a:p>
              <a:p>
                <a:pPr algn="l"/>
                <a:endParaRPr lang="fr-FR" sz="2000" dirty="0"/>
              </a:p>
            </p:txBody>
          </p:sp>
        </mc:Choice>
        <mc:Fallback xmlns="">
          <p:sp>
            <p:nvSpPr>
              <p:cNvPr id="23" name="ZoneTexte 22">
                <a:extLst>
                  <a:ext uri="{FF2B5EF4-FFF2-40B4-BE49-F238E27FC236}">
                    <a16:creationId xmlns:a16="http://schemas.microsoft.com/office/drawing/2014/main" id="{8113FB3E-DE67-4915-AD05-CAC83E115C6A}"/>
                  </a:ext>
                </a:extLst>
              </p:cNvPr>
              <p:cNvSpPr txBox="1">
                <a:spLocks noRot="1" noChangeAspect="1" noMove="1" noResize="1" noEditPoints="1" noAdjustHandles="1" noChangeArrowheads="1" noChangeShapeType="1" noTextEdit="1"/>
              </p:cNvSpPr>
              <p:nvPr/>
            </p:nvSpPr>
            <p:spPr>
              <a:xfrm>
                <a:off x="553346" y="3205397"/>
                <a:ext cx="10809979" cy="2215991"/>
              </a:xfrm>
              <a:prstGeom prst="rect">
                <a:avLst/>
              </a:prstGeom>
              <a:blipFill>
                <a:blip r:embed="rId2"/>
                <a:stretch>
                  <a:fillRect l="-620" t="-165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6" name="ZoneTexte 25">
                <a:extLst>
                  <a:ext uri="{FF2B5EF4-FFF2-40B4-BE49-F238E27FC236}">
                    <a16:creationId xmlns:a16="http://schemas.microsoft.com/office/drawing/2014/main" id="{B9ED3D62-15F5-4D54-97DD-2FF34E12D2F0}"/>
                  </a:ext>
                </a:extLst>
              </p:cNvPr>
              <p:cNvSpPr txBox="1"/>
              <p:nvPr/>
            </p:nvSpPr>
            <p:spPr>
              <a:xfrm>
                <a:off x="4111230" y="3854950"/>
                <a:ext cx="2070552" cy="58432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fr-FR" sz="2000" i="1" smtClean="0">
                              <a:solidFill>
                                <a:srgbClr val="836967"/>
                              </a:solidFill>
                              <a:latin typeface="Cambria Math" panose="02040503050406030204" pitchFamily="18" charset="0"/>
                            </a:rPr>
                          </m:ctrlPr>
                        </m:fPr>
                        <m:num>
                          <m:r>
                            <a:rPr lang="fr-FR" sz="2000" i="1">
                              <a:latin typeface="Cambria Math" panose="02040503050406030204" pitchFamily="18" charset="0"/>
                            </a:rPr>
                            <m:t>𝛥</m:t>
                          </m:r>
                          <m:r>
                            <a:rPr lang="fr-FR" sz="2000" i="1">
                              <a:latin typeface="Cambria Math" panose="02040503050406030204" pitchFamily="18" charset="0"/>
                            </a:rPr>
                            <m:t>𝑙</m:t>
                          </m:r>
                        </m:num>
                        <m:den>
                          <m:r>
                            <a:rPr lang="fr-FR" sz="2000" i="1">
                              <a:latin typeface="Cambria Math" panose="02040503050406030204" pitchFamily="18" charset="0"/>
                            </a:rPr>
                            <m:t>𝑙</m:t>
                          </m:r>
                        </m:den>
                      </m:f>
                    </m:oMath>
                  </m:oMathPara>
                </a14:m>
                <a:endParaRPr lang="fr-FR" sz="2000" dirty="0"/>
              </a:p>
            </p:txBody>
          </p:sp>
        </mc:Choice>
        <mc:Fallback xmlns="">
          <p:sp>
            <p:nvSpPr>
              <p:cNvPr id="26" name="ZoneTexte 25">
                <a:extLst>
                  <a:ext uri="{FF2B5EF4-FFF2-40B4-BE49-F238E27FC236}">
                    <a16:creationId xmlns:a16="http://schemas.microsoft.com/office/drawing/2014/main" id="{B9ED3D62-15F5-4D54-97DD-2FF34E12D2F0}"/>
                  </a:ext>
                </a:extLst>
              </p:cNvPr>
              <p:cNvSpPr txBox="1">
                <a:spLocks noRot="1" noChangeAspect="1" noMove="1" noResize="1" noEditPoints="1" noAdjustHandles="1" noChangeArrowheads="1" noChangeShapeType="1" noTextEdit="1"/>
              </p:cNvSpPr>
              <p:nvPr/>
            </p:nvSpPr>
            <p:spPr>
              <a:xfrm>
                <a:off x="4111230" y="3854950"/>
                <a:ext cx="2070552" cy="584327"/>
              </a:xfrm>
              <a:prstGeom prst="rect">
                <a:avLst/>
              </a:prstGeom>
              <a:blipFill>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0" name="ZoneTexte 29">
                <a:extLst>
                  <a:ext uri="{FF2B5EF4-FFF2-40B4-BE49-F238E27FC236}">
                    <a16:creationId xmlns:a16="http://schemas.microsoft.com/office/drawing/2014/main" id="{C05006AC-35BE-4C34-9301-A257C60F9DCD}"/>
                  </a:ext>
                </a:extLst>
              </p:cNvPr>
              <p:cNvSpPr txBox="1"/>
              <p:nvPr/>
            </p:nvSpPr>
            <p:spPr>
              <a:xfrm>
                <a:off x="3733799" y="5088829"/>
                <a:ext cx="2752725" cy="66511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fr-FR" sz="1800" b="0" i="1" u="none" strike="noStrike" baseline="0" smtClean="0">
                              <a:solidFill>
                                <a:srgbClr val="C00000"/>
                              </a:solidFill>
                              <a:latin typeface="Cambria Math" panose="02040503050406030204" pitchFamily="18" charset="0"/>
                            </a:rPr>
                          </m:ctrlPr>
                        </m:fPr>
                        <m:num>
                          <m:r>
                            <m:rPr>
                              <m:sty m:val="p"/>
                            </m:rPr>
                            <a:rPr lang="fr-FR" sz="1800" b="0" i="1" u="none" strike="noStrike" baseline="0" smtClean="0">
                              <a:solidFill>
                                <a:srgbClr val="C00000"/>
                              </a:solidFill>
                              <a:latin typeface="Cambria Math" panose="02040503050406030204" pitchFamily="18" charset="0"/>
                            </a:rPr>
                            <m:t>Δ</m:t>
                          </m:r>
                          <m:r>
                            <a:rPr lang="fr-FR" sz="1800" b="0" i="1" u="none" strike="noStrike" baseline="0" smtClean="0">
                              <a:solidFill>
                                <a:srgbClr val="C00000"/>
                              </a:solidFill>
                              <a:latin typeface="Cambria Math" panose="02040503050406030204" pitchFamily="18" charset="0"/>
                            </a:rPr>
                            <m:t>𝑅</m:t>
                          </m:r>
                        </m:num>
                        <m:den>
                          <m:r>
                            <a:rPr lang="fr-FR" sz="1800" b="0" i="1" u="none" strike="noStrike" baseline="0" smtClean="0">
                              <a:solidFill>
                                <a:srgbClr val="C00000"/>
                              </a:solidFill>
                              <a:latin typeface="Cambria Math" panose="02040503050406030204" pitchFamily="18" charset="0"/>
                            </a:rPr>
                            <m:t>𝑅</m:t>
                          </m:r>
                        </m:den>
                      </m:f>
                      <m:r>
                        <a:rPr lang="fr-FR" sz="1800" b="0" i="1" u="none" strike="noStrike" baseline="0" smtClean="0">
                          <a:solidFill>
                            <a:srgbClr val="C00000"/>
                          </a:solidFill>
                          <a:latin typeface="Cambria Math" panose="02040503050406030204" pitchFamily="18" charset="0"/>
                        </a:rPr>
                        <m:t>=</m:t>
                      </m:r>
                      <m:f>
                        <m:fPr>
                          <m:ctrlPr>
                            <a:rPr lang="fr-FR" sz="1800" b="0" i="1" u="none" strike="noStrike" baseline="0" smtClean="0">
                              <a:solidFill>
                                <a:srgbClr val="C00000"/>
                              </a:solidFill>
                              <a:latin typeface="Cambria Math" panose="02040503050406030204" pitchFamily="18" charset="0"/>
                            </a:rPr>
                          </m:ctrlPr>
                        </m:fPr>
                        <m:num>
                          <m:r>
                            <m:rPr>
                              <m:sty m:val="p"/>
                            </m:rPr>
                            <a:rPr lang="fr-FR" sz="1800" b="0" i="1" u="none" strike="noStrike" baseline="0" smtClean="0">
                              <a:solidFill>
                                <a:srgbClr val="C00000"/>
                              </a:solidFill>
                              <a:latin typeface="Cambria Math" panose="02040503050406030204" pitchFamily="18" charset="0"/>
                            </a:rPr>
                            <m:t>Δ</m:t>
                          </m:r>
                          <m:r>
                            <a:rPr lang="fr-FR" sz="1800" b="0" i="1" u="none" strike="noStrike" baseline="0" smtClean="0">
                              <a:solidFill>
                                <a:srgbClr val="C00000"/>
                              </a:solidFill>
                              <a:latin typeface="Cambria Math" panose="02040503050406030204" pitchFamily="18" charset="0"/>
                            </a:rPr>
                            <m:t>𝑙</m:t>
                          </m:r>
                        </m:num>
                        <m:den>
                          <m:r>
                            <a:rPr lang="fr-FR" sz="1800" b="0" i="1" u="none" strike="noStrike" baseline="0" smtClean="0">
                              <a:solidFill>
                                <a:srgbClr val="C00000"/>
                              </a:solidFill>
                              <a:latin typeface="Cambria Math" panose="02040503050406030204" pitchFamily="18" charset="0"/>
                            </a:rPr>
                            <m:t>𝑙</m:t>
                          </m:r>
                        </m:den>
                      </m:f>
                      <m:r>
                        <a:rPr lang="fr-FR" sz="1800" b="0" i="1" u="none" strike="noStrike" baseline="0" smtClean="0">
                          <a:solidFill>
                            <a:srgbClr val="C00000"/>
                          </a:solidFill>
                          <a:latin typeface="Cambria Math" panose="02040503050406030204" pitchFamily="18" charset="0"/>
                        </a:rPr>
                        <m:t>−</m:t>
                      </m:r>
                      <m:f>
                        <m:fPr>
                          <m:ctrlPr>
                            <a:rPr lang="fr-FR" sz="1800" b="0" i="1" u="none" strike="noStrike" baseline="0" smtClean="0">
                              <a:solidFill>
                                <a:srgbClr val="C00000"/>
                              </a:solidFill>
                              <a:latin typeface="Cambria Math" panose="02040503050406030204" pitchFamily="18" charset="0"/>
                            </a:rPr>
                          </m:ctrlPr>
                        </m:fPr>
                        <m:num>
                          <m:r>
                            <m:rPr>
                              <m:sty m:val="p"/>
                            </m:rPr>
                            <a:rPr lang="fr-FR" sz="1800" b="0" i="1" u="none" strike="noStrike" baseline="0" smtClean="0">
                              <a:solidFill>
                                <a:srgbClr val="C00000"/>
                              </a:solidFill>
                              <a:latin typeface="Cambria Math" panose="02040503050406030204" pitchFamily="18" charset="0"/>
                            </a:rPr>
                            <m:t>Δ</m:t>
                          </m:r>
                          <m:r>
                            <a:rPr lang="fr-FR" sz="1800" b="0" i="1" u="none" strike="noStrike" baseline="0" smtClean="0">
                              <a:solidFill>
                                <a:srgbClr val="C00000"/>
                              </a:solidFill>
                              <a:latin typeface="Cambria Math" panose="02040503050406030204" pitchFamily="18" charset="0"/>
                            </a:rPr>
                            <m:t>𝑠</m:t>
                          </m:r>
                        </m:num>
                        <m:den>
                          <m:r>
                            <a:rPr lang="fr-FR" sz="1800" b="0" i="1" u="none" strike="noStrike" baseline="0" smtClean="0">
                              <a:solidFill>
                                <a:srgbClr val="C00000"/>
                              </a:solidFill>
                              <a:latin typeface="Cambria Math" panose="02040503050406030204" pitchFamily="18" charset="0"/>
                            </a:rPr>
                            <m:t>𝑠</m:t>
                          </m:r>
                        </m:den>
                      </m:f>
                      <m:r>
                        <a:rPr lang="fr-FR" sz="1800" b="0" i="1" u="none" strike="noStrike" baseline="0" smtClean="0">
                          <a:solidFill>
                            <a:srgbClr val="C00000"/>
                          </a:solidFill>
                          <a:latin typeface="Cambria Math" panose="02040503050406030204" pitchFamily="18" charset="0"/>
                        </a:rPr>
                        <m:t>+</m:t>
                      </m:r>
                      <m:f>
                        <m:fPr>
                          <m:ctrlPr>
                            <a:rPr lang="fr-FR" sz="1800" b="0" i="1" u="none" strike="noStrike" baseline="0" smtClean="0">
                              <a:solidFill>
                                <a:srgbClr val="C00000"/>
                              </a:solidFill>
                              <a:latin typeface="Cambria Math" panose="02040503050406030204" pitchFamily="18" charset="0"/>
                            </a:rPr>
                          </m:ctrlPr>
                        </m:fPr>
                        <m:num>
                          <m:r>
                            <m:rPr>
                              <m:sty m:val="p"/>
                            </m:rPr>
                            <a:rPr lang="fr-FR" sz="1800" b="0" i="1" u="none" strike="noStrike" baseline="0" smtClean="0">
                              <a:solidFill>
                                <a:srgbClr val="C00000"/>
                              </a:solidFill>
                              <a:latin typeface="Cambria Math" panose="02040503050406030204" pitchFamily="18" charset="0"/>
                            </a:rPr>
                            <m:t>Δ</m:t>
                          </m:r>
                          <m:r>
                            <a:rPr lang="fr-FR" sz="1800" b="0" i="1" u="none" strike="noStrike" baseline="0" smtClean="0">
                              <a:solidFill>
                                <a:srgbClr val="C00000"/>
                              </a:solidFill>
                              <a:latin typeface="Cambria Math" panose="02040503050406030204" pitchFamily="18" charset="0"/>
                            </a:rPr>
                            <m:t>𝜌</m:t>
                          </m:r>
                        </m:num>
                        <m:den>
                          <m:r>
                            <a:rPr lang="fr-FR" sz="1800" b="0" i="1" u="none" strike="noStrike" baseline="0" smtClean="0">
                              <a:solidFill>
                                <a:srgbClr val="C00000"/>
                              </a:solidFill>
                              <a:latin typeface="Cambria Math" panose="02040503050406030204" pitchFamily="18" charset="0"/>
                            </a:rPr>
                            <m:t>𝜌</m:t>
                          </m:r>
                        </m:den>
                      </m:f>
                    </m:oMath>
                  </m:oMathPara>
                </a14:m>
                <a:endParaRPr lang="fr-FR" dirty="0"/>
              </a:p>
            </p:txBody>
          </p:sp>
        </mc:Choice>
        <mc:Fallback xmlns="">
          <p:sp>
            <p:nvSpPr>
              <p:cNvPr id="30" name="ZoneTexte 29">
                <a:extLst>
                  <a:ext uri="{FF2B5EF4-FFF2-40B4-BE49-F238E27FC236}">
                    <a16:creationId xmlns:a16="http://schemas.microsoft.com/office/drawing/2014/main" id="{C05006AC-35BE-4C34-9301-A257C60F9DCD}"/>
                  </a:ext>
                </a:extLst>
              </p:cNvPr>
              <p:cNvSpPr txBox="1">
                <a:spLocks noRot="1" noChangeAspect="1" noMove="1" noResize="1" noEditPoints="1" noAdjustHandles="1" noChangeArrowheads="1" noChangeShapeType="1" noTextEdit="1"/>
              </p:cNvSpPr>
              <p:nvPr/>
            </p:nvSpPr>
            <p:spPr>
              <a:xfrm>
                <a:off x="3733799" y="5088829"/>
                <a:ext cx="2752725" cy="665118"/>
              </a:xfrm>
              <a:prstGeom prst="rect">
                <a:avLst/>
              </a:prstGeom>
              <a:blipFill>
                <a:blip r:embed="rId4"/>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4139902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2D2DB561-37E1-45B6-9774-AF1EDF5A88D3}"/>
              </a:ext>
            </a:extLst>
          </p:cNvPr>
          <p:cNvSpPr>
            <a:spLocks noGrp="1"/>
          </p:cNvSpPr>
          <p:nvPr>
            <p:ph type="sldNum" sz="quarter" idx="12"/>
          </p:nvPr>
        </p:nvSpPr>
        <p:spPr>
          <a:xfrm>
            <a:off x="461772" y="6355080"/>
            <a:ext cx="685800" cy="365125"/>
          </a:xfrm>
        </p:spPr>
        <p:txBody>
          <a:bodyPr vert="horz" lIns="91440" tIns="45720" rIns="91440" bIns="45720" rtlCol="0" anchor="ctr">
            <a:normAutofit/>
          </a:bodyPr>
          <a:lstStyle/>
          <a:p>
            <a:pPr algn="l">
              <a:spcAft>
                <a:spcPts val="600"/>
              </a:spcAft>
            </a:pPr>
            <a:fld id="{3A214FC8-7A6B-454A-ADA5-8A1A54B328A5}" type="slidenum">
              <a:rPr lang="en-US">
                <a:solidFill>
                  <a:srgbClr val="404040"/>
                </a:solidFill>
              </a:rPr>
              <a:pPr algn="l">
                <a:spcAft>
                  <a:spcPts val="600"/>
                </a:spcAft>
              </a:pPr>
              <a:t>8</a:t>
            </a:fld>
            <a:endParaRPr lang="en-US">
              <a:solidFill>
                <a:srgbClr val="404040"/>
              </a:solidFill>
            </a:endParaRPr>
          </a:p>
        </p:txBody>
      </p:sp>
      <mc:AlternateContent xmlns:mc="http://schemas.openxmlformats.org/markup-compatibility/2006" xmlns:a14="http://schemas.microsoft.com/office/drawing/2010/main">
        <mc:Choice Requires="a14">
          <p:sp>
            <p:nvSpPr>
              <p:cNvPr id="16" name="ZoneTexte 15">
                <a:extLst>
                  <a:ext uri="{FF2B5EF4-FFF2-40B4-BE49-F238E27FC236}">
                    <a16:creationId xmlns:a16="http://schemas.microsoft.com/office/drawing/2014/main" id="{64041F2B-1C2C-4EED-A49E-B87D2FE37FB9}"/>
                  </a:ext>
                </a:extLst>
              </p:cNvPr>
              <p:cNvSpPr txBox="1"/>
              <p:nvPr/>
            </p:nvSpPr>
            <p:spPr>
              <a:xfrm>
                <a:off x="1348010" y="2369918"/>
                <a:ext cx="6096000" cy="61824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fr-FR" sz="1800" b="0" i="1" u="none" strike="noStrike" baseline="0" smtClean="0">
                              <a:solidFill>
                                <a:srgbClr val="C00000"/>
                              </a:solidFill>
                              <a:latin typeface="Cambria Math" panose="02040503050406030204" pitchFamily="18" charset="0"/>
                            </a:rPr>
                          </m:ctrlPr>
                        </m:fPr>
                        <m:num>
                          <m:r>
                            <m:rPr>
                              <m:sty m:val="p"/>
                            </m:rPr>
                            <a:rPr lang="fr-FR" sz="1800" b="0" i="1" u="none" strike="noStrike" baseline="0" smtClean="0">
                              <a:solidFill>
                                <a:srgbClr val="C00000"/>
                              </a:solidFill>
                              <a:latin typeface="Cambria Math" panose="02040503050406030204" pitchFamily="18" charset="0"/>
                            </a:rPr>
                            <m:t>Δ</m:t>
                          </m:r>
                          <m:r>
                            <a:rPr lang="fr-FR" sz="1800" b="0" i="1" u="none" strike="noStrike" baseline="0" smtClean="0">
                              <a:solidFill>
                                <a:srgbClr val="C00000"/>
                              </a:solidFill>
                              <a:latin typeface="Cambria Math" panose="02040503050406030204" pitchFamily="18" charset="0"/>
                            </a:rPr>
                            <m:t>𝑎</m:t>
                          </m:r>
                        </m:num>
                        <m:den>
                          <m:r>
                            <a:rPr lang="fr-FR" sz="1800" b="0" i="1" u="none" strike="noStrike" baseline="0" smtClean="0">
                              <a:solidFill>
                                <a:srgbClr val="C00000"/>
                              </a:solidFill>
                              <a:latin typeface="Cambria Math" panose="02040503050406030204" pitchFamily="18" charset="0"/>
                            </a:rPr>
                            <m:t>𝑎</m:t>
                          </m:r>
                        </m:den>
                      </m:f>
                      <m:r>
                        <a:rPr lang="fr-FR" sz="1800" b="0" i="1" u="none" strike="noStrike" baseline="0" smtClean="0">
                          <a:solidFill>
                            <a:srgbClr val="C00000"/>
                          </a:solidFill>
                          <a:latin typeface="Cambria Math" panose="02040503050406030204" pitchFamily="18" charset="0"/>
                        </a:rPr>
                        <m:t>=</m:t>
                      </m:r>
                      <m:f>
                        <m:fPr>
                          <m:ctrlPr>
                            <a:rPr lang="fr-FR" sz="1800" b="0" i="1" u="none" strike="noStrike" baseline="0" smtClean="0">
                              <a:solidFill>
                                <a:srgbClr val="C00000"/>
                              </a:solidFill>
                              <a:latin typeface="Cambria Math" panose="02040503050406030204" pitchFamily="18" charset="0"/>
                            </a:rPr>
                          </m:ctrlPr>
                        </m:fPr>
                        <m:num>
                          <m:r>
                            <m:rPr>
                              <m:sty m:val="p"/>
                            </m:rPr>
                            <a:rPr lang="fr-FR" sz="1800" b="0" i="1" u="none" strike="noStrike" baseline="0" smtClean="0">
                              <a:solidFill>
                                <a:srgbClr val="C00000"/>
                              </a:solidFill>
                              <a:latin typeface="Cambria Math" panose="02040503050406030204" pitchFamily="18" charset="0"/>
                            </a:rPr>
                            <m:t>Δ</m:t>
                          </m:r>
                          <m:r>
                            <a:rPr lang="fr-FR" sz="1800" b="0" i="1" u="none" strike="noStrike" baseline="0" smtClean="0">
                              <a:solidFill>
                                <a:srgbClr val="C00000"/>
                              </a:solidFill>
                              <a:latin typeface="Cambria Math" panose="02040503050406030204" pitchFamily="18" charset="0"/>
                            </a:rPr>
                            <m:t>𝑏</m:t>
                          </m:r>
                        </m:num>
                        <m:den>
                          <m:r>
                            <a:rPr lang="fr-FR" sz="1800" b="0" i="1" u="none" strike="noStrike" baseline="0" smtClean="0">
                              <a:solidFill>
                                <a:srgbClr val="C00000"/>
                              </a:solidFill>
                              <a:latin typeface="Cambria Math" panose="02040503050406030204" pitchFamily="18" charset="0"/>
                            </a:rPr>
                            <m:t>𝑏</m:t>
                          </m:r>
                        </m:den>
                      </m:f>
                      <m:r>
                        <a:rPr lang="fr-FR" sz="1800" b="0" i="1" u="none" strike="noStrike" baseline="0" smtClean="0">
                          <a:solidFill>
                            <a:srgbClr val="C00000"/>
                          </a:solidFill>
                          <a:latin typeface="Cambria Math" panose="02040503050406030204" pitchFamily="18" charset="0"/>
                        </a:rPr>
                        <m:t>=</m:t>
                      </m:r>
                      <m:f>
                        <m:fPr>
                          <m:ctrlPr>
                            <a:rPr lang="fr-FR" sz="1800" b="0" i="1" u="none" strike="noStrike" baseline="0" smtClean="0">
                              <a:solidFill>
                                <a:srgbClr val="C00000"/>
                              </a:solidFill>
                              <a:latin typeface="Cambria Math" panose="02040503050406030204" pitchFamily="18" charset="0"/>
                            </a:rPr>
                          </m:ctrlPr>
                        </m:fPr>
                        <m:num>
                          <m:r>
                            <m:rPr>
                              <m:sty m:val="p"/>
                            </m:rPr>
                            <a:rPr lang="fr-FR" sz="1800" b="0" i="1" u="none" strike="noStrike" baseline="0" smtClean="0">
                              <a:solidFill>
                                <a:srgbClr val="C00000"/>
                              </a:solidFill>
                              <a:latin typeface="Cambria Math" panose="02040503050406030204" pitchFamily="18" charset="0"/>
                            </a:rPr>
                            <m:t>Δ</m:t>
                          </m:r>
                          <m:r>
                            <a:rPr lang="fr-FR" sz="1800" b="0" i="1" u="none" strike="noStrike" baseline="0" smtClean="0">
                              <a:solidFill>
                                <a:srgbClr val="C00000"/>
                              </a:solidFill>
                              <a:latin typeface="Cambria Math" panose="02040503050406030204" pitchFamily="18" charset="0"/>
                            </a:rPr>
                            <m:t>𝑑</m:t>
                          </m:r>
                        </m:num>
                        <m:den>
                          <m:r>
                            <a:rPr lang="fr-FR" sz="1800" b="0" i="1" u="none" strike="noStrike" baseline="0" smtClean="0">
                              <a:solidFill>
                                <a:srgbClr val="C00000"/>
                              </a:solidFill>
                              <a:latin typeface="Cambria Math" panose="02040503050406030204" pitchFamily="18" charset="0"/>
                            </a:rPr>
                            <m:t>𝑑</m:t>
                          </m:r>
                        </m:den>
                      </m:f>
                      <m:r>
                        <a:rPr lang="fr-FR" sz="1800" b="0" i="1" u="none" strike="noStrike" baseline="0" smtClean="0">
                          <a:solidFill>
                            <a:srgbClr val="C00000"/>
                          </a:solidFill>
                          <a:latin typeface="Cambria Math" panose="02040503050406030204" pitchFamily="18" charset="0"/>
                        </a:rPr>
                        <m:t>=−</m:t>
                      </m:r>
                      <m:r>
                        <m:rPr>
                          <m:sty m:val="p"/>
                        </m:rPr>
                        <a:rPr lang="el-GR" sz="1800" b="0" i="1" u="none" strike="noStrike" baseline="0" smtClean="0">
                          <a:solidFill>
                            <a:srgbClr val="C00000"/>
                          </a:solidFill>
                          <a:latin typeface="Cambria Math" panose="02040503050406030204" pitchFamily="18" charset="0"/>
                        </a:rPr>
                        <m:t>ν</m:t>
                      </m:r>
                      <m:f>
                        <m:fPr>
                          <m:ctrlPr>
                            <a:rPr lang="fr-FR" sz="1800" b="0" i="1" u="none" strike="noStrike" baseline="0" smtClean="0">
                              <a:solidFill>
                                <a:srgbClr val="C00000"/>
                              </a:solidFill>
                              <a:latin typeface="Cambria Math" panose="02040503050406030204" pitchFamily="18" charset="0"/>
                            </a:rPr>
                          </m:ctrlPr>
                        </m:fPr>
                        <m:num>
                          <m:r>
                            <m:rPr>
                              <m:sty m:val="p"/>
                            </m:rPr>
                            <a:rPr lang="fr-FR" sz="1800" b="0" i="1" u="none" strike="noStrike" baseline="0" smtClean="0">
                              <a:solidFill>
                                <a:srgbClr val="C00000"/>
                              </a:solidFill>
                              <a:latin typeface="Cambria Math" panose="02040503050406030204" pitchFamily="18" charset="0"/>
                            </a:rPr>
                            <m:t>Δ</m:t>
                          </m:r>
                          <m:r>
                            <a:rPr lang="fr-FR" sz="1800" b="0" i="1" u="none" strike="noStrike" baseline="0" smtClean="0">
                              <a:solidFill>
                                <a:srgbClr val="C00000"/>
                              </a:solidFill>
                              <a:latin typeface="Cambria Math" panose="02040503050406030204" pitchFamily="18" charset="0"/>
                            </a:rPr>
                            <m:t>𝑙</m:t>
                          </m:r>
                        </m:num>
                        <m:den>
                          <m:r>
                            <a:rPr lang="fr-FR" sz="1800" b="0" i="1" u="none" strike="noStrike" baseline="0" smtClean="0">
                              <a:solidFill>
                                <a:srgbClr val="C00000"/>
                              </a:solidFill>
                              <a:latin typeface="Cambria Math" panose="02040503050406030204" pitchFamily="18" charset="0"/>
                            </a:rPr>
                            <m:t>𝑙</m:t>
                          </m:r>
                        </m:den>
                      </m:f>
                    </m:oMath>
                  </m:oMathPara>
                </a14:m>
                <a:endParaRPr lang="fr-FR" dirty="0"/>
              </a:p>
            </p:txBody>
          </p:sp>
        </mc:Choice>
        <mc:Fallback xmlns="">
          <p:sp>
            <p:nvSpPr>
              <p:cNvPr id="16" name="ZoneTexte 15">
                <a:extLst>
                  <a:ext uri="{FF2B5EF4-FFF2-40B4-BE49-F238E27FC236}">
                    <a16:creationId xmlns:a16="http://schemas.microsoft.com/office/drawing/2014/main" id="{64041F2B-1C2C-4EED-A49E-B87D2FE37FB9}"/>
                  </a:ext>
                </a:extLst>
              </p:cNvPr>
              <p:cNvSpPr txBox="1">
                <a:spLocks noRot="1" noChangeAspect="1" noMove="1" noResize="1" noEditPoints="1" noAdjustHandles="1" noChangeArrowheads="1" noChangeShapeType="1" noTextEdit="1"/>
              </p:cNvSpPr>
              <p:nvPr/>
            </p:nvSpPr>
            <p:spPr>
              <a:xfrm>
                <a:off x="1348010" y="2369918"/>
                <a:ext cx="6096000" cy="618246"/>
              </a:xfrm>
              <a:prstGeom prst="rect">
                <a:avLst/>
              </a:prstGeom>
              <a:blipFill>
                <a:blip r:embed="rId2"/>
                <a:stretch>
                  <a:fillRect/>
                </a:stretch>
              </a:blipFill>
            </p:spPr>
            <p:txBody>
              <a:bodyPr/>
              <a:lstStyle/>
              <a:p>
                <a:r>
                  <a:rPr lang="fr-FR">
                    <a:noFill/>
                  </a:rPr>
                  <a:t> </a:t>
                </a:r>
              </a:p>
            </p:txBody>
          </p:sp>
        </mc:Fallback>
      </mc:AlternateContent>
      <p:sp>
        <p:nvSpPr>
          <p:cNvPr id="18" name="ZoneTexte 17">
            <a:extLst>
              <a:ext uri="{FF2B5EF4-FFF2-40B4-BE49-F238E27FC236}">
                <a16:creationId xmlns:a16="http://schemas.microsoft.com/office/drawing/2014/main" id="{6ACB3529-167B-47B5-BF25-F6D769478119}"/>
              </a:ext>
            </a:extLst>
          </p:cNvPr>
          <p:cNvSpPr txBox="1"/>
          <p:nvPr/>
        </p:nvSpPr>
        <p:spPr>
          <a:xfrm>
            <a:off x="448122" y="1022566"/>
            <a:ext cx="7895777" cy="1323439"/>
          </a:xfrm>
          <a:prstGeom prst="rect">
            <a:avLst/>
          </a:prstGeom>
          <a:noFill/>
        </p:spPr>
        <p:txBody>
          <a:bodyPr wrap="square">
            <a:spAutoFit/>
          </a:bodyPr>
          <a:lstStyle/>
          <a:p>
            <a:pPr algn="just"/>
            <a:r>
              <a:rPr lang="fr-FR" sz="2000" b="0" i="0" u="none" strike="noStrike" baseline="0" dirty="0">
                <a:solidFill>
                  <a:srgbClr val="292929"/>
                </a:solidFill>
              </a:rPr>
              <a:t>La déformation longitudinale du fil entraîne une variation de ses dimensions transversale: côtés a et b dans le cas d'une section rectangulaire, diamètre d pour une section circulaire ; la déformation transversale est proportionnelle à la déformation longitudinale :</a:t>
            </a:r>
            <a:endParaRPr lang="fr-FR" sz="2000" dirty="0"/>
          </a:p>
        </p:txBody>
      </p:sp>
      <p:pic>
        <p:nvPicPr>
          <p:cNvPr id="6148" name="Picture 4" descr="Jauges de la série C : Plage de température jusqu'à -269°C | HBM">
            <a:extLst>
              <a:ext uri="{FF2B5EF4-FFF2-40B4-BE49-F238E27FC236}">
                <a16:creationId xmlns:a16="http://schemas.microsoft.com/office/drawing/2014/main" id="{52A612E5-375E-462B-946E-AF82467F7F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2013" y="796967"/>
            <a:ext cx="2747962" cy="555143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0" name="ZoneTexte 19">
                <a:extLst>
                  <a:ext uri="{FF2B5EF4-FFF2-40B4-BE49-F238E27FC236}">
                    <a16:creationId xmlns:a16="http://schemas.microsoft.com/office/drawing/2014/main" id="{36AD99B1-0F33-40C2-803C-CD1569C1A775}"/>
                  </a:ext>
                </a:extLst>
              </p:cNvPr>
              <p:cNvSpPr txBox="1"/>
              <p:nvPr/>
            </p:nvSpPr>
            <p:spPr>
              <a:xfrm>
                <a:off x="514350" y="3251153"/>
                <a:ext cx="7734300" cy="1728230"/>
              </a:xfrm>
              <a:prstGeom prst="rect">
                <a:avLst/>
              </a:prstGeom>
              <a:noFill/>
            </p:spPr>
            <p:txBody>
              <a:bodyPr wrap="square">
                <a:spAutoFit/>
              </a:bodyPr>
              <a:lstStyle/>
              <a:p>
                <a:pPr algn="just"/>
                <a:r>
                  <a:rPr lang="fr-FR" sz="2000" b="0" i="0" u="none" strike="noStrike" baseline="0" dirty="0">
                    <a:solidFill>
                      <a:srgbClr val="2A2A2A"/>
                    </a:solidFill>
                    <a:latin typeface="Fd2676222-Identity-H"/>
                  </a:rPr>
                  <a:t>où </a:t>
                </a:r>
                <a:r>
                  <a:rPr lang="el-GR" sz="2000" b="0" i="0" u="none" strike="noStrike" baseline="0" dirty="0">
                    <a:solidFill>
                      <a:srgbClr val="2A2A2A"/>
                    </a:solidFill>
                    <a:latin typeface="Times New Roman" panose="02020603050405020304" pitchFamily="18" charset="0"/>
                    <a:cs typeface="Times New Roman" panose="02020603050405020304" pitchFamily="18" charset="0"/>
                  </a:rPr>
                  <a:t>ν</a:t>
                </a:r>
                <a:r>
                  <a:rPr lang="fr-FR" sz="2000" b="0" i="0" u="none" strike="noStrike" baseline="0" dirty="0">
                    <a:solidFill>
                      <a:srgbClr val="2A2A2A"/>
                    </a:solidFill>
                    <a:latin typeface="Fd1225292-Identity-H"/>
                  </a:rPr>
                  <a:t> </a:t>
                </a:r>
                <a:r>
                  <a:rPr lang="fr-FR" sz="2000" b="0" i="0" u="none" strike="noStrike" baseline="0" dirty="0">
                    <a:solidFill>
                      <a:srgbClr val="2A2A2A"/>
                    </a:solidFill>
                    <a:latin typeface="Fd2676222-Identity-H"/>
                  </a:rPr>
                  <a:t>est le coefficient de Poisson, voisin de 0,3 dans la zone des déformations élastiques.</a:t>
                </a:r>
                <a:r>
                  <a:rPr lang="fr-FR" sz="2000" dirty="0">
                    <a:solidFill>
                      <a:srgbClr val="282828"/>
                    </a:solidFill>
                    <a:latin typeface="Fd3071439-Identity-H"/>
                  </a:rPr>
                  <a:t> </a:t>
                </a:r>
                <a:r>
                  <a:rPr lang="fr-FR" sz="2000" b="0" i="0" u="none" strike="noStrike" baseline="0" dirty="0">
                    <a:solidFill>
                      <a:srgbClr val="2B2B2C"/>
                    </a:solidFill>
                    <a:latin typeface="Fd2676222-Identity-H"/>
                  </a:rPr>
                  <a:t>Il en résulte, puisque </a:t>
                </a:r>
                <a:r>
                  <a:rPr lang="fr-FR" sz="2000" b="0" i="1" u="none" strike="noStrike" baseline="0" dirty="0">
                    <a:solidFill>
                      <a:srgbClr val="2B2B2C"/>
                    </a:solidFill>
                    <a:latin typeface="Fd2676222-Identity-H"/>
                  </a:rPr>
                  <a:t>s </a:t>
                </a:r>
                <a:r>
                  <a:rPr lang="fr-FR" sz="2000" b="0" i="1" u="none" strike="noStrike" baseline="0" dirty="0">
                    <a:solidFill>
                      <a:srgbClr val="2B2B2C"/>
                    </a:solidFill>
                    <a:latin typeface="Fd3076004-Identity-H"/>
                  </a:rPr>
                  <a:t>= </a:t>
                </a:r>
                <a:r>
                  <a:rPr lang="fr-FR" sz="2000" b="0" i="1" u="none" strike="noStrike" baseline="0" dirty="0">
                    <a:solidFill>
                      <a:srgbClr val="2B2B2C"/>
                    </a:solidFill>
                    <a:latin typeface="Fd1225292-Identity-H"/>
                  </a:rPr>
                  <a:t>a · </a:t>
                </a:r>
                <a:r>
                  <a:rPr lang="fr-FR" sz="2000" b="0" i="1" u="none" strike="noStrike" baseline="0" dirty="0">
                    <a:solidFill>
                      <a:srgbClr val="2B2B2C"/>
                    </a:solidFill>
                    <a:latin typeface="Fd2799923-Identity-H"/>
                  </a:rPr>
                  <a:t>b </a:t>
                </a:r>
                <a:r>
                  <a:rPr lang="fr-FR" sz="2000" b="0" i="0" u="none" strike="noStrike" baseline="0" dirty="0">
                    <a:solidFill>
                      <a:srgbClr val="2B2B2C"/>
                    </a:solidFill>
                    <a:latin typeface="Fd2676222-Identity-H"/>
                  </a:rPr>
                  <a:t>ou </a:t>
                </a:r>
                <a:r>
                  <a:rPr lang="fr-FR" sz="2000" b="0" u="none" strike="noStrike" baseline="0" dirty="0">
                    <a:solidFill>
                      <a:srgbClr val="2B2B2C"/>
                    </a:solidFill>
                    <a:latin typeface="Fd3076004-Identity-H"/>
                  </a:rPr>
                  <a:t>s </a:t>
                </a:r>
                <a14:m>
                  <m:oMath xmlns:m="http://schemas.openxmlformats.org/officeDocument/2006/math">
                    <m:r>
                      <a:rPr lang="fr-FR" sz="2000" b="0" i="0" u="none" strike="noStrike" baseline="0" dirty="0" smtClean="0">
                        <a:solidFill>
                          <a:srgbClr val="2B2B2C"/>
                        </a:solidFill>
                        <a:latin typeface="Cambria Math" panose="02040503050406030204" pitchFamily="18" charset="0"/>
                      </a:rPr>
                      <m:t>=</m:t>
                    </m:r>
                    <m:f>
                      <m:fPr>
                        <m:ctrlPr>
                          <a:rPr lang="fr-FR" sz="2000" b="0" i="1" u="none" strike="noStrike" baseline="0" dirty="0">
                            <a:solidFill>
                              <a:srgbClr val="2B2B2C"/>
                            </a:solidFill>
                            <a:latin typeface="Cambria Math" panose="02040503050406030204" pitchFamily="18" charset="0"/>
                          </a:rPr>
                        </m:ctrlPr>
                      </m:fPr>
                      <m:num>
                        <m:r>
                          <a:rPr lang="fr-FR" sz="2000" b="0" i="0" u="none" strike="noStrike" baseline="0" dirty="0">
                            <a:solidFill>
                              <a:srgbClr val="2B2B2C"/>
                            </a:solidFill>
                            <a:latin typeface="Cambria Math" panose="02040503050406030204" pitchFamily="18" charset="0"/>
                          </a:rPr>
                          <m:t>4</m:t>
                        </m:r>
                      </m:num>
                      <m:den>
                        <m:r>
                          <m:rPr>
                            <m:sty m:val="p"/>
                          </m:rPr>
                          <a:rPr lang="fr-FR" sz="2000" b="0" i="0" u="none" strike="noStrike" baseline="0" dirty="0">
                            <a:solidFill>
                              <a:srgbClr val="2B2B2C"/>
                            </a:solidFill>
                            <a:latin typeface="Cambria Math" panose="02040503050406030204" pitchFamily="18" charset="0"/>
                          </a:rPr>
                          <m:t>π</m:t>
                        </m:r>
                      </m:den>
                    </m:f>
                    <m:r>
                      <a:rPr lang="fr-FR" sz="2000" b="0" i="0" u="none" strike="noStrike" baseline="0" dirty="0">
                        <a:solidFill>
                          <a:srgbClr val="2B2B2C"/>
                        </a:solidFill>
                        <a:latin typeface="Cambria Math" panose="02040503050406030204" pitchFamily="18" charset="0"/>
                      </a:rPr>
                      <m:t>⋅</m:t>
                    </m:r>
                    <m:sSup>
                      <m:sSupPr>
                        <m:ctrlPr>
                          <a:rPr lang="fr-FR" sz="2000" b="0" i="1" u="none" strike="noStrike" baseline="0" dirty="0">
                            <a:solidFill>
                              <a:srgbClr val="2B2B2C"/>
                            </a:solidFill>
                            <a:latin typeface="Cambria Math" panose="02040503050406030204" pitchFamily="18" charset="0"/>
                          </a:rPr>
                        </m:ctrlPr>
                      </m:sSupPr>
                      <m:e>
                        <m:r>
                          <m:rPr>
                            <m:sty m:val="p"/>
                          </m:rPr>
                          <a:rPr lang="fr-FR" sz="2000" b="0" i="0" u="none" strike="noStrike" baseline="0" dirty="0">
                            <a:solidFill>
                              <a:srgbClr val="2B2B2C"/>
                            </a:solidFill>
                            <a:latin typeface="Cambria Math" panose="02040503050406030204" pitchFamily="18" charset="0"/>
                          </a:rPr>
                          <m:t>d</m:t>
                        </m:r>
                      </m:e>
                      <m:sup>
                        <m:r>
                          <a:rPr lang="fr-FR" sz="2000" b="0" i="0" u="none" strike="noStrike" baseline="0" dirty="0">
                            <a:solidFill>
                              <a:srgbClr val="2B2B2C"/>
                            </a:solidFill>
                            <a:latin typeface="Cambria Math" panose="02040503050406030204" pitchFamily="18" charset="0"/>
                          </a:rPr>
                          <m:t>2</m:t>
                        </m:r>
                      </m:sup>
                    </m:sSup>
                  </m:oMath>
                </a14:m>
                <a:r>
                  <a:rPr lang="fr-FR" sz="2000" b="0" i="1" u="none" strike="noStrike" baseline="0" dirty="0">
                    <a:solidFill>
                      <a:srgbClr val="2B2B2C"/>
                    </a:solidFill>
                    <a:latin typeface="Fd3071456-Identity-H"/>
                  </a:rPr>
                  <a:t>·</a:t>
                </a:r>
              </a:p>
              <a:p>
                <a:pPr algn="just"/>
                <a:endParaRPr lang="fr-FR" sz="2000" i="1" dirty="0">
                  <a:solidFill>
                    <a:srgbClr val="2B2B2C"/>
                  </a:solidFill>
                  <a:latin typeface="Fd3071456-Identity-H"/>
                </a:endParaRPr>
              </a:p>
              <a:p>
                <a:pPr algn="l"/>
                <a:endParaRPr lang="fr-FR" sz="2000" b="0" i="1" u="none" strike="noStrike" baseline="0" dirty="0">
                  <a:solidFill>
                    <a:srgbClr val="2B2B2C"/>
                  </a:solidFill>
                  <a:latin typeface="Fd2047047-Identity-H"/>
                </a:endParaRPr>
              </a:p>
              <a:p>
                <a:pPr algn="l"/>
                <a:endParaRPr lang="fr-FR" dirty="0"/>
              </a:p>
            </p:txBody>
          </p:sp>
        </mc:Choice>
        <mc:Fallback xmlns="">
          <p:sp>
            <p:nvSpPr>
              <p:cNvPr id="20" name="ZoneTexte 19">
                <a:extLst>
                  <a:ext uri="{FF2B5EF4-FFF2-40B4-BE49-F238E27FC236}">
                    <a16:creationId xmlns:a16="http://schemas.microsoft.com/office/drawing/2014/main" id="{36AD99B1-0F33-40C2-803C-CD1569C1A775}"/>
                  </a:ext>
                </a:extLst>
              </p:cNvPr>
              <p:cNvSpPr txBox="1">
                <a:spLocks noRot="1" noChangeAspect="1" noMove="1" noResize="1" noEditPoints="1" noAdjustHandles="1" noChangeArrowheads="1" noChangeShapeType="1" noTextEdit="1"/>
              </p:cNvSpPr>
              <p:nvPr/>
            </p:nvSpPr>
            <p:spPr>
              <a:xfrm>
                <a:off x="514350" y="3251153"/>
                <a:ext cx="7734300" cy="1728230"/>
              </a:xfrm>
              <a:prstGeom prst="rect">
                <a:avLst/>
              </a:prstGeom>
              <a:blipFill>
                <a:blip r:embed="rId4"/>
                <a:stretch>
                  <a:fillRect l="-788" t="-2113" r="-86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ZoneTexte 5">
                <a:extLst>
                  <a:ext uri="{FF2B5EF4-FFF2-40B4-BE49-F238E27FC236}">
                    <a16:creationId xmlns:a16="http://schemas.microsoft.com/office/drawing/2014/main" id="{02DCB5C5-BECF-4736-B8E4-1E80A2866FE3}"/>
                  </a:ext>
                </a:extLst>
              </p:cNvPr>
              <p:cNvSpPr txBox="1"/>
              <p:nvPr/>
            </p:nvSpPr>
            <p:spPr>
              <a:xfrm>
                <a:off x="3447362" y="4049904"/>
                <a:ext cx="1239628" cy="52597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fr-FR" i="1" smtClean="0">
                              <a:solidFill>
                                <a:srgbClr val="C00000"/>
                              </a:solidFill>
                              <a:latin typeface="Cambria Math" panose="02040503050406030204" pitchFamily="18" charset="0"/>
                            </a:rPr>
                          </m:ctrlPr>
                        </m:fPr>
                        <m:num>
                          <m:r>
                            <m:rPr>
                              <m:sty m:val="p"/>
                            </m:rPr>
                            <a:rPr lang="fr-FR">
                              <a:solidFill>
                                <a:srgbClr val="C00000"/>
                              </a:solidFill>
                              <a:latin typeface="Cambria Math" panose="02040503050406030204" pitchFamily="18" charset="0"/>
                            </a:rPr>
                            <m:t>Δ</m:t>
                          </m:r>
                          <m:r>
                            <a:rPr lang="fr-FR" i="1">
                              <a:solidFill>
                                <a:srgbClr val="C00000"/>
                              </a:solidFill>
                              <a:latin typeface="Cambria Math" panose="02040503050406030204" pitchFamily="18" charset="0"/>
                            </a:rPr>
                            <m:t>𝑆</m:t>
                          </m:r>
                        </m:num>
                        <m:den>
                          <m:r>
                            <a:rPr lang="fr-FR" i="1">
                              <a:solidFill>
                                <a:srgbClr val="C00000"/>
                              </a:solidFill>
                              <a:latin typeface="Cambria Math" panose="02040503050406030204" pitchFamily="18" charset="0"/>
                            </a:rPr>
                            <m:t>𝑆</m:t>
                          </m:r>
                        </m:den>
                      </m:f>
                      <m:r>
                        <a:rPr lang="fr-FR" i="0">
                          <a:solidFill>
                            <a:srgbClr val="C00000"/>
                          </a:solidFill>
                          <a:latin typeface="Cambria Math" panose="02040503050406030204" pitchFamily="18" charset="0"/>
                        </a:rPr>
                        <m:t>=−</m:t>
                      </m:r>
                      <m:f>
                        <m:fPr>
                          <m:ctrlPr>
                            <a:rPr lang="fr-FR" i="1">
                              <a:solidFill>
                                <a:srgbClr val="C00000"/>
                              </a:solidFill>
                              <a:latin typeface="Cambria Math" panose="02040503050406030204" pitchFamily="18" charset="0"/>
                            </a:rPr>
                          </m:ctrlPr>
                        </m:fPr>
                        <m:num>
                          <m:r>
                            <a:rPr lang="fr-FR" i="1">
                              <a:solidFill>
                                <a:srgbClr val="C00000"/>
                              </a:solidFill>
                              <a:latin typeface="Cambria Math" panose="02040503050406030204" pitchFamily="18" charset="0"/>
                            </a:rPr>
                            <m:t>𝜈</m:t>
                          </m:r>
                          <m:r>
                            <m:rPr>
                              <m:sty m:val="p"/>
                            </m:rPr>
                            <a:rPr lang="fr-FR" i="0">
                              <a:solidFill>
                                <a:srgbClr val="C00000"/>
                              </a:solidFill>
                              <a:latin typeface="Cambria Math" panose="02040503050406030204" pitchFamily="18" charset="0"/>
                            </a:rPr>
                            <m:t>Δ</m:t>
                          </m:r>
                          <m:r>
                            <a:rPr lang="fr-FR" i="1">
                              <a:solidFill>
                                <a:srgbClr val="C00000"/>
                              </a:solidFill>
                              <a:latin typeface="Cambria Math" panose="02040503050406030204" pitchFamily="18" charset="0"/>
                            </a:rPr>
                            <m:t>𝑙</m:t>
                          </m:r>
                        </m:num>
                        <m:den>
                          <m:r>
                            <a:rPr lang="fr-FR" i="1">
                              <a:solidFill>
                                <a:srgbClr val="C00000"/>
                              </a:solidFill>
                              <a:latin typeface="Cambria Math" panose="02040503050406030204" pitchFamily="18" charset="0"/>
                            </a:rPr>
                            <m:t>𝑙</m:t>
                          </m:r>
                        </m:den>
                      </m:f>
                    </m:oMath>
                  </m:oMathPara>
                </a14:m>
                <a:endParaRPr lang="fr-FR" dirty="0"/>
              </a:p>
            </p:txBody>
          </p:sp>
        </mc:Choice>
        <mc:Fallback xmlns="">
          <p:sp>
            <p:nvSpPr>
              <p:cNvPr id="6" name="ZoneTexte 5">
                <a:extLst>
                  <a:ext uri="{FF2B5EF4-FFF2-40B4-BE49-F238E27FC236}">
                    <a16:creationId xmlns:a16="http://schemas.microsoft.com/office/drawing/2014/main" id="{02DCB5C5-BECF-4736-B8E4-1E80A2866FE3}"/>
                  </a:ext>
                </a:extLst>
              </p:cNvPr>
              <p:cNvSpPr txBox="1">
                <a:spLocks noRot="1" noChangeAspect="1" noMove="1" noResize="1" noEditPoints="1" noAdjustHandles="1" noChangeArrowheads="1" noChangeShapeType="1" noTextEdit="1"/>
              </p:cNvSpPr>
              <p:nvPr/>
            </p:nvSpPr>
            <p:spPr>
              <a:xfrm>
                <a:off x="3447362" y="4049904"/>
                <a:ext cx="1239628" cy="525978"/>
              </a:xfrm>
              <a:prstGeom prst="rect">
                <a:avLst/>
              </a:prstGeom>
              <a:blipFill>
                <a:blip r:embed="rId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5" name="ZoneTexte 24">
                <a:extLst>
                  <a:ext uri="{FF2B5EF4-FFF2-40B4-BE49-F238E27FC236}">
                    <a16:creationId xmlns:a16="http://schemas.microsoft.com/office/drawing/2014/main" id="{D4A997D9-0E4F-4423-9E06-B22F5982EF54}"/>
                  </a:ext>
                </a:extLst>
              </p:cNvPr>
              <p:cNvSpPr txBox="1"/>
              <p:nvPr/>
            </p:nvSpPr>
            <p:spPr>
              <a:xfrm>
                <a:off x="514350" y="4838871"/>
                <a:ext cx="7895777" cy="1888594"/>
              </a:xfrm>
              <a:prstGeom prst="rect">
                <a:avLst/>
              </a:prstGeom>
              <a:noFill/>
            </p:spPr>
            <p:txBody>
              <a:bodyPr wrap="square">
                <a:spAutoFit/>
              </a:bodyPr>
              <a:lstStyle/>
              <a:p>
                <a:pPr algn="just"/>
                <a:r>
                  <a:rPr lang="fr-FR" sz="1800" b="0" i="0" u="none" strike="noStrike" baseline="0" dirty="0">
                    <a:solidFill>
                      <a:srgbClr val="282828"/>
                    </a:solidFill>
                    <a:latin typeface="Fd2676222-Identity-H"/>
                  </a:rPr>
                  <a:t>Les jauges métalliques et semi-conductrices se distinguent par l'expression et l'importance de la variation de </a:t>
                </a:r>
                <a:r>
                  <a:rPr lang="fr-FR" sz="1800" b="0" i="0" u="none" strike="noStrike" baseline="0" dirty="0">
                    <a:solidFill>
                      <a:schemeClr val="tx1"/>
                    </a:solidFill>
                    <a:latin typeface="Fd2676222-Identity-H"/>
                  </a:rPr>
                  <a:t>résistivité </a:t>
                </a:r>
                <a14:m>
                  <m:oMath xmlns:m="http://schemas.openxmlformats.org/officeDocument/2006/math">
                    <m:f>
                      <m:fPr>
                        <m:ctrlPr>
                          <a:rPr lang="fr-FR" sz="2000" b="0" i="1" u="none" strike="noStrike" baseline="0" smtClean="0">
                            <a:solidFill>
                              <a:schemeClr val="tx1"/>
                            </a:solidFill>
                            <a:latin typeface="Cambria Math" panose="02040503050406030204" pitchFamily="18" charset="0"/>
                          </a:rPr>
                        </m:ctrlPr>
                      </m:fPr>
                      <m:num>
                        <m:r>
                          <m:rPr>
                            <m:sty m:val="p"/>
                          </m:rPr>
                          <a:rPr lang="fr-FR" sz="2000" b="0" i="1" u="none" strike="noStrike" baseline="0" smtClean="0">
                            <a:solidFill>
                              <a:schemeClr val="tx1"/>
                            </a:solidFill>
                            <a:latin typeface="Cambria Math" panose="02040503050406030204" pitchFamily="18" charset="0"/>
                          </a:rPr>
                          <m:t>Δ</m:t>
                        </m:r>
                        <m:r>
                          <a:rPr lang="fr-FR" sz="2000" b="0" i="1" u="none" strike="noStrike" baseline="0" smtClean="0">
                            <a:solidFill>
                              <a:schemeClr val="tx1"/>
                            </a:solidFill>
                            <a:latin typeface="Cambria Math" panose="02040503050406030204" pitchFamily="18" charset="0"/>
                          </a:rPr>
                          <m:t>𝜌</m:t>
                        </m:r>
                      </m:num>
                      <m:den>
                        <m:r>
                          <a:rPr lang="fr-FR" sz="2000" b="0" i="1" u="none" strike="noStrike" baseline="0" smtClean="0">
                            <a:solidFill>
                              <a:schemeClr val="tx1"/>
                            </a:solidFill>
                            <a:latin typeface="Cambria Math" panose="02040503050406030204" pitchFamily="18" charset="0"/>
                          </a:rPr>
                          <m:t>𝜌</m:t>
                        </m:r>
                      </m:den>
                    </m:f>
                    <m:r>
                      <a:rPr lang="fr-FR" sz="2000" b="0" i="0" u="none" strike="noStrike" baseline="0" smtClean="0">
                        <a:solidFill>
                          <a:schemeClr val="tx1"/>
                        </a:solidFill>
                        <a:latin typeface="Cambria Math" panose="02040503050406030204" pitchFamily="18" charset="0"/>
                      </a:rPr>
                      <m:t>.</m:t>
                    </m:r>
                  </m:oMath>
                </a14:m>
                <a:endParaRPr lang="fr-FR" sz="2000" b="0" i="0" u="none" strike="noStrike" baseline="0" dirty="0">
                  <a:solidFill>
                    <a:schemeClr val="tx1"/>
                  </a:solidFill>
                </a:endParaRPr>
              </a:p>
              <a:p>
                <a:pPr algn="just"/>
                <a:r>
                  <a:rPr lang="fr-FR" sz="1800" b="0" i="0" u="none" strike="noStrike" baseline="0" dirty="0">
                    <a:solidFill>
                      <a:srgbClr val="272728"/>
                    </a:solidFill>
                    <a:latin typeface="Fd2676222-Identity-H"/>
                  </a:rPr>
                  <a:t>Pour les jauges métalliques, une relation due à Bridgman lie la variation de résistivité à la variation du volume </a:t>
                </a:r>
                <a:r>
                  <a:rPr lang="fr-FR" sz="2000" b="0" i="0" u="none" strike="noStrike" baseline="0" dirty="0">
                    <a:solidFill>
                      <a:srgbClr val="272728"/>
                    </a:solidFill>
                    <a:latin typeface="Fd2620456-Identity-H"/>
                  </a:rPr>
                  <a:t>V : </a:t>
                </a:r>
                <a:r>
                  <a:rPr lang="fr-FR" sz="2000" b="0" i="0" u="none" strike="noStrike" dirty="0">
                    <a:solidFill>
                      <a:srgbClr val="272728"/>
                    </a:solidFill>
                    <a:latin typeface="Fd2620456-Identity-H"/>
                  </a:rPr>
                  <a:t> </a:t>
                </a:r>
                <a14:m>
                  <m:oMath xmlns:m="http://schemas.openxmlformats.org/officeDocument/2006/math">
                    <m:f>
                      <m:fPr>
                        <m:ctrlPr>
                          <a:rPr lang="fr-FR" sz="2000" b="0" i="1" u="none" strike="noStrike" baseline="0" smtClean="0">
                            <a:solidFill>
                              <a:srgbClr val="C00000"/>
                            </a:solidFill>
                            <a:latin typeface="Cambria Math" panose="02040503050406030204" pitchFamily="18" charset="0"/>
                          </a:rPr>
                        </m:ctrlPr>
                      </m:fPr>
                      <m:num>
                        <m:r>
                          <m:rPr>
                            <m:sty m:val="p"/>
                          </m:rPr>
                          <a:rPr lang="fr-FR" sz="2000" b="0" i="1" u="none" strike="noStrike" baseline="0" smtClean="0">
                            <a:solidFill>
                              <a:srgbClr val="C00000"/>
                            </a:solidFill>
                            <a:latin typeface="Cambria Math" panose="02040503050406030204" pitchFamily="18" charset="0"/>
                          </a:rPr>
                          <m:t>Δ</m:t>
                        </m:r>
                        <m:r>
                          <a:rPr lang="fr-FR" sz="2000" b="0" i="1" u="none" strike="noStrike" baseline="0" smtClean="0">
                            <a:solidFill>
                              <a:srgbClr val="C00000"/>
                            </a:solidFill>
                            <a:latin typeface="Cambria Math" panose="02040503050406030204" pitchFamily="18" charset="0"/>
                          </a:rPr>
                          <m:t>𝜌</m:t>
                        </m:r>
                      </m:num>
                      <m:den>
                        <m:r>
                          <a:rPr lang="fr-FR" sz="2000" b="0" i="1" u="none" strike="noStrike" baseline="0" smtClean="0">
                            <a:solidFill>
                              <a:srgbClr val="C00000"/>
                            </a:solidFill>
                            <a:latin typeface="Cambria Math" panose="02040503050406030204" pitchFamily="18" charset="0"/>
                          </a:rPr>
                          <m:t>𝜌</m:t>
                        </m:r>
                      </m:den>
                    </m:f>
                  </m:oMath>
                </a14:m>
                <a:r>
                  <a:rPr lang="fr-FR" sz="2000" dirty="0">
                    <a:solidFill>
                      <a:srgbClr val="C00000"/>
                    </a:solidFill>
                  </a:rPr>
                  <a:t>= C</a:t>
                </a:r>
                <a14:m>
                  <m:oMath xmlns:m="http://schemas.openxmlformats.org/officeDocument/2006/math">
                    <m:f>
                      <m:fPr>
                        <m:ctrlPr>
                          <a:rPr lang="fr-FR" sz="2000" i="1">
                            <a:solidFill>
                              <a:srgbClr val="C00000"/>
                            </a:solidFill>
                            <a:latin typeface="Cambria Math" panose="02040503050406030204" pitchFamily="18" charset="0"/>
                          </a:rPr>
                        </m:ctrlPr>
                      </m:fPr>
                      <m:num>
                        <m:r>
                          <m:rPr>
                            <m:sty m:val="p"/>
                          </m:rPr>
                          <a:rPr lang="fr-FR" sz="2000" i="1">
                            <a:solidFill>
                              <a:srgbClr val="C00000"/>
                            </a:solidFill>
                            <a:latin typeface="Cambria Math" panose="02040503050406030204" pitchFamily="18" charset="0"/>
                          </a:rPr>
                          <m:t>Δ</m:t>
                        </m:r>
                        <m:r>
                          <a:rPr lang="fr-FR" sz="2000" b="0" i="1" smtClean="0">
                            <a:solidFill>
                              <a:srgbClr val="C00000"/>
                            </a:solidFill>
                            <a:latin typeface="Cambria Math" panose="02040503050406030204" pitchFamily="18" charset="0"/>
                          </a:rPr>
                          <m:t>𝑉</m:t>
                        </m:r>
                      </m:num>
                      <m:den>
                        <m:r>
                          <a:rPr lang="fr-FR" sz="2000" b="0" i="1" smtClean="0">
                            <a:solidFill>
                              <a:srgbClr val="C00000"/>
                            </a:solidFill>
                            <a:latin typeface="Cambria Math" panose="02040503050406030204" pitchFamily="18" charset="0"/>
                          </a:rPr>
                          <m:t>𝑉</m:t>
                        </m:r>
                      </m:den>
                    </m:f>
                  </m:oMath>
                </a14:m>
                <a:r>
                  <a:rPr lang="fr-FR" sz="2000" dirty="0"/>
                  <a:t> où </a:t>
                </a:r>
                <a:r>
                  <a:rPr lang="fr-FR" dirty="0"/>
                  <a:t>C étant la constante de Bridgman.</a:t>
                </a:r>
                <a:endParaRPr lang="fr-FR" sz="2000" dirty="0"/>
              </a:p>
            </p:txBody>
          </p:sp>
        </mc:Choice>
        <mc:Fallback xmlns="">
          <p:sp>
            <p:nvSpPr>
              <p:cNvPr id="25" name="ZoneTexte 24">
                <a:extLst>
                  <a:ext uri="{FF2B5EF4-FFF2-40B4-BE49-F238E27FC236}">
                    <a16:creationId xmlns:a16="http://schemas.microsoft.com/office/drawing/2014/main" id="{D4A997D9-0E4F-4423-9E06-B22F5982EF54}"/>
                  </a:ext>
                </a:extLst>
              </p:cNvPr>
              <p:cNvSpPr txBox="1">
                <a:spLocks noRot="1" noChangeAspect="1" noMove="1" noResize="1" noEditPoints="1" noAdjustHandles="1" noChangeArrowheads="1" noChangeShapeType="1" noTextEdit="1"/>
              </p:cNvSpPr>
              <p:nvPr/>
            </p:nvSpPr>
            <p:spPr>
              <a:xfrm>
                <a:off x="514350" y="4838871"/>
                <a:ext cx="7895777" cy="1888594"/>
              </a:xfrm>
              <a:prstGeom prst="rect">
                <a:avLst/>
              </a:prstGeom>
              <a:blipFill>
                <a:blip r:embed="rId6"/>
                <a:stretch>
                  <a:fillRect l="-617" t="-1935" r="-617" b="-4194"/>
                </a:stretch>
              </a:blipFill>
            </p:spPr>
            <p:txBody>
              <a:bodyPr/>
              <a:lstStyle/>
              <a:p>
                <a:r>
                  <a:rPr lang="fr-FR">
                    <a:noFill/>
                  </a:rPr>
                  <a:t> </a:t>
                </a:r>
              </a:p>
            </p:txBody>
          </p:sp>
        </mc:Fallback>
      </mc:AlternateContent>
    </p:spTree>
    <p:extLst>
      <p:ext uri="{BB962C8B-B14F-4D97-AF65-F5344CB8AC3E}">
        <p14:creationId xmlns:p14="http://schemas.microsoft.com/office/powerpoint/2010/main" val="490905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AC59A268-0EC3-41A4-B5B9-F4541611F3BE}"/>
              </a:ext>
            </a:extLst>
          </p:cNvPr>
          <p:cNvSpPr>
            <a:spLocks noGrp="1"/>
          </p:cNvSpPr>
          <p:nvPr>
            <p:ph type="sldNum" sz="quarter" idx="12"/>
          </p:nvPr>
        </p:nvSpPr>
        <p:spPr/>
        <p:txBody>
          <a:bodyPr/>
          <a:lstStyle/>
          <a:p>
            <a:fld id="{3A214FC8-7A6B-454A-ADA5-8A1A54B328A5}" type="slidenum">
              <a:rPr lang="fr-FR" smtClean="0"/>
              <a:t>9</a:t>
            </a:fld>
            <a:endParaRPr lang="fr-FR"/>
          </a:p>
        </p:txBody>
      </p:sp>
      <mc:AlternateContent xmlns:mc="http://schemas.openxmlformats.org/markup-compatibility/2006" xmlns:a14="http://schemas.microsoft.com/office/drawing/2010/main">
        <mc:Choice Requires="a14">
          <p:sp>
            <p:nvSpPr>
              <p:cNvPr id="10" name="Espace réservé du contenu 9">
                <a:extLst>
                  <a:ext uri="{FF2B5EF4-FFF2-40B4-BE49-F238E27FC236}">
                    <a16:creationId xmlns:a16="http://schemas.microsoft.com/office/drawing/2014/main" id="{974FB5AC-B4BB-4C5D-BBD6-5A7E0D45FB22}"/>
                  </a:ext>
                </a:extLst>
              </p:cNvPr>
              <p:cNvSpPr>
                <a:spLocks noGrp="1"/>
              </p:cNvSpPr>
              <p:nvPr>
                <p:ph sz="half" idx="1"/>
              </p:nvPr>
            </p:nvSpPr>
            <p:spPr>
              <a:xfrm>
                <a:off x="585788" y="819865"/>
                <a:ext cx="5181600" cy="1746250"/>
              </a:xfrm>
            </p:spPr>
            <p:txBody>
              <a:bodyPr>
                <a:normAutofit/>
              </a:bodyPr>
              <a:lstStyle/>
              <a:p>
                <a:r>
                  <a:rPr lang="fr-FR" sz="1800" b="0" i="0" u="none" strike="noStrike" baseline="0" dirty="0">
                    <a:solidFill>
                      <a:srgbClr val="2B2B2C"/>
                    </a:solidFill>
                  </a:rPr>
                  <a:t>Comme ;     </a:t>
                </a:r>
                <a14:m>
                  <m:oMath xmlns:m="http://schemas.openxmlformats.org/officeDocument/2006/math">
                    <m:r>
                      <a:rPr lang="fr-FR" sz="1800" i="1" dirty="0" smtClean="0">
                        <a:latin typeface="Cambria Math" panose="02040503050406030204" pitchFamily="18" charset="0"/>
                      </a:rPr>
                      <m:t>𝑉</m:t>
                    </m:r>
                    <m:r>
                      <a:rPr lang="fr-FR" sz="1800" i="0" dirty="0">
                        <a:latin typeface="Cambria Math" panose="02040503050406030204" pitchFamily="18" charset="0"/>
                      </a:rPr>
                      <m:t>=</m:t>
                    </m:r>
                    <m:r>
                      <a:rPr lang="fr-FR" sz="1800" i="1" dirty="0">
                        <a:latin typeface="Cambria Math" panose="02040503050406030204" pitchFamily="18" charset="0"/>
                      </a:rPr>
                      <m:t>𝑆𝑛𝑙</m:t>
                    </m:r>
                  </m:oMath>
                </a14:m>
                <a:endParaRPr lang="fr-FR" sz="1800" dirty="0"/>
              </a:p>
            </p:txBody>
          </p:sp>
        </mc:Choice>
        <mc:Fallback xmlns="">
          <p:sp>
            <p:nvSpPr>
              <p:cNvPr id="10" name="Espace réservé du contenu 9">
                <a:extLst>
                  <a:ext uri="{FF2B5EF4-FFF2-40B4-BE49-F238E27FC236}">
                    <a16:creationId xmlns:a16="http://schemas.microsoft.com/office/drawing/2014/main" id="{974FB5AC-B4BB-4C5D-BBD6-5A7E0D45FB22}"/>
                  </a:ext>
                </a:extLst>
              </p:cNvPr>
              <p:cNvSpPr>
                <a:spLocks noGrp="1" noRot="1" noChangeAspect="1" noMove="1" noResize="1" noEditPoints="1" noAdjustHandles="1" noChangeArrowheads="1" noChangeShapeType="1" noTextEdit="1"/>
              </p:cNvSpPr>
              <p:nvPr>
                <p:ph sz="half" idx="1"/>
              </p:nvPr>
            </p:nvSpPr>
            <p:spPr>
              <a:xfrm>
                <a:off x="585788" y="819865"/>
                <a:ext cx="5181600" cy="1746250"/>
              </a:xfrm>
              <a:blipFill>
                <a:blip r:embed="rId2"/>
                <a:stretch>
                  <a:fillRect l="-706" t="-313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ZoneTexte 10">
                <a:extLst>
                  <a:ext uri="{FF2B5EF4-FFF2-40B4-BE49-F238E27FC236}">
                    <a16:creationId xmlns:a16="http://schemas.microsoft.com/office/drawing/2014/main" id="{9A65DDF2-5B3B-409E-90A5-C19F2AE12396}"/>
                  </a:ext>
                </a:extLst>
              </p:cNvPr>
              <p:cNvSpPr txBox="1"/>
              <p:nvPr/>
            </p:nvSpPr>
            <p:spPr>
              <a:xfrm>
                <a:off x="2552698" y="1146274"/>
                <a:ext cx="2619375" cy="52597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fr-FR" i="1" smtClean="0">
                              <a:solidFill>
                                <a:srgbClr val="C00000"/>
                              </a:solidFill>
                              <a:latin typeface="Cambria Math" panose="02040503050406030204" pitchFamily="18" charset="0"/>
                            </a:rPr>
                          </m:ctrlPr>
                        </m:fPr>
                        <m:num>
                          <m:r>
                            <m:rPr>
                              <m:sty m:val="p"/>
                            </m:rPr>
                            <a:rPr lang="fr-FR">
                              <a:solidFill>
                                <a:srgbClr val="C00000"/>
                              </a:solidFill>
                              <a:latin typeface="Cambria Math" panose="02040503050406030204" pitchFamily="18" charset="0"/>
                            </a:rPr>
                            <m:t>Δ</m:t>
                          </m:r>
                          <m:r>
                            <m:rPr>
                              <m:nor/>
                            </m:rPr>
                            <a:rPr lang="fr-FR" b="0" i="1" smtClean="0">
                              <a:solidFill>
                                <a:srgbClr val="C00000"/>
                              </a:solidFill>
                              <a:latin typeface="Cambria Math" panose="02040503050406030204" pitchFamily="18" charset="0"/>
                            </a:rPr>
                            <m:t>V</m:t>
                          </m:r>
                        </m:num>
                        <m:den>
                          <m:r>
                            <a:rPr lang="fr-FR" b="0" i="1" smtClean="0">
                              <a:solidFill>
                                <a:srgbClr val="C00000"/>
                              </a:solidFill>
                              <a:latin typeface="Cambria Math" panose="02040503050406030204" pitchFamily="18" charset="0"/>
                            </a:rPr>
                            <m:t>𝑉</m:t>
                          </m:r>
                        </m:den>
                      </m:f>
                      <m:r>
                        <a:rPr lang="fr-FR" i="0">
                          <a:solidFill>
                            <a:srgbClr val="C00000"/>
                          </a:solidFill>
                          <a:latin typeface="Cambria Math" panose="02040503050406030204" pitchFamily="18" charset="0"/>
                        </a:rPr>
                        <m:t>=</m:t>
                      </m:r>
                      <m:d>
                        <m:dPr>
                          <m:ctrlPr>
                            <a:rPr lang="fr-FR" i="1">
                              <a:solidFill>
                                <a:srgbClr val="C00000"/>
                              </a:solidFill>
                              <a:latin typeface="Cambria Math" panose="02040503050406030204" pitchFamily="18" charset="0"/>
                            </a:rPr>
                          </m:ctrlPr>
                        </m:dPr>
                        <m:e>
                          <m:r>
                            <a:rPr lang="fr-FR" i="0">
                              <a:solidFill>
                                <a:srgbClr val="C00000"/>
                              </a:solidFill>
                              <a:latin typeface="Cambria Math" panose="02040503050406030204" pitchFamily="18" charset="0"/>
                            </a:rPr>
                            <m:t>1−2</m:t>
                          </m:r>
                          <m:r>
                            <a:rPr lang="fr-FR" i="1">
                              <a:solidFill>
                                <a:srgbClr val="C00000"/>
                              </a:solidFill>
                              <a:latin typeface="Cambria Math" panose="02040503050406030204" pitchFamily="18" charset="0"/>
                            </a:rPr>
                            <m:t>𝜈</m:t>
                          </m:r>
                        </m:e>
                      </m:d>
                      <m:f>
                        <m:fPr>
                          <m:ctrlPr>
                            <a:rPr lang="fr-FR" i="1">
                              <a:solidFill>
                                <a:srgbClr val="C00000"/>
                              </a:solidFill>
                              <a:latin typeface="Cambria Math" panose="02040503050406030204" pitchFamily="18" charset="0"/>
                            </a:rPr>
                          </m:ctrlPr>
                        </m:fPr>
                        <m:num>
                          <m:r>
                            <m:rPr>
                              <m:sty m:val="p"/>
                            </m:rPr>
                            <a:rPr lang="fr-FR">
                              <a:solidFill>
                                <a:srgbClr val="C00000"/>
                              </a:solidFill>
                              <a:latin typeface="Cambria Math" panose="02040503050406030204" pitchFamily="18" charset="0"/>
                            </a:rPr>
                            <m:t>Δ</m:t>
                          </m:r>
                          <m:r>
                            <a:rPr lang="fr-FR" i="1">
                              <a:solidFill>
                                <a:srgbClr val="C00000"/>
                              </a:solidFill>
                              <a:latin typeface="Cambria Math" panose="02040503050406030204" pitchFamily="18" charset="0"/>
                            </a:rPr>
                            <m:t>𝑙</m:t>
                          </m:r>
                        </m:num>
                        <m:den>
                          <m:r>
                            <a:rPr lang="fr-FR" i="1">
                              <a:solidFill>
                                <a:srgbClr val="C00000"/>
                              </a:solidFill>
                              <a:latin typeface="Cambria Math" panose="02040503050406030204" pitchFamily="18" charset="0"/>
                            </a:rPr>
                            <m:t>𝑙</m:t>
                          </m:r>
                        </m:den>
                      </m:f>
                    </m:oMath>
                  </m:oMathPara>
                </a14:m>
                <a:endParaRPr lang="fr-FR" dirty="0"/>
              </a:p>
            </p:txBody>
          </p:sp>
        </mc:Choice>
        <mc:Fallback xmlns="">
          <p:sp>
            <p:nvSpPr>
              <p:cNvPr id="11" name="ZoneTexte 10">
                <a:extLst>
                  <a:ext uri="{FF2B5EF4-FFF2-40B4-BE49-F238E27FC236}">
                    <a16:creationId xmlns:a16="http://schemas.microsoft.com/office/drawing/2014/main" id="{9A65DDF2-5B3B-409E-90A5-C19F2AE12396}"/>
                  </a:ext>
                </a:extLst>
              </p:cNvPr>
              <p:cNvSpPr txBox="1">
                <a:spLocks noRot="1" noChangeAspect="1" noMove="1" noResize="1" noEditPoints="1" noAdjustHandles="1" noChangeArrowheads="1" noChangeShapeType="1" noTextEdit="1"/>
              </p:cNvSpPr>
              <p:nvPr/>
            </p:nvSpPr>
            <p:spPr>
              <a:xfrm>
                <a:off x="2552698" y="1146274"/>
                <a:ext cx="2619375" cy="525978"/>
              </a:xfrm>
              <a:prstGeom prst="rect">
                <a:avLst/>
              </a:prstGeom>
              <a:blipFill>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 name="ZoneTexte 12">
                <a:extLst>
                  <a:ext uri="{FF2B5EF4-FFF2-40B4-BE49-F238E27FC236}">
                    <a16:creationId xmlns:a16="http://schemas.microsoft.com/office/drawing/2014/main" id="{F79444D6-0997-4329-BB1B-63E3EBC3E831}"/>
                  </a:ext>
                </a:extLst>
              </p:cNvPr>
              <p:cNvSpPr txBox="1"/>
              <p:nvPr/>
            </p:nvSpPr>
            <p:spPr>
              <a:xfrm>
                <a:off x="2552698" y="1796103"/>
                <a:ext cx="2619375" cy="57284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fr-FR" i="1" smtClean="0">
                              <a:solidFill>
                                <a:srgbClr val="C00000"/>
                              </a:solidFill>
                              <a:latin typeface="Cambria Math" panose="02040503050406030204" pitchFamily="18" charset="0"/>
                            </a:rPr>
                          </m:ctrlPr>
                        </m:fPr>
                        <m:num>
                          <m:r>
                            <m:rPr>
                              <m:sty m:val="p"/>
                            </m:rPr>
                            <a:rPr lang="fr-FR">
                              <a:solidFill>
                                <a:srgbClr val="C00000"/>
                              </a:solidFill>
                              <a:latin typeface="Cambria Math" panose="02040503050406030204" pitchFamily="18" charset="0"/>
                            </a:rPr>
                            <m:t>Δ</m:t>
                          </m:r>
                          <m:r>
                            <m:rPr>
                              <m:sty m:val="p"/>
                            </m:rPr>
                            <a:rPr lang="el-GR" b="0" i="1" smtClean="0">
                              <a:solidFill>
                                <a:srgbClr val="C00000"/>
                              </a:solidFill>
                              <a:latin typeface="Cambria Math" panose="02040503050406030204" pitchFamily="18" charset="0"/>
                            </a:rPr>
                            <m:t>ρ</m:t>
                          </m:r>
                        </m:num>
                        <m:den>
                          <m:r>
                            <m:rPr>
                              <m:sty m:val="p"/>
                            </m:rPr>
                            <a:rPr lang="el-GR" i="1">
                              <a:solidFill>
                                <a:srgbClr val="C00000"/>
                              </a:solidFill>
                              <a:latin typeface="Cambria Math" panose="02040503050406030204" pitchFamily="18" charset="0"/>
                            </a:rPr>
                            <m:t>ρ</m:t>
                          </m:r>
                        </m:den>
                      </m:f>
                      <m:r>
                        <a:rPr lang="fr-FR" i="0">
                          <a:solidFill>
                            <a:srgbClr val="C00000"/>
                          </a:solidFill>
                          <a:latin typeface="Cambria Math" panose="02040503050406030204" pitchFamily="18" charset="0"/>
                        </a:rPr>
                        <m:t>=</m:t>
                      </m:r>
                      <m:r>
                        <m:rPr>
                          <m:sty m:val="p"/>
                        </m:rPr>
                        <a:rPr lang="fr-FR" b="0" i="0" smtClean="0">
                          <a:solidFill>
                            <a:srgbClr val="C00000"/>
                          </a:solidFill>
                          <a:latin typeface="Cambria Math" panose="02040503050406030204" pitchFamily="18" charset="0"/>
                        </a:rPr>
                        <m:t>C</m:t>
                      </m:r>
                      <m:d>
                        <m:dPr>
                          <m:ctrlPr>
                            <a:rPr lang="fr-FR" i="1">
                              <a:solidFill>
                                <a:srgbClr val="C00000"/>
                              </a:solidFill>
                              <a:latin typeface="Cambria Math" panose="02040503050406030204" pitchFamily="18" charset="0"/>
                            </a:rPr>
                          </m:ctrlPr>
                        </m:dPr>
                        <m:e>
                          <m:r>
                            <a:rPr lang="fr-FR" i="0">
                              <a:solidFill>
                                <a:srgbClr val="C00000"/>
                              </a:solidFill>
                              <a:latin typeface="Cambria Math" panose="02040503050406030204" pitchFamily="18" charset="0"/>
                            </a:rPr>
                            <m:t>1−2</m:t>
                          </m:r>
                          <m:r>
                            <a:rPr lang="fr-FR" i="1">
                              <a:solidFill>
                                <a:srgbClr val="C00000"/>
                              </a:solidFill>
                              <a:latin typeface="Cambria Math" panose="02040503050406030204" pitchFamily="18" charset="0"/>
                            </a:rPr>
                            <m:t>𝜈</m:t>
                          </m:r>
                        </m:e>
                      </m:d>
                      <m:f>
                        <m:fPr>
                          <m:ctrlPr>
                            <a:rPr lang="fr-FR" i="1">
                              <a:solidFill>
                                <a:srgbClr val="C00000"/>
                              </a:solidFill>
                              <a:latin typeface="Cambria Math" panose="02040503050406030204" pitchFamily="18" charset="0"/>
                            </a:rPr>
                          </m:ctrlPr>
                        </m:fPr>
                        <m:num>
                          <m:r>
                            <m:rPr>
                              <m:sty m:val="p"/>
                            </m:rPr>
                            <a:rPr lang="fr-FR">
                              <a:solidFill>
                                <a:srgbClr val="C00000"/>
                              </a:solidFill>
                              <a:latin typeface="Cambria Math" panose="02040503050406030204" pitchFamily="18" charset="0"/>
                            </a:rPr>
                            <m:t>Δ</m:t>
                          </m:r>
                          <m:r>
                            <a:rPr lang="fr-FR" i="1">
                              <a:solidFill>
                                <a:srgbClr val="C00000"/>
                              </a:solidFill>
                              <a:latin typeface="Cambria Math" panose="02040503050406030204" pitchFamily="18" charset="0"/>
                            </a:rPr>
                            <m:t>𝑙</m:t>
                          </m:r>
                        </m:num>
                        <m:den>
                          <m:r>
                            <a:rPr lang="fr-FR" i="1">
                              <a:solidFill>
                                <a:srgbClr val="C00000"/>
                              </a:solidFill>
                              <a:latin typeface="Cambria Math" panose="02040503050406030204" pitchFamily="18" charset="0"/>
                            </a:rPr>
                            <m:t>𝑙</m:t>
                          </m:r>
                        </m:den>
                      </m:f>
                    </m:oMath>
                  </m:oMathPara>
                </a14:m>
                <a:endParaRPr lang="fr-FR" dirty="0"/>
              </a:p>
            </p:txBody>
          </p:sp>
        </mc:Choice>
        <mc:Fallback xmlns="">
          <p:sp>
            <p:nvSpPr>
              <p:cNvPr id="13" name="ZoneTexte 12">
                <a:extLst>
                  <a:ext uri="{FF2B5EF4-FFF2-40B4-BE49-F238E27FC236}">
                    <a16:creationId xmlns:a16="http://schemas.microsoft.com/office/drawing/2014/main" id="{F79444D6-0997-4329-BB1B-63E3EBC3E831}"/>
                  </a:ext>
                </a:extLst>
              </p:cNvPr>
              <p:cNvSpPr txBox="1">
                <a:spLocks noRot="1" noChangeAspect="1" noMove="1" noResize="1" noEditPoints="1" noAdjustHandles="1" noChangeArrowheads="1" noChangeShapeType="1" noTextEdit="1"/>
              </p:cNvSpPr>
              <p:nvPr/>
            </p:nvSpPr>
            <p:spPr>
              <a:xfrm>
                <a:off x="2552698" y="1796103"/>
                <a:ext cx="2619375" cy="572849"/>
              </a:xfrm>
              <a:prstGeom prst="rect">
                <a:avLst/>
              </a:prstGeom>
              <a:blipFill>
                <a:blip r:embed="rId4"/>
                <a:stretch>
                  <a:fillRect/>
                </a:stretch>
              </a:blipFill>
            </p:spPr>
            <p:txBody>
              <a:bodyPr/>
              <a:lstStyle/>
              <a:p>
                <a:r>
                  <a:rPr lang="fr-FR">
                    <a:noFill/>
                  </a:rPr>
                  <a:t> </a:t>
                </a:r>
              </a:p>
            </p:txBody>
          </p:sp>
        </mc:Fallback>
      </mc:AlternateContent>
      <p:sp>
        <p:nvSpPr>
          <p:cNvPr id="15" name="ZoneTexte 14">
            <a:extLst>
              <a:ext uri="{FF2B5EF4-FFF2-40B4-BE49-F238E27FC236}">
                <a16:creationId xmlns:a16="http://schemas.microsoft.com/office/drawing/2014/main" id="{2609075F-31AA-4708-BA5D-3DDAC3BA22F6}"/>
              </a:ext>
            </a:extLst>
          </p:cNvPr>
          <p:cNvSpPr txBox="1"/>
          <p:nvPr/>
        </p:nvSpPr>
        <p:spPr>
          <a:xfrm>
            <a:off x="585788" y="2251098"/>
            <a:ext cx="7872412" cy="369332"/>
          </a:xfrm>
          <a:prstGeom prst="rect">
            <a:avLst/>
          </a:prstGeom>
          <a:noFill/>
        </p:spPr>
        <p:txBody>
          <a:bodyPr wrap="square">
            <a:spAutoFit/>
          </a:bodyPr>
          <a:lstStyle/>
          <a:p>
            <a:r>
              <a:rPr lang="fr-FR" b="0" i="0" u="none" strike="noStrike" baseline="0" dirty="0">
                <a:solidFill>
                  <a:srgbClr val="282829"/>
                </a:solidFill>
                <a:latin typeface="Calibri" panose="020F0502020204030204" pitchFamily="34" charset="0"/>
                <a:cs typeface="Calibri" panose="020F0502020204030204" pitchFamily="34" charset="0"/>
              </a:rPr>
              <a:t>on déduit :</a:t>
            </a:r>
            <a:endParaRPr lang="fr-FR" dirty="0">
              <a:latin typeface="Calibri" panose="020F0502020204030204" pitchFamily="34" charset="0"/>
              <a:cs typeface="Calibri" panose="020F0502020204030204" pitchFamily="34" charset="0"/>
            </a:endParaRPr>
          </a:p>
        </p:txBody>
      </p:sp>
      <p:pic>
        <p:nvPicPr>
          <p:cNvPr id="17" name="Image 16">
            <a:extLst>
              <a:ext uri="{FF2B5EF4-FFF2-40B4-BE49-F238E27FC236}">
                <a16:creationId xmlns:a16="http://schemas.microsoft.com/office/drawing/2014/main" id="{BFA4A7BC-958C-435A-8CE2-EAA6E2CF22B8}"/>
              </a:ext>
            </a:extLst>
          </p:cNvPr>
          <p:cNvPicPr>
            <a:picLocks noChangeAspect="1"/>
          </p:cNvPicPr>
          <p:nvPr/>
        </p:nvPicPr>
        <p:blipFill>
          <a:blip r:embed="rId5"/>
          <a:stretch>
            <a:fillRect/>
          </a:stretch>
        </p:blipFill>
        <p:spPr>
          <a:xfrm>
            <a:off x="1853660" y="2779569"/>
            <a:ext cx="3749365" cy="586791"/>
          </a:xfrm>
          <a:prstGeom prst="rect">
            <a:avLst/>
          </a:prstGeom>
        </p:spPr>
      </p:pic>
      <p:sp>
        <p:nvSpPr>
          <p:cNvPr id="18" name="ZoneTexte 17">
            <a:extLst>
              <a:ext uri="{FF2B5EF4-FFF2-40B4-BE49-F238E27FC236}">
                <a16:creationId xmlns:a16="http://schemas.microsoft.com/office/drawing/2014/main" id="{ECCBF3BD-A90B-4D5C-83DA-2EA7683DCD76}"/>
              </a:ext>
            </a:extLst>
          </p:cNvPr>
          <p:cNvSpPr txBox="1"/>
          <p:nvPr/>
        </p:nvSpPr>
        <p:spPr>
          <a:xfrm>
            <a:off x="1755524" y="2739087"/>
            <a:ext cx="3827308" cy="733983"/>
          </a:xfrm>
          <a:prstGeom prst="rect">
            <a:avLst/>
          </a:prstGeom>
          <a:noFill/>
          <a:ln>
            <a:solidFill>
              <a:srgbClr val="FF0000"/>
            </a:solidFill>
          </a:ln>
        </p:spPr>
        <p:txBody>
          <a:bodyPr wrap="square" rtlCol="0">
            <a:spAutoFit/>
          </a:bodyPr>
          <a:lstStyle/>
          <a:p>
            <a:endParaRPr lang="fr-FR" dirty="0"/>
          </a:p>
        </p:txBody>
      </p:sp>
      <p:sp>
        <p:nvSpPr>
          <p:cNvPr id="21" name="ZoneTexte 20">
            <a:extLst>
              <a:ext uri="{FF2B5EF4-FFF2-40B4-BE49-F238E27FC236}">
                <a16:creationId xmlns:a16="http://schemas.microsoft.com/office/drawing/2014/main" id="{642CBB78-F294-4CB7-96BE-B9A195D07D42}"/>
              </a:ext>
            </a:extLst>
          </p:cNvPr>
          <p:cNvSpPr txBox="1"/>
          <p:nvPr/>
        </p:nvSpPr>
        <p:spPr>
          <a:xfrm>
            <a:off x="585788" y="3546149"/>
            <a:ext cx="7872412" cy="369332"/>
          </a:xfrm>
          <a:prstGeom prst="rect">
            <a:avLst/>
          </a:prstGeom>
          <a:noFill/>
        </p:spPr>
        <p:txBody>
          <a:bodyPr wrap="square">
            <a:spAutoFit/>
          </a:bodyPr>
          <a:lstStyle/>
          <a:p>
            <a:r>
              <a:rPr lang="fr-FR" b="0" i="0" u="none" strike="noStrike" baseline="0" dirty="0">
                <a:solidFill>
                  <a:srgbClr val="242424"/>
                </a:solidFill>
              </a:rPr>
              <a:t>où K, facteur de jauge, a pour expression :</a:t>
            </a:r>
            <a:endParaRPr lang="fr-FR" dirty="0"/>
          </a:p>
        </p:txBody>
      </p:sp>
      <p:pic>
        <p:nvPicPr>
          <p:cNvPr id="20" name="Image 19">
            <a:extLst>
              <a:ext uri="{FF2B5EF4-FFF2-40B4-BE49-F238E27FC236}">
                <a16:creationId xmlns:a16="http://schemas.microsoft.com/office/drawing/2014/main" id="{60E40055-8B56-425D-81C1-C5A424266F71}"/>
              </a:ext>
            </a:extLst>
          </p:cNvPr>
          <p:cNvPicPr>
            <a:picLocks noChangeAspect="1"/>
          </p:cNvPicPr>
          <p:nvPr/>
        </p:nvPicPr>
        <p:blipFill>
          <a:blip r:embed="rId6"/>
          <a:stretch>
            <a:fillRect/>
          </a:stretch>
        </p:blipFill>
        <p:spPr>
          <a:xfrm>
            <a:off x="1961196" y="3943172"/>
            <a:ext cx="2680813" cy="385953"/>
          </a:xfrm>
          <a:prstGeom prst="rect">
            <a:avLst/>
          </a:prstGeom>
        </p:spPr>
      </p:pic>
      <p:sp>
        <p:nvSpPr>
          <p:cNvPr id="24" name="ZoneTexte 23">
            <a:extLst>
              <a:ext uri="{FF2B5EF4-FFF2-40B4-BE49-F238E27FC236}">
                <a16:creationId xmlns:a16="http://schemas.microsoft.com/office/drawing/2014/main" id="{79AC2D68-115C-47BB-9B9B-64DA10F1089B}"/>
              </a:ext>
            </a:extLst>
          </p:cNvPr>
          <p:cNvSpPr txBox="1"/>
          <p:nvPr/>
        </p:nvSpPr>
        <p:spPr>
          <a:xfrm>
            <a:off x="222724" y="4345517"/>
            <a:ext cx="5741194" cy="2062103"/>
          </a:xfrm>
          <a:prstGeom prst="rect">
            <a:avLst/>
          </a:prstGeom>
          <a:noFill/>
        </p:spPr>
        <p:txBody>
          <a:bodyPr wrap="square">
            <a:spAutoFit/>
          </a:bodyPr>
          <a:lstStyle/>
          <a:p>
            <a:pPr algn="just"/>
            <a:r>
              <a:rPr lang="fr-FR" b="0" i="0" u="none" strike="noStrike" baseline="0" dirty="0">
                <a:solidFill>
                  <a:srgbClr val="2A2A2A"/>
                </a:solidFill>
                <a:latin typeface="Fd2676222-Identity-H"/>
              </a:rPr>
              <a:t>Compte tenu des valeurs numériques </a:t>
            </a:r>
            <a:r>
              <a:rPr lang="fr-FR" b="0" i="0" u="none" strike="noStrike" baseline="0" dirty="0">
                <a:solidFill>
                  <a:srgbClr val="2A2A2A"/>
                </a:solidFill>
                <a:latin typeface="Fd2620456-Identity-H"/>
              </a:rPr>
              <a:t>(v </a:t>
            </a:r>
            <a:r>
              <a:rPr lang="fr-FR" b="0" i="0" u="none" strike="noStrike" baseline="0" dirty="0">
                <a:solidFill>
                  <a:srgbClr val="2A2A2A"/>
                </a:solidFill>
                <a:latin typeface="Fd2676222-Identity-H"/>
              </a:rPr>
              <a:t>= 0,3 et </a:t>
            </a:r>
            <a:r>
              <a:rPr lang="fr-FR" b="0" i="0" u="none" strike="noStrike" baseline="0" dirty="0">
                <a:solidFill>
                  <a:srgbClr val="2A2A2A"/>
                </a:solidFill>
                <a:latin typeface="Calibri" panose="020F0502020204030204" pitchFamily="34" charset="0"/>
                <a:cs typeface="Calibri" panose="020F0502020204030204" pitchFamily="34" charset="0"/>
              </a:rPr>
              <a:t>C</a:t>
            </a:r>
            <a:r>
              <a:rPr lang="fr-FR" b="0" i="0" u="none" strike="noStrike" baseline="0" dirty="0">
                <a:solidFill>
                  <a:srgbClr val="2A2A2A"/>
                </a:solidFill>
                <a:latin typeface="Fd2047047-Identity-H"/>
              </a:rPr>
              <a:t>=</a:t>
            </a:r>
            <a:r>
              <a:rPr lang="fr-FR" b="0" i="0" u="none" strike="noStrike" baseline="0" dirty="0">
                <a:solidFill>
                  <a:srgbClr val="2A2A2A"/>
                </a:solidFill>
                <a:latin typeface="Fd2620456-Identity-H"/>
              </a:rPr>
              <a:t>1 ) </a:t>
            </a:r>
            <a:r>
              <a:rPr lang="fr-FR" b="0" i="0" u="none" strike="noStrike" baseline="0" dirty="0">
                <a:solidFill>
                  <a:srgbClr val="2A2A2A"/>
                </a:solidFill>
                <a:latin typeface="Fd2676222-Identity-H"/>
              </a:rPr>
              <a:t>le facteur </a:t>
            </a:r>
            <a:r>
              <a:rPr lang="fr-FR" b="0" i="0" u="none" strike="noStrike" baseline="0" dirty="0">
                <a:solidFill>
                  <a:srgbClr val="2A2A2A"/>
                </a:solidFill>
                <a:latin typeface="Fd1319511-Identity-H"/>
              </a:rPr>
              <a:t>K </a:t>
            </a:r>
            <a:r>
              <a:rPr lang="fr-FR" b="0" i="0" u="none" strike="noStrike" baseline="0" dirty="0">
                <a:solidFill>
                  <a:srgbClr val="2A2A2A"/>
                </a:solidFill>
                <a:latin typeface="Fd2676222-Identity-H"/>
              </a:rPr>
              <a:t>des jauges métalliques est généralement de l'ordre de 2.</a:t>
            </a:r>
          </a:p>
          <a:p>
            <a:pPr algn="just"/>
            <a:r>
              <a:rPr lang="fr-FR" b="0" i="0" u="none" strike="noStrike" baseline="0" dirty="0">
                <a:solidFill>
                  <a:srgbClr val="292929"/>
                </a:solidFill>
                <a:latin typeface="Fd2676222-Identity-H"/>
              </a:rPr>
              <a:t>Pour les jauges semi-conductrices, la variation de résistivité s'exprime en fonction de la contrainte </a:t>
            </a:r>
            <a:r>
              <a:rPr lang="el-GR" b="0" i="0" u="none" strike="noStrike" baseline="0" dirty="0">
                <a:solidFill>
                  <a:srgbClr val="292929"/>
                </a:solidFill>
                <a:latin typeface="Times New Roman" panose="02020603050405020304" pitchFamily="18" charset="0"/>
                <a:cs typeface="Times New Roman" panose="02020603050405020304" pitchFamily="18" charset="0"/>
              </a:rPr>
              <a:t>ρ</a:t>
            </a:r>
            <a:r>
              <a:rPr lang="fr-FR" b="0" i="0" u="none" strike="noStrike" baseline="0" dirty="0">
                <a:solidFill>
                  <a:srgbClr val="292929"/>
                </a:solidFill>
                <a:latin typeface="Times New Roman" panose="02020603050405020304" pitchFamily="18" charset="0"/>
                <a:cs typeface="Times New Roman" panose="02020603050405020304" pitchFamily="18" charset="0"/>
              </a:rPr>
              <a:t> </a:t>
            </a:r>
            <a:r>
              <a:rPr lang="fr-FR" b="0" i="0" u="none" strike="noStrike" baseline="0" dirty="0">
                <a:solidFill>
                  <a:srgbClr val="292929"/>
                </a:solidFill>
                <a:latin typeface="Fd2676222-Identity-H"/>
              </a:rPr>
              <a:t> et du coefficient </a:t>
            </a:r>
            <a:r>
              <a:rPr lang="fr-FR" b="0" i="0" u="none" strike="noStrike" baseline="0" dirty="0" err="1">
                <a:solidFill>
                  <a:srgbClr val="292929"/>
                </a:solidFill>
                <a:latin typeface="Fd2676222-Identity-H"/>
              </a:rPr>
              <a:t>piézorésistif</a:t>
            </a:r>
            <a:r>
              <a:rPr lang="fr-FR" b="0" i="0" u="none" strike="noStrike" baseline="0" dirty="0">
                <a:solidFill>
                  <a:srgbClr val="292929"/>
                </a:solidFill>
                <a:latin typeface="Fd2676222-Identity-H"/>
              </a:rPr>
              <a:t> </a:t>
            </a:r>
            <a:r>
              <a:rPr lang="fr-FR" dirty="0">
                <a:solidFill>
                  <a:srgbClr val="292929"/>
                </a:solidFill>
                <a:latin typeface="Fd3071456-Identity-H"/>
                <a:cs typeface="Times New Roman" panose="02020603050405020304" pitchFamily="18" charset="0"/>
              </a:rPr>
              <a:t>π</a:t>
            </a:r>
            <a:r>
              <a:rPr lang="fr-FR" b="0" i="0" u="none" strike="noStrike" baseline="0" dirty="0">
                <a:solidFill>
                  <a:srgbClr val="292929"/>
                </a:solidFill>
                <a:latin typeface="Fd3071456-Identity-H"/>
              </a:rPr>
              <a:t> </a:t>
            </a:r>
            <a:r>
              <a:rPr lang="fr-FR" b="0" i="0" u="none" strike="noStrike" baseline="0" dirty="0">
                <a:solidFill>
                  <a:srgbClr val="292929"/>
                </a:solidFill>
                <a:latin typeface="Fd2676222-Identity-H"/>
              </a:rPr>
              <a:t>par la relation :</a:t>
            </a:r>
            <a:endParaRPr lang="fr-FR" dirty="0"/>
          </a:p>
          <a:p>
            <a:pPr algn="just"/>
            <a:endParaRPr lang="fr-FR" sz="2000" dirty="0"/>
          </a:p>
        </p:txBody>
      </p:sp>
      <p:pic>
        <p:nvPicPr>
          <p:cNvPr id="23" name="Image 22">
            <a:extLst>
              <a:ext uri="{FF2B5EF4-FFF2-40B4-BE49-F238E27FC236}">
                <a16:creationId xmlns:a16="http://schemas.microsoft.com/office/drawing/2014/main" id="{B4B287E8-FB70-4CA3-9326-38C233BC34AE}"/>
              </a:ext>
            </a:extLst>
          </p:cNvPr>
          <p:cNvPicPr>
            <a:picLocks noChangeAspect="1"/>
          </p:cNvPicPr>
          <p:nvPr/>
        </p:nvPicPr>
        <p:blipFill>
          <a:blip r:embed="rId7"/>
          <a:stretch>
            <a:fillRect/>
          </a:stretch>
        </p:blipFill>
        <p:spPr>
          <a:xfrm>
            <a:off x="7362346" y="1029828"/>
            <a:ext cx="1729890" cy="647756"/>
          </a:xfrm>
          <a:prstGeom prst="rect">
            <a:avLst/>
          </a:prstGeom>
        </p:spPr>
      </p:pic>
      <p:sp>
        <p:nvSpPr>
          <p:cNvPr id="25" name="ZoneTexte 24">
            <a:extLst>
              <a:ext uri="{FF2B5EF4-FFF2-40B4-BE49-F238E27FC236}">
                <a16:creationId xmlns:a16="http://schemas.microsoft.com/office/drawing/2014/main" id="{D3793ECB-871C-4EDF-A034-06B22C28F7EA}"/>
              </a:ext>
            </a:extLst>
          </p:cNvPr>
          <p:cNvSpPr txBox="1"/>
          <p:nvPr/>
        </p:nvSpPr>
        <p:spPr>
          <a:xfrm>
            <a:off x="7117629" y="968914"/>
            <a:ext cx="2219325" cy="631003"/>
          </a:xfrm>
          <a:prstGeom prst="rect">
            <a:avLst/>
          </a:prstGeom>
          <a:noFill/>
          <a:ln>
            <a:solidFill>
              <a:srgbClr val="FF0000"/>
            </a:solidFill>
          </a:ln>
        </p:spPr>
        <p:txBody>
          <a:bodyPr wrap="square" rtlCol="0">
            <a:spAutoFit/>
          </a:bodyPr>
          <a:lstStyle/>
          <a:p>
            <a:endParaRPr lang="fr-FR" dirty="0"/>
          </a:p>
        </p:txBody>
      </p:sp>
      <p:sp>
        <p:nvSpPr>
          <p:cNvPr id="28" name="ZoneTexte 27">
            <a:extLst>
              <a:ext uri="{FF2B5EF4-FFF2-40B4-BE49-F238E27FC236}">
                <a16:creationId xmlns:a16="http://schemas.microsoft.com/office/drawing/2014/main" id="{917A3FA2-DBD1-4D9B-92AD-5F4B4F50E3D3}"/>
              </a:ext>
            </a:extLst>
          </p:cNvPr>
          <p:cNvSpPr txBox="1"/>
          <p:nvPr/>
        </p:nvSpPr>
        <p:spPr>
          <a:xfrm>
            <a:off x="6582975" y="1692990"/>
            <a:ext cx="7872412" cy="646331"/>
          </a:xfrm>
          <a:prstGeom prst="rect">
            <a:avLst/>
          </a:prstGeom>
          <a:noFill/>
        </p:spPr>
        <p:txBody>
          <a:bodyPr wrap="square">
            <a:spAutoFit/>
          </a:bodyPr>
          <a:lstStyle/>
          <a:p>
            <a:r>
              <a:rPr lang="fr-FR" b="0" i="0" u="none" strike="noStrike" baseline="0" dirty="0">
                <a:solidFill>
                  <a:srgbClr val="292929"/>
                </a:solidFill>
              </a:rPr>
              <a:t>Y étant le module de Young.</a:t>
            </a:r>
          </a:p>
          <a:p>
            <a:r>
              <a:rPr lang="fr-FR" b="0" i="0" u="none" strike="noStrike" baseline="0" dirty="0">
                <a:solidFill>
                  <a:srgbClr val="2A2A2A"/>
                </a:solidFill>
              </a:rPr>
              <a:t>Le coefficient </a:t>
            </a:r>
            <a:r>
              <a:rPr lang="fr-FR" b="0" i="0" u="none" strike="noStrike" baseline="0" dirty="0" err="1">
                <a:solidFill>
                  <a:srgbClr val="2A2A2A"/>
                </a:solidFill>
              </a:rPr>
              <a:t>piézorésistif</a:t>
            </a:r>
            <a:r>
              <a:rPr lang="fr-FR" b="0" i="0" u="none" strike="noStrike" baseline="0" dirty="0">
                <a:solidFill>
                  <a:srgbClr val="2A2A2A"/>
                </a:solidFill>
              </a:rPr>
              <a:t> </a:t>
            </a:r>
            <a:r>
              <a:rPr lang="fr-FR" dirty="0">
                <a:solidFill>
                  <a:srgbClr val="292929"/>
                </a:solidFill>
                <a:cs typeface="Times New Roman" panose="02020603050405020304" pitchFamily="18" charset="0"/>
              </a:rPr>
              <a:t>π </a:t>
            </a:r>
            <a:r>
              <a:rPr lang="fr-FR" b="0" i="0" u="none" strike="noStrike" baseline="0" dirty="0">
                <a:solidFill>
                  <a:srgbClr val="2A2A2A"/>
                </a:solidFill>
              </a:rPr>
              <a:t>dépend :</a:t>
            </a:r>
            <a:endParaRPr lang="fr-FR" dirty="0"/>
          </a:p>
        </p:txBody>
      </p:sp>
      <p:sp>
        <p:nvSpPr>
          <p:cNvPr id="30" name="ZoneTexte 29">
            <a:extLst>
              <a:ext uri="{FF2B5EF4-FFF2-40B4-BE49-F238E27FC236}">
                <a16:creationId xmlns:a16="http://schemas.microsoft.com/office/drawing/2014/main" id="{64EDF720-8538-48B8-BBCE-62B8D4276BC7}"/>
              </a:ext>
            </a:extLst>
          </p:cNvPr>
          <p:cNvSpPr txBox="1"/>
          <p:nvPr/>
        </p:nvSpPr>
        <p:spPr>
          <a:xfrm>
            <a:off x="6595511" y="2304000"/>
            <a:ext cx="5482885" cy="1200329"/>
          </a:xfrm>
          <a:prstGeom prst="rect">
            <a:avLst/>
          </a:prstGeom>
          <a:noFill/>
        </p:spPr>
        <p:txBody>
          <a:bodyPr wrap="square">
            <a:spAutoFit/>
          </a:bodyPr>
          <a:lstStyle/>
          <a:p>
            <a:pPr marL="285750" indent="-285750" algn="just">
              <a:buFont typeface="Wingdings" panose="05000000000000000000" pitchFamily="2" charset="2"/>
              <a:buChar char="Ø"/>
            </a:pPr>
            <a:r>
              <a:rPr lang="fr-FR" sz="1800" b="0" i="0" u="none" strike="noStrike" baseline="0" dirty="0">
                <a:solidFill>
                  <a:srgbClr val="282828"/>
                </a:solidFill>
                <a:latin typeface="Fd2676222-Identity-H"/>
              </a:rPr>
              <a:t>de l' orientation du brin résistif par rapport d'une part aux axes cristallographiques et d'autre part à la contrainte ;</a:t>
            </a:r>
          </a:p>
          <a:p>
            <a:pPr marL="285750" indent="-285750" algn="just">
              <a:buFont typeface="Wingdings" panose="05000000000000000000" pitchFamily="2" charset="2"/>
              <a:buChar char="Ø"/>
            </a:pPr>
            <a:r>
              <a:rPr lang="fr-FR" sz="1800" b="0" i="0" u="none" strike="noStrike" baseline="0" dirty="0">
                <a:solidFill>
                  <a:srgbClr val="2B2B2B"/>
                </a:solidFill>
                <a:latin typeface="Fd2676222-Identity-H"/>
              </a:rPr>
              <a:t>de la nature (P ou N) et du degré de dopage.</a:t>
            </a:r>
            <a:endParaRPr lang="fr-FR" dirty="0"/>
          </a:p>
        </p:txBody>
      </p:sp>
      <p:pic>
        <p:nvPicPr>
          <p:cNvPr id="29" name="Image 28">
            <a:extLst>
              <a:ext uri="{FF2B5EF4-FFF2-40B4-BE49-F238E27FC236}">
                <a16:creationId xmlns:a16="http://schemas.microsoft.com/office/drawing/2014/main" id="{92290CD9-EF91-44EA-9528-7E82AFA9FC6C}"/>
              </a:ext>
            </a:extLst>
          </p:cNvPr>
          <p:cNvPicPr>
            <a:picLocks noChangeAspect="1"/>
          </p:cNvPicPr>
          <p:nvPr/>
        </p:nvPicPr>
        <p:blipFill>
          <a:blip r:embed="rId8"/>
          <a:stretch>
            <a:fillRect/>
          </a:stretch>
        </p:blipFill>
        <p:spPr>
          <a:xfrm>
            <a:off x="6937746" y="4259151"/>
            <a:ext cx="2179509" cy="510584"/>
          </a:xfrm>
          <a:prstGeom prst="rect">
            <a:avLst/>
          </a:prstGeom>
          <a:ln>
            <a:solidFill>
              <a:srgbClr val="FF0000"/>
            </a:solidFill>
          </a:ln>
        </p:spPr>
      </p:pic>
      <p:sp>
        <p:nvSpPr>
          <p:cNvPr id="33" name="ZoneTexte 32">
            <a:extLst>
              <a:ext uri="{FF2B5EF4-FFF2-40B4-BE49-F238E27FC236}">
                <a16:creationId xmlns:a16="http://schemas.microsoft.com/office/drawing/2014/main" id="{B6C51C07-D71D-4622-91B0-F8D241D2B53A}"/>
              </a:ext>
            </a:extLst>
          </p:cNvPr>
          <p:cNvSpPr txBox="1"/>
          <p:nvPr/>
        </p:nvSpPr>
        <p:spPr>
          <a:xfrm>
            <a:off x="6540680" y="3612820"/>
            <a:ext cx="5482886" cy="646331"/>
          </a:xfrm>
          <a:prstGeom prst="rect">
            <a:avLst/>
          </a:prstGeom>
          <a:noFill/>
        </p:spPr>
        <p:txBody>
          <a:bodyPr wrap="square">
            <a:spAutoFit/>
          </a:bodyPr>
          <a:lstStyle/>
          <a:p>
            <a:r>
              <a:rPr lang="fr-FR" sz="1800" b="0" i="0" u="none" strike="noStrike" baseline="0" dirty="0">
                <a:solidFill>
                  <a:srgbClr val="2A2A2A"/>
                </a:solidFill>
                <a:latin typeface="Fd2676222-Identity-H"/>
              </a:rPr>
              <a:t>Pour une jauge semi-conductrice, la variation de résistance a donc pour expression :</a:t>
            </a:r>
            <a:endParaRPr lang="fr-FR" dirty="0"/>
          </a:p>
        </p:txBody>
      </p:sp>
      <p:sp>
        <p:nvSpPr>
          <p:cNvPr id="36" name="ZoneTexte 35">
            <a:extLst>
              <a:ext uri="{FF2B5EF4-FFF2-40B4-BE49-F238E27FC236}">
                <a16:creationId xmlns:a16="http://schemas.microsoft.com/office/drawing/2014/main" id="{6F4A4725-D649-49A5-BDAA-B87CE2741055}"/>
              </a:ext>
            </a:extLst>
          </p:cNvPr>
          <p:cNvSpPr txBox="1"/>
          <p:nvPr/>
        </p:nvSpPr>
        <p:spPr>
          <a:xfrm>
            <a:off x="9094344" y="4292285"/>
            <a:ext cx="2296402" cy="338554"/>
          </a:xfrm>
          <a:prstGeom prst="rect">
            <a:avLst/>
          </a:prstGeom>
          <a:noFill/>
        </p:spPr>
        <p:txBody>
          <a:bodyPr wrap="square">
            <a:spAutoFit/>
          </a:bodyPr>
          <a:lstStyle/>
          <a:p>
            <a:r>
              <a:rPr lang="fr-FR" sz="1600" dirty="0">
                <a:solidFill>
                  <a:srgbClr val="2A2A2A"/>
                </a:solidFill>
                <a:latin typeface="Fd2676222-Identity-H"/>
              </a:rPr>
              <a:t>d</a:t>
            </a:r>
            <a:r>
              <a:rPr lang="fr-FR" sz="1600" b="0" i="0" u="none" strike="noStrike" baseline="0" dirty="0">
                <a:solidFill>
                  <a:srgbClr val="2A2A2A"/>
                </a:solidFill>
                <a:latin typeface="Fd2676222-Identity-H"/>
              </a:rPr>
              <a:t>’où: </a:t>
            </a:r>
            <a:endParaRPr lang="fr-FR" dirty="0"/>
          </a:p>
        </p:txBody>
      </p:sp>
      <p:pic>
        <p:nvPicPr>
          <p:cNvPr id="35" name="Image 34">
            <a:extLst>
              <a:ext uri="{FF2B5EF4-FFF2-40B4-BE49-F238E27FC236}">
                <a16:creationId xmlns:a16="http://schemas.microsoft.com/office/drawing/2014/main" id="{2471458B-C9F0-4AC9-8D30-E107040F9CD8}"/>
              </a:ext>
            </a:extLst>
          </p:cNvPr>
          <p:cNvPicPr>
            <a:picLocks noChangeAspect="1"/>
          </p:cNvPicPr>
          <p:nvPr/>
        </p:nvPicPr>
        <p:blipFill>
          <a:blip r:embed="rId9"/>
          <a:stretch>
            <a:fillRect/>
          </a:stretch>
        </p:blipFill>
        <p:spPr>
          <a:xfrm>
            <a:off x="9856649" y="4222262"/>
            <a:ext cx="1610737" cy="408577"/>
          </a:xfrm>
          <a:prstGeom prst="rect">
            <a:avLst/>
          </a:prstGeom>
        </p:spPr>
      </p:pic>
      <p:sp>
        <p:nvSpPr>
          <p:cNvPr id="39" name="ZoneTexte 38">
            <a:extLst>
              <a:ext uri="{FF2B5EF4-FFF2-40B4-BE49-F238E27FC236}">
                <a16:creationId xmlns:a16="http://schemas.microsoft.com/office/drawing/2014/main" id="{ACA5FE85-F3B4-4DD9-B372-8F094D532AEE}"/>
              </a:ext>
            </a:extLst>
          </p:cNvPr>
          <p:cNvSpPr txBox="1"/>
          <p:nvPr/>
        </p:nvSpPr>
        <p:spPr>
          <a:xfrm>
            <a:off x="6353042" y="4812594"/>
            <a:ext cx="5616234" cy="954107"/>
          </a:xfrm>
          <a:prstGeom prst="rect">
            <a:avLst/>
          </a:prstGeom>
          <a:noFill/>
        </p:spPr>
        <p:txBody>
          <a:bodyPr wrap="square">
            <a:spAutoFit/>
          </a:bodyPr>
          <a:lstStyle/>
          <a:p>
            <a:pPr algn="l"/>
            <a:r>
              <a:rPr lang="fr-FR" b="0" i="0" u="none" strike="noStrike" baseline="0" dirty="0">
                <a:solidFill>
                  <a:srgbClr val="292929"/>
                </a:solidFill>
              </a:rPr>
              <a:t>Dans les conditions habituelles d'emploi des jauges semi-conductrices, le terme </a:t>
            </a:r>
            <a:r>
              <a:rPr lang="el-GR" b="0" i="0" u="none" strike="noStrike" baseline="0" dirty="0">
                <a:solidFill>
                  <a:srgbClr val="292929"/>
                </a:solidFill>
                <a:latin typeface="Times New Roman" panose="02020603050405020304" pitchFamily="18" charset="0"/>
                <a:cs typeface="Times New Roman" panose="02020603050405020304" pitchFamily="18" charset="0"/>
              </a:rPr>
              <a:t>π</a:t>
            </a:r>
            <a:r>
              <a:rPr lang="fr-FR" b="0" i="0" u="none" strike="noStrike" baseline="0" dirty="0">
                <a:solidFill>
                  <a:srgbClr val="292929"/>
                </a:solidFill>
              </a:rPr>
              <a:t>Y est largement prépondérant et l'on a pratiquement :</a:t>
            </a:r>
            <a:endParaRPr lang="fr-FR" dirty="0"/>
          </a:p>
        </p:txBody>
      </p:sp>
      <p:pic>
        <p:nvPicPr>
          <p:cNvPr id="38" name="Image 37">
            <a:extLst>
              <a:ext uri="{FF2B5EF4-FFF2-40B4-BE49-F238E27FC236}">
                <a16:creationId xmlns:a16="http://schemas.microsoft.com/office/drawing/2014/main" id="{9EC50DD6-C5F7-4132-9048-B8D5ECE8641E}"/>
              </a:ext>
            </a:extLst>
          </p:cNvPr>
          <p:cNvPicPr>
            <a:picLocks noChangeAspect="1"/>
          </p:cNvPicPr>
          <p:nvPr/>
        </p:nvPicPr>
        <p:blipFill>
          <a:blip r:embed="rId10"/>
          <a:stretch>
            <a:fillRect/>
          </a:stretch>
        </p:blipFill>
        <p:spPr>
          <a:xfrm>
            <a:off x="8207633" y="5709337"/>
            <a:ext cx="990686" cy="426757"/>
          </a:xfrm>
          <a:prstGeom prst="rect">
            <a:avLst/>
          </a:prstGeom>
          <a:ln>
            <a:solidFill>
              <a:srgbClr val="FF0000"/>
            </a:solidFill>
          </a:ln>
        </p:spPr>
      </p:pic>
    </p:spTree>
    <p:extLst>
      <p:ext uri="{BB962C8B-B14F-4D97-AF65-F5344CB8AC3E}">
        <p14:creationId xmlns:p14="http://schemas.microsoft.com/office/powerpoint/2010/main" val="195092841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3831</Words>
  <Application>Microsoft Office PowerPoint</Application>
  <PresentationFormat>Grand écran</PresentationFormat>
  <Paragraphs>363</Paragraphs>
  <Slides>35</Slides>
  <Notes>0</Notes>
  <HiddenSlides>0</HiddenSlides>
  <MMClips>0</MMClips>
  <ScaleCrop>false</ScaleCrop>
  <HeadingPairs>
    <vt:vector size="6" baseType="variant">
      <vt:variant>
        <vt:lpstr>Polices utilisées</vt:lpstr>
      </vt:variant>
      <vt:variant>
        <vt:i4>27</vt:i4>
      </vt:variant>
      <vt:variant>
        <vt:lpstr>Thème</vt:lpstr>
      </vt:variant>
      <vt:variant>
        <vt:i4>1</vt:i4>
      </vt:variant>
      <vt:variant>
        <vt:lpstr>Titres des diapositives</vt:lpstr>
      </vt:variant>
      <vt:variant>
        <vt:i4>35</vt:i4>
      </vt:variant>
    </vt:vector>
  </HeadingPairs>
  <TitlesOfParts>
    <vt:vector size="63" baseType="lpstr">
      <vt:lpstr>Arial</vt:lpstr>
      <vt:lpstr>Arial</vt:lpstr>
      <vt:lpstr>Barlow</vt:lpstr>
      <vt:lpstr>Calibri</vt:lpstr>
      <vt:lpstr>Calibri Light</vt:lpstr>
      <vt:lpstr>Cambria Math</vt:lpstr>
      <vt:lpstr>Century Schoolbook</vt:lpstr>
      <vt:lpstr>Fd1225292-Identity-H</vt:lpstr>
      <vt:lpstr>Fd1255088-Identity-H</vt:lpstr>
      <vt:lpstr>Fd1303938-Identity-H</vt:lpstr>
      <vt:lpstr>Fd1319511-Identity-H</vt:lpstr>
      <vt:lpstr>Fd2047047-Identity-H</vt:lpstr>
      <vt:lpstr>Fd2440388-Identity-H</vt:lpstr>
      <vt:lpstr>Fd2620456-Identity-H</vt:lpstr>
      <vt:lpstr>Fd2676222-Identity-H</vt:lpstr>
      <vt:lpstr>Fd2799923-Identity-H</vt:lpstr>
      <vt:lpstr>Fd2989229-Identity-H</vt:lpstr>
      <vt:lpstr>Fd3071439-Identity-H</vt:lpstr>
      <vt:lpstr>Fd3071456-Identity-H</vt:lpstr>
      <vt:lpstr>Fd3076004-Identity-H</vt:lpstr>
      <vt:lpstr>Fd3076008-Identity-H</vt:lpstr>
      <vt:lpstr>French Script MT</vt:lpstr>
      <vt:lpstr>Muli</vt:lpstr>
      <vt:lpstr>Open Sans</vt:lpstr>
      <vt:lpstr>Rage Italic</vt:lpstr>
      <vt:lpstr>Times New Roman</vt:lpstr>
      <vt:lpstr>Wingdings</vt:lpstr>
      <vt:lpstr>Thème Office</vt:lpstr>
      <vt:lpstr>UE 21: Capteurs Proprioceptifs et Extéroceptifs</vt:lpstr>
      <vt:lpstr>Séquence VIII  </vt:lpstr>
      <vt:lpstr>LES CAPTEURS DE DÉFORMATION</vt:lpstr>
      <vt:lpstr>Définition des grandeurs utiles</vt:lpstr>
      <vt:lpstr>Présentation PowerPoint</vt:lpstr>
      <vt:lpstr>Principe de fonctionnement des jauges de déformation </vt:lpstr>
      <vt:lpstr>Relation contrainte-déformation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Influence de la température sur la résistance d'une jauge fixée</vt:lpstr>
      <vt:lpstr>Présentation PowerPoint</vt:lpstr>
      <vt:lpstr>Jauges résistives semi-conductrices, ou piézorésistances</vt:lpstr>
      <vt:lpstr>Présentation PowerPoint</vt:lpstr>
      <vt:lpstr>Présentation PowerPoint</vt:lpstr>
      <vt:lpstr>Présentation PowerPoint</vt:lpstr>
      <vt:lpstr>Méthodes de mesure</vt:lpstr>
      <vt:lpstr>LES DIFFERENTS MONTAGES</vt:lpstr>
      <vt:lpstr>LES DIFFERENTS MONTAGES</vt:lpstr>
      <vt:lpstr>Mesure de couple </vt:lpstr>
      <vt:lpstr>Capteur de couple statique</vt:lpstr>
      <vt:lpstr>Capteur de couple rotatif</vt:lpstr>
      <vt:lpstr>Capteurs de Force 6 axes</vt:lpstr>
      <vt:lpstr>L'effet piézoélectrique</vt:lpstr>
      <vt:lpstr>MESURE DE FORCE APPLIQUEE</vt:lpstr>
      <vt:lpstr>Relations fondamentales de la piézoélectricité</vt:lpstr>
      <vt:lpstr>Principaux matériaux piézoélectriques</vt:lpstr>
      <vt:lpstr>Problématique du Capteur de Force Piézoélectrique</vt:lpstr>
      <vt:lpstr>Bibliographie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UE 21: Capteurs Proprioceptifs et Extéroceptifs</dc:title>
  <dc:creator>AICHA FONTE</dc:creator>
  <cp:lastModifiedBy>AICHA FONTE</cp:lastModifiedBy>
  <cp:revision>2</cp:revision>
  <dcterms:created xsi:type="dcterms:W3CDTF">2021-01-13T22:50:32Z</dcterms:created>
  <dcterms:modified xsi:type="dcterms:W3CDTF">2021-01-13T22:58:35Z</dcterms:modified>
</cp:coreProperties>
</file>