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82" r:id="rId3"/>
    <p:sldId id="283" r:id="rId4"/>
    <p:sldId id="284" r:id="rId5"/>
    <p:sldId id="301" r:id="rId6"/>
    <p:sldId id="285" r:id="rId7"/>
    <p:sldId id="286" r:id="rId8"/>
    <p:sldId id="287" r:id="rId9"/>
    <p:sldId id="288" r:id="rId10"/>
    <p:sldId id="29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02A"/>
    <a:srgbClr val="FF9999"/>
    <a:srgbClr val="C10924"/>
    <a:srgbClr val="7E7564"/>
    <a:srgbClr val="334D57"/>
    <a:srgbClr val="FEFEFE"/>
    <a:srgbClr val="344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3" autoAdjust="0"/>
    <p:restoredTop sz="93414" autoAdjust="0"/>
  </p:normalViewPr>
  <p:slideViewPr>
    <p:cSldViewPr snapToGrid="0" showGuides="1">
      <p:cViewPr varScale="1">
        <p:scale>
          <a:sx n="66" d="100"/>
          <a:sy n="66" d="100"/>
        </p:scale>
        <p:origin x="67" y="3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8AE8EA-561E-4E00-94C8-5FC852EBBB45}" type="doc">
      <dgm:prSet loTypeId="urn:microsoft.com/office/officeart/2005/8/layout/hChevron3" loCatId="process" qsTypeId="urn:microsoft.com/office/officeart/2005/8/quickstyle/simple1" qsCatId="simple" csTypeId="urn:microsoft.com/office/officeart/2005/8/colors/colorful1" csCatId="colorful" phldr="1"/>
      <dgm:spPr/>
    </dgm:pt>
    <dgm:pt modelId="{00141F42-9FC8-4306-9791-92ED9FE4DB0F}">
      <dgm:prSet phldrT="[Texte]" custT="1"/>
      <dgm:spPr/>
      <dgm:t>
        <a:bodyPr/>
        <a:lstStyle/>
        <a:p>
          <a:pPr algn="l"/>
          <a:r>
            <a:rPr lang="fr-FR" sz="2000" dirty="0"/>
            <a:t>Production</a:t>
          </a:r>
        </a:p>
      </dgm:t>
    </dgm:pt>
    <dgm:pt modelId="{FECA9BBE-8768-4D14-BA39-E11A3EA1C7BD}" type="parTrans" cxnId="{3783DD5B-1BC6-475E-B99D-B7CF91D870EB}">
      <dgm:prSet/>
      <dgm:spPr/>
      <dgm:t>
        <a:bodyPr/>
        <a:lstStyle/>
        <a:p>
          <a:endParaRPr lang="fr-FR" sz="2000"/>
        </a:p>
      </dgm:t>
    </dgm:pt>
    <dgm:pt modelId="{8CE32190-33D3-4295-9815-8A9C4913328A}" type="sibTrans" cxnId="{3783DD5B-1BC6-475E-B99D-B7CF91D870EB}">
      <dgm:prSet/>
      <dgm:spPr/>
      <dgm:t>
        <a:bodyPr/>
        <a:lstStyle/>
        <a:p>
          <a:endParaRPr lang="fr-FR" sz="2000"/>
        </a:p>
      </dgm:t>
    </dgm:pt>
    <dgm:pt modelId="{E127FBF5-EE34-49C9-853D-9AC190501550}">
      <dgm:prSet phldrT="[Texte]" custT="1"/>
      <dgm:spPr/>
      <dgm:t>
        <a:bodyPr/>
        <a:lstStyle/>
        <a:p>
          <a:pPr algn="l"/>
          <a:r>
            <a:rPr lang="fr-FR" sz="2000" dirty="0"/>
            <a:t>Plateforme Moodle</a:t>
          </a:r>
        </a:p>
      </dgm:t>
    </dgm:pt>
    <dgm:pt modelId="{4AC4CA5E-611A-4C57-8D11-6ED970F12EBE}" type="parTrans" cxnId="{6B495F79-E22A-47D8-8020-1F672EEE8929}">
      <dgm:prSet/>
      <dgm:spPr/>
      <dgm:t>
        <a:bodyPr/>
        <a:lstStyle/>
        <a:p>
          <a:endParaRPr lang="fr-FR" sz="2000"/>
        </a:p>
      </dgm:t>
    </dgm:pt>
    <dgm:pt modelId="{615B6D71-A43B-4519-8A68-C56F2076A477}" type="sibTrans" cxnId="{6B495F79-E22A-47D8-8020-1F672EEE8929}">
      <dgm:prSet/>
      <dgm:spPr/>
      <dgm:t>
        <a:bodyPr/>
        <a:lstStyle/>
        <a:p>
          <a:endParaRPr lang="fr-FR" sz="2000"/>
        </a:p>
      </dgm:t>
    </dgm:pt>
    <dgm:pt modelId="{C38EE7AC-EA31-4CC3-833A-59DA1B7D3487}">
      <dgm:prSet phldrT="[Texte]" custT="1"/>
      <dgm:spPr/>
      <dgm:t>
        <a:bodyPr/>
        <a:lstStyle/>
        <a:p>
          <a:pPr algn="l"/>
          <a:r>
            <a:rPr lang="fr-FR" sz="2000" dirty="0"/>
            <a:t>Conception</a:t>
          </a:r>
        </a:p>
      </dgm:t>
    </dgm:pt>
    <dgm:pt modelId="{329115D7-70A9-4A12-B4EB-E9C476045C1C}" type="sibTrans" cxnId="{C3D6883E-C2C8-42D1-90E6-5A7B5BB6E7FC}">
      <dgm:prSet/>
      <dgm:spPr/>
      <dgm:t>
        <a:bodyPr/>
        <a:lstStyle/>
        <a:p>
          <a:endParaRPr lang="fr-FR" sz="2000"/>
        </a:p>
      </dgm:t>
    </dgm:pt>
    <dgm:pt modelId="{8008E5D8-3B99-4A85-9206-D7606FB4DF62}" type="parTrans" cxnId="{C3D6883E-C2C8-42D1-90E6-5A7B5BB6E7FC}">
      <dgm:prSet/>
      <dgm:spPr/>
      <dgm:t>
        <a:bodyPr/>
        <a:lstStyle/>
        <a:p>
          <a:endParaRPr lang="fr-FR" sz="2000"/>
        </a:p>
      </dgm:t>
    </dgm:pt>
    <dgm:pt modelId="{C15C3905-F36A-4697-965D-C19D1D84E149}" type="pres">
      <dgm:prSet presAssocID="{DB8AE8EA-561E-4E00-94C8-5FC852EBBB45}" presName="Name0" presStyleCnt="0">
        <dgm:presLayoutVars>
          <dgm:dir/>
          <dgm:resizeHandles val="exact"/>
        </dgm:presLayoutVars>
      </dgm:prSet>
      <dgm:spPr/>
    </dgm:pt>
    <dgm:pt modelId="{C64D14FF-5510-4FB7-9A73-EC9778ABDDA7}" type="pres">
      <dgm:prSet presAssocID="{C38EE7AC-EA31-4CC3-833A-59DA1B7D3487}" presName="parTxOnly" presStyleLbl="node1" presStyleIdx="0" presStyleCnt="3" custScaleX="46233" custLinFactNeighborX="302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374801-B706-4B5E-8B12-D68336510F76}" type="pres">
      <dgm:prSet presAssocID="{329115D7-70A9-4A12-B4EB-E9C476045C1C}" presName="parSpace" presStyleCnt="0"/>
      <dgm:spPr/>
    </dgm:pt>
    <dgm:pt modelId="{591924C6-2609-4A81-87D1-AAB56C70EEE0}" type="pres">
      <dgm:prSet presAssocID="{00141F42-9FC8-4306-9791-92ED9FE4DB0F}" presName="parTxOnly" presStyleLbl="node1" presStyleIdx="1" presStyleCnt="3" custScaleX="63645" custLinFactNeighborX="2229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D369D5-8C72-4CFE-80E2-F11627AE7C55}" type="pres">
      <dgm:prSet presAssocID="{8CE32190-33D3-4295-9815-8A9C4913328A}" presName="parSpace" presStyleCnt="0"/>
      <dgm:spPr/>
    </dgm:pt>
    <dgm:pt modelId="{8520441E-D42C-4AA6-ADBB-CB9A29D4A427}" type="pres">
      <dgm:prSet presAssocID="{E127FBF5-EE34-49C9-853D-9AC190501550}" presName="parTxOnly" presStyleLbl="node1" presStyleIdx="2" presStyleCnt="3" custScaleX="38790" custLinFactNeighborX="-27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6E5C353-C22F-459E-9081-8DADD85B4BAA}" type="presOf" srcId="{E127FBF5-EE34-49C9-853D-9AC190501550}" destId="{8520441E-D42C-4AA6-ADBB-CB9A29D4A427}" srcOrd="0" destOrd="0" presId="urn:microsoft.com/office/officeart/2005/8/layout/hChevron3"/>
    <dgm:cxn modelId="{CC003820-7F8D-47D1-A692-8952EA811307}" type="presOf" srcId="{00141F42-9FC8-4306-9791-92ED9FE4DB0F}" destId="{591924C6-2609-4A81-87D1-AAB56C70EEE0}" srcOrd="0" destOrd="0" presId="urn:microsoft.com/office/officeart/2005/8/layout/hChevron3"/>
    <dgm:cxn modelId="{3677C1E5-8D76-4D5D-8257-04957187EECC}" type="presOf" srcId="{DB8AE8EA-561E-4E00-94C8-5FC852EBBB45}" destId="{C15C3905-F36A-4697-965D-C19D1D84E149}" srcOrd="0" destOrd="0" presId="urn:microsoft.com/office/officeart/2005/8/layout/hChevron3"/>
    <dgm:cxn modelId="{D6C8615D-CA0C-4DE2-A12F-B45394086AEE}" type="presOf" srcId="{C38EE7AC-EA31-4CC3-833A-59DA1B7D3487}" destId="{C64D14FF-5510-4FB7-9A73-EC9778ABDDA7}" srcOrd="0" destOrd="0" presId="urn:microsoft.com/office/officeart/2005/8/layout/hChevron3"/>
    <dgm:cxn modelId="{6B495F79-E22A-47D8-8020-1F672EEE8929}" srcId="{DB8AE8EA-561E-4E00-94C8-5FC852EBBB45}" destId="{E127FBF5-EE34-49C9-853D-9AC190501550}" srcOrd="2" destOrd="0" parTransId="{4AC4CA5E-611A-4C57-8D11-6ED970F12EBE}" sibTransId="{615B6D71-A43B-4519-8A68-C56F2076A477}"/>
    <dgm:cxn modelId="{C3D6883E-C2C8-42D1-90E6-5A7B5BB6E7FC}" srcId="{DB8AE8EA-561E-4E00-94C8-5FC852EBBB45}" destId="{C38EE7AC-EA31-4CC3-833A-59DA1B7D3487}" srcOrd="0" destOrd="0" parTransId="{8008E5D8-3B99-4A85-9206-D7606FB4DF62}" sibTransId="{329115D7-70A9-4A12-B4EB-E9C476045C1C}"/>
    <dgm:cxn modelId="{3783DD5B-1BC6-475E-B99D-B7CF91D870EB}" srcId="{DB8AE8EA-561E-4E00-94C8-5FC852EBBB45}" destId="{00141F42-9FC8-4306-9791-92ED9FE4DB0F}" srcOrd="1" destOrd="0" parTransId="{FECA9BBE-8768-4D14-BA39-E11A3EA1C7BD}" sibTransId="{8CE32190-33D3-4295-9815-8A9C4913328A}"/>
    <dgm:cxn modelId="{CFE5A719-31E0-42DD-8436-BBC76291E779}" type="presParOf" srcId="{C15C3905-F36A-4697-965D-C19D1D84E149}" destId="{C64D14FF-5510-4FB7-9A73-EC9778ABDDA7}" srcOrd="0" destOrd="0" presId="urn:microsoft.com/office/officeart/2005/8/layout/hChevron3"/>
    <dgm:cxn modelId="{16E1C50C-4E2D-4989-8A4C-B2596D64C0E4}" type="presParOf" srcId="{C15C3905-F36A-4697-965D-C19D1D84E149}" destId="{FE374801-B706-4B5E-8B12-D68336510F76}" srcOrd="1" destOrd="0" presId="urn:microsoft.com/office/officeart/2005/8/layout/hChevron3"/>
    <dgm:cxn modelId="{913931FB-BAFF-438A-B4AF-19A22DF438D5}" type="presParOf" srcId="{C15C3905-F36A-4697-965D-C19D1D84E149}" destId="{591924C6-2609-4A81-87D1-AAB56C70EEE0}" srcOrd="2" destOrd="0" presId="urn:microsoft.com/office/officeart/2005/8/layout/hChevron3"/>
    <dgm:cxn modelId="{25EA0A46-0996-4DD7-85FD-34A3BA5A31CE}" type="presParOf" srcId="{C15C3905-F36A-4697-965D-C19D1D84E149}" destId="{FED369D5-8C72-4CFE-80E2-F11627AE7C55}" srcOrd="3" destOrd="0" presId="urn:microsoft.com/office/officeart/2005/8/layout/hChevron3"/>
    <dgm:cxn modelId="{81044FC3-D7CF-4EDC-9596-AD90D1EF2367}" type="presParOf" srcId="{C15C3905-F36A-4697-965D-C19D1D84E149}" destId="{8520441E-D42C-4AA6-ADBB-CB9A29D4A42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1CE8B3-59FB-4911-B65B-EA0DCFB14F53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2A1BE90E-6411-4525-A6C3-00D00D859E26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2000" dirty="0">
              <a:solidFill>
                <a:schemeClr val="tx1">
                  <a:lumMod val="85000"/>
                  <a:lumOff val="15000"/>
                </a:schemeClr>
              </a:solidFill>
            </a:rPr>
            <a:t>février</a:t>
          </a:r>
        </a:p>
      </dgm:t>
    </dgm:pt>
    <dgm:pt modelId="{D3D9A9FA-A7CA-469C-89B1-61FF1B9FF1F4}" type="parTrans" cxnId="{9E99AA58-F7F6-49E3-8DB7-113D497173F5}">
      <dgm:prSet/>
      <dgm:spPr/>
      <dgm:t>
        <a:bodyPr/>
        <a:lstStyle/>
        <a:p>
          <a:endParaRPr lang="fr-FR"/>
        </a:p>
      </dgm:t>
    </dgm:pt>
    <dgm:pt modelId="{51A0E568-28E8-447F-90AD-2E2D41A8E446}" type="sibTrans" cxnId="{9E99AA58-F7F6-49E3-8DB7-113D497173F5}">
      <dgm:prSet/>
      <dgm:spPr/>
      <dgm:t>
        <a:bodyPr/>
        <a:lstStyle/>
        <a:p>
          <a:endParaRPr lang="fr-FR"/>
        </a:p>
      </dgm:t>
    </dgm:pt>
    <dgm:pt modelId="{457F21B1-E84B-464C-AD87-24E2C7FE4407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2000" dirty="0">
              <a:solidFill>
                <a:schemeClr val="tx1">
                  <a:lumMod val="85000"/>
                  <a:lumOff val="15000"/>
                </a:schemeClr>
              </a:solidFill>
            </a:rPr>
            <a:t>mars</a:t>
          </a:r>
        </a:p>
      </dgm:t>
    </dgm:pt>
    <dgm:pt modelId="{BD46DECA-FE8F-4F6D-AD3C-540D1A3BF896}" type="parTrans" cxnId="{B5BB5A6A-B523-4E1D-87F9-9F330E21A812}">
      <dgm:prSet/>
      <dgm:spPr/>
      <dgm:t>
        <a:bodyPr/>
        <a:lstStyle/>
        <a:p>
          <a:endParaRPr lang="fr-FR"/>
        </a:p>
      </dgm:t>
    </dgm:pt>
    <dgm:pt modelId="{D5DEDE6D-30B4-46D6-9FB2-85B29F5A9113}" type="sibTrans" cxnId="{B5BB5A6A-B523-4E1D-87F9-9F330E21A812}">
      <dgm:prSet/>
      <dgm:spPr/>
      <dgm:t>
        <a:bodyPr/>
        <a:lstStyle/>
        <a:p>
          <a:endParaRPr lang="fr-FR"/>
        </a:p>
      </dgm:t>
    </dgm:pt>
    <dgm:pt modelId="{AC21941A-0455-4DA8-991C-120042454FC6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2000" dirty="0">
              <a:solidFill>
                <a:schemeClr val="tx1">
                  <a:lumMod val="85000"/>
                  <a:lumOff val="15000"/>
                </a:schemeClr>
              </a:solidFill>
            </a:rPr>
            <a:t>Avril</a:t>
          </a:r>
        </a:p>
      </dgm:t>
    </dgm:pt>
    <dgm:pt modelId="{48FD2C51-097A-4522-B808-257D08BDC1C9}" type="parTrans" cxnId="{664026B4-4EA2-4F41-ADD2-DD393E3E15AE}">
      <dgm:prSet/>
      <dgm:spPr/>
      <dgm:t>
        <a:bodyPr/>
        <a:lstStyle/>
        <a:p>
          <a:endParaRPr lang="fr-FR"/>
        </a:p>
      </dgm:t>
    </dgm:pt>
    <dgm:pt modelId="{CB9F205E-38B6-4542-9E97-8B10CC0A7227}" type="sibTrans" cxnId="{664026B4-4EA2-4F41-ADD2-DD393E3E15AE}">
      <dgm:prSet/>
      <dgm:spPr/>
      <dgm:t>
        <a:bodyPr/>
        <a:lstStyle/>
        <a:p>
          <a:endParaRPr lang="fr-FR"/>
        </a:p>
      </dgm:t>
    </dgm:pt>
    <dgm:pt modelId="{579D8CBD-B5F9-4712-BFC6-3FD7A7FF8486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2000" dirty="0">
              <a:solidFill>
                <a:schemeClr val="tx1">
                  <a:lumMod val="85000"/>
                  <a:lumOff val="15000"/>
                </a:schemeClr>
              </a:solidFill>
            </a:rPr>
            <a:t>Mai</a:t>
          </a:r>
        </a:p>
      </dgm:t>
    </dgm:pt>
    <dgm:pt modelId="{64175F31-8E0A-473E-86B3-D50D88F43B73}" type="parTrans" cxnId="{4298EF30-91AE-4E82-BEDB-8D56CEDC0ABC}">
      <dgm:prSet/>
      <dgm:spPr/>
      <dgm:t>
        <a:bodyPr/>
        <a:lstStyle/>
        <a:p>
          <a:endParaRPr lang="fr-FR"/>
        </a:p>
      </dgm:t>
    </dgm:pt>
    <dgm:pt modelId="{089DA8ED-C10E-44C1-AA7B-D1806EF85270}" type="sibTrans" cxnId="{4298EF30-91AE-4E82-BEDB-8D56CEDC0ABC}">
      <dgm:prSet/>
      <dgm:spPr/>
      <dgm:t>
        <a:bodyPr/>
        <a:lstStyle/>
        <a:p>
          <a:endParaRPr lang="fr-FR"/>
        </a:p>
      </dgm:t>
    </dgm:pt>
    <dgm:pt modelId="{B3B7B433-8C23-4157-8EE2-8A7BD1686298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2000" dirty="0">
              <a:solidFill>
                <a:schemeClr val="tx1">
                  <a:lumMod val="85000"/>
                  <a:lumOff val="15000"/>
                </a:schemeClr>
              </a:solidFill>
            </a:rPr>
            <a:t>Juin</a:t>
          </a:r>
        </a:p>
      </dgm:t>
    </dgm:pt>
    <dgm:pt modelId="{9E597D3C-32FB-44E7-9FA3-4472B6EB4B00}" type="parTrans" cxnId="{9C19E89B-B8BD-457D-B059-E016D4E63F98}">
      <dgm:prSet/>
      <dgm:spPr/>
      <dgm:t>
        <a:bodyPr/>
        <a:lstStyle/>
        <a:p>
          <a:endParaRPr lang="fr-FR"/>
        </a:p>
      </dgm:t>
    </dgm:pt>
    <dgm:pt modelId="{551DD796-7B9B-421A-AC28-C87677111367}" type="sibTrans" cxnId="{9C19E89B-B8BD-457D-B059-E016D4E63F98}">
      <dgm:prSet/>
      <dgm:spPr/>
      <dgm:t>
        <a:bodyPr/>
        <a:lstStyle/>
        <a:p>
          <a:endParaRPr lang="fr-FR"/>
        </a:p>
      </dgm:t>
    </dgm:pt>
    <dgm:pt modelId="{F593363F-74FE-4147-A63F-CC4650D8DCAB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2000" dirty="0">
              <a:solidFill>
                <a:schemeClr val="tx1">
                  <a:lumMod val="85000"/>
                  <a:lumOff val="15000"/>
                </a:schemeClr>
              </a:solidFill>
            </a:rPr>
            <a:t>Juillet</a:t>
          </a:r>
        </a:p>
      </dgm:t>
    </dgm:pt>
    <dgm:pt modelId="{05242A1A-9025-4074-B5F3-E7AB4364881B}" type="parTrans" cxnId="{BE567DCB-2838-4F25-B210-676823ED87FB}">
      <dgm:prSet/>
      <dgm:spPr/>
      <dgm:t>
        <a:bodyPr/>
        <a:lstStyle/>
        <a:p>
          <a:endParaRPr lang="fr-FR"/>
        </a:p>
      </dgm:t>
    </dgm:pt>
    <dgm:pt modelId="{02571CE0-06AD-4129-A10B-775C64BBE575}" type="sibTrans" cxnId="{BE567DCB-2838-4F25-B210-676823ED87FB}">
      <dgm:prSet/>
      <dgm:spPr/>
      <dgm:t>
        <a:bodyPr/>
        <a:lstStyle/>
        <a:p>
          <a:endParaRPr lang="fr-FR"/>
        </a:p>
      </dgm:t>
    </dgm:pt>
    <dgm:pt modelId="{2F0E3B5A-298E-4652-8384-1B6F85D74615}">
      <dgm:prSet phldrT="[Texte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fr-FR" sz="2000" dirty="0" smtClean="0">
              <a:solidFill>
                <a:schemeClr val="tx1">
                  <a:lumMod val="85000"/>
                  <a:lumOff val="15000"/>
                </a:schemeClr>
              </a:solidFill>
            </a:rPr>
            <a:t>Aout/Sept</a:t>
          </a:r>
          <a:endParaRPr lang="fr-FR" sz="200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4339C5C4-AC53-4FEA-B9AD-B51CE266FE7B}" type="parTrans" cxnId="{F1938B27-F94C-4E4C-8526-18DEA0F88A10}">
      <dgm:prSet/>
      <dgm:spPr/>
      <dgm:t>
        <a:bodyPr/>
        <a:lstStyle/>
        <a:p>
          <a:endParaRPr lang="fr-FR"/>
        </a:p>
      </dgm:t>
    </dgm:pt>
    <dgm:pt modelId="{71269CDA-D5F9-452B-8B9F-4F446C0D823E}" type="sibTrans" cxnId="{F1938B27-F94C-4E4C-8526-18DEA0F88A10}">
      <dgm:prSet/>
      <dgm:spPr/>
      <dgm:t>
        <a:bodyPr/>
        <a:lstStyle/>
        <a:p>
          <a:endParaRPr lang="fr-FR"/>
        </a:p>
      </dgm:t>
    </dgm:pt>
    <dgm:pt modelId="{7A35BE8C-651E-4F0E-B347-1C229B91817F}" type="pres">
      <dgm:prSet presAssocID="{D11CE8B3-59FB-4911-B65B-EA0DCFB14F53}" presName="Name0" presStyleCnt="0">
        <dgm:presLayoutVars>
          <dgm:dir/>
          <dgm:resizeHandles val="exact"/>
        </dgm:presLayoutVars>
      </dgm:prSet>
      <dgm:spPr/>
    </dgm:pt>
    <dgm:pt modelId="{F2BB2CF0-131F-414B-B21A-42DB34DB4D1D}" type="pres">
      <dgm:prSet presAssocID="{2A1BE90E-6411-4525-A6C3-00D00D859E26}" presName="parTxOnly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5D08F1-3DF1-408F-BAD3-19389166DA8C}" type="pres">
      <dgm:prSet presAssocID="{51A0E568-28E8-447F-90AD-2E2D41A8E446}" presName="parSpace" presStyleCnt="0"/>
      <dgm:spPr/>
    </dgm:pt>
    <dgm:pt modelId="{CBC008BE-BA98-42A0-8C3D-3467D37DBC46}" type="pres">
      <dgm:prSet presAssocID="{457F21B1-E84B-464C-AD87-24E2C7FE4407}" presName="parTxOnly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E94AB2-67A7-42F3-8D79-41ADBD459E2B}" type="pres">
      <dgm:prSet presAssocID="{D5DEDE6D-30B4-46D6-9FB2-85B29F5A9113}" presName="parSpace" presStyleCnt="0"/>
      <dgm:spPr/>
    </dgm:pt>
    <dgm:pt modelId="{7110F293-133D-4077-8D3A-CA9711E1A746}" type="pres">
      <dgm:prSet presAssocID="{AC21941A-0455-4DA8-991C-120042454FC6}" presName="parTxOnly" presStyleLbl="node1" presStyleIdx="2" presStyleCnt="7" custLinFactNeighborX="-7453" custLinFactNeighborY="808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8B97A68-1867-4377-8307-3F056D342050}" type="pres">
      <dgm:prSet presAssocID="{CB9F205E-38B6-4542-9E97-8B10CC0A7227}" presName="parSpace" presStyleCnt="0"/>
      <dgm:spPr/>
    </dgm:pt>
    <dgm:pt modelId="{89BE2B1A-944C-4AAF-A7E0-9B8FA1005774}" type="pres">
      <dgm:prSet presAssocID="{579D8CBD-B5F9-4712-BFC6-3FD7A7FF8486}" presName="parTxOnly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4B1AF4-5E8A-4A80-8623-03ECD569E504}" type="pres">
      <dgm:prSet presAssocID="{089DA8ED-C10E-44C1-AA7B-D1806EF85270}" presName="parSpace" presStyleCnt="0"/>
      <dgm:spPr/>
    </dgm:pt>
    <dgm:pt modelId="{54D0F06E-883C-4FBE-A075-43A3A3050500}" type="pres">
      <dgm:prSet presAssocID="{B3B7B433-8C23-4157-8EE2-8A7BD1686298}" presName="parTxOnly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D54727-8C6F-4994-9A08-CE28EC174D05}" type="pres">
      <dgm:prSet presAssocID="{551DD796-7B9B-421A-AC28-C87677111367}" presName="parSpace" presStyleCnt="0"/>
      <dgm:spPr/>
    </dgm:pt>
    <dgm:pt modelId="{AE6DBEB0-3F81-4A85-B937-EC6110A8C104}" type="pres">
      <dgm:prSet presAssocID="{F593363F-74FE-4147-A63F-CC4650D8DCAB}" presName="parTxOnly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EABCA7-B9D1-48EF-87F9-3DC9BA44841F}" type="pres">
      <dgm:prSet presAssocID="{02571CE0-06AD-4129-A10B-775C64BBE575}" presName="parSpace" presStyleCnt="0"/>
      <dgm:spPr/>
    </dgm:pt>
    <dgm:pt modelId="{8339B0E5-00E2-4594-80B0-7C832AAED8D7}" type="pres">
      <dgm:prSet presAssocID="{2F0E3B5A-298E-4652-8384-1B6F85D74615}" presName="parTxOnly" presStyleLbl="node1" presStyleIdx="6" presStyleCnt="7" custScaleX="118285" custLinFactNeighborX="42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5BB5A6A-B523-4E1D-87F9-9F330E21A812}" srcId="{D11CE8B3-59FB-4911-B65B-EA0DCFB14F53}" destId="{457F21B1-E84B-464C-AD87-24E2C7FE4407}" srcOrd="1" destOrd="0" parTransId="{BD46DECA-FE8F-4F6D-AD3C-540D1A3BF896}" sibTransId="{D5DEDE6D-30B4-46D6-9FB2-85B29F5A9113}"/>
    <dgm:cxn modelId="{30A31347-5894-4C24-9109-CF816F5294DE}" type="presOf" srcId="{2A1BE90E-6411-4525-A6C3-00D00D859E26}" destId="{F2BB2CF0-131F-414B-B21A-42DB34DB4D1D}" srcOrd="0" destOrd="0" presId="urn:microsoft.com/office/officeart/2005/8/layout/hChevron3"/>
    <dgm:cxn modelId="{3C5F5DCB-485C-40DC-BC21-AFECD3657E89}" type="presOf" srcId="{B3B7B433-8C23-4157-8EE2-8A7BD1686298}" destId="{54D0F06E-883C-4FBE-A075-43A3A3050500}" srcOrd="0" destOrd="0" presId="urn:microsoft.com/office/officeart/2005/8/layout/hChevron3"/>
    <dgm:cxn modelId="{9C19E89B-B8BD-457D-B059-E016D4E63F98}" srcId="{D11CE8B3-59FB-4911-B65B-EA0DCFB14F53}" destId="{B3B7B433-8C23-4157-8EE2-8A7BD1686298}" srcOrd="4" destOrd="0" parTransId="{9E597D3C-32FB-44E7-9FA3-4472B6EB4B00}" sibTransId="{551DD796-7B9B-421A-AC28-C87677111367}"/>
    <dgm:cxn modelId="{F1938B27-F94C-4E4C-8526-18DEA0F88A10}" srcId="{D11CE8B3-59FB-4911-B65B-EA0DCFB14F53}" destId="{2F0E3B5A-298E-4652-8384-1B6F85D74615}" srcOrd="6" destOrd="0" parTransId="{4339C5C4-AC53-4FEA-B9AD-B51CE266FE7B}" sibTransId="{71269CDA-D5F9-452B-8B9F-4F446C0D823E}"/>
    <dgm:cxn modelId="{837728C3-175F-4155-B29C-90E6598F66B2}" type="presOf" srcId="{2F0E3B5A-298E-4652-8384-1B6F85D74615}" destId="{8339B0E5-00E2-4594-80B0-7C832AAED8D7}" srcOrd="0" destOrd="0" presId="urn:microsoft.com/office/officeart/2005/8/layout/hChevron3"/>
    <dgm:cxn modelId="{664026B4-4EA2-4F41-ADD2-DD393E3E15AE}" srcId="{D11CE8B3-59FB-4911-B65B-EA0DCFB14F53}" destId="{AC21941A-0455-4DA8-991C-120042454FC6}" srcOrd="2" destOrd="0" parTransId="{48FD2C51-097A-4522-B808-257D08BDC1C9}" sibTransId="{CB9F205E-38B6-4542-9E97-8B10CC0A7227}"/>
    <dgm:cxn modelId="{BE567DCB-2838-4F25-B210-676823ED87FB}" srcId="{D11CE8B3-59FB-4911-B65B-EA0DCFB14F53}" destId="{F593363F-74FE-4147-A63F-CC4650D8DCAB}" srcOrd="5" destOrd="0" parTransId="{05242A1A-9025-4074-B5F3-E7AB4364881B}" sibTransId="{02571CE0-06AD-4129-A10B-775C64BBE575}"/>
    <dgm:cxn modelId="{A412DFA8-C50F-4614-A797-2DC97F6E8444}" type="presOf" srcId="{D11CE8B3-59FB-4911-B65B-EA0DCFB14F53}" destId="{7A35BE8C-651E-4F0E-B347-1C229B91817F}" srcOrd="0" destOrd="0" presId="urn:microsoft.com/office/officeart/2005/8/layout/hChevron3"/>
    <dgm:cxn modelId="{6C6B5A58-5C3F-4E49-9BE4-DA9C2E0066A6}" type="presOf" srcId="{AC21941A-0455-4DA8-991C-120042454FC6}" destId="{7110F293-133D-4077-8D3A-CA9711E1A746}" srcOrd="0" destOrd="0" presId="urn:microsoft.com/office/officeart/2005/8/layout/hChevron3"/>
    <dgm:cxn modelId="{8EF6F217-7BF2-471F-BBE2-2C075796D69F}" type="presOf" srcId="{579D8CBD-B5F9-4712-BFC6-3FD7A7FF8486}" destId="{89BE2B1A-944C-4AAF-A7E0-9B8FA1005774}" srcOrd="0" destOrd="0" presId="urn:microsoft.com/office/officeart/2005/8/layout/hChevron3"/>
    <dgm:cxn modelId="{4298EF30-91AE-4E82-BEDB-8D56CEDC0ABC}" srcId="{D11CE8B3-59FB-4911-B65B-EA0DCFB14F53}" destId="{579D8CBD-B5F9-4712-BFC6-3FD7A7FF8486}" srcOrd="3" destOrd="0" parTransId="{64175F31-8E0A-473E-86B3-D50D88F43B73}" sibTransId="{089DA8ED-C10E-44C1-AA7B-D1806EF85270}"/>
    <dgm:cxn modelId="{F9A7D4EF-DF36-47EF-9718-AA5127B648F3}" type="presOf" srcId="{F593363F-74FE-4147-A63F-CC4650D8DCAB}" destId="{AE6DBEB0-3F81-4A85-B937-EC6110A8C104}" srcOrd="0" destOrd="0" presId="urn:microsoft.com/office/officeart/2005/8/layout/hChevron3"/>
    <dgm:cxn modelId="{1C4BFC27-A660-43E6-B419-F103FD3A24FB}" type="presOf" srcId="{457F21B1-E84B-464C-AD87-24E2C7FE4407}" destId="{CBC008BE-BA98-42A0-8C3D-3467D37DBC46}" srcOrd="0" destOrd="0" presId="urn:microsoft.com/office/officeart/2005/8/layout/hChevron3"/>
    <dgm:cxn modelId="{9E99AA58-F7F6-49E3-8DB7-113D497173F5}" srcId="{D11CE8B3-59FB-4911-B65B-EA0DCFB14F53}" destId="{2A1BE90E-6411-4525-A6C3-00D00D859E26}" srcOrd="0" destOrd="0" parTransId="{D3D9A9FA-A7CA-469C-89B1-61FF1B9FF1F4}" sibTransId="{51A0E568-28E8-447F-90AD-2E2D41A8E446}"/>
    <dgm:cxn modelId="{0D3B87FC-65A3-422D-AFD5-0A560FA0D437}" type="presParOf" srcId="{7A35BE8C-651E-4F0E-B347-1C229B91817F}" destId="{F2BB2CF0-131F-414B-B21A-42DB34DB4D1D}" srcOrd="0" destOrd="0" presId="urn:microsoft.com/office/officeart/2005/8/layout/hChevron3"/>
    <dgm:cxn modelId="{1A0FAC04-B8A5-45EE-B836-1FCE5217E0B3}" type="presParOf" srcId="{7A35BE8C-651E-4F0E-B347-1C229B91817F}" destId="{DA5D08F1-3DF1-408F-BAD3-19389166DA8C}" srcOrd="1" destOrd="0" presId="urn:microsoft.com/office/officeart/2005/8/layout/hChevron3"/>
    <dgm:cxn modelId="{D688FF97-D8DD-4A64-80DC-18A81710CB2C}" type="presParOf" srcId="{7A35BE8C-651E-4F0E-B347-1C229B91817F}" destId="{CBC008BE-BA98-42A0-8C3D-3467D37DBC46}" srcOrd="2" destOrd="0" presId="urn:microsoft.com/office/officeart/2005/8/layout/hChevron3"/>
    <dgm:cxn modelId="{21BCB9F4-3655-4590-A513-F08403BB6469}" type="presParOf" srcId="{7A35BE8C-651E-4F0E-B347-1C229B91817F}" destId="{B4E94AB2-67A7-42F3-8D79-41ADBD459E2B}" srcOrd="3" destOrd="0" presId="urn:microsoft.com/office/officeart/2005/8/layout/hChevron3"/>
    <dgm:cxn modelId="{47BB527F-7414-453E-B47D-039DE73A8199}" type="presParOf" srcId="{7A35BE8C-651E-4F0E-B347-1C229B91817F}" destId="{7110F293-133D-4077-8D3A-CA9711E1A746}" srcOrd="4" destOrd="0" presId="urn:microsoft.com/office/officeart/2005/8/layout/hChevron3"/>
    <dgm:cxn modelId="{FA28047F-B157-41D9-9083-3F302B691CDD}" type="presParOf" srcId="{7A35BE8C-651E-4F0E-B347-1C229B91817F}" destId="{08B97A68-1867-4377-8307-3F056D342050}" srcOrd="5" destOrd="0" presId="urn:microsoft.com/office/officeart/2005/8/layout/hChevron3"/>
    <dgm:cxn modelId="{B020B988-10E8-4875-8290-065B71E55964}" type="presParOf" srcId="{7A35BE8C-651E-4F0E-B347-1C229B91817F}" destId="{89BE2B1A-944C-4AAF-A7E0-9B8FA1005774}" srcOrd="6" destOrd="0" presId="urn:microsoft.com/office/officeart/2005/8/layout/hChevron3"/>
    <dgm:cxn modelId="{E95FEA57-67FA-410E-A868-F0B73FED2234}" type="presParOf" srcId="{7A35BE8C-651E-4F0E-B347-1C229B91817F}" destId="{714B1AF4-5E8A-4A80-8623-03ECD569E504}" srcOrd="7" destOrd="0" presId="urn:microsoft.com/office/officeart/2005/8/layout/hChevron3"/>
    <dgm:cxn modelId="{095B1A7F-0FAE-434F-9E14-50DCB5149C58}" type="presParOf" srcId="{7A35BE8C-651E-4F0E-B347-1C229B91817F}" destId="{54D0F06E-883C-4FBE-A075-43A3A3050500}" srcOrd="8" destOrd="0" presId="urn:microsoft.com/office/officeart/2005/8/layout/hChevron3"/>
    <dgm:cxn modelId="{91FF2692-9AD8-408F-A313-2C6A38B613FE}" type="presParOf" srcId="{7A35BE8C-651E-4F0E-B347-1C229B91817F}" destId="{C7D54727-8C6F-4994-9A08-CE28EC174D05}" srcOrd="9" destOrd="0" presId="urn:microsoft.com/office/officeart/2005/8/layout/hChevron3"/>
    <dgm:cxn modelId="{E3E30B02-D744-4D88-9FB7-598DDC29200D}" type="presParOf" srcId="{7A35BE8C-651E-4F0E-B347-1C229B91817F}" destId="{AE6DBEB0-3F81-4A85-B937-EC6110A8C104}" srcOrd="10" destOrd="0" presId="urn:microsoft.com/office/officeart/2005/8/layout/hChevron3"/>
    <dgm:cxn modelId="{0234B92B-7983-4604-80DA-9E5559886E30}" type="presParOf" srcId="{7A35BE8C-651E-4F0E-B347-1C229B91817F}" destId="{03EABCA7-B9D1-48EF-87F9-3DC9BA44841F}" srcOrd="11" destOrd="0" presId="urn:microsoft.com/office/officeart/2005/8/layout/hChevron3"/>
    <dgm:cxn modelId="{03C72BD0-502E-422E-A5C1-2CD5F3D40EA8}" type="presParOf" srcId="{7A35BE8C-651E-4F0E-B347-1C229B91817F}" destId="{8339B0E5-00E2-4594-80B0-7C832AAED8D7}" srcOrd="1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D14FF-5510-4FB7-9A73-EC9778ABDDA7}">
      <dsp:nvSpPr>
        <dsp:cNvPr id="0" name=""/>
        <dsp:cNvSpPr/>
      </dsp:nvSpPr>
      <dsp:spPr>
        <a:xfrm>
          <a:off x="51916" y="0"/>
          <a:ext cx="3850028" cy="595450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Conception</a:t>
          </a:r>
        </a:p>
      </dsp:txBody>
      <dsp:txXfrm>
        <a:off x="51916" y="0"/>
        <a:ext cx="3701166" cy="595450"/>
      </dsp:txXfrm>
    </dsp:sp>
    <dsp:sp modelId="{591924C6-2609-4A81-87D1-AAB56C70EEE0}">
      <dsp:nvSpPr>
        <dsp:cNvPr id="0" name=""/>
        <dsp:cNvSpPr/>
      </dsp:nvSpPr>
      <dsp:spPr>
        <a:xfrm>
          <a:off x="2557462" y="0"/>
          <a:ext cx="5300003" cy="59545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Production</a:t>
          </a:r>
        </a:p>
      </dsp:txBody>
      <dsp:txXfrm>
        <a:off x="2855187" y="0"/>
        <a:ext cx="4704553" cy="595450"/>
      </dsp:txXfrm>
    </dsp:sp>
    <dsp:sp modelId="{8520441E-D42C-4AA6-ADBB-CB9A29D4A427}">
      <dsp:nvSpPr>
        <dsp:cNvPr id="0" name=""/>
        <dsp:cNvSpPr/>
      </dsp:nvSpPr>
      <dsp:spPr>
        <a:xfrm>
          <a:off x="5816025" y="0"/>
          <a:ext cx="3230216" cy="59545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/>
            <a:t>Plateforme Moodle</a:t>
          </a:r>
        </a:p>
      </dsp:txBody>
      <dsp:txXfrm>
        <a:off x="6113750" y="0"/>
        <a:ext cx="2634766" cy="5954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BB2CF0-131F-414B-B21A-42DB34DB4D1D}">
      <dsp:nvSpPr>
        <dsp:cNvPr id="0" name=""/>
        <dsp:cNvSpPr/>
      </dsp:nvSpPr>
      <dsp:spPr>
        <a:xfrm>
          <a:off x="4086" y="0"/>
          <a:ext cx="1498415" cy="408628"/>
        </a:xfrm>
        <a:prstGeom prst="homePlate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février</a:t>
          </a:r>
        </a:p>
      </dsp:txBody>
      <dsp:txXfrm>
        <a:off x="4086" y="0"/>
        <a:ext cx="1396258" cy="408628"/>
      </dsp:txXfrm>
    </dsp:sp>
    <dsp:sp modelId="{CBC008BE-BA98-42A0-8C3D-3467D37DBC46}">
      <dsp:nvSpPr>
        <dsp:cNvPr id="0" name=""/>
        <dsp:cNvSpPr/>
      </dsp:nvSpPr>
      <dsp:spPr>
        <a:xfrm>
          <a:off x="1202818" y="0"/>
          <a:ext cx="1498415" cy="408628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mars</a:t>
          </a:r>
        </a:p>
      </dsp:txBody>
      <dsp:txXfrm>
        <a:off x="1407132" y="0"/>
        <a:ext cx="1089787" cy="408628"/>
      </dsp:txXfrm>
    </dsp:sp>
    <dsp:sp modelId="{7110F293-133D-4077-8D3A-CA9711E1A746}">
      <dsp:nvSpPr>
        <dsp:cNvPr id="0" name=""/>
        <dsp:cNvSpPr/>
      </dsp:nvSpPr>
      <dsp:spPr>
        <a:xfrm>
          <a:off x="2379216" y="0"/>
          <a:ext cx="1498415" cy="408628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Avril</a:t>
          </a:r>
        </a:p>
      </dsp:txBody>
      <dsp:txXfrm>
        <a:off x="2583530" y="0"/>
        <a:ext cx="1089787" cy="408628"/>
      </dsp:txXfrm>
    </dsp:sp>
    <dsp:sp modelId="{89BE2B1A-944C-4AAF-A7E0-9B8FA1005774}">
      <dsp:nvSpPr>
        <dsp:cNvPr id="0" name=""/>
        <dsp:cNvSpPr/>
      </dsp:nvSpPr>
      <dsp:spPr>
        <a:xfrm>
          <a:off x="3600283" y="0"/>
          <a:ext cx="1498415" cy="408628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Mai</a:t>
          </a:r>
        </a:p>
      </dsp:txBody>
      <dsp:txXfrm>
        <a:off x="3804597" y="0"/>
        <a:ext cx="1089787" cy="408628"/>
      </dsp:txXfrm>
    </dsp:sp>
    <dsp:sp modelId="{54D0F06E-883C-4FBE-A075-43A3A3050500}">
      <dsp:nvSpPr>
        <dsp:cNvPr id="0" name=""/>
        <dsp:cNvSpPr/>
      </dsp:nvSpPr>
      <dsp:spPr>
        <a:xfrm>
          <a:off x="4799016" y="0"/>
          <a:ext cx="1498415" cy="408628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Juin</a:t>
          </a:r>
        </a:p>
      </dsp:txBody>
      <dsp:txXfrm>
        <a:off x="5003330" y="0"/>
        <a:ext cx="1089787" cy="408628"/>
      </dsp:txXfrm>
    </dsp:sp>
    <dsp:sp modelId="{AE6DBEB0-3F81-4A85-B937-EC6110A8C104}">
      <dsp:nvSpPr>
        <dsp:cNvPr id="0" name=""/>
        <dsp:cNvSpPr/>
      </dsp:nvSpPr>
      <dsp:spPr>
        <a:xfrm>
          <a:off x="5997749" y="0"/>
          <a:ext cx="1498415" cy="408628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Juillet</a:t>
          </a:r>
        </a:p>
      </dsp:txBody>
      <dsp:txXfrm>
        <a:off x="6202063" y="0"/>
        <a:ext cx="1089787" cy="408628"/>
      </dsp:txXfrm>
    </dsp:sp>
    <dsp:sp modelId="{8339B0E5-00E2-4594-80B0-7C832AAED8D7}">
      <dsp:nvSpPr>
        <dsp:cNvPr id="0" name=""/>
        <dsp:cNvSpPr/>
      </dsp:nvSpPr>
      <dsp:spPr>
        <a:xfrm>
          <a:off x="7200567" y="0"/>
          <a:ext cx="1772401" cy="408628"/>
        </a:xfrm>
        <a:prstGeom prst="chevron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>
              <a:solidFill>
                <a:schemeClr val="tx1">
                  <a:lumMod val="85000"/>
                  <a:lumOff val="15000"/>
                </a:schemeClr>
              </a:solidFill>
            </a:rPr>
            <a:t>Aout/Sept</a:t>
          </a:r>
          <a:endParaRPr lang="fr-FR" sz="2000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7404881" y="0"/>
        <a:ext cx="1363773" cy="408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137A8-FEC5-4D7D-934E-D62C1BEC6A71}" type="datetimeFigureOut">
              <a:rPr lang="fr-FR" smtClean="0"/>
              <a:t>05/09/2019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106F0-B59C-4FB9-B56D-73F1CFCD05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010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282496-B900-44BF-9072-4E4205A1B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5B0A7C-D10B-4EDB-B3AC-AC7788022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5FACB3-5203-4369-B879-00F8DADBF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E250-D89D-4DA7-B522-C22FCE079503}" type="datetime1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62D646-B01E-4971-A88E-38AF813F6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183857-D183-4895-A51C-795B7F5CE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38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2DB57E-3C3F-40E0-82CD-B24047A34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687470-77AD-4EBA-BD54-BEADFA51E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0477D5-4517-4C22-9407-6708A1D91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3A30-EE22-4D0D-95E1-697088837635}" type="datetime1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035478-365B-4FE0-A44E-D96B37C1E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A4A3BC-85A1-4E56-B2CB-0BC89D206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82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33C795B-1AC6-489B-9586-600A42A66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2CAF4E-55D3-4F48-AC0B-138BC62E7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A35F40-69E6-4794-ACC9-F566EA7F5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7F691-D3C2-4481-B31C-EEF2B4D4E202}" type="datetime1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72500E-B63B-445A-9EBC-7BF74F0F9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31E941-CFF0-471A-AC8D-08BC03091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E04FCA-E9C1-468B-8D5E-FB3D23CFF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256523-B25E-40F5-AD2D-B484A3D15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578CDC-63B6-46ED-AD24-A84985C9F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77E71-17C3-44E2-9142-E0073A370DE3}" type="datetime1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BA325E-43B6-48EE-ABBD-3E0292F3E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187104-7C1E-48E2-8496-8138C976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23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3E060B-B80C-4A23-8576-FDAEDA9E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BA0083-D5BC-4EC2-8AA6-0821B1172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43A12D-C859-4295-93CB-5409D034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6C77-F12B-4B85-87C6-2C16D26FFBE8}" type="datetime1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5BDCE5-D58B-4FE2-B89F-3BBF608FE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4EF750-359B-49D7-9393-0C4D7D62E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31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5BE338-1B7D-4D1D-8AB5-60A0EDEB7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ABD00F-DA41-4923-ABD2-DB14D1F510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2B82B9-D105-48F7-9024-A1DD7B3EB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27C539-68E3-420B-A57D-876272E2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49E8D-0F0C-4174-B01D-4463850DD0C6}" type="datetime1">
              <a:rPr lang="fr-FR" smtClean="0"/>
              <a:t>05/09/2019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425E26-A794-4D4B-8580-87C2A240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B1DE0A-54AA-47E0-8FDE-2D5ED4FD8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96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96029B-2904-461F-8ABB-26551DE9B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5D53E-CEC6-4912-9904-19658F1F5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2521F56-DAF6-45CC-91C0-C49D71538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24983AB-F8E5-4B4C-8C5F-62131B51F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D2D1EE-2DC0-4B3D-A633-634C48D3ED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EC7441E-5C76-4914-93CB-F44773DA9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D6DC-2B80-4766-9E22-EFC906215F79}" type="datetime1">
              <a:rPr lang="fr-FR" smtClean="0"/>
              <a:t>05/09/2019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6EC196-DD0B-45E9-9037-97A74DB2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935B7BD-77E8-4B90-A9F4-57A1A3B4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8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8AD958-E250-433B-9EB2-CCE4FB83A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605A34F-6B93-4FC2-84F9-7E6372F95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D105F-DF07-4C30-841B-51ECCF82FBB8}" type="datetime1">
              <a:rPr lang="fr-FR" smtClean="0"/>
              <a:t>05/09/2019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E4E43F-9694-42DF-AA47-0A0A5FD2D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1F7E31B-9A8B-44EB-AF44-FBDD5351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732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11B5A7-193B-499F-BAEB-D3812687B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C9DD4-3C4D-49AE-9C79-379B31C4E6D4}" type="datetime1">
              <a:rPr lang="fr-FR" smtClean="0"/>
              <a:t>05/09/2019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A3811C-BE36-4E8A-A28F-E8A820744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176D7D-583D-40E7-AFC6-F5D4D9D5A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09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3F4D42-D84C-4456-B516-5EAB11AB4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CF9B10-495A-45C4-94B7-B4CE5FF68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75D8DD-DC40-4AEC-BAD8-62847D988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8965EE-73C2-44BB-9D15-6951EE556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74F5C-B7E8-4741-839A-9C0DCE4ADCAD}" type="datetime1">
              <a:rPr lang="fr-FR" smtClean="0"/>
              <a:t>05/09/2019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E8F126-9588-40A2-9B65-7C1FBBEAD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E6CE2F-E027-4B20-8C4E-C1036FB1E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24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363753-5149-4C50-B0B9-5C5BDCCF4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AD85404-9582-42D2-8E76-F56CD7C56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FEA3596-E7F8-431F-9018-0BC231A30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9D4905-0EEC-4A94-8C3E-4E2062DBB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30CC4-2ED9-4A6F-915A-FD9484DC1C06}" type="datetime1">
              <a:rPr lang="fr-FR" smtClean="0"/>
              <a:t>05/09/2019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A55E92-0164-4B62-A5C8-D82BD80BB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6E2B67-8995-4B7D-97E1-9733A8C93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5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761225-C887-44BE-B92D-820650FF4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81D86A-9B32-46C4-9F7A-9A6C28A8F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6AFDCA-668B-4321-BD5B-6BC5BF209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911A8-7866-4299-A921-8141F3229D7D}" type="datetime1">
              <a:rPr lang="fr-FR" smtClean="0"/>
              <a:t>05/09/2019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151C72-AA3F-4F62-BD5F-5B2F8C6647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B6983F-D852-46B4-959E-16C648336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14FC8-7A6B-454A-ADA5-8A1A54B328A5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72FB25A-3C95-4085-9713-00291700D45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63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1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872" y="6093297"/>
            <a:ext cx="1070734" cy="62066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6309320"/>
            <a:ext cx="1473898" cy="29478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950874" y="2060848"/>
            <a:ext cx="776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Dédiée à la Robotique pour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l’industrie </a:t>
            </a:r>
            <a:r>
              <a:rPr lang="fr-FR" b="1" i="1" dirty="0">
                <a:latin typeface="Arial" pitchFamily="34" charset="0"/>
                <a:cs typeface="Arial" pitchFamily="34" charset="0"/>
              </a:rPr>
              <a:t>NON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-robotique </a:t>
            </a:r>
            <a:r>
              <a:rPr lang="fr-FR" dirty="0">
                <a:latin typeface="Arial" pitchFamily="34" charset="0"/>
                <a:cs typeface="Arial" pitchFamily="34" charset="0"/>
              </a:rPr>
              <a:t>(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TPE, PME, SAS</a:t>
            </a:r>
            <a:r>
              <a:rPr lang="fr-FR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169333" y="3361295"/>
            <a:ext cx="4685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Population : IUT, BTS, Licences, autres…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66623" y="1043819"/>
            <a:ext cx="6562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Accrédité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UO</a:t>
            </a:r>
            <a:r>
              <a:rPr lang="fr-FR" dirty="0">
                <a:latin typeface="Arial" pitchFamily="34" charset="0"/>
                <a:cs typeface="Arial" pitchFamily="34" charset="0"/>
              </a:rPr>
              <a:t> (2018-&gt;2022) et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CNAM</a:t>
            </a:r>
            <a:r>
              <a:rPr lang="fr-FR" dirty="0">
                <a:latin typeface="Arial" pitchFamily="34" charset="0"/>
                <a:cs typeface="Arial" pitchFamily="34" charset="0"/>
              </a:rPr>
              <a:t> Paris/CVL (2019-&gt;2023)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216155" y="2430180"/>
            <a:ext cx="4809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Fonctions : </a:t>
            </a:r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Intégration/choix, Maintenance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966623" y="3933056"/>
            <a:ext cx="4698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Modules de 30h :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Numérisés</a:t>
            </a:r>
            <a:r>
              <a:rPr lang="fr-FR" dirty="0">
                <a:latin typeface="Arial" pitchFamily="34" charset="0"/>
                <a:cs typeface="Arial" pitchFamily="34" charset="0"/>
              </a:rPr>
              <a:t> &amp; </a:t>
            </a:r>
            <a:r>
              <a:rPr lang="fr-FR" b="1" dirty="0" err="1">
                <a:latin typeface="Arial" pitchFamily="34" charset="0"/>
                <a:cs typeface="Arial" pitchFamily="34" charset="0"/>
              </a:rPr>
              <a:t>Distanciels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120" y="1340768"/>
            <a:ext cx="2808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Ouverture à tout public</a:t>
            </a:r>
            <a:endParaRPr lang="fr-FR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966624" y="2996952"/>
            <a:ext cx="7242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Programme pédagogique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Multidisciplinaire</a:t>
            </a:r>
            <a:r>
              <a:rPr lang="fr-FR" dirty="0">
                <a:latin typeface="Arial" pitchFamily="34" charset="0"/>
                <a:cs typeface="Arial" pitchFamily="34" charset="0"/>
              </a:rPr>
              <a:t> : </a:t>
            </a:r>
            <a:r>
              <a:rPr lang="fr-FR" i="1" dirty="0" err="1">
                <a:latin typeface="Arial" pitchFamily="34" charset="0"/>
                <a:cs typeface="Arial" pitchFamily="34" charset="0"/>
              </a:rPr>
              <a:t>Méca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, Info, </a:t>
            </a:r>
            <a:r>
              <a:rPr lang="fr-FR" i="1" dirty="0" err="1">
                <a:latin typeface="Arial" pitchFamily="34" charset="0"/>
                <a:cs typeface="Arial" pitchFamily="34" charset="0"/>
              </a:rPr>
              <a:t>Elec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, Auto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966624" y="4787860"/>
            <a:ext cx="830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Intégrée au Campus des Métiers et Qualification Mécatronique de la région CVL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966623" y="5363925"/>
            <a:ext cx="6853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Ressources humaines UO/PRISME/Robotique  CNAM/CVL/Paris</a:t>
            </a:r>
          </a:p>
          <a:p>
            <a:r>
              <a:rPr lang="fr-F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Support Pédagogie Numérique CNAM &amp; UO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024562" y="4365104"/>
            <a:ext cx="7643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Nouvelle façon de faire ou de suivre une formation – coaching pédago</a:t>
            </a:r>
            <a:endParaRPr lang="fr-FR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 rot="253703">
            <a:off x="2725927" y="3337539"/>
            <a:ext cx="2408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Unique en France </a:t>
            </a:r>
            <a:endParaRPr lang="fr-FR" dirty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 rot="251861">
            <a:off x="6682256" y="3982024"/>
            <a:ext cx="3320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Unique pour la Robotique</a:t>
            </a:r>
            <a:endParaRPr lang="fr-FR" dirty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6168009" y="6021737"/>
            <a:ext cx="543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</p:spTree>
    <p:extLst>
      <p:ext uri="{BB962C8B-B14F-4D97-AF65-F5344CB8AC3E}">
        <p14:creationId xmlns:p14="http://schemas.microsoft.com/office/powerpoint/2010/main" val="30273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96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2</a:t>
            </a:fld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327804" y="3047708"/>
            <a:ext cx="10550105" cy="3810292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238" y="3599106"/>
            <a:ext cx="3364302" cy="325889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7" name="ZoneTexte 6"/>
          <p:cNvSpPr txBox="1"/>
          <p:nvPr/>
        </p:nvSpPr>
        <p:spPr>
          <a:xfrm rot="16200000">
            <a:off x="-228448" y="3892888"/>
            <a:ext cx="21884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Contexte</a:t>
            </a:r>
          </a:p>
          <a:p>
            <a:pPr algn="ctr"/>
            <a:r>
              <a:rPr lang="fr-F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Formation</a:t>
            </a:r>
            <a:endParaRPr lang="fr-F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  <p:sp>
        <p:nvSpPr>
          <p:cNvPr id="9" name="Flèche courbée vers le bas 8"/>
          <p:cNvSpPr/>
          <p:nvPr/>
        </p:nvSpPr>
        <p:spPr>
          <a:xfrm>
            <a:off x="5849281" y="3022104"/>
            <a:ext cx="3888432" cy="64807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548114" y="3600076"/>
            <a:ext cx="3096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Formations </a:t>
            </a:r>
            <a:r>
              <a:rPr lang="fr-FR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L2-L3 :</a:t>
            </a:r>
            <a:endParaRPr lang="fr-FR" sz="2400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lèche vers le bas 10"/>
          <p:cNvSpPr/>
          <p:nvPr/>
        </p:nvSpPr>
        <p:spPr>
          <a:xfrm>
            <a:off x="1764274" y="4872521"/>
            <a:ext cx="288032" cy="360040"/>
          </a:xfrm>
          <a:prstGeom prst="down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 rot="21304953">
            <a:off x="7528416" y="6248474"/>
            <a:ext cx="30332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Besoins </a:t>
            </a:r>
            <a:r>
              <a:rPr lang="fr-FR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Industriel PME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362378" y="5279082"/>
            <a:ext cx="2745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80% des formations </a:t>
            </a:r>
          </a:p>
          <a:p>
            <a:r>
              <a:rPr lang="fr-F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de robotique en 2</a:t>
            </a:r>
            <a:r>
              <a:rPr lang="fr-FR" sz="1600" b="1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e</a:t>
            </a:r>
            <a:r>
              <a:rPr lang="fr-F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cycle</a:t>
            </a:r>
            <a:endParaRPr lang="fr-FR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477951" y="5585285"/>
            <a:ext cx="3326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Peu de Formation L3</a:t>
            </a:r>
          </a:p>
          <a:p>
            <a:pPr algn="ctr"/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Roboticien Multidisciplinaire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716115" y="3987484"/>
            <a:ext cx="103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L2-L3 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319744" y="5241202"/>
            <a:ext cx="1401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Ingénieurs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118244" y="4133234"/>
            <a:ext cx="1005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M1-M2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564437" y="4013947"/>
            <a:ext cx="2864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QUE </a:t>
            </a:r>
            <a:r>
              <a:rPr lang="fr-FR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20%</a:t>
            </a:r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des Formations</a:t>
            </a:r>
          </a:p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en premier cycle</a:t>
            </a:r>
            <a:endParaRPr lang="fr-FR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162546" y="4655561"/>
            <a:ext cx="37882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Ne forment QUE dans une ou deux</a:t>
            </a:r>
          </a:p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disciplines de la Robotique</a:t>
            </a:r>
            <a:endParaRPr lang="fr-FR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837361" y="6248937"/>
            <a:ext cx="4557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>
                <a:latin typeface="Arial" pitchFamily="34" charset="0"/>
                <a:cs typeface="Arial" pitchFamily="34" charset="0"/>
              </a:rPr>
              <a:t>Etude sur les Formations à la Robotique en France </a:t>
            </a: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1400" i="1" dirty="0" err="1" smtClean="0">
                <a:latin typeface="Arial" pitchFamily="34" charset="0"/>
                <a:cs typeface="Arial" pitchFamily="34" charset="0"/>
              </a:rPr>
              <a:t>GdR</a:t>
            </a:r>
            <a:r>
              <a:rPr lang="fr-FR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400" i="1" dirty="0">
                <a:latin typeface="Arial" pitchFamily="34" charset="0"/>
                <a:cs typeface="Arial" pitchFamily="34" charset="0"/>
              </a:rPr>
              <a:t>Robotique – </a:t>
            </a:r>
            <a:r>
              <a:rPr lang="fr-FR" sz="1400" i="1" dirty="0" smtClean="0">
                <a:latin typeface="Arial" pitchFamily="34" charset="0"/>
                <a:cs typeface="Arial" pitchFamily="34" charset="0"/>
              </a:rPr>
              <a:t>JNER-2019 </a:t>
            </a:r>
            <a:r>
              <a:rPr lang="fr-FR" sz="1400" i="1" dirty="0">
                <a:latin typeface="Arial" pitchFamily="34" charset="0"/>
                <a:cs typeface="Arial" pitchFamily="34" charset="0"/>
              </a:rPr>
              <a:t>– SYMOP-2019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561749" y="3199422"/>
            <a:ext cx="32383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Robotique  </a:t>
            </a:r>
            <a:r>
              <a:rPr lang="fr-FR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4 disciplines </a:t>
            </a:r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: </a:t>
            </a:r>
          </a:p>
          <a:p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Mécanique, </a:t>
            </a:r>
          </a:p>
          <a:p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Electronique, </a:t>
            </a:r>
          </a:p>
          <a:p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Informatique et </a:t>
            </a:r>
          </a:p>
          <a:p>
            <a:r>
              <a:rPr lang="fr-FR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Automatique</a:t>
            </a:r>
            <a:endParaRPr lang="fr-FR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 rot="20915882">
            <a:off x="2087766" y="4728141"/>
            <a:ext cx="12851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Prérequis</a:t>
            </a:r>
            <a:endParaRPr lang="fr-FR" sz="16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224952" y="650715"/>
            <a:ext cx="9074988" cy="2324824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3208242" y="888580"/>
            <a:ext cx="5565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fr-FR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Besoins</a:t>
            </a:r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fr-FR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de postes Robotique « sur mesure »</a:t>
            </a:r>
            <a:endParaRPr lang="fr-FR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 rot="16200000">
            <a:off x="677731" y="1251093"/>
            <a:ext cx="20281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Contexte</a:t>
            </a:r>
          </a:p>
          <a:p>
            <a:pPr algn="ctr"/>
            <a:r>
              <a:rPr lang="fr-F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Industriel</a:t>
            </a:r>
            <a:endParaRPr lang="fr-F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218402" y="1305140"/>
            <a:ext cx="4668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fr-FR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Besoins dans les </a:t>
            </a:r>
            <a:r>
              <a:rPr lang="fr-FR" b="1" i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PMEs</a:t>
            </a:r>
            <a:r>
              <a:rPr lang="fr-FR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de production</a:t>
            </a:r>
            <a:endParaRPr lang="fr-FR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3218402" y="1762340"/>
            <a:ext cx="5578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fr-FR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Coût Ingénieur Robotique trop Important /PME</a:t>
            </a:r>
            <a:endParaRPr lang="fr-FR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148918" y="2265740"/>
            <a:ext cx="6569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   Besoin de Techniciens </a:t>
            </a:r>
            <a:r>
              <a:rPr lang="fr-F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Roboticiens Multidisciplinaires</a:t>
            </a:r>
            <a:endParaRPr lang="fr-FR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7087829" y="2528941"/>
            <a:ext cx="3005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pour superviser &amp; maintenir</a:t>
            </a:r>
          </a:p>
        </p:txBody>
      </p:sp>
      <p:sp>
        <p:nvSpPr>
          <p:cNvPr id="30" name="Flèche vers le bas 29"/>
          <p:cNvSpPr/>
          <p:nvPr/>
        </p:nvSpPr>
        <p:spPr>
          <a:xfrm>
            <a:off x="8860939" y="5283714"/>
            <a:ext cx="288032" cy="360040"/>
          </a:xfrm>
          <a:prstGeom prst="down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591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3</a:t>
            </a:fld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224951" y="4690639"/>
            <a:ext cx="9682971" cy="1872209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1703513" y="836712"/>
            <a:ext cx="8807595" cy="3816424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703512" y="3068961"/>
            <a:ext cx="8820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. </a:t>
            </a:r>
            <a:r>
              <a:rPr lang="fr-FR" sz="2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Générale</a:t>
            </a:r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de Sciences &amp; Techno :  IUT MP, Licences Physiques, BTS TPIL</a:t>
            </a:r>
          </a:p>
          <a:p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. spécialisé </a:t>
            </a:r>
            <a:r>
              <a:rPr lang="fr-FR" sz="2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Mécanique</a:t>
            </a:r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:  IUT GMP, L2 </a:t>
            </a:r>
            <a:r>
              <a:rPr lang="fr-FR" sz="20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Méca</a:t>
            </a:r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BTS CPRP</a:t>
            </a:r>
          </a:p>
          <a:p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. spécialisé </a:t>
            </a:r>
            <a:r>
              <a:rPr lang="fr-FR" sz="2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Informatique</a:t>
            </a:r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: IUT Info, L2 Info, BTS SN</a:t>
            </a:r>
          </a:p>
          <a:p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. spécialisé </a:t>
            </a:r>
            <a:r>
              <a:rPr lang="fr-FR" sz="2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Auto &amp; Electronique</a:t>
            </a:r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: IUT GEII, L2 EEA, BTS SIRA-CRSA</a:t>
            </a:r>
          </a:p>
        </p:txBody>
      </p:sp>
      <p:sp>
        <p:nvSpPr>
          <p:cNvPr id="7" name="ZoneTexte 6"/>
          <p:cNvSpPr txBox="1"/>
          <p:nvPr/>
        </p:nvSpPr>
        <p:spPr>
          <a:xfrm rot="16200000">
            <a:off x="-881952" y="2885502"/>
            <a:ext cx="32351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Enjeux  #1</a:t>
            </a:r>
            <a:endParaRPr lang="fr-FR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927648" y="1052737"/>
            <a:ext cx="6699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Arial" pitchFamily="34" charset="0"/>
                <a:cs typeface="Arial" pitchFamily="34" charset="0"/>
              </a:rPr>
              <a:t>Proposer une Formation </a:t>
            </a:r>
            <a:r>
              <a:rPr lang="fr-F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Multidisciplinaire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 L3 :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403706" y="1548167"/>
            <a:ext cx="8217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Mécanique, Electronique, Informatique et Automatique</a:t>
            </a:r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007768" y="4869160"/>
            <a:ext cx="65582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fr-FR" sz="2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Intégration</a:t>
            </a:r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/choix avec les intégrateurs robotique </a:t>
            </a:r>
            <a:r>
              <a:rPr lang="fr-FR" sz="20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ext</a:t>
            </a:r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007769" y="5589240"/>
            <a:ext cx="19896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fr-FR" sz="2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Adaptations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991545" y="4869161"/>
            <a:ext cx="16530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 err="1">
                <a:latin typeface="Arial" pitchFamily="34" charset="0"/>
                <a:cs typeface="Arial" pitchFamily="34" charset="0"/>
              </a:rPr>
              <a:t>Fontions</a:t>
            </a:r>
            <a:r>
              <a:rPr lang="fr-FR" sz="2000" b="1" dirty="0">
                <a:latin typeface="Arial" pitchFamily="34" charset="0"/>
                <a:cs typeface="Arial" pitchFamily="34" charset="0"/>
              </a:rPr>
              <a:t> du</a:t>
            </a:r>
          </a:p>
          <a:p>
            <a:pPr algn="ctr"/>
            <a:r>
              <a:rPr lang="fr-FR" sz="2000" b="1" dirty="0">
                <a:latin typeface="Arial" pitchFamily="34" charset="0"/>
                <a:cs typeface="Arial" pitchFamily="34" charset="0"/>
              </a:rPr>
              <a:t>Technicien</a:t>
            </a:r>
          </a:p>
          <a:p>
            <a:pPr algn="ctr"/>
            <a:r>
              <a:rPr lang="fr-FR" sz="2000" b="1" dirty="0" err="1">
                <a:latin typeface="Arial" pitchFamily="34" charset="0"/>
                <a:cs typeface="Arial" pitchFamily="34" charset="0"/>
              </a:rPr>
              <a:t>diplomé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007769" y="5229200"/>
            <a:ext cx="2060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</a:t>
            </a:r>
            <a:r>
              <a:rPr lang="fr-FR" sz="2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Maintenance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151784" y="6093296"/>
            <a:ext cx="3667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Sa </a:t>
            </a:r>
            <a:r>
              <a:rPr lang="fr-FR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Compétence</a:t>
            </a:r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d’Origine (L2)</a:t>
            </a:r>
          </a:p>
        </p:txBody>
      </p:sp>
      <p:sp>
        <p:nvSpPr>
          <p:cNvPr id="15" name="ZoneTexte 14"/>
          <p:cNvSpPr txBox="1"/>
          <p:nvPr/>
        </p:nvSpPr>
        <p:spPr>
          <a:xfrm rot="16200000">
            <a:off x="3313408" y="5203480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Robotique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791744" y="6021288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9" name="ZoneTexte 18"/>
          <p:cNvSpPr txBox="1"/>
          <p:nvPr/>
        </p:nvSpPr>
        <p:spPr>
          <a:xfrm rot="21304953">
            <a:off x="1802247" y="5816131"/>
            <a:ext cx="19639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pour </a:t>
            </a:r>
          </a:p>
          <a:p>
            <a:pPr algn="ctr"/>
            <a:r>
              <a:rPr lang="fr-FR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Industriel PME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303913" y="1916832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pour la robotique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227818" y="2648535"/>
            <a:ext cx="8820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20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Recrutement</a:t>
            </a:r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L2 :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</p:spTree>
    <p:extLst>
      <p:ext uri="{BB962C8B-B14F-4D97-AF65-F5344CB8AC3E}">
        <p14:creationId xmlns:p14="http://schemas.microsoft.com/office/powerpoint/2010/main" val="1404802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4</a:t>
            </a:fld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703513" y="4725144"/>
            <a:ext cx="8807595" cy="2016224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1703513" y="836712"/>
            <a:ext cx="8807595" cy="3816424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 rot="16200000">
            <a:off x="-784065" y="3237072"/>
            <a:ext cx="32351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Enjeux  #2</a:t>
            </a:r>
            <a:endParaRPr lang="fr-FR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927648" y="908721"/>
            <a:ext cx="7048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Arial" pitchFamily="34" charset="0"/>
                <a:cs typeface="Arial" pitchFamily="34" charset="0"/>
              </a:rPr>
              <a:t>Proposer une Formation entièrement </a:t>
            </a:r>
            <a:r>
              <a:rPr lang="fr-F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Numérisée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863752" y="1340769"/>
            <a:ext cx="5120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Outils de la pédagogie numérique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142198" y="4797152"/>
            <a:ext cx="19255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Initial classique</a:t>
            </a:r>
            <a:endParaRPr lang="fr-FR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 rot="18433296">
            <a:off x="1523472" y="5328919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Etudiants</a:t>
            </a:r>
            <a:endParaRPr lang="fr-F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03912" y="1772816"/>
            <a:ext cx="515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Moodle, H5P, Vidéo, </a:t>
            </a:r>
            <a:r>
              <a:rPr lang="fr-FR" i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Mooc</a:t>
            </a:r>
            <a:r>
              <a:rPr lang="fr-FR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fr-FR" i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Scenari</a:t>
            </a:r>
            <a:r>
              <a:rPr lang="fr-FR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fr-FR" i="1" dirty="0" err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Classilio</a:t>
            </a:r>
            <a:r>
              <a:rPr lang="fr-FR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via</a:t>
            </a:r>
            <a:endParaRPr lang="fr-FR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129154" y="2195572"/>
            <a:ext cx="2279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Cours en Autonomie</a:t>
            </a:r>
            <a:endParaRPr lang="fr-FR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703513" y="2564905"/>
            <a:ext cx="1851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Modules </a:t>
            </a:r>
          </a:p>
          <a:p>
            <a:pPr algn="r"/>
            <a:r>
              <a:rPr lang="fr-FR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d’enseignement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863752" y="2348880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DISTANCIEL à 75 % </a:t>
            </a:r>
            <a:endParaRPr lang="fr-FR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863752" y="3100898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PRESENTIEL à 25 % </a:t>
            </a:r>
            <a:endParaRPr lang="fr-FR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ccolade ouvrante 17"/>
          <p:cNvSpPr/>
          <p:nvPr/>
        </p:nvSpPr>
        <p:spPr>
          <a:xfrm>
            <a:off x="3575720" y="2492896"/>
            <a:ext cx="288032" cy="86409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7104112" y="2564904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TD en classes virtuelles</a:t>
            </a:r>
            <a:endParaRPr lang="fr-FR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104112" y="3347700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Semaines de Formation /robots</a:t>
            </a:r>
            <a:endParaRPr lang="fr-FR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7104113" y="2924944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Mises en œuvre pratiques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919537" y="4067780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Professionnel :</a:t>
            </a:r>
          </a:p>
        </p:txBody>
      </p:sp>
      <p:sp>
        <p:nvSpPr>
          <p:cNvPr id="23" name="Accolade ouvrante 22"/>
          <p:cNvSpPr/>
          <p:nvPr/>
        </p:nvSpPr>
        <p:spPr>
          <a:xfrm>
            <a:off x="6888088" y="2348880"/>
            <a:ext cx="288032" cy="5040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Accolade ouvrante 23"/>
          <p:cNvSpPr/>
          <p:nvPr/>
        </p:nvSpPr>
        <p:spPr>
          <a:xfrm>
            <a:off x="6888088" y="3068960"/>
            <a:ext cx="288032" cy="5040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3935761" y="3789040"/>
            <a:ext cx="6200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Projet – Stage en Entreprise - Alternance</a:t>
            </a:r>
          </a:p>
        </p:txBody>
      </p:sp>
      <p:sp>
        <p:nvSpPr>
          <p:cNvPr id="26" name="Accolade ouvrante 25"/>
          <p:cNvSpPr/>
          <p:nvPr/>
        </p:nvSpPr>
        <p:spPr>
          <a:xfrm>
            <a:off x="3575720" y="4005064"/>
            <a:ext cx="288032" cy="5040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4007768" y="4221088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Distanciel</a:t>
            </a:r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 Agenda / </a:t>
            </a:r>
            <a:r>
              <a:rPr lang="fr-FR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EdT</a:t>
            </a:r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 différents</a:t>
            </a:r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229688" y="5229200"/>
            <a:ext cx="1824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Apprentissage</a:t>
            </a:r>
            <a:endParaRPr lang="fr-FR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364117" y="5733256"/>
            <a:ext cx="2650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Contrat Professionnel</a:t>
            </a:r>
            <a:endParaRPr lang="fr-FR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2279576" y="6197242"/>
            <a:ext cx="2721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0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Tout au long de la Vie</a:t>
            </a:r>
            <a:endParaRPr lang="fr-FR" sz="2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8650786" y="5450492"/>
            <a:ext cx="18910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Arial" pitchFamily="34" charset="0"/>
                <a:cs typeface="Arial" pitchFamily="34" charset="0"/>
              </a:rPr>
              <a:t>+ Support</a:t>
            </a:r>
          </a:p>
          <a:p>
            <a:pPr algn="ctr"/>
            <a:r>
              <a:rPr lang="fr-FR" dirty="0">
                <a:latin typeface="Arial" pitchFamily="34" charset="0"/>
                <a:cs typeface="Arial" pitchFamily="34" charset="0"/>
              </a:rPr>
              <a:t>Pédagogie </a:t>
            </a:r>
          </a:p>
          <a:p>
            <a:pPr algn="ctr"/>
            <a:r>
              <a:rPr lang="fr-FR" dirty="0">
                <a:latin typeface="Arial" pitchFamily="34" charset="0"/>
                <a:cs typeface="Arial" pitchFamily="34" charset="0"/>
              </a:rPr>
              <a:t>Numérique</a:t>
            </a:r>
          </a:p>
          <a:p>
            <a:pPr algn="ctr"/>
            <a:r>
              <a:rPr lang="fr-FR" dirty="0">
                <a:latin typeface="Arial" pitchFamily="34" charset="0"/>
                <a:cs typeface="Arial" pitchFamily="34" charset="0"/>
              </a:rPr>
              <a:t>UO - CNAM</a:t>
            </a:r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289" y="5877273"/>
            <a:ext cx="1584176" cy="653797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4591" y="4895040"/>
            <a:ext cx="1100662" cy="818802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 rot="2846037">
            <a:off x="7196345" y="5463279"/>
            <a:ext cx="1710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Enseignants</a:t>
            </a:r>
            <a:endParaRPr lang="fr-F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 rot="492691">
            <a:off x="8707782" y="4818251"/>
            <a:ext cx="14847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Ouverture </a:t>
            </a:r>
          </a:p>
          <a:p>
            <a:pPr algn="ctr"/>
            <a:r>
              <a:rPr lang="fr-FR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Octobre 2019</a:t>
            </a:r>
            <a:endParaRPr lang="fr-FR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</p:spTree>
    <p:extLst>
      <p:ext uri="{BB962C8B-B14F-4D97-AF65-F5344CB8AC3E}">
        <p14:creationId xmlns:p14="http://schemas.microsoft.com/office/powerpoint/2010/main" val="2255593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1077233" y="1332595"/>
            <a:ext cx="10045036" cy="5050619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 rot="16200000">
            <a:off x="-1188240" y="3281034"/>
            <a:ext cx="36215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Enjeux  </a:t>
            </a:r>
            <a:r>
              <a:rPr lang="fr-FR" sz="4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#2</a:t>
            </a:r>
            <a:r>
              <a:rPr lang="fr-FR" sz="4800" i="1" baseline="30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bis</a:t>
            </a:r>
            <a:endParaRPr lang="fr-FR" sz="4800" i="1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411224" y="1700028"/>
            <a:ext cx="5867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Arial" pitchFamily="34" charset="0"/>
                <a:cs typeface="Arial" pitchFamily="34" charset="0"/>
              </a:rPr>
              <a:t>DANS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l’Université d’Orléans et le CNAM :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575928" y="2219999"/>
            <a:ext cx="3227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NouveauX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ModèleS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2055467" y="2759260"/>
            <a:ext cx="4022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Organisation Pédagogique</a:t>
            </a:r>
            <a:endParaRPr lang="fr-F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098959" y="3777645"/>
            <a:ext cx="3704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Administratif / Technique</a:t>
            </a:r>
            <a:endParaRPr lang="fr-F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166250" y="4726277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RH</a:t>
            </a:r>
            <a:endParaRPr lang="fr-F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490472" y="3280169"/>
            <a:ext cx="9564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Autonomie / </a:t>
            </a:r>
            <a:r>
              <a:rPr lang="fr-FR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Distanciel</a:t>
            </a:r>
            <a:r>
              <a:rPr lang="fr-FR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fr-FR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Presentiel</a:t>
            </a:r>
            <a:r>
              <a:rPr lang="fr-FR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 Cours-TD-TP </a:t>
            </a:r>
            <a:r>
              <a:rPr lang="fr-FR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fr-FR" i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EdT</a:t>
            </a:r>
            <a:r>
              <a:rPr lang="fr-FR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– MCC – Monitorat – Présence…</a:t>
            </a:r>
            <a:endParaRPr lang="fr-FR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459992" y="4310393"/>
            <a:ext cx="9564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Conventions – Présence – Inscriptions – Accès </a:t>
            </a:r>
            <a:r>
              <a:rPr lang="fr-FR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Ressources – Dispositifs </a:t>
            </a:r>
            <a:endParaRPr lang="fr-FR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1511809" y="5304041"/>
            <a:ext cx="4824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Formation – Services - Evolutions</a:t>
            </a:r>
            <a:endParaRPr lang="fr-FR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546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6</a:t>
            </a:fld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631504" y="689106"/>
            <a:ext cx="8928992" cy="6052262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986493" y="6274816"/>
            <a:ext cx="1512168" cy="2880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498661" y="6058792"/>
            <a:ext cx="1512168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010829" y="5770760"/>
            <a:ext cx="1512168" cy="7920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775520" y="1196752"/>
            <a:ext cx="8640960" cy="25922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7680176" y="2060848"/>
            <a:ext cx="2664296" cy="10081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4223792" y="692696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Arial" pitchFamily="34" charset="0"/>
                <a:cs typeface="Arial" pitchFamily="34" charset="0"/>
              </a:rPr>
              <a:t>Maquette  Pédagogique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/>
          </p:nvPr>
        </p:nvGraphicFramePr>
        <p:xfrm>
          <a:off x="1847528" y="1637634"/>
          <a:ext cx="2448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946">
                  <a:extLst>
                    <a:ext uri="{9D8B030D-6E8A-4147-A177-3AD203B41FA5}">
                      <a16:colId xmlns:a16="http://schemas.microsoft.com/office/drawing/2014/main" val="1242301217"/>
                    </a:ext>
                  </a:extLst>
                </a:gridCol>
                <a:gridCol w="634326">
                  <a:extLst>
                    <a:ext uri="{9D8B030D-6E8A-4147-A177-3AD203B41FA5}">
                      <a16:colId xmlns:a16="http://schemas.microsoft.com/office/drawing/2014/main" val="3939004093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Robotique générale : Domaines &amp; Thématiques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UE10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12108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2183417"/>
                  </a:ext>
                </a:extLst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/>
          </p:nvPr>
        </p:nvGraphicFramePr>
        <p:xfrm>
          <a:off x="1847528" y="2096794"/>
          <a:ext cx="2448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947">
                  <a:extLst>
                    <a:ext uri="{9D8B030D-6E8A-4147-A177-3AD203B41FA5}">
                      <a16:colId xmlns:a16="http://schemas.microsoft.com/office/drawing/2014/main" val="2071656826"/>
                    </a:ext>
                  </a:extLst>
                </a:gridCol>
                <a:gridCol w="634325">
                  <a:extLst>
                    <a:ext uri="{9D8B030D-6E8A-4147-A177-3AD203B41FA5}">
                      <a16:colId xmlns:a16="http://schemas.microsoft.com/office/drawing/2014/main" val="324400664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Modélisation d’un Robot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UE11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9532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9738351"/>
                  </a:ext>
                </a:extLst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/>
          </p:nvPr>
        </p:nvGraphicFramePr>
        <p:xfrm>
          <a:off x="1847528" y="2600850"/>
          <a:ext cx="2448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947">
                  <a:extLst>
                    <a:ext uri="{9D8B030D-6E8A-4147-A177-3AD203B41FA5}">
                      <a16:colId xmlns:a16="http://schemas.microsoft.com/office/drawing/2014/main" val="1880846370"/>
                    </a:ext>
                  </a:extLst>
                </a:gridCol>
                <a:gridCol w="634325">
                  <a:extLst>
                    <a:ext uri="{9D8B030D-6E8A-4147-A177-3AD203B41FA5}">
                      <a16:colId xmlns:a16="http://schemas.microsoft.com/office/drawing/2014/main" val="409611004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Asservissements et Contrôle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UE12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373748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4357376"/>
                  </a:ext>
                </a:extLst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>
            <p:extLst/>
          </p:nvPr>
        </p:nvGraphicFramePr>
        <p:xfrm>
          <a:off x="1831844" y="3104907"/>
          <a:ext cx="2463956" cy="4742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5567">
                  <a:extLst>
                    <a:ext uri="{9D8B030D-6E8A-4147-A177-3AD203B41FA5}">
                      <a16:colId xmlns:a16="http://schemas.microsoft.com/office/drawing/2014/main" val="2823762566"/>
                    </a:ext>
                  </a:extLst>
                </a:gridCol>
                <a:gridCol w="638389">
                  <a:extLst>
                    <a:ext uri="{9D8B030D-6E8A-4147-A177-3AD203B41FA5}">
                      <a16:colId xmlns:a16="http://schemas.microsoft.com/office/drawing/2014/main" val="2806852535"/>
                    </a:ext>
                  </a:extLst>
                </a:gridCol>
              </a:tblGrid>
              <a:tr h="26394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Systèmes Séquentiels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UE13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9487450"/>
                  </a:ext>
                </a:extLst>
              </a:tr>
              <a:tr h="19795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9431957"/>
                  </a:ext>
                </a:extLst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/>
          </p:nvPr>
        </p:nvGraphicFramePr>
        <p:xfrm>
          <a:off x="4799856" y="1647220"/>
          <a:ext cx="2448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947">
                  <a:extLst>
                    <a:ext uri="{9D8B030D-6E8A-4147-A177-3AD203B41FA5}">
                      <a16:colId xmlns:a16="http://schemas.microsoft.com/office/drawing/2014/main" val="4096699382"/>
                    </a:ext>
                  </a:extLst>
                </a:gridCol>
                <a:gridCol w="634325">
                  <a:extLst>
                    <a:ext uri="{9D8B030D-6E8A-4147-A177-3AD203B41FA5}">
                      <a16:colId xmlns:a16="http://schemas.microsoft.com/office/drawing/2014/main" val="294119057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Capteurs Proprioceptifs et Extéroceptifs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UE21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38537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5967812"/>
                  </a:ext>
                </a:extLst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>
            <p:extLst/>
          </p:nvPr>
        </p:nvGraphicFramePr>
        <p:xfrm>
          <a:off x="4799856" y="2132856"/>
          <a:ext cx="2448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947">
                  <a:extLst>
                    <a:ext uri="{9D8B030D-6E8A-4147-A177-3AD203B41FA5}">
                      <a16:colId xmlns:a16="http://schemas.microsoft.com/office/drawing/2014/main" val="3818261395"/>
                    </a:ext>
                  </a:extLst>
                </a:gridCol>
                <a:gridCol w="634325">
                  <a:extLst>
                    <a:ext uri="{9D8B030D-6E8A-4147-A177-3AD203B41FA5}">
                      <a16:colId xmlns:a16="http://schemas.microsoft.com/office/drawing/2014/main" val="369437438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Traitement du Signal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UE22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41293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7523786"/>
                  </a:ext>
                </a:extLst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>
            <p:extLst/>
          </p:nvPr>
        </p:nvGraphicFramePr>
        <p:xfrm>
          <a:off x="4799856" y="2600850"/>
          <a:ext cx="2448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947">
                  <a:extLst>
                    <a:ext uri="{9D8B030D-6E8A-4147-A177-3AD203B41FA5}">
                      <a16:colId xmlns:a16="http://schemas.microsoft.com/office/drawing/2014/main" val="1253907498"/>
                    </a:ext>
                  </a:extLst>
                </a:gridCol>
                <a:gridCol w="634325">
                  <a:extLst>
                    <a:ext uri="{9D8B030D-6E8A-4147-A177-3AD203B41FA5}">
                      <a16:colId xmlns:a16="http://schemas.microsoft.com/office/drawing/2014/main" val="10074992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Vision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UE23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24114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9217656"/>
                  </a:ext>
                </a:extLst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>
            <p:extLst/>
          </p:nvPr>
        </p:nvGraphicFramePr>
        <p:xfrm>
          <a:off x="4784172" y="3104906"/>
          <a:ext cx="2463956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5567">
                  <a:extLst>
                    <a:ext uri="{9D8B030D-6E8A-4147-A177-3AD203B41FA5}">
                      <a16:colId xmlns:a16="http://schemas.microsoft.com/office/drawing/2014/main" val="3846753913"/>
                    </a:ext>
                  </a:extLst>
                </a:gridCol>
                <a:gridCol w="638389">
                  <a:extLst>
                    <a:ext uri="{9D8B030D-6E8A-4147-A177-3AD203B41FA5}">
                      <a16:colId xmlns:a16="http://schemas.microsoft.com/office/drawing/2014/main" val="221915708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Traitement d’Images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UE24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75051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2841430"/>
                  </a:ext>
                </a:extLst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/>
          </p:nvPr>
        </p:nvGraphicFramePr>
        <p:xfrm>
          <a:off x="7789836" y="2132856"/>
          <a:ext cx="2448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947">
                  <a:extLst>
                    <a:ext uri="{9D8B030D-6E8A-4147-A177-3AD203B41FA5}">
                      <a16:colId xmlns:a16="http://schemas.microsoft.com/office/drawing/2014/main" val="820135683"/>
                    </a:ext>
                  </a:extLst>
                </a:gridCol>
                <a:gridCol w="634325">
                  <a:extLst>
                    <a:ext uri="{9D8B030D-6E8A-4147-A177-3AD203B41FA5}">
                      <a16:colId xmlns:a16="http://schemas.microsoft.com/office/drawing/2014/main" val="3379286450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Programmation pour la Robotique 1 (</a:t>
                      </a:r>
                      <a:r>
                        <a:rPr lang="fr-FR" sz="1100" dirty="0" err="1">
                          <a:effectLst/>
                        </a:rPr>
                        <a:t>TPs</a:t>
                      </a:r>
                      <a:r>
                        <a:rPr lang="fr-FR" sz="1100" dirty="0">
                          <a:effectLst/>
                        </a:rPr>
                        <a:t>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UE32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34147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60369600"/>
                  </a:ext>
                </a:extLst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>
            <p:extLst/>
          </p:nvPr>
        </p:nvGraphicFramePr>
        <p:xfrm>
          <a:off x="7789836" y="2600850"/>
          <a:ext cx="2448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3947">
                  <a:extLst>
                    <a:ext uri="{9D8B030D-6E8A-4147-A177-3AD203B41FA5}">
                      <a16:colId xmlns:a16="http://schemas.microsoft.com/office/drawing/2014/main" val="3650931116"/>
                    </a:ext>
                  </a:extLst>
                </a:gridCol>
                <a:gridCol w="634325">
                  <a:extLst>
                    <a:ext uri="{9D8B030D-6E8A-4147-A177-3AD203B41FA5}">
                      <a16:colId xmlns:a16="http://schemas.microsoft.com/office/drawing/2014/main" val="8602302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Programmation pour la Robotique 2 (</a:t>
                      </a:r>
                      <a:r>
                        <a:rPr lang="fr-FR" sz="1100" dirty="0" err="1">
                          <a:effectLst/>
                        </a:rPr>
                        <a:t>TPs</a:t>
                      </a:r>
                      <a:r>
                        <a:rPr lang="fr-FR" sz="1100" dirty="0">
                          <a:effectLst/>
                        </a:rPr>
                        <a:t>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UE33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01905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3225179"/>
                  </a:ext>
                </a:extLst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>
            <p:extLst/>
          </p:nvPr>
        </p:nvGraphicFramePr>
        <p:xfrm>
          <a:off x="7802670" y="3104906"/>
          <a:ext cx="2435439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4439">
                  <a:extLst>
                    <a:ext uri="{9D8B030D-6E8A-4147-A177-3AD203B41FA5}">
                      <a16:colId xmlns:a16="http://schemas.microsoft.com/office/drawing/2014/main" val="4281114005"/>
                    </a:ext>
                  </a:extLst>
                </a:gridCol>
                <a:gridCol w="631000">
                  <a:extLst>
                    <a:ext uri="{9D8B030D-6E8A-4147-A177-3AD203B41FA5}">
                      <a16:colId xmlns:a16="http://schemas.microsoft.com/office/drawing/2014/main" val="103418084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Réseaux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UE34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04529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7961108"/>
                  </a:ext>
                </a:extLst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>
            <p:extLst/>
          </p:nvPr>
        </p:nvGraphicFramePr>
        <p:xfrm>
          <a:off x="7770514" y="1648851"/>
          <a:ext cx="2467595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8263">
                  <a:extLst>
                    <a:ext uri="{9D8B030D-6E8A-4147-A177-3AD203B41FA5}">
                      <a16:colId xmlns:a16="http://schemas.microsoft.com/office/drawing/2014/main" val="2748142070"/>
                    </a:ext>
                  </a:extLst>
                </a:gridCol>
                <a:gridCol w="639332">
                  <a:extLst>
                    <a:ext uri="{9D8B030D-6E8A-4147-A177-3AD203B41FA5}">
                      <a16:colId xmlns:a16="http://schemas.microsoft.com/office/drawing/2014/main" val="107147241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Actionneurs pour la Robotique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UE31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06090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0864398"/>
                  </a:ext>
                </a:extLst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380813"/>
              </p:ext>
            </p:extLst>
          </p:nvPr>
        </p:nvGraphicFramePr>
        <p:xfrm>
          <a:off x="1766786" y="4096958"/>
          <a:ext cx="2887011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9013">
                  <a:extLst>
                    <a:ext uri="{9D8B030D-6E8A-4147-A177-3AD203B41FA5}">
                      <a16:colId xmlns:a16="http://schemas.microsoft.com/office/drawing/2014/main" val="143589413"/>
                    </a:ext>
                  </a:extLst>
                </a:gridCol>
                <a:gridCol w="747998">
                  <a:extLst>
                    <a:ext uri="{9D8B030D-6E8A-4147-A177-3AD203B41FA5}">
                      <a16:colId xmlns:a16="http://schemas.microsoft.com/office/drawing/2014/main" val="47672598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Management d’équipe et Economie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UE41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22309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30 </a:t>
                      </a:r>
                      <a:r>
                        <a:rPr lang="fr-FR" sz="1200" dirty="0">
                          <a:effectLst/>
                        </a:rPr>
                        <a:t>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5727071"/>
                  </a:ext>
                </a:extLst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796305"/>
              </p:ext>
            </p:extLst>
          </p:nvPr>
        </p:nvGraphicFramePr>
        <p:xfrm>
          <a:off x="1766080" y="4529006"/>
          <a:ext cx="2887717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9535">
                  <a:extLst>
                    <a:ext uri="{9D8B030D-6E8A-4147-A177-3AD203B41FA5}">
                      <a16:colId xmlns:a16="http://schemas.microsoft.com/office/drawing/2014/main" val="1431252014"/>
                    </a:ext>
                  </a:extLst>
                </a:gridCol>
                <a:gridCol w="748182">
                  <a:extLst>
                    <a:ext uri="{9D8B030D-6E8A-4147-A177-3AD203B41FA5}">
                      <a16:colId xmlns:a16="http://schemas.microsoft.com/office/drawing/2014/main" val="201572306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Qualité Sécurité Environnement et  Intégration Sociale du Robot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UE42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740259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5334063"/>
                  </a:ext>
                </a:extLst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712320"/>
              </p:ext>
            </p:extLst>
          </p:nvPr>
        </p:nvGraphicFramePr>
        <p:xfrm>
          <a:off x="1766080" y="5023483"/>
          <a:ext cx="2887716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9535">
                  <a:extLst>
                    <a:ext uri="{9D8B030D-6E8A-4147-A177-3AD203B41FA5}">
                      <a16:colId xmlns:a16="http://schemas.microsoft.com/office/drawing/2014/main" val="3973218681"/>
                    </a:ext>
                  </a:extLst>
                </a:gridCol>
                <a:gridCol w="748181">
                  <a:extLst>
                    <a:ext uri="{9D8B030D-6E8A-4147-A177-3AD203B41FA5}">
                      <a16:colId xmlns:a16="http://schemas.microsoft.com/office/drawing/2014/main" val="370519629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Anglais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UE43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218307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30 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6814974"/>
                  </a:ext>
                </a:extLst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844972"/>
              </p:ext>
            </p:extLst>
          </p:nvPr>
        </p:nvGraphicFramePr>
        <p:xfrm>
          <a:off x="5002234" y="4764203"/>
          <a:ext cx="2790190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7277">
                  <a:extLst>
                    <a:ext uri="{9D8B030D-6E8A-4147-A177-3AD203B41FA5}">
                      <a16:colId xmlns:a16="http://schemas.microsoft.com/office/drawing/2014/main" val="2127824434"/>
                    </a:ext>
                  </a:extLst>
                </a:gridCol>
                <a:gridCol w="722913">
                  <a:extLst>
                    <a:ext uri="{9D8B030D-6E8A-4147-A177-3AD203B41FA5}">
                      <a16:colId xmlns:a16="http://schemas.microsoft.com/office/drawing/2014/main" val="93057245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Activité en Entreprise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UE52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19954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33 sem.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058229"/>
                  </a:ext>
                </a:extLst>
              </a:tr>
            </a:tbl>
          </a:graphicData>
        </a:graphic>
      </p:graphicFrame>
      <p:sp>
        <p:nvSpPr>
          <p:cNvPr id="27" name="ZoneTexte 26"/>
          <p:cNvSpPr txBox="1"/>
          <p:nvPr/>
        </p:nvSpPr>
        <p:spPr>
          <a:xfrm>
            <a:off x="2323876" y="1252040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Modélisation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4821112" y="3766157"/>
            <a:ext cx="2993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Formation Professionnelle :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8251540" y="1234181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Mouvements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416922" y="1232698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Capteurs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1499474" y="3757893"/>
            <a:ext cx="2891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Formation Générale :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130509" y="6202808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Informer</a:t>
            </a:r>
            <a:endParaRPr lang="fr-FR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 rot="16200000">
            <a:off x="6867256" y="2760935"/>
            <a:ext cx="1223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FFFF00"/>
                </a:solidFill>
              </a:rPr>
              <a:t>METIER</a:t>
            </a:r>
          </a:p>
        </p:txBody>
      </p:sp>
      <p:sp>
        <p:nvSpPr>
          <p:cNvPr id="36" name="ZoneTexte 35"/>
          <p:cNvSpPr txBox="1"/>
          <p:nvPr/>
        </p:nvSpPr>
        <p:spPr>
          <a:xfrm rot="16200000">
            <a:off x="3757836" y="2627289"/>
            <a:ext cx="1537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FFFF00"/>
                </a:solidFill>
              </a:rPr>
              <a:t>MODULES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1834365" y="5626744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Référentiel Pédagogique L3 :</a:t>
            </a:r>
            <a:endParaRPr lang="fr-FR" sz="2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232513" y="584276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Maîtriser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4498661" y="6058792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Comprendre</a:t>
            </a:r>
            <a:endParaRPr lang="fr-FR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281359" y="3950898"/>
            <a:ext cx="2068864" cy="186330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Flèche courbée vers la droite 40"/>
          <p:cNvSpPr/>
          <p:nvPr/>
        </p:nvSpPr>
        <p:spPr>
          <a:xfrm flipH="1">
            <a:off x="10344183" y="2432650"/>
            <a:ext cx="576064" cy="2838090"/>
          </a:xfrm>
          <a:prstGeom prst="curvedRightArrow">
            <a:avLst>
              <a:gd name="adj1" fmla="val 25000"/>
              <a:gd name="adj2" fmla="val 117049"/>
              <a:gd name="adj3" fmla="val 25000"/>
            </a:avLst>
          </a:prstGeom>
          <a:solidFill>
            <a:srgbClr val="00B050"/>
          </a:solidFill>
          <a:ln>
            <a:solidFill>
              <a:srgbClr val="0084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8444868" y="4984640"/>
            <a:ext cx="175400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smtClean="0">
                <a:latin typeface="Arial" pitchFamily="34" charset="0"/>
                <a:cs typeface="Arial" pitchFamily="34" charset="0"/>
              </a:rPr>
              <a:t>Formation &amp; </a:t>
            </a:r>
          </a:p>
          <a:p>
            <a:pPr algn="ctr"/>
            <a:r>
              <a:rPr lang="fr-FR" sz="1400" b="1" dirty="0" smtClean="0">
                <a:latin typeface="Arial" pitchFamily="34" charset="0"/>
                <a:cs typeface="Arial" pitchFamily="34" charset="0"/>
              </a:rPr>
              <a:t>Manipulation</a:t>
            </a:r>
          </a:p>
          <a:p>
            <a:pPr algn="ctr"/>
            <a:r>
              <a:rPr lang="fr-FR" sz="1400" b="1" dirty="0" smtClean="0">
                <a:latin typeface="Arial" pitchFamily="34" charset="0"/>
                <a:cs typeface="Arial" pitchFamily="34" charset="0"/>
              </a:rPr>
              <a:t>Robots Industriels</a:t>
            </a:r>
            <a:endParaRPr lang="fr-FR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8389207" y="3977325"/>
            <a:ext cx="19163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7030A0"/>
                </a:solidFill>
              </a:rPr>
              <a:t>Plateforme </a:t>
            </a:r>
          </a:p>
          <a:p>
            <a:pPr algn="ctr"/>
            <a:r>
              <a:rPr lang="fr-FR" sz="2000" b="1" dirty="0" smtClean="0">
                <a:solidFill>
                  <a:srgbClr val="7030A0"/>
                </a:solidFill>
              </a:rPr>
              <a:t>Technologique</a:t>
            </a:r>
          </a:p>
          <a:p>
            <a:pPr algn="ctr"/>
            <a:r>
              <a:rPr lang="fr-FR" sz="2000" b="1" dirty="0" smtClean="0">
                <a:solidFill>
                  <a:srgbClr val="7030A0"/>
                </a:solidFill>
              </a:rPr>
              <a:t>Robotique</a:t>
            </a:r>
            <a:endParaRPr lang="fr-FR" sz="2000" b="1" dirty="0">
              <a:solidFill>
                <a:srgbClr val="7030A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882343" y="4180069"/>
            <a:ext cx="3028081" cy="54720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45" name="Tableau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676339"/>
              </p:ext>
            </p:extLst>
          </p:nvPr>
        </p:nvGraphicFramePr>
        <p:xfrm>
          <a:off x="5002234" y="4241461"/>
          <a:ext cx="2790190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0565">
                  <a:extLst>
                    <a:ext uri="{9D8B030D-6E8A-4147-A177-3AD203B41FA5}">
                      <a16:colId xmlns:a16="http://schemas.microsoft.com/office/drawing/2014/main" val="1158364283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392942561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Travaux accompagnés de Mise en Œuvre de Robots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UE51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176271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aseline="0" dirty="0" smtClean="0">
                          <a:effectLst/>
                        </a:rPr>
                        <a:t>  </a:t>
                      </a:r>
                      <a:r>
                        <a:rPr lang="fr-FR" sz="1200" dirty="0" smtClean="0">
                          <a:effectLst/>
                        </a:rPr>
                        <a:t>150 </a:t>
                      </a:r>
                      <a:r>
                        <a:rPr lang="fr-FR" sz="1200" dirty="0">
                          <a:effectLst/>
                        </a:rPr>
                        <a:t>h.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0860448"/>
                  </a:ext>
                </a:extLst>
              </a:tr>
            </a:tbl>
          </a:graphicData>
        </a:graphic>
      </p:graphicFrame>
      <p:sp>
        <p:nvSpPr>
          <p:cNvPr id="46" name="Flèche droite 45"/>
          <p:cNvSpPr/>
          <p:nvPr/>
        </p:nvSpPr>
        <p:spPr>
          <a:xfrm>
            <a:off x="7901796" y="4313212"/>
            <a:ext cx="457200" cy="362308"/>
          </a:xfrm>
          <a:prstGeom prst="rightArrow">
            <a:avLst/>
          </a:prstGeom>
          <a:solidFill>
            <a:srgbClr val="00B050"/>
          </a:solidFill>
          <a:ln>
            <a:solidFill>
              <a:srgbClr val="0084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</p:spTree>
    <p:extLst>
      <p:ext uri="{BB962C8B-B14F-4D97-AF65-F5344CB8AC3E}">
        <p14:creationId xmlns:p14="http://schemas.microsoft.com/office/powerpoint/2010/main" val="393888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7</a:t>
            </a:fld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418973" y="5871156"/>
            <a:ext cx="8712968" cy="872749"/>
          </a:xfrm>
          <a:prstGeom prst="roundRect">
            <a:avLst/>
          </a:prstGeom>
          <a:solidFill>
            <a:srgbClr val="DFD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420789" y="955196"/>
            <a:ext cx="7257517" cy="4702445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545405" y="1823092"/>
            <a:ext cx="2808312" cy="1205702"/>
          </a:xfrm>
          <a:prstGeom prst="roundRect">
            <a:avLst/>
          </a:prstGeom>
          <a:solidFill>
            <a:srgbClr val="DFD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2170539" y="4931567"/>
            <a:ext cx="3312368" cy="515280"/>
          </a:xfrm>
          <a:prstGeom prst="roundRect">
            <a:avLst/>
          </a:prstGeom>
          <a:solidFill>
            <a:srgbClr val="DFD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689421" y="1895100"/>
            <a:ext cx="232634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latin typeface="Arial" pitchFamily="34" charset="0"/>
                <a:cs typeface="Arial" pitchFamily="34" charset="0"/>
              </a:rPr>
              <a:t>15h Cours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Distanciel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dirty="0">
                <a:latin typeface="Arial" pitchFamily="34" charset="0"/>
                <a:cs typeface="Arial" pitchFamily="34" charset="0"/>
              </a:rPr>
              <a:t>Complete Autonomie</a:t>
            </a:r>
          </a:p>
          <a:p>
            <a:pPr algn="ctr"/>
            <a:r>
              <a:rPr lang="fr-FR" sz="1600" i="1" dirty="0">
                <a:latin typeface="Arial" pitchFamily="34" charset="0"/>
                <a:cs typeface="Arial" pitchFamily="34" charset="0"/>
              </a:rPr>
              <a:t>(Moodle / </a:t>
            </a:r>
            <a:r>
              <a:rPr lang="fr-FR" sz="1600" i="1" dirty="0" err="1">
                <a:latin typeface="Arial" pitchFamily="34" charset="0"/>
                <a:cs typeface="Arial" pitchFamily="34" charset="0"/>
              </a:rPr>
              <a:t>Mooc</a:t>
            </a:r>
            <a:r>
              <a:rPr lang="fr-FR" sz="1600" i="1" dirty="0">
                <a:latin typeface="Arial" pitchFamily="34" charset="0"/>
                <a:cs typeface="Arial" pitchFamily="34" charset="0"/>
              </a:rPr>
              <a:t> 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386564" y="5003575"/>
            <a:ext cx="3018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½ Journée Présentielle (4h)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20418" y="1146974"/>
            <a:ext cx="6256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latin typeface="Arial" pitchFamily="34" charset="0"/>
                <a:cs typeface="Arial" pitchFamily="34" charset="0"/>
              </a:rPr>
              <a:t>Module  Numérisé </a:t>
            </a:r>
            <a:r>
              <a:rPr lang="fr-FR" sz="2400" b="1" i="1" dirty="0">
                <a:latin typeface="Arial" pitchFamily="34" charset="0"/>
                <a:cs typeface="Arial" pitchFamily="34" charset="0"/>
              </a:rPr>
              <a:t>type</a:t>
            </a:r>
            <a:r>
              <a:rPr lang="fr-FR" sz="2800" b="1" i="1" dirty="0">
                <a:latin typeface="Arial" pitchFamily="34" charset="0"/>
                <a:cs typeface="Arial" pitchFamily="34" charset="0"/>
              </a:rPr>
              <a:t> : 30</a:t>
            </a:r>
            <a:r>
              <a:rPr lang="fr-FR" sz="2800" b="1" i="1" baseline="30000" dirty="0">
                <a:latin typeface="Arial" pitchFamily="34" charset="0"/>
                <a:cs typeface="Arial" pitchFamily="34" charset="0"/>
              </a:rPr>
              <a:t>h</a:t>
            </a:r>
            <a:r>
              <a:rPr lang="fr-FR" sz="2800" b="1" i="1" dirty="0">
                <a:latin typeface="Arial" pitchFamily="34" charset="0"/>
                <a:cs typeface="Arial" pitchFamily="34" charset="0"/>
              </a:rPr>
              <a:t> - 3 </a:t>
            </a:r>
            <a:r>
              <a:rPr lang="fr-FR" sz="2000" b="1" i="1" dirty="0">
                <a:latin typeface="Arial" pitchFamily="34" charset="0"/>
                <a:cs typeface="Arial" pitchFamily="34" charset="0"/>
              </a:rPr>
              <a:t>ECTS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703225" y="1949856"/>
            <a:ext cx="543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4604566" y="1831884"/>
            <a:ext cx="2808312" cy="1205702"/>
          </a:xfrm>
          <a:prstGeom prst="roundRect">
            <a:avLst/>
          </a:prstGeom>
          <a:solidFill>
            <a:srgbClr val="DFD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820590" y="1975900"/>
            <a:ext cx="233378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latin typeface="Arial" pitchFamily="34" charset="0"/>
                <a:cs typeface="Arial" pitchFamily="34" charset="0"/>
              </a:rPr>
              <a:t>11h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TDs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fr-FR" dirty="0" err="1">
                <a:latin typeface="Arial" pitchFamily="34" charset="0"/>
                <a:cs typeface="Arial" pitchFamily="34" charset="0"/>
              </a:rPr>
              <a:t>Distanciel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fr-FR" dirty="0">
                <a:latin typeface="Arial" pitchFamily="34" charset="0"/>
                <a:cs typeface="Arial" pitchFamily="34" charset="0"/>
              </a:rPr>
              <a:t>Interactif</a:t>
            </a:r>
          </a:p>
          <a:p>
            <a:pPr algn="ctr"/>
            <a:r>
              <a:rPr lang="fr-FR" sz="1600" i="1" dirty="0">
                <a:latin typeface="Arial" pitchFamily="34" charset="0"/>
                <a:cs typeface="Arial" pitchFamily="34" charset="0"/>
              </a:rPr>
              <a:t>(Moodle / </a:t>
            </a:r>
            <a:r>
              <a:rPr lang="fr-FR" sz="1600" i="1" dirty="0" err="1">
                <a:latin typeface="Arial" pitchFamily="34" charset="0"/>
                <a:cs typeface="Arial" pitchFamily="34" charset="0"/>
              </a:rPr>
              <a:t>Classilio</a:t>
            </a:r>
            <a:r>
              <a:rPr lang="fr-FR" sz="1600" i="1" dirty="0">
                <a:latin typeface="Arial" pitchFamily="34" charset="0"/>
                <a:cs typeface="Arial" pitchFamily="34" charset="0"/>
              </a:rPr>
              <a:t> Via 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6836951" y="587980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/ Enseignant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669234" y="330338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3h </a:t>
            </a:r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CM </a:t>
            </a:r>
            <a:endParaRPr lang="fr-FR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100510" y="3200036"/>
            <a:ext cx="98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11h TD </a:t>
            </a:r>
            <a:endParaRPr lang="fr-FR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178652" y="4202195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4h   </a:t>
            </a:r>
            <a:r>
              <a:rPr lang="fr-FR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TD </a:t>
            </a:r>
            <a:endParaRPr lang="fr-FR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Connecteur droit avec flèche 18"/>
          <p:cNvCxnSpPr/>
          <p:nvPr/>
        </p:nvCxnSpPr>
        <p:spPr>
          <a:xfrm flipH="1" flipV="1">
            <a:off x="1581215" y="3101983"/>
            <a:ext cx="1152128" cy="720080"/>
          </a:xfrm>
          <a:prstGeom prst="straightConnector1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V="1">
            <a:off x="4604566" y="3128028"/>
            <a:ext cx="792088" cy="720080"/>
          </a:xfrm>
          <a:prstGeom prst="straightConnector1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3682707" y="4139479"/>
            <a:ext cx="0" cy="792088"/>
          </a:xfrm>
          <a:prstGeom prst="straightConnector1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923029" y="5879808"/>
            <a:ext cx="4540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15 h Cours Numérique à réaliser AVANT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90981" y="6383864"/>
            <a:ext cx="856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Capsules : Leçons + Vidéos + Diaporamas audio + </a:t>
            </a:r>
            <a:r>
              <a:rPr lang="fr-F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Textes </a:t>
            </a:r>
            <a:r>
              <a:rPr lang="fr-FR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+ … / Moodle H5P</a:t>
            </a:r>
            <a:endParaRPr lang="fr-FR" sz="1600" b="1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2851481" y="3732803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ENSEIGNANT 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387525" y="5879808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(2018-2019)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lèche courbée vers la droite 26"/>
          <p:cNvSpPr/>
          <p:nvPr/>
        </p:nvSpPr>
        <p:spPr>
          <a:xfrm>
            <a:off x="346965" y="2031726"/>
            <a:ext cx="404329" cy="4352137"/>
          </a:xfrm>
          <a:prstGeom prst="curvedRightArrow">
            <a:avLst>
              <a:gd name="adj1" fmla="val 25000"/>
              <a:gd name="adj2" fmla="val 117049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pSp>
        <p:nvGrpSpPr>
          <p:cNvPr id="28" name="Groupe 27"/>
          <p:cNvGrpSpPr/>
          <p:nvPr/>
        </p:nvGrpSpPr>
        <p:grpSpPr>
          <a:xfrm>
            <a:off x="5372727" y="3352400"/>
            <a:ext cx="1440160" cy="1440160"/>
            <a:chOff x="7164288" y="3356992"/>
            <a:chExt cx="1440160" cy="1440160"/>
          </a:xfrm>
        </p:grpSpPr>
        <p:sp>
          <p:nvSpPr>
            <p:cNvPr id="29" name="ZoneTexte 28"/>
            <p:cNvSpPr txBox="1"/>
            <p:nvPr/>
          </p:nvSpPr>
          <p:spPr>
            <a:xfrm rot="1053472">
              <a:off x="7272473" y="3368439"/>
              <a:ext cx="1225015" cy="1138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800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x</a:t>
              </a:r>
              <a:r>
                <a:rPr lang="fr-FR" sz="48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13</a:t>
              </a:r>
            </a:p>
            <a:p>
              <a:pPr algn="ctr"/>
              <a:r>
                <a:rPr lang="fr-FR" sz="20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Modules</a:t>
              </a:r>
            </a:p>
          </p:txBody>
        </p:sp>
        <p:sp>
          <p:nvSpPr>
            <p:cNvPr id="30" name="Organigramme : Connecteur 29"/>
            <p:cNvSpPr/>
            <p:nvPr/>
          </p:nvSpPr>
          <p:spPr>
            <a:xfrm>
              <a:off x="7164288" y="3356992"/>
              <a:ext cx="1440160" cy="1440160"/>
            </a:xfrm>
            <a:prstGeom prst="flowChartConnector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1" name="ZoneTexte 30"/>
          <p:cNvSpPr txBox="1"/>
          <p:nvPr/>
        </p:nvSpPr>
        <p:spPr>
          <a:xfrm>
            <a:off x="1306444" y="4715544"/>
            <a:ext cx="5437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1796183" y="6136698"/>
            <a:ext cx="4602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Appel à Projet UO + Fonds propres CNAM </a:t>
            </a:r>
            <a:endParaRPr lang="fr-FR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8258266" y="1598274"/>
            <a:ext cx="3769743" cy="3713282"/>
          </a:xfrm>
          <a:prstGeom prst="roundRect">
            <a:avLst/>
          </a:prstGeom>
          <a:solidFill>
            <a:srgbClr val="F2FA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8464391" y="2188777"/>
            <a:ext cx="3093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13 x      3</a:t>
            </a:r>
            <a:r>
              <a:rPr lang="fr-FR" sz="1600" i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</a:t>
            </a: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CM + 11</a:t>
            </a:r>
            <a:r>
              <a:rPr lang="fr-FR" sz="1600" i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</a:t>
            </a: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TD + 4</a:t>
            </a:r>
            <a:r>
              <a:rPr lang="fr-FR" sz="1600" i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</a:t>
            </a: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TD</a:t>
            </a:r>
            <a:endParaRPr lang="fr-FR" sz="16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913185" y="3174568"/>
            <a:ext cx="2255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2 x Modules de 30</a:t>
            </a:r>
            <a:r>
              <a:rPr lang="fr-FR" sz="1600" i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h</a:t>
            </a: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TP</a:t>
            </a:r>
            <a:endParaRPr lang="fr-FR" sz="16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9090636" y="1755967"/>
            <a:ext cx="21114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Modules Numérisés :</a:t>
            </a:r>
            <a:endParaRPr lang="fr-FR" sz="16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8378404" y="2732355"/>
            <a:ext cx="36631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Modules Présentiels /plateforme Rob :</a:t>
            </a:r>
            <a:endParaRPr lang="fr-FR" sz="16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9238668" y="3973177"/>
            <a:ext cx="222605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+ Par étudiant :</a:t>
            </a:r>
          </a:p>
          <a:p>
            <a:pPr marL="285750" indent="-285750">
              <a:buFontTx/>
              <a:buChar char="-"/>
            </a:pP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Tutorat </a:t>
            </a:r>
            <a:r>
              <a:rPr lang="fr-FR" sz="16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Distanciel</a:t>
            </a: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</a:p>
          <a:p>
            <a:pPr marL="285750" indent="-285750">
              <a:buFontTx/>
              <a:buChar char="-"/>
            </a:pP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Projets </a:t>
            </a:r>
            <a:r>
              <a:rPr lang="fr-FR" sz="16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Tutorés</a:t>
            </a: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endParaRPr lang="fr-FR" sz="1600" i="1" baseline="30000" dirty="0" smtClean="0">
              <a:solidFill>
                <a:srgbClr val="00206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Stages </a:t>
            </a:r>
            <a:endParaRPr lang="fr-FR" sz="1600" i="1" baseline="30000" dirty="0" smtClean="0">
              <a:solidFill>
                <a:srgbClr val="00206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4448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8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83326" y="690797"/>
            <a:ext cx="6447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2013 : premier entente/projet CNAM - IUT Bourges via UTOP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83326" y="962702"/>
            <a:ext cx="4450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2017 : projet porté/validé CA IUT Bourges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83327" y="1251851"/>
            <a:ext cx="383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2018 : LP-Robotique accréditée UO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83327" y="1549631"/>
            <a:ext cx="417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2019 : LP-Robotique accréditée CNAM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107910" y="1094483"/>
            <a:ext cx="1809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Chronologie </a:t>
            </a:r>
            <a:endParaRPr lang="fr-FR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Maturation</a:t>
            </a:r>
            <a:endParaRPr lang="fr-FR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83326" y="1875163"/>
            <a:ext cx="5673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2019 : Demande Apprentissage CFA-IURC pour 2020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7115751" y="714136"/>
            <a:ext cx="4698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Oct. 2018 </a:t>
            </a:r>
            <a:r>
              <a:rPr lang="fr-FR" dirty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Financement UO /Appel à Projet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112881" y="1013189"/>
            <a:ext cx="4681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Nov. 2018 </a:t>
            </a:r>
            <a:r>
              <a:rPr lang="fr-FR" dirty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Commission de suivi UO/CNAM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130133" y="1289231"/>
            <a:ext cx="4784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Nov. 2018 </a:t>
            </a:r>
            <a:r>
              <a:rPr lang="fr-FR" dirty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Maquette Pédagogique Finalisée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058247" y="1571028"/>
            <a:ext cx="4194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Janv. 2019 </a:t>
            </a:r>
            <a:r>
              <a:rPr lang="fr-FR" dirty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Recrutement Professeurs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063998" y="1887330"/>
            <a:ext cx="4117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Mars. 2019 </a:t>
            </a:r>
            <a:r>
              <a:rPr lang="fr-FR" dirty="0">
                <a:latin typeface="Arial" pitchFamily="34" charset="0"/>
                <a:cs typeface="Arial" pitchFamily="34" charset="0"/>
              </a:rPr>
              <a:t>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e-Candidat LP Robotique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47C74C48-5BE5-4339-A6B6-9ACCBF8E1663}"/>
              </a:ext>
            </a:extLst>
          </p:cNvPr>
          <p:cNvCxnSpPr>
            <a:cxnSpLocks/>
          </p:cNvCxnSpPr>
          <p:nvPr/>
        </p:nvCxnSpPr>
        <p:spPr>
          <a:xfrm flipH="1">
            <a:off x="3044781" y="4092578"/>
            <a:ext cx="5331" cy="264125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04FE84C1-87FB-47F3-86B9-CECA13A0E48A}"/>
              </a:ext>
            </a:extLst>
          </p:cNvPr>
          <p:cNvCxnSpPr>
            <a:cxnSpLocks/>
          </p:cNvCxnSpPr>
          <p:nvPr/>
        </p:nvCxnSpPr>
        <p:spPr>
          <a:xfrm flipH="1">
            <a:off x="6854728" y="4023151"/>
            <a:ext cx="11807" cy="266624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C4BDD082-41D8-44BA-BDC1-A97C38E1F1E5}"/>
              </a:ext>
            </a:extLst>
          </p:cNvPr>
          <p:cNvCxnSpPr>
            <a:cxnSpLocks/>
          </p:cNvCxnSpPr>
          <p:nvPr/>
        </p:nvCxnSpPr>
        <p:spPr>
          <a:xfrm>
            <a:off x="4418263" y="4023151"/>
            <a:ext cx="0" cy="266624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0BE87DF4-F1E8-4945-B7F2-6C98D3FC6D5A}"/>
              </a:ext>
            </a:extLst>
          </p:cNvPr>
          <p:cNvCxnSpPr>
            <a:cxnSpLocks/>
          </p:cNvCxnSpPr>
          <p:nvPr/>
        </p:nvCxnSpPr>
        <p:spPr>
          <a:xfrm>
            <a:off x="2399867" y="6313611"/>
            <a:ext cx="263160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8BA1223-6D55-4C03-AF82-11BFCFAEDC62}"/>
              </a:ext>
            </a:extLst>
          </p:cNvPr>
          <p:cNvCxnSpPr>
            <a:cxnSpLocks/>
          </p:cNvCxnSpPr>
          <p:nvPr/>
        </p:nvCxnSpPr>
        <p:spPr>
          <a:xfrm>
            <a:off x="3073597" y="5295209"/>
            <a:ext cx="3141064" cy="29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49B99645-312D-4398-82B5-B509AB935749}"/>
              </a:ext>
            </a:extLst>
          </p:cNvPr>
          <p:cNvSpPr txBox="1"/>
          <p:nvPr/>
        </p:nvSpPr>
        <p:spPr>
          <a:xfrm>
            <a:off x="3043998" y="5277197"/>
            <a:ext cx="4761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3">
                    <a:lumMod val="75000"/>
                  </a:schemeClr>
                </a:solidFill>
              </a:rPr>
              <a:t>PRODUCTION des activités et ressources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B04FA985-0952-4AED-8E94-0A91D7E74163}"/>
              </a:ext>
            </a:extLst>
          </p:cNvPr>
          <p:cNvCxnSpPr>
            <a:cxnSpLocks/>
          </p:cNvCxnSpPr>
          <p:nvPr/>
        </p:nvCxnSpPr>
        <p:spPr>
          <a:xfrm>
            <a:off x="4789403" y="5607277"/>
            <a:ext cx="207669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421C8B8A-CEF8-4B3F-908D-E5C010EB13AC}"/>
              </a:ext>
            </a:extLst>
          </p:cNvPr>
          <p:cNvSpPr txBox="1"/>
          <p:nvPr/>
        </p:nvSpPr>
        <p:spPr>
          <a:xfrm>
            <a:off x="3694925" y="5633081"/>
            <a:ext cx="3641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3">
                    <a:lumMod val="75000"/>
                  </a:schemeClr>
                </a:solidFill>
              </a:rPr>
              <a:t>PRODUCTION des vidéos (studio)</a:t>
            </a:r>
            <a:endParaRPr lang="fr-FR" sz="1600" dirty="0"/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C77A8DEF-B904-4290-B3E2-DDFAF10D283B}"/>
              </a:ext>
            </a:extLst>
          </p:cNvPr>
          <p:cNvCxnSpPr>
            <a:cxnSpLocks/>
          </p:cNvCxnSpPr>
          <p:nvPr/>
        </p:nvCxnSpPr>
        <p:spPr>
          <a:xfrm>
            <a:off x="6875162" y="6499642"/>
            <a:ext cx="231784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9E4B5C26-28E4-41D9-ADE6-1E995EBC3073}"/>
              </a:ext>
            </a:extLst>
          </p:cNvPr>
          <p:cNvSpPr txBox="1"/>
          <p:nvPr/>
        </p:nvSpPr>
        <p:spPr>
          <a:xfrm>
            <a:off x="2769001" y="4960975"/>
            <a:ext cx="29767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C00000"/>
                </a:solidFill>
              </a:rPr>
              <a:t>SCENARIO DETAILLE par UE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D50DC760-279A-404B-AE22-939AC9F0FA0F}"/>
              </a:ext>
            </a:extLst>
          </p:cNvPr>
          <p:cNvCxnSpPr>
            <a:cxnSpLocks/>
          </p:cNvCxnSpPr>
          <p:nvPr/>
        </p:nvCxnSpPr>
        <p:spPr>
          <a:xfrm>
            <a:off x="8018663" y="3990662"/>
            <a:ext cx="0" cy="269873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4F695741-95B8-4FCE-AA46-8D5981F2215A}"/>
              </a:ext>
            </a:extLst>
          </p:cNvPr>
          <p:cNvCxnSpPr>
            <a:cxnSpLocks/>
          </p:cNvCxnSpPr>
          <p:nvPr/>
        </p:nvCxnSpPr>
        <p:spPr>
          <a:xfrm>
            <a:off x="3503086" y="5991523"/>
            <a:ext cx="3351642" cy="163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0CF8D1E9-6460-4FD8-BC7A-AE416E95D416}"/>
              </a:ext>
            </a:extLst>
          </p:cNvPr>
          <p:cNvSpPr txBox="1"/>
          <p:nvPr/>
        </p:nvSpPr>
        <p:spPr>
          <a:xfrm>
            <a:off x="3602150" y="5954543"/>
            <a:ext cx="3472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7030A0"/>
                </a:solidFill>
              </a:rPr>
              <a:t>IMPLEMENTATION dans Moodle</a:t>
            </a: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E54C848E-619A-4560-85BD-CE48E41ABF34}"/>
              </a:ext>
            </a:extLst>
          </p:cNvPr>
          <p:cNvCxnSpPr>
            <a:cxnSpLocks/>
          </p:cNvCxnSpPr>
          <p:nvPr/>
        </p:nvCxnSpPr>
        <p:spPr>
          <a:xfrm>
            <a:off x="3089819" y="6594345"/>
            <a:ext cx="23351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232E086F-B5E8-42C6-87FA-CC8795B38C8F}"/>
              </a:ext>
            </a:extLst>
          </p:cNvPr>
          <p:cNvSpPr txBox="1"/>
          <p:nvPr/>
        </p:nvSpPr>
        <p:spPr>
          <a:xfrm>
            <a:off x="3139027" y="6534038"/>
            <a:ext cx="2252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7030A0"/>
                </a:solidFill>
              </a:rPr>
              <a:t>Formation MOODLE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88956AA8-E0F3-4302-B33C-9FD85B48EEF3}"/>
              </a:ext>
            </a:extLst>
          </p:cNvPr>
          <p:cNvCxnSpPr>
            <a:cxnSpLocks/>
          </p:cNvCxnSpPr>
          <p:nvPr/>
        </p:nvCxnSpPr>
        <p:spPr>
          <a:xfrm flipV="1">
            <a:off x="6896134" y="5991523"/>
            <a:ext cx="1129321" cy="639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ZoneTexte 32">
            <a:extLst>
              <a:ext uri="{FF2B5EF4-FFF2-40B4-BE49-F238E27FC236}">
                <a16:creationId xmlns:a16="http://schemas.microsoft.com/office/drawing/2014/main" id="{F57A2228-1ED1-47C0-A850-CBA46CAFA2F2}"/>
              </a:ext>
            </a:extLst>
          </p:cNvPr>
          <p:cNvSpPr txBox="1"/>
          <p:nvPr/>
        </p:nvSpPr>
        <p:spPr>
          <a:xfrm>
            <a:off x="7166428" y="5983653"/>
            <a:ext cx="897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7030A0"/>
                </a:solidFill>
              </a:rPr>
              <a:t>Tests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6C0E2D65-BCAC-4141-9A49-48737A82E5D2}"/>
              </a:ext>
            </a:extLst>
          </p:cNvPr>
          <p:cNvCxnSpPr>
            <a:cxnSpLocks/>
          </p:cNvCxnSpPr>
          <p:nvPr/>
        </p:nvCxnSpPr>
        <p:spPr>
          <a:xfrm>
            <a:off x="9234557" y="3998353"/>
            <a:ext cx="16484" cy="272118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D8A4BC44-4866-4FD8-B314-0C105FECA919}"/>
              </a:ext>
            </a:extLst>
          </p:cNvPr>
          <p:cNvSpPr txBox="1"/>
          <p:nvPr/>
        </p:nvSpPr>
        <p:spPr>
          <a:xfrm rot="16200000">
            <a:off x="-437276" y="5328452"/>
            <a:ext cx="17978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Ingénierie pédagogique &amp; production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D7E6037-B70E-4CCD-B4AD-99830007C47F}"/>
              </a:ext>
            </a:extLst>
          </p:cNvPr>
          <p:cNvSpPr txBox="1"/>
          <p:nvPr/>
        </p:nvSpPr>
        <p:spPr>
          <a:xfrm>
            <a:off x="6904761" y="6505920"/>
            <a:ext cx="2152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6">
                    <a:lumMod val="75000"/>
                  </a:schemeClr>
                </a:solidFill>
              </a:rPr>
              <a:t>Formation TUTORAT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801BF73-70B1-40EC-8CF8-43705688F702}"/>
              </a:ext>
            </a:extLst>
          </p:cNvPr>
          <p:cNvSpPr txBox="1"/>
          <p:nvPr/>
        </p:nvSpPr>
        <p:spPr>
          <a:xfrm>
            <a:off x="2364760" y="6285395"/>
            <a:ext cx="27420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3">
                    <a:lumMod val="75000"/>
                  </a:schemeClr>
                </a:solidFill>
              </a:rPr>
              <a:t>Formation PRODUCTION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73992F0-2141-4AD4-8AF8-F50065C78D5F}"/>
              </a:ext>
            </a:extLst>
          </p:cNvPr>
          <p:cNvSpPr txBox="1"/>
          <p:nvPr/>
        </p:nvSpPr>
        <p:spPr>
          <a:xfrm>
            <a:off x="1521339" y="4993641"/>
            <a:ext cx="1522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C00000"/>
                </a:solidFill>
              </a:rPr>
              <a:t>SCENARIO GENERAL</a:t>
            </a:r>
          </a:p>
          <a:p>
            <a:r>
              <a:rPr lang="fr-FR" sz="1600" dirty="0">
                <a:solidFill>
                  <a:srgbClr val="C00000"/>
                </a:solidFill>
              </a:rPr>
              <a:t> par UE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AF996E97-9492-4E98-9FD7-ABCA9BD8BB58}"/>
              </a:ext>
            </a:extLst>
          </p:cNvPr>
          <p:cNvSpPr txBox="1"/>
          <p:nvPr/>
        </p:nvSpPr>
        <p:spPr>
          <a:xfrm rot="16200000">
            <a:off x="-293284" y="2684275"/>
            <a:ext cx="16853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/>
              <a:t>Ingénierie de formation &amp; </a:t>
            </a:r>
            <a:endParaRPr lang="fr-FR" i="1" dirty="0" smtClean="0"/>
          </a:p>
          <a:p>
            <a:pPr algn="ctr"/>
            <a:r>
              <a:rPr lang="fr-FR" i="1" dirty="0" err="1" smtClean="0"/>
              <a:t>tutorale</a:t>
            </a:r>
            <a:endParaRPr lang="fr-FR" i="1" dirty="0"/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FB92AD42-7937-4639-B772-B886C00CA1AB}"/>
              </a:ext>
            </a:extLst>
          </p:cNvPr>
          <p:cNvCxnSpPr>
            <a:cxnSpLocks/>
          </p:cNvCxnSpPr>
          <p:nvPr/>
        </p:nvCxnSpPr>
        <p:spPr>
          <a:xfrm>
            <a:off x="1584075" y="2762528"/>
            <a:ext cx="0" cy="113456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ZoneTexte 40">
            <a:extLst>
              <a:ext uri="{FF2B5EF4-FFF2-40B4-BE49-F238E27FC236}">
                <a16:creationId xmlns:a16="http://schemas.microsoft.com/office/drawing/2014/main" id="{A24B4D4C-3A9F-4CFD-9B56-59D7FA87B9BA}"/>
              </a:ext>
            </a:extLst>
          </p:cNvPr>
          <p:cNvSpPr txBox="1"/>
          <p:nvPr/>
        </p:nvSpPr>
        <p:spPr>
          <a:xfrm>
            <a:off x="1209952" y="2323734"/>
            <a:ext cx="1440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Kick off 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0279BA08-62C2-4BC6-AAC8-98868F82B421}"/>
              </a:ext>
            </a:extLst>
          </p:cNvPr>
          <p:cNvSpPr txBox="1"/>
          <p:nvPr/>
        </p:nvSpPr>
        <p:spPr>
          <a:xfrm>
            <a:off x="2592273" y="2323237"/>
            <a:ext cx="1440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Point II </a:t>
            </a: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6BA118AC-9871-4858-A450-55E5A58665A5}"/>
              </a:ext>
            </a:extLst>
          </p:cNvPr>
          <p:cNvCxnSpPr>
            <a:cxnSpLocks/>
          </p:cNvCxnSpPr>
          <p:nvPr/>
        </p:nvCxnSpPr>
        <p:spPr>
          <a:xfrm flipV="1">
            <a:off x="1656079" y="3257542"/>
            <a:ext cx="1368154" cy="218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B8C30EBA-DD68-408F-9623-9BB98988598D}"/>
              </a:ext>
            </a:extLst>
          </p:cNvPr>
          <p:cNvCxnSpPr>
            <a:cxnSpLocks/>
          </p:cNvCxnSpPr>
          <p:nvPr/>
        </p:nvCxnSpPr>
        <p:spPr>
          <a:xfrm>
            <a:off x="3019245" y="2777706"/>
            <a:ext cx="4988" cy="113091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80959C2F-7479-4D31-84A4-8EBE352BCD0C}"/>
              </a:ext>
            </a:extLst>
          </p:cNvPr>
          <p:cNvSpPr txBox="1"/>
          <p:nvPr/>
        </p:nvSpPr>
        <p:spPr>
          <a:xfrm>
            <a:off x="1860898" y="2657078"/>
            <a:ext cx="1307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C00000"/>
                </a:solidFill>
              </a:rPr>
              <a:t>Maquette</a:t>
            </a:r>
          </a:p>
          <a:p>
            <a:r>
              <a:rPr lang="fr-FR" sz="1600" dirty="0">
                <a:solidFill>
                  <a:srgbClr val="C00000"/>
                </a:solidFill>
              </a:rPr>
              <a:t> globale</a:t>
            </a: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96043D4B-A73A-43C0-934C-5332EDFA7C3A}"/>
              </a:ext>
            </a:extLst>
          </p:cNvPr>
          <p:cNvCxnSpPr>
            <a:cxnSpLocks/>
          </p:cNvCxnSpPr>
          <p:nvPr/>
        </p:nvCxnSpPr>
        <p:spPr>
          <a:xfrm>
            <a:off x="4364966" y="2794958"/>
            <a:ext cx="13338" cy="111365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ZoneTexte 46">
            <a:extLst>
              <a:ext uri="{FF2B5EF4-FFF2-40B4-BE49-F238E27FC236}">
                <a16:creationId xmlns:a16="http://schemas.microsoft.com/office/drawing/2014/main" id="{560FBE1D-A5AB-49E6-A6A8-CF1BCB62D363}"/>
              </a:ext>
            </a:extLst>
          </p:cNvPr>
          <p:cNvSpPr txBox="1"/>
          <p:nvPr/>
        </p:nvSpPr>
        <p:spPr>
          <a:xfrm>
            <a:off x="3965860" y="2351906"/>
            <a:ext cx="1440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Point III 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EF84C971-4B38-4444-9CBC-C0EB6AFFD5EB}"/>
              </a:ext>
            </a:extLst>
          </p:cNvPr>
          <p:cNvSpPr txBox="1"/>
          <p:nvPr/>
        </p:nvSpPr>
        <p:spPr>
          <a:xfrm>
            <a:off x="6412083" y="2509685"/>
            <a:ext cx="1440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Point V </a:t>
            </a:r>
          </a:p>
        </p:txBody>
      </p: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3113DE3D-CEB6-45EE-8D4B-95AE3C67EE39}"/>
              </a:ext>
            </a:extLst>
          </p:cNvPr>
          <p:cNvCxnSpPr>
            <a:cxnSpLocks/>
          </p:cNvCxnSpPr>
          <p:nvPr/>
        </p:nvCxnSpPr>
        <p:spPr>
          <a:xfrm>
            <a:off x="5615796" y="2786332"/>
            <a:ext cx="10163" cy="111076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CDE278E7-537D-40DA-A946-5B43BC2B8A44}"/>
              </a:ext>
            </a:extLst>
          </p:cNvPr>
          <p:cNvCxnSpPr>
            <a:cxnSpLocks/>
          </p:cNvCxnSpPr>
          <p:nvPr/>
        </p:nvCxnSpPr>
        <p:spPr>
          <a:xfrm flipV="1">
            <a:off x="3754103" y="3470736"/>
            <a:ext cx="1871856" cy="213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4B0303F1-8E43-4208-8A53-D056EED30504}"/>
              </a:ext>
            </a:extLst>
          </p:cNvPr>
          <p:cNvSpPr txBox="1"/>
          <p:nvPr/>
        </p:nvSpPr>
        <p:spPr>
          <a:xfrm>
            <a:off x="4378304" y="2933833"/>
            <a:ext cx="1616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6">
                    <a:lumMod val="75000"/>
                  </a:schemeClr>
                </a:solidFill>
              </a:rPr>
              <a:t>Scénarisation tutorat</a:t>
            </a: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4862A50D-4724-4D76-9436-76172C5273AD}"/>
              </a:ext>
            </a:extLst>
          </p:cNvPr>
          <p:cNvCxnSpPr>
            <a:cxnSpLocks/>
          </p:cNvCxnSpPr>
          <p:nvPr/>
        </p:nvCxnSpPr>
        <p:spPr>
          <a:xfrm>
            <a:off x="6823494" y="2881223"/>
            <a:ext cx="17162" cy="101587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D2341C86-956F-43D6-AB0B-31DA05CCB9E8}"/>
              </a:ext>
            </a:extLst>
          </p:cNvPr>
          <p:cNvCxnSpPr>
            <a:cxnSpLocks/>
          </p:cNvCxnSpPr>
          <p:nvPr/>
        </p:nvCxnSpPr>
        <p:spPr>
          <a:xfrm>
            <a:off x="7979434" y="2950234"/>
            <a:ext cx="13350" cy="94686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ZoneTexte 53">
            <a:extLst>
              <a:ext uri="{FF2B5EF4-FFF2-40B4-BE49-F238E27FC236}">
                <a16:creationId xmlns:a16="http://schemas.microsoft.com/office/drawing/2014/main" id="{FB83CF05-32FC-4AE0-938C-B3A330E53B89}"/>
              </a:ext>
            </a:extLst>
          </p:cNvPr>
          <p:cNvSpPr txBox="1"/>
          <p:nvPr/>
        </p:nvSpPr>
        <p:spPr>
          <a:xfrm>
            <a:off x="5147759" y="2362943"/>
            <a:ext cx="1440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Point IV 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5949720E-E1DB-4BA7-B617-90BCF1FE7178}"/>
              </a:ext>
            </a:extLst>
          </p:cNvPr>
          <p:cNvSpPr txBox="1"/>
          <p:nvPr/>
        </p:nvSpPr>
        <p:spPr>
          <a:xfrm>
            <a:off x="7586614" y="2503358"/>
            <a:ext cx="1440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Point VI 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46247275-2785-4FA1-9FA9-DBE4DB8A653F}"/>
              </a:ext>
            </a:extLst>
          </p:cNvPr>
          <p:cNvSpPr txBox="1"/>
          <p:nvPr/>
        </p:nvSpPr>
        <p:spPr>
          <a:xfrm>
            <a:off x="8773533" y="2504586"/>
            <a:ext cx="1440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Point </a:t>
            </a:r>
            <a:r>
              <a:rPr lang="fr-FR" sz="1600" dirty="0" smtClean="0"/>
              <a:t>VII</a:t>
            </a:r>
            <a:endParaRPr lang="fr-FR" sz="1600" dirty="0"/>
          </a:p>
        </p:txBody>
      </p: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069A9DB6-D6F6-4EFA-B1F3-B62328055DF6}"/>
              </a:ext>
            </a:extLst>
          </p:cNvPr>
          <p:cNvCxnSpPr>
            <a:cxnSpLocks/>
          </p:cNvCxnSpPr>
          <p:nvPr/>
        </p:nvCxnSpPr>
        <p:spPr>
          <a:xfrm>
            <a:off x="9195758" y="2941608"/>
            <a:ext cx="21162" cy="9554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ZoneTexte 57">
            <a:extLst>
              <a:ext uri="{FF2B5EF4-FFF2-40B4-BE49-F238E27FC236}">
                <a16:creationId xmlns:a16="http://schemas.microsoft.com/office/drawing/2014/main" id="{C111D4A9-B253-4CAA-AA68-2A1676F8CF38}"/>
              </a:ext>
            </a:extLst>
          </p:cNvPr>
          <p:cNvSpPr txBox="1"/>
          <p:nvPr/>
        </p:nvSpPr>
        <p:spPr>
          <a:xfrm>
            <a:off x="3655726" y="3453422"/>
            <a:ext cx="4383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Communication  &amp; Admission</a:t>
            </a:r>
          </a:p>
        </p:txBody>
      </p: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EFC0FBE0-A9D1-40CD-ADDE-C32FC1F13556}"/>
              </a:ext>
            </a:extLst>
          </p:cNvPr>
          <p:cNvCxnSpPr>
            <a:cxnSpLocks/>
          </p:cNvCxnSpPr>
          <p:nvPr/>
        </p:nvCxnSpPr>
        <p:spPr>
          <a:xfrm>
            <a:off x="1228723" y="3753080"/>
            <a:ext cx="677085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6E7AE5DD-774F-45F9-A036-B65F1750CE53}"/>
              </a:ext>
            </a:extLst>
          </p:cNvPr>
          <p:cNvCxnSpPr>
            <a:cxnSpLocks/>
          </p:cNvCxnSpPr>
          <p:nvPr/>
        </p:nvCxnSpPr>
        <p:spPr>
          <a:xfrm>
            <a:off x="2373988" y="3680557"/>
            <a:ext cx="68660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1" name="ZoneTexte 60">
            <a:extLst>
              <a:ext uri="{FF2B5EF4-FFF2-40B4-BE49-F238E27FC236}">
                <a16:creationId xmlns:a16="http://schemas.microsoft.com/office/drawing/2014/main" id="{2F324086-2BEB-4CC6-8AA8-96B50F1DE20E}"/>
              </a:ext>
            </a:extLst>
          </p:cNvPr>
          <p:cNvSpPr txBox="1"/>
          <p:nvPr/>
        </p:nvSpPr>
        <p:spPr>
          <a:xfrm>
            <a:off x="1860685" y="3289159"/>
            <a:ext cx="2116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3">
                    <a:lumMod val="75000"/>
                  </a:schemeClr>
                </a:solidFill>
              </a:rPr>
              <a:t>Charte graphique</a:t>
            </a: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6FFD0B5D-1A23-408B-A731-F31C7C27B11C}"/>
              </a:ext>
            </a:extLst>
          </p:cNvPr>
          <p:cNvCxnSpPr>
            <a:cxnSpLocks/>
          </p:cNvCxnSpPr>
          <p:nvPr/>
        </p:nvCxnSpPr>
        <p:spPr>
          <a:xfrm>
            <a:off x="5625959" y="3468026"/>
            <a:ext cx="232199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3" name="ZoneTexte 62">
            <a:extLst>
              <a:ext uri="{FF2B5EF4-FFF2-40B4-BE49-F238E27FC236}">
                <a16:creationId xmlns:a16="http://schemas.microsoft.com/office/drawing/2014/main" id="{9B49CD1E-610B-4DB7-8B2B-4D9CC68F07CF}"/>
              </a:ext>
            </a:extLst>
          </p:cNvPr>
          <p:cNvSpPr txBox="1"/>
          <p:nvPr/>
        </p:nvSpPr>
        <p:spPr>
          <a:xfrm>
            <a:off x="5602440" y="3141955"/>
            <a:ext cx="3369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accent6">
                    <a:lumMod val="75000"/>
                  </a:schemeClr>
                </a:solidFill>
              </a:rPr>
              <a:t>Profils tuteurs et charte</a:t>
            </a:r>
          </a:p>
        </p:txBody>
      </p: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7F4BD8CD-D40B-45BF-886A-79631D376FED}"/>
              </a:ext>
            </a:extLst>
          </p:cNvPr>
          <p:cNvCxnSpPr>
            <a:cxnSpLocks/>
          </p:cNvCxnSpPr>
          <p:nvPr/>
        </p:nvCxnSpPr>
        <p:spPr>
          <a:xfrm flipV="1">
            <a:off x="3030070" y="3265324"/>
            <a:ext cx="1357352" cy="11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5" name="ZoneTexte 64">
            <a:extLst>
              <a:ext uri="{FF2B5EF4-FFF2-40B4-BE49-F238E27FC236}">
                <a16:creationId xmlns:a16="http://schemas.microsoft.com/office/drawing/2014/main" id="{CA6550F5-1456-425D-B64F-27A579DA8CAF}"/>
              </a:ext>
            </a:extLst>
          </p:cNvPr>
          <p:cNvSpPr txBox="1"/>
          <p:nvPr/>
        </p:nvSpPr>
        <p:spPr>
          <a:xfrm>
            <a:off x="3005752" y="2644399"/>
            <a:ext cx="1463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C00000"/>
                </a:solidFill>
              </a:rPr>
              <a:t>Cohérence pédagogique</a:t>
            </a: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CACDB22B-7022-4D82-9553-9A63A755FC39}"/>
              </a:ext>
            </a:extLst>
          </p:cNvPr>
          <p:cNvCxnSpPr>
            <a:cxnSpLocks/>
          </p:cNvCxnSpPr>
          <p:nvPr/>
        </p:nvCxnSpPr>
        <p:spPr>
          <a:xfrm>
            <a:off x="6850974" y="3643568"/>
            <a:ext cx="308665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7" name="ZoneTexte 66">
            <a:extLst>
              <a:ext uri="{FF2B5EF4-FFF2-40B4-BE49-F238E27FC236}">
                <a16:creationId xmlns:a16="http://schemas.microsoft.com/office/drawing/2014/main" id="{886DB5DB-36A0-4ACC-A8C4-9A5E31B3AC29}"/>
              </a:ext>
            </a:extLst>
          </p:cNvPr>
          <p:cNvSpPr txBox="1"/>
          <p:nvPr/>
        </p:nvSpPr>
        <p:spPr>
          <a:xfrm>
            <a:off x="7999708" y="3334617"/>
            <a:ext cx="1738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/>
              <a:t>Pré-formation</a:t>
            </a:r>
            <a:endParaRPr lang="fr-FR" sz="1600" dirty="0"/>
          </a:p>
        </p:txBody>
      </p:sp>
      <p:graphicFrame>
        <p:nvGraphicFramePr>
          <p:cNvPr id="68" name="Espace réservé du contenu 3">
            <a:extLst>
              <a:ext uri="{FF2B5EF4-FFF2-40B4-BE49-F238E27FC236}">
                <a16:creationId xmlns:a16="http://schemas.microsoft.com/office/drawing/2014/main" id="{26CDA31C-6EE3-4F3C-8199-31C4213AF7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061045"/>
              </p:ext>
            </p:extLst>
          </p:nvPr>
        </p:nvGraphicFramePr>
        <p:xfrm>
          <a:off x="989910" y="4235081"/>
          <a:ext cx="9052341" cy="59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FA92108F-0A54-428E-8C29-B1D489CAA24B}"/>
              </a:ext>
            </a:extLst>
          </p:cNvPr>
          <p:cNvCxnSpPr>
            <a:cxnSpLocks/>
          </p:cNvCxnSpPr>
          <p:nvPr/>
        </p:nvCxnSpPr>
        <p:spPr>
          <a:xfrm>
            <a:off x="1609954" y="4914183"/>
            <a:ext cx="146364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AD7B5790-F534-4F89-842B-B3D3E44E81CB}"/>
              </a:ext>
            </a:extLst>
          </p:cNvPr>
          <p:cNvCxnSpPr>
            <a:cxnSpLocks/>
          </p:cNvCxnSpPr>
          <p:nvPr/>
        </p:nvCxnSpPr>
        <p:spPr>
          <a:xfrm>
            <a:off x="3048160" y="4914183"/>
            <a:ext cx="136514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71" name="Diagramme 70">
            <a:extLst>
              <a:ext uri="{FF2B5EF4-FFF2-40B4-BE49-F238E27FC236}">
                <a16:creationId xmlns:a16="http://schemas.microsoft.com/office/drawing/2014/main" id="{FF0729E7-0945-4119-9DCA-3B298980E3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0907335"/>
              </p:ext>
            </p:extLst>
          </p:nvPr>
        </p:nvGraphicFramePr>
        <p:xfrm>
          <a:off x="1167619" y="3848217"/>
          <a:ext cx="8972969" cy="408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2" name="ZoneTexte 71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</p:spTree>
    <p:extLst>
      <p:ext uri="{BB962C8B-B14F-4D97-AF65-F5344CB8AC3E}">
        <p14:creationId xmlns:p14="http://schemas.microsoft.com/office/powerpoint/2010/main" val="65235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14FC8-7A6B-454A-ADA5-8A1A54B328A5}" type="slidenum">
              <a:rPr lang="fr-FR" smtClean="0"/>
              <a:t>9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2606887" y="63878"/>
            <a:ext cx="6773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Licence Professionnelle  ROBOTIQUE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792" y="55087"/>
            <a:ext cx="2399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latin typeface="Arial" pitchFamily="34" charset="0"/>
                <a:cs typeface="Arial" pitchFamily="34" charset="0"/>
              </a:rPr>
              <a:t> LP « Métiers de l’Industrie :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Mécatronique, Robotique »</a:t>
            </a:r>
          </a:p>
        </p:txBody>
      </p:sp>
    </p:spTree>
    <p:extLst>
      <p:ext uri="{BB962C8B-B14F-4D97-AF65-F5344CB8AC3E}">
        <p14:creationId xmlns:p14="http://schemas.microsoft.com/office/powerpoint/2010/main" val="8683344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916</Words>
  <Application>Microsoft Office PowerPoint</Application>
  <PresentationFormat>Grand écran</PresentationFormat>
  <Paragraphs>290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Fabien Krause</dc:creator>
  <cp:lastModifiedBy>Cyril</cp:lastModifiedBy>
  <cp:revision>117</cp:revision>
  <dcterms:created xsi:type="dcterms:W3CDTF">2019-05-15T16:17:01Z</dcterms:created>
  <dcterms:modified xsi:type="dcterms:W3CDTF">2019-09-05T17:02:54Z</dcterms:modified>
</cp:coreProperties>
</file>