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1" r:id="rId6"/>
    <p:sldId id="267" r:id="rId7"/>
    <p:sldId id="264" r:id="rId8"/>
    <p:sldId id="268" r:id="rId9"/>
    <p:sldId id="261" r:id="rId10"/>
    <p:sldId id="266" r:id="rId11"/>
    <p:sldId id="262" r:id="rId12"/>
    <p:sldId id="265" r:id="rId13"/>
    <p:sldId id="259" r:id="rId14"/>
    <p:sldId id="272" r:id="rId15"/>
    <p:sldId id="273"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1" d="100"/>
          <a:sy n="91" d="100"/>
        </p:scale>
        <p:origin x="3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12FA9-AA7E-BBBB-BC7B-C03B4187BB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A24105-B5A9-760C-E77F-15CE1B021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663644-88F0-767B-4A98-CBC2FB7F53E6}"/>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5" name="Espace réservé du pied de page 4">
            <a:extLst>
              <a:ext uri="{FF2B5EF4-FFF2-40B4-BE49-F238E27FC236}">
                <a16:creationId xmlns:a16="http://schemas.microsoft.com/office/drawing/2014/main" id="{70441CC1-0F51-2A41-67CE-3B118BDD6A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35ED54-A23B-67CC-AB88-8EF07F3F9FBE}"/>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215472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54974-D4FF-8346-2545-49CFE4DF2EA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91FD3D2-A399-8AA3-4E17-5FB6554BC77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9F6B3B-942D-2D40-D97C-8D8DECF6E008}"/>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5" name="Espace réservé du pied de page 4">
            <a:extLst>
              <a:ext uri="{FF2B5EF4-FFF2-40B4-BE49-F238E27FC236}">
                <a16:creationId xmlns:a16="http://schemas.microsoft.com/office/drawing/2014/main" id="{59146827-5EBA-FB80-3E5E-8B50D0275B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91AC97-45ED-CE27-59D7-017DFA952F81}"/>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416159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A81BEB-8648-DC65-042C-6466E853451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CAB547-8C8A-AA85-909F-26EA1D6A9A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E7076-0C31-7B3C-1EE5-E00F8139D21D}"/>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5" name="Espace réservé du pied de page 4">
            <a:extLst>
              <a:ext uri="{FF2B5EF4-FFF2-40B4-BE49-F238E27FC236}">
                <a16:creationId xmlns:a16="http://schemas.microsoft.com/office/drawing/2014/main" id="{5181B04C-4EE2-8BA4-A69E-307D516BBD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4E47A1-9111-5B2E-0F0E-CE409B922393}"/>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340449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B35D5-1DC9-4B42-0EE8-ADBA448163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E1FE79-6567-7509-B6D1-5AA0A2F1A7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E296DF-208B-4B47-8AF6-EA5D1A7962D3}"/>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5" name="Espace réservé du pied de page 4">
            <a:extLst>
              <a:ext uri="{FF2B5EF4-FFF2-40B4-BE49-F238E27FC236}">
                <a16:creationId xmlns:a16="http://schemas.microsoft.com/office/drawing/2014/main" id="{31A1C706-2539-8E04-31C3-111399F86A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207E15-2911-D7F0-3762-6E87186455A4}"/>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160254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EA885-E15B-B286-8DEB-EB618328B0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D95044F-0108-5830-074A-9A5B422ABF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1ED7E4-7601-65A3-2154-F1A8F27BBA92}"/>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5" name="Espace réservé du pied de page 4">
            <a:extLst>
              <a:ext uri="{FF2B5EF4-FFF2-40B4-BE49-F238E27FC236}">
                <a16:creationId xmlns:a16="http://schemas.microsoft.com/office/drawing/2014/main" id="{D685B26D-2303-6B63-9542-CC569BF316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7F39B8-F481-189E-397B-10A32EF25E25}"/>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279786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F6E5D-B8A5-818C-6E96-A4018D8BE8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F54EDF-F547-2EFD-3FD5-A1106CB1A55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D77CBE6-FA28-5982-3A40-4950D0D12C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9A2A059-6A53-0577-1ED0-A98BB5EADC6A}"/>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6" name="Espace réservé du pied de page 5">
            <a:extLst>
              <a:ext uri="{FF2B5EF4-FFF2-40B4-BE49-F238E27FC236}">
                <a16:creationId xmlns:a16="http://schemas.microsoft.com/office/drawing/2014/main" id="{62541B68-1D96-A606-B0F9-F43459BF72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C62B32-8C15-DF86-4ABB-DD7F6B1168ED}"/>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319590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2398F-0F4E-7C6C-1124-3BB4BDA32E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632547-F3C4-17A5-64FD-8A3349B61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BD7F3E4-834D-F157-9D30-DEFECB31FA6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FC0DD1-102B-5A5F-52D6-A848AFE7D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D53D28-23DF-9B1E-3B87-57C0EB82ECC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FA92E3A-89D5-6BC4-37C2-11CCE3AAE303}"/>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8" name="Espace réservé du pied de page 7">
            <a:extLst>
              <a:ext uri="{FF2B5EF4-FFF2-40B4-BE49-F238E27FC236}">
                <a16:creationId xmlns:a16="http://schemas.microsoft.com/office/drawing/2014/main" id="{A029248E-88B9-E156-61D0-0CACAAB4DA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79576E4-7BD1-EAA7-9622-2820A4FD651E}"/>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149837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6B5829-4425-6647-E2BD-F6F61C25BB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AC51E0-71D9-F5DB-7BB7-07CF8A75FC9B}"/>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4" name="Espace réservé du pied de page 3">
            <a:extLst>
              <a:ext uri="{FF2B5EF4-FFF2-40B4-BE49-F238E27FC236}">
                <a16:creationId xmlns:a16="http://schemas.microsoft.com/office/drawing/2014/main" id="{9688ED47-4AB4-0D1E-E489-A9ADA07024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C6BA3EF-C472-8B00-230E-0B1E8D0B1F99}"/>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350198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83864D-4C91-6B58-E6AC-9117D77E2EA9}"/>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3" name="Espace réservé du pied de page 2">
            <a:extLst>
              <a:ext uri="{FF2B5EF4-FFF2-40B4-BE49-F238E27FC236}">
                <a16:creationId xmlns:a16="http://schemas.microsoft.com/office/drawing/2014/main" id="{53DA66C5-5B67-1D43-80BB-098C2B77882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38B94A-52C7-0987-5BB6-394AEBD05C59}"/>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314499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90AF8-CD3C-A1BB-3CAB-8A091B117C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9F018C-5113-3EB1-D6AE-25A1D0D80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805B4A-BF42-68A1-0D6C-0B7678ADA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5E24F-F51F-E8A7-B331-DD3BBA5DD7EE}"/>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6" name="Espace réservé du pied de page 5">
            <a:extLst>
              <a:ext uri="{FF2B5EF4-FFF2-40B4-BE49-F238E27FC236}">
                <a16:creationId xmlns:a16="http://schemas.microsoft.com/office/drawing/2014/main" id="{C45C39B2-D9E0-9E88-F72C-B0549B7CCB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18BFD5-4936-DB21-146A-6BCE216A3DE6}"/>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351014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3372-46E8-67B8-03CB-559B56C104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C650E2-6CAA-ED60-5809-A388BF622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278227F-3389-1B6F-1133-89685EDEE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E90059-837A-16CE-678C-AB487494169E}"/>
              </a:ext>
            </a:extLst>
          </p:cNvPr>
          <p:cNvSpPr>
            <a:spLocks noGrp="1"/>
          </p:cNvSpPr>
          <p:nvPr>
            <p:ph type="dt" sz="half" idx="10"/>
          </p:nvPr>
        </p:nvSpPr>
        <p:spPr/>
        <p:txBody>
          <a:bodyPr/>
          <a:lstStyle/>
          <a:p>
            <a:fld id="{F52FF78D-234E-42EE-A58F-CDD06A800FB2}" type="datetimeFigureOut">
              <a:rPr lang="fr-FR" smtClean="0"/>
              <a:t>24/02/2025</a:t>
            </a:fld>
            <a:endParaRPr lang="fr-FR"/>
          </a:p>
        </p:txBody>
      </p:sp>
      <p:sp>
        <p:nvSpPr>
          <p:cNvPr id="6" name="Espace réservé du pied de page 5">
            <a:extLst>
              <a:ext uri="{FF2B5EF4-FFF2-40B4-BE49-F238E27FC236}">
                <a16:creationId xmlns:a16="http://schemas.microsoft.com/office/drawing/2014/main" id="{A3D4996F-BE48-A39C-7D02-B17E12FD7E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91AA91-3529-3F76-0604-44F5305DF201}"/>
              </a:ext>
            </a:extLst>
          </p:cNvPr>
          <p:cNvSpPr>
            <a:spLocks noGrp="1"/>
          </p:cNvSpPr>
          <p:nvPr>
            <p:ph type="sldNum" sz="quarter" idx="12"/>
          </p:nvPr>
        </p:nvSpPr>
        <p:spPr/>
        <p:txBody>
          <a:bodyPr/>
          <a:lstStyle/>
          <a:p>
            <a:fld id="{154985A9-D2E3-4342-81DA-C4E83C0276EC}" type="slidenum">
              <a:rPr lang="fr-FR" smtClean="0"/>
              <a:t>‹N°›</a:t>
            </a:fld>
            <a:endParaRPr lang="fr-FR"/>
          </a:p>
        </p:txBody>
      </p:sp>
    </p:spTree>
    <p:extLst>
      <p:ext uri="{BB962C8B-B14F-4D97-AF65-F5344CB8AC3E}">
        <p14:creationId xmlns:p14="http://schemas.microsoft.com/office/powerpoint/2010/main" val="104426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3E39DC-705A-D4A8-5ABA-33948E7DB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6AF185-3866-9590-4FFC-02EE19026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21972C-2FAE-0BD3-DC52-44F01DE1F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2FF78D-234E-42EE-A58F-CDD06A800FB2}" type="datetimeFigureOut">
              <a:rPr lang="fr-FR" smtClean="0"/>
              <a:t>24/02/2025</a:t>
            </a:fld>
            <a:endParaRPr lang="fr-FR"/>
          </a:p>
        </p:txBody>
      </p:sp>
      <p:sp>
        <p:nvSpPr>
          <p:cNvPr id="5" name="Espace réservé du pied de page 4">
            <a:extLst>
              <a:ext uri="{FF2B5EF4-FFF2-40B4-BE49-F238E27FC236}">
                <a16:creationId xmlns:a16="http://schemas.microsoft.com/office/drawing/2014/main" id="{1D7DC9C1-7995-CBE1-AD1A-A6F044396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B58BD47-DA2C-2E5D-C4B3-9F8EF6998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4985A9-D2E3-4342-81DA-C4E83C0276EC}" type="slidenum">
              <a:rPr lang="fr-FR" smtClean="0"/>
              <a:t>‹N°›</a:t>
            </a:fld>
            <a:endParaRPr lang="fr-FR"/>
          </a:p>
        </p:txBody>
      </p:sp>
    </p:spTree>
    <p:extLst>
      <p:ext uri="{BB962C8B-B14F-4D97-AF65-F5344CB8AC3E}">
        <p14:creationId xmlns:p14="http://schemas.microsoft.com/office/powerpoint/2010/main" val="90408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Vid&#233;o%20r&#233;capitulative:%20https:/www.lumni.fr/video/la-digestion-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6D2E4-91DA-9A7E-A19C-97E101EF4EF0}"/>
              </a:ext>
            </a:extLst>
          </p:cNvPr>
          <p:cNvSpPr>
            <a:spLocks noGrp="1"/>
          </p:cNvSpPr>
          <p:nvPr>
            <p:ph type="ctrTitle"/>
          </p:nvPr>
        </p:nvSpPr>
        <p:spPr/>
        <p:txBody>
          <a:bodyPr/>
          <a:lstStyle/>
          <a:p>
            <a:r>
              <a:rPr lang="fr-FR" dirty="0"/>
              <a:t>La digestion chez l’homme</a:t>
            </a:r>
          </a:p>
        </p:txBody>
      </p:sp>
      <p:sp>
        <p:nvSpPr>
          <p:cNvPr id="3" name="Sous-titre 2">
            <a:extLst>
              <a:ext uri="{FF2B5EF4-FFF2-40B4-BE49-F238E27FC236}">
                <a16:creationId xmlns:a16="http://schemas.microsoft.com/office/drawing/2014/main" id="{81F2A2DD-D808-0C97-15E5-4236ADC548A6}"/>
              </a:ext>
            </a:extLst>
          </p:cNvPr>
          <p:cNvSpPr>
            <a:spLocks noGrp="1"/>
          </p:cNvSpPr>
          <p:nvPr>
            <p:ph type="subTitle" idx="1"/>
          </p:nvPr>
        </p:nvSpPr>
        <p:spPr/>
        <p:txBody>
          <a:bodyPr/>
          <a:lstStyle/>
          <a:p>
            <a:r>
              <a:rPr lang="fr-FR" dirty="0"/>
              <a:t>S. BOURGET</a:t>
            </a:r>
          </a:p>
        </p:txBody>
      </p:sp>
    </p:spTree>
    <p:extLst>
      <p:ext uri="{BB962C8B-B14F-4D97-AF65-F5344CB8AC3E}">
        <p14:creationId xmlns:p14="http://schemas.microsoft.com/office/powerpoint/2010/main" val="393224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F3E33-9400-6485-FEBF-FA214F609B1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961EE1B-7BE2-843B-577F-017902E59C01}"/>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82AA97A5-E7EF-5BEC-C503-B63E318B92AB}"/>
              </a:ext>
            </a:extLst>
          </p:cNvPr>
          <p:cNvPicPr>
            <a:picLocks noChangeAspect="1"/>
          </p:cNvPicPr>
          <p:nvPr/>
        </p:nvPicPr>
        <p:blipFill>
          <a:blip r:embed="rId2"/>
          <a:stretch>
            <a:fillRect/>
          </a:stretch>
        </p:blipFill>
        <p:spPr>
          <a:xfrm>
            <a:off x="965790" y="365125"/>
            <a:ext cx="9475381" cy="6069042"/>
          </a:xfrm>
          <a:prstGeom prst="rect">
            <a:avLst/>
          </a:prstGeom>
        </p:spPr>
      </p:pic>
    </p:spTree>
    <p:extLst>
      <p:ext uri="{BB962C8B-B14F-4D97-AF65-F5344CB8AC3E}">
        <p14:creationId xmlns:p14="http://schemas.microsoft.com/office/powerpoint/2010/main" val="345273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323DE09-E84F-DEBE-626B-A5DF2976D8AD}"/>
              </a:ext>
            </a:extLst>
          </p:cNvPr>
          <p:cNvPicPr>
            <a:picLocks noGrp="1" noChangeAspect="1"/>
          </p:cNvPicPr>
          <p:nvPr>
            <p:ph idx="1"/>
          </p:nvPr>
        </p:nvPicPr>
        <p:blipFill>
          <a:blip r:embed="rId2"/>
          <a:stretch>
            <a:fillRect/>
          </a:stretch>
        </p:blipFill>
        <p:spPr>
          <a:xfrm>
            <a:off x="358137" y="1596664"/>
            <a:ext cx="5623127" cy="4351338"/>
          </a:xfrm>
          <a:solidFill>
            <a:schemeClr val="accent2">
              <a:lumMod val="20000"/>
              <a:lumOff val="80000"/>
            </a:schemeClr>
          </a:solidFill>
        </p:spPr>
      </p:pic>
      <p:sp>
        <p:nvSpPr>
          <p:cNvPr id="6" name="ZoneTexte 5">
            <a:extLst>
              <a:ext uri="{FF2B5EF4-FFF2-40B4-BE49-F238E27FC236}">
                <a16:creationId xmlns:a16="http://schemas.microsoft.com/office/drawing/2014/main" id="{D47BD928-D542-91BA-8F9E-B041DEAA9964}"/>
              </a:ext>
            </a:extLst>
          </p:cNvPr>
          <p:cNvSpPr txBox="1"/>
          <p:nvPr/>
        </p:nvSpPr>
        <p:spPr>
          <a:xfrm>
            <a:off x="6308364" y="1690062"/>
            <a:ext cx="5883636" cy="3477875"/>
          </a:xfrm>
          <a:prstGeom prst="rect">
            <a:avLst/>
          </a:prstGeom>
          <a:noFill/>
        </p:spPr>
        <p:txBody>
          <a:bodyPr wrap="square" rtlCol="0">
            <a:spAutoFit/>
          </a:bodyPr>
          <a:lstStyle/>
          <a:p>
            <a:r>
              <a:rPr lang="fr-FR" sz="2000" dirty="0"/>
              <a:t>L’appareil digestif = tube digestif + glandes digestives</a:t>
            </a:r>
          </a:p>
          <a:p>
            <a:endParaRPr lang="fr-FR" sz="2000" dirty="0"/>
          </a:p>
          <a:p>
            <a:endParaRPr lang="fr-FR" dirty="0"/>
          </a:p>
          <a:p>
            <a:r>
              <a:rPr lang="fr-FR" dirty="0"/>
              <a:t>Tube digestif= ensemble des organes traversés par les aliments (bouche, œsophage, estomac, intestin grêle et gros intestin)</a:t>
            </a:r>
          </a:p>
          <a:p>
            <a:endParaRPr lang="fr-FR" dirty="0"/>
          </a:p>
          <a:p>
            <a:r>
              <a:rPr lang="fr-FR" dirty="0"/>
              <a:t>Glandes digestives = glandes qui fabriquent les sucs digestifs. Ces glandes peuvent être des organes tels que le foie ou le pancréas, ou ces glandes peuvent être contenues dans la paroi des organes du tube digestif (comme pour estomac ou l’intestin)</a:t>
            </a:r>
          </a:p>
        </p:txBody>
      </p:sp>
      <p:sp>
        <p:nvSpPr>
          <p:cNvPr id="2" name="ZoneTexte 1">
            <a:extLst>
              <a:ext uri="{FF2B5EF4-FFF2-40B4-BE49-F238E27FC236}">
                <a16:creationId xmlns:a16="http://schemas.microsoft.com/office/drawing/2014/main" id="{47C70D4D-E582-9914-EFA0-E89770316508}"/>
              </a:ext>
            </a:extLst>
          </p:cNvPr>
          <p:cNvSpPr txBox="1"/>
          <p:nvPr/>
        </p:nvSpPr>
        <p:spPr>
          <a:xfrm>
            <a:off x="427839" y="847288"/>
            <a:ext cx="2482603" cy="369332"/>
          </a:xfrm>
          <a:prstGeom prst="rect">
            <a:avLst/>
          </a:prstGeom>
          <a:noFill/>
        </p:spPr>
        <p:txBody>
          <a:bodyPr wrap="none" rtlCol="0">
            <a:spAutoFit/>
          </a:bodyPr>
          <a:lstStyle/>
          <a:p>
            <a:r>
              <a:rPr lang="fr-FR" b="1" dirty="0"/>
              <a:t>La digestion chimique</a:t>
            </a:r>
          </a:p>
        </p:txBody>
      </p:sp>
    </p:spTree>
    <p:extLst>
      <p:ext uri="{BB962C8B-B14F-4D97-AF65-F5344CB8AC3E}">
        <p14:creationId xmlns:p14="http://schemas.microsoft.com/office/powerpoint/2010/main" val="133641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70148-96F0-AC18-28E6-16D6D48EDBCD}"/>
              </a:ext>
            </a:extLst>
          </p:cNvPr>
          <p:cNvSpPr>
            <a:spLocks noGrp="1"/>
          </p:cNvSpPr>
          <p:nvPr>
            <p:ph idx="1"/>
          </p:nvPr>
        </p:nvSpPr>
        <p:spPr>
          <a:xfrm>
            <a:off x="7235908" y="2628582"/>
            <a:ext cx="4956092" cy="4351338"/>
          </a:xfrm>
        </p:spPr>
        <p:txBody>
          <a:bodyPr>
            <a:normAutofit fontScale="70000" lnSpcReduction="20000"/>
          </a:bodyPr>
          <a:lstStyle/>
          <a:p>
            <a:r>
              <a:rPr lang="fr-FR" dirty="0"/>
              <a:t>Le passage dans le sang se fait au niveau de l’intestin grêle car c’est un organe qui présente une paroi fine, avec des villosités (sur la paroi interne) ce qui augmente sa surface et il est très irrigué.</a:t>
            </a:r>
          </a:p>
          <a:p>
            <a:endParaRPr lang="fr-FR" dirty="0"/>
          </a:p>
          <a:p>
            <a:r>
              <a:rPr lang="fr-FR" dirty="0"/>
              <a:t>Souvent on pense que seuls les éléments « bons » ou nécessaires pour l’organisme passent dans le sang. Or l’alcool passe aussi!</a:t>
            </a:r>
          </a:p>
          <a:p>
            <a:r>
              <a:rPr lang="fr-FR" b="1" dirty="0"/>
              <a:t>Le passage dans le sang est régi uniquement par la taille</a:t>
            </a:r>
            <a:r>
              <a:rPr lang="fr-FR" dirty="0"/>
              <a:t>. Les aliments digérés et transformés en nutriments, ou aliments suffisamment petits (comme l’eau) vont alors passer dans le sang, mais les aliments non digérés, donc trop gros vont former les excréments.</a:t>
            </a:r>
          </a:p>
        </p:txBody>
      </p:sp>
      <p:pic>
        <p:nvPicPr>
          <p:cNvPr id="5" name="Image 4">
            <a:extLst>
              <a:ext uri="{FF2B5EF4-FFF2-40B4-BE49-F238E27FC236}">
                <a16:creationId xmlns:a16="http://schemas.microsoft.com/office/drawing/2014/main" id="{94B9A8C5-0991-D47E-42E9-C908A0FC31A2}"/>
              </a:ext>
            </a:extLst>
          </p:cNvPr>
          <p:cNvPicPr>
            <a:picLocks noChangeAspect="1"/>
          </p:cNvPicPr>
          <p:nvPr/>
        </p:nvPicPr>
        <p:blipFill>
          <a:blip r:embed="rId2"/>
          <a:stretch>
            <a:fillRect/>
          </a:stretch>
        </p:blipFill>
        <p:spPr>
          <a:xfrm>
            <a:off x="194548" y="2307738"/>
            <a:ext cx="6684214" cy="4418817"/>
          </a:xfrm>
          <a:prstGeom prst="rect">
            <a:avLst/>
          </a:prstGeom>
        </p:spPr>
      </p:pic>
      <p:pic>
        <p:nvPicPr>
          <p:cNvPr id="6" name="Image 5">
            <a:extLst>
              <a:ext uri="{FF2B5EF4-FFF2-40B4-BE49-F238E27FC236}">
                <a16:creationId xmlns:a16="http://schemas.microsoft.com/office/drawing/2014/main" id="{111681A1-B243-B32D-EC1D-A246D27A3F6F}"/>
              </a:ext>
            </a:extLst>
          </p:cNvPr>
          <p:cNvPicPr>
            <a:picLocks noChangeAspect="1"/>
          </p:cNvPicPr>
          <p:nvPr/>
        </p:nvPicPr>
        <p:blipFill>
          <a:blip r:embed="rId3"/>
          <a:stretch>
            <a:fillRect/>
          </a:stretch>
        </p:blipFill>
        <p:spPr>
          <a:xfrm>
            <a:off x="1987095" y="647340"/>
            <a:ext cx="3323399" cy="2305166"/>
          </a:xfrm>
          <a:prstGeom prst="rect">
            <a:avLst/>
          </a:prstGeom>
        </p:spPr>
      </p:pic>
      <p:sp>
        <p:nvSpPr>
          <p:cNvPr id="8" name="Titre 7">
            <a:extLst>
              <a:ext uri="{FF2B5EF4-FFF2-40B4-BE49-F238E27FC236}">
                <a16:creationId xmlns:a16="http://schemas.microsoft.com/office/drawing/2014/main" id="{7618E1A9-7CF2-547F-451B-F9249F56F9C3}"/>
              </a:ext>
            </a:extLst>
          </p:cNvPr>
          <p:cNvSpPr>
            <a:spLocks noGrp="1"/>
          </p:cNvSpPr>
          <p:nvPr>
            <p:ph type="title"/>
          </p:nvPr>
        </p:nvSpPr>
        <p:spPr>
          <a:xfrm>
            <a:off x="5466080" y="365125"/>
            <a:ext cx="5887720" cy="1325563"/>
          </a:xfrm>
        </p:spPr>
        <p:txBody>
          <a:bodyPr>
            <a:normAutofit fontScale="90000"/>
          </a:bodyPr>
          <a:lstStyle/>
          <a:p>
            <a:r>
              <a:rPr lang="fr-FR" dirty="0"/>
              <a:t>Comment les nutriments passent au travers de l’intestin grêle?</a:t>
            </a:r>
          </a:p>
        </p:txBody>
      </p:sp>
    </p:spTree>
    <p:extLst>
      <p:ext uri="{BB962C8B-B14F-4D97-AF65-F5344CB8AC3E}">
        <p14:creationId xmlns:p14="http://schemas.microsoft.com/office/powerpoint/2010/main" val="270857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86507-6FB2-37AC-080B-AC643F119926}"/>
              </a:ext>
            </a:extLst>
          </p:cNvPr>
          <p:cNvSpPr>
            <a:spLocks noGrp="1"/>
          </p:cNvSpPr>
          <p:nvPr>
            <p:ph type="title"/>
          </p:nvPr>
        </p:nvSpPr>
        <p:spPr/>
        <p:txBody>
          <a:bodyPr/>
          <a:lstStyle/>
          <a:p>
            <a:r>
              <a:rPr lang="fr-FR" b="1" dirty="0">
                <a:solidFill>
                  <a:srgbClr val="002060"/>
                </a:solidFill>
              </a:rPr>
              <a:t>BILAN de connaissances</a:t>
            </a:r>
          </a:p>
        </p:txBody>
      </p:sp>
      <p:sp>
        <p:nvSpPr>
          <p:cNvPr id="3" name="Espace réservé du contenu 2">
            <a:extLst>
              <a:ext uri="{FF2B5EF4-FFF2-40B4-BE49-F238E27FC236}">
                <a16:creationId xmlns:a16="http://schemas.microsoft.com/office/drawing/2014/main" id="{F24ED699-D7C1-AAC9-50D2-C261E35F844F}"/>
              </a:ext>
            </a:extLst>
          </p:cNvPr>
          <p:cNvSpPr>
            <a:spLocks noGrp="1"/>
          </p:cNvSpPr>
          <p:nvPr>
            <p:ph idx="1"/>
          </p:nvPr>
        </p:nvSpPr>
        <p:spPr>
          <a:xfrm>
            <a:off x="457200" y="1825625"/>
            <a:ext cx="10896600" cy="4351338"/>
          </a:xfrm>
        </p:spPr>
        <p:txBody>
          <a:bodyPr/>
          <a:lstStyle/>
          <a:p>
            <a:r>
              <a:rPr lang="fr-FR" sz="2000" dirty="0"/>
              <a:t>Les aliments subissent des transformations dans notre organisme, par des actions mécaniques (broyage des dents, malaxage dans l’estomac) et des actions chimiques (action des enzymes produites par des glandes telles que les glandes salivaires, ou le pancréas, mais aussi des cellules présentes dans les parois de l’intestin grêle).</a:t>
            </a:r>
          </a:p>
          <a:p>
            <a:pPr marL="0" indent="0">
              <a:buNone/>
            </a:pPr>
            <a:r>
              <a:rPr lang="fr-FR" dirty="0">
                <a:solidFill>
                  <a:srgbClr val="0070C0"/>
                </a:solidFill>
              </a:rPr>
              <a:t>          </a:t>
            </a:r>
            <a:r>
              <a:rPr lang="fr-FR" sz="2000" dirty="0">
                <a:solidFill>
                  <a:srgbClr val="0070C0"/>
                </a:solidFill>
              </a:rPr>
              <a:t>Aliments  </a:t>
            </a:r>
          </a:p>
        </p:txBody>
      </p:sp>
      <p:cxnSp>
        <p:nvCxnSpPr>
          <p:cNvPr id="5" name="Connecteur droit avec flèche 4">
            <a:extLst>
              <a:ext uri="{FF2B5EF4-FFF2-40B4-BE49-F238E27FC236}">
                <a16:creationId xmlns:a16="http://schemas.microsoft.com/office/drawing/2014/main" id="{D1203908-17F3-3CDE-91D1-702A7705BA46}"/>
              </a:ext>
            </a:extLst>
          </p:cNvPr>
          <p:cNvCxnSpPr/>
          <p:nvPr/>
        </p:nvCxnSpPr>
        <p:spPr>
          <a:xfrm>
            <a:off x="2664843" y="3282531"/>
            <a:ext cx="151824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C6E1466-2BA1-1382-0857-1C405F684150}"/>
              </a:ext>
            </a:extLst>
          </p:cNvPr>
          <p:cNvSpPr txBox="1"/>
          <p:nvPr/>
        </p:nvSpPr>
        <p:spPr>
          <a:xfrm>
            <a:off x="4405940" y="3020921"/>
            <a:ext cx="6725011" cy="400110"/>
          </a:xfrm>
          <a:prstGeom prst="rect">
            <a:avLst/>
          </a:prstGeom>
          <a:noFill/>
        </p:spPr>
        <p:txBody>
          <a:bodyPr wrap="square" rtlCol="0">
            <a:spAutoFit/>
          </a:bodyPr>
          <a:lstStyle/>
          <a:p>
            <a:r>
              <a:rPr lang="fr-FR" sz="2000" dirty="0">
                <a:solidFill>
                  <a:srgbClr val="0070C0"/>
                </a:solidFill>
              </a:rPr>
              <a:t>Nutriments (substances solubles dans l’eau)</a:t>
            </a:r>
          </a:p>
        </p:txBody>
      </p:sp>
      <p:sp>
        <p:nvSpPr>
          <p:cNvPr id="7" name="ZoneTexte 6">
            <a:extLst>
              <a:ext uri="{FF2B5EF4-FFF2-40B4-BE49-F238E27FC236}">
                <a16:creationId xmlns:a16="http://schemas.microsoft.com/office/drawing/2014/main" id="{4BE19ED8-1AF8-2A80-90C0-820585BA64B2}"/>
              </a:ext>
            </a:extLst>
          </p:cNvPr>
          <p:cNvSpPr txBox="1"/>
          <p:nvPr/>
        </p:nvSpPr>
        <p:spPr>
          <a:xfrm>
            <a:off x="337308" y="4961167"/>
            <a:ext cx="10706100" cy="923330"/>
          </a:xfrm>
          <a:prstGeom prst="rect">
            <a:avLst/>
          </a:prstGeom>
          <a:noFill/>
        </p:spPr>
        <p:txBody>
          <a:bodyPr wrap="square" rtlCol="0">
            <a:spAutoFit/>
          </a:bodyPr>
          <a:lstStyle/>
          <a:p>
            <a:r>
              <a:rPr lang="fr-FR" dirty="0"/>
              <a:t>Les nutriments passent dans le sang au niveau de l’intestin grêle : c’est l’absorption.</a:t>
            </a:r>
          </a:p>
          <a:p>
            <a:r>
              <a:rPr lang="fr-FR" dirty="0"/>
              <a:t>En effet l’intestin grêle est très vascularisé, et constitue une grande surface d’échange.</a:t>
            </a:r>
          </a:p>
          <a:p>
            <a:r>
              <a:rPr lang="fr-FR" dirty="0"/>
              <a:t>Tout le long du tube digestif il y a des microorganismes qui facilitent la digestion.</a:t>
            </a:r>
          </a:p>
        </p:txBody>
      </p:sp>
      <p:cxnSp>
        <p:nvCxnSpPr>
          <p:cNvPr id="9" name="Connecteur : en angle 8">
            <a:extLst>
              <a:ext uri="{FF2B5EF4-FFF2-40B4-BE49-F238E27FC236}">
                <a16:creationId xmlns:a16="http://schemas.microsoft.com/office/drawing/2014/main" id="{2DDE31FA-2B39-8013-D24E-E734540AE27A}"/>
              </a:ext>
            </a:extLst>
          </p:cNvPr>
          <p:cNvCxnSpPr>
            <a:cxnSpLocks/>
          </p:cNvCxnSpPr>
          <p:nvPr/>
        </p:nvCxnSpPr>
        <p:spPr>
          <a:xfrm>
            <a:off x="2664843" y="3497875"/>
            <a:ext cx="1630932" cy="1036025"/>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A3FC62F6-D3B7-FE9A-84B4-9044867EE2BD}"/>
              </a:ext>
            </a:extLst>
          </p:cNvPr>
          <p:cNvSpPr txBox="1"/>
          <p:nvPr/>
        </p:nvSpPr>
        <p:spPr>
          <a:xfrm>
            <a:off x="4405940" y="4338496"/>
            <a:ext cx="7425548" cy="400110"/>
          </a:xfrm>
          <a:prstGeom prst="rect">
            <a:avLst/>
          </a:prstGeom>
          <a:noFill/>
        </p:spPr>
        <p:txBody>
          <a:bodyPr wrap="square" rtlCol="0">
            <a:spAutoFit/>
          </a:bodyPr>
          <a:lstStyle/>
          <a:p>
            <a:r>
              <a:rPr lang="fr-FR" sz="2000" dirty="0">
                <a:solidFill>
                  <a:srgbClr val="0070C0"/>
                </a:solidFill>
              </a:rPr>
              <a:t>Excréments (aliments non digérés, car enzyme non présente)</a:t>
            </a:r>
          </a:p>
        </p:txBody>
      </p:sp>
      <p:sp>
        <p:nvSpPr>
          <p:cNvPr id="8" name="ZoneTexte 7">
            <a:extLst>
              <a:ext uri="{FF2B5EF4-FFF2-40B4-BE49-F238E27FC236}">
                <a16:creationId xmlns:a16="http://schemas.microsoft.com/office/drawing/2014/main" id="{20662677-6CDF-769A-4EF7-56612FE135D2}"/>
              </a:ext>
            </a:extLst>
          </p:cNvPr>
          <p:cNvSpPr txBox="1"/>
          <p:nvPr/>
        </p:nvSpPr>
        <p:spPr>
          <a:xfrm>
            <a:off x="457200" y="6266363"/>
            <a:ext cx="8923789" cy="369332"/>
          </a:xfrm>
          <a:prstGeom prst="rect">
            <a:avLst/>
          </a:prstGeom>
          <a:noFill/>
        </p:spPr>
        <p:txBody>
          <a:bodyPr wrap="square">
            <a:spAutoFit/>
          </a:bodyPr>
          <a:lstStyle/>
          <a:p>
            <a:r>
              <a:rPr lang="fr-FR" dirty="0">
                <a:hlinkClick r:id="rId2"/>
              </a:rPr>
              <a:t>Vidéo récapitulative: https://www.lumni.fr/video/la-digestion-1</a:t>
            </a:r>
            <a:endParaRPr lang="fr-FR" dirty="0"/>
          </a:p>
        </p:txBody>
      </p:sp>
    </p:spTree>
    <p:extLst>
      <p:ext uri="{BB962C8B-B14F-4D97-AF65-F5344CB8AC3E}">
        <p14:creationId xmlns:p14="http://schemas.microsoft.com/office/powerpoint/2010/main" val="48145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6F7C9-18BC-DB95-0421-E280FA232A3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913392D-1273-6A22-19A6-CDF43A8F714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89895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BEE2B-4179-8B24-1830-8BB06D02D9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FB4C0D-33EF-4BB8-6EE2-FC00A04D48D3}"/>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48357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C0B51-3210-0940-EA45-0ED4C4E35DB6}"/>
              </a:ext>
            </a:extLst>
          </p:cNvPr>
          <p:cNvSpPr>
            <a:spLocks noGrp="1"/>
          </p:cNvSpPr>
          <p:nvPr>
            <p:ph type="title"/>
          </p:nvPr>
        </p:nvSpPr>
        <p:spPr/>
        <p:txBody>
          <a:bodyPr>
            <a:normAutofit fontScale="90000"/>
          </a:bodyPr>
          <a:lstStyle/>
          <a:p>
            <a:r>
              <a:rPr lang="fr-FR" b="1" dirty="0"/>
              <a:t>Partie 3: comment notre organisme peut-il s’adapter à la réalisation d’un exercice physique?</a:t>
            </a:r>
          </a:p>
        </p:txBody>
      </p:sp>
      <p:sp>
        <p:nvSpPr>
          <p:cNvPr id="3" name="Espace réservé du contenu 2">
            <a:extLst>
              <a:ext uri="{FF2B5EF4-FFF2-40B4-BE49-F238E27FC236}">
                <a16:creationId xmlns:a16="http://schemas.microsoft.com/office/drawing/2014/main" id="{72674DB6-6093-C2AA-EB7C-7E3479B1D0CF}"/>
              </a:ext>
            </a:extLst>
          </p:cNvPr>
          <p:cNvSpPr>
            <a:spLocks noGrp="1"/>
          </p:cNvSpPr>
          <p:nvPr>
            <p:ph idx="1"/>
          </p:nvPr>
        </p:nvSpPr>
        <p:spPr>
          <a:xfrm>
            <a:off x="838200" y="1825624"/>
            <a:ext cx="11065778" cy="4751345"/>
          </a:xfrm>
        </p:spPr>
        <p:txBody>
          <a:bodyPr>
            <a:normAutofit fontScale="62500" lnSpcReduction="20000"/>
          </a:bodyPr>
          <a:lstStyle/>
          <a:p>
            <a:r>
              <a:rPr lang="fr-FR" b="1" dirty="0"/>
              <a:t>Les muscles ont besoin d’énergie. </a:t>
            </a:r>
          </a:p>
          <a:p>
            <a:pPr marL="0" indent="0">
              <a:buNone/>
            </a:pPr>
            <a:r>
              <a:rPr lang="fr-FR" dirty="0"/>
              <a:t>Elle provient d’une réaction chimique qui utilise le glucose et le dioxygène pour produire de l’énergie et un déchet le dioxyde de carbone</a:t>
            </a:r>
          </a:p>
          <a:p>
            <a:pPr marL="0" indent="0">
              <a:buNone/>
            </a:pPr>
            <a:endParaRPr lang="fr-FR" dirty="0"/>
          </a:p>
          <a:p>
            <a:pPr marL="0" indent="0">
              <a:buNone/>
            </a:pPr>
            <a:r>
              <a:rPr lang="fr-FR" dirty="0"/>
              <a:t>Glucose + O2 -&gt; Energie + H2O + CO2</a:t>
            </a:r>
          </a:p>
          <a:p>
            <a:pPr marL="0" indent="0">
              <a:buNone/>
            </a:pPr>
            <a:r>
              <a:rPr lang="fr-FR" b="1" dirty="0"/>
              <a:t>Les besoins en O2 et en glucose doivent être assurés…</a:t>
            </a:r>
          </a:p>
          <a:p>
            <a:r>
              <a:rPr lang="fr-FR" dirty="0"/>
              <a:t>Le dioxygène est pris dans l’air, passe dans les poumons pour rejoindre le sang pour être absorbé au niveau des muscles (doc 3).</a:t>
            </a:r>
          </a:p>
          <a:p>
            <a:r>
              <a:rPr lang="fr-FR" dirty="0"/>
              <a:t> Le glucose est issu de l’alimentation et aussi des réserves présentes dans le muscle (doc4)</a:t>
            </a:r>
          </a:p>
          <a:p>
            <a:endParaRPr lang="fr-FR" dirty="0"/>
          </a:p>
          <a:p>
            <a:pPr marL="0" indent="0">
              <a:buNone/>
            </a:pPr>
            <a:r>
              <a:rPr lang="fr-FR" b="1" dirty="0"/>
              <a:t>Lors d’un exercice physique les besoins sont accrus, grâce à différents éléments physiologiques:</a:t>
            </a:r>
          </a:p>
          <a:p>
            <a:r>
              <a:rPr lang="fr-FR" dirty="0"/>
              <a:t>Lors d’un exercice physique les besoins sont accrus, d’où augmentation du rythme respiratoire, et cardiaque pour apporter plus d’éléments nutritifs (glucose et dioxygène) au muscle. (doc1).</a:t>
            </a:r>
          </a:p>
          <a:p>
            <a:r>
              <a:rPr lang="fr-FR" dirty="0"/>
              <a:t>De plus il y a une répartition différente du sang au repos et lors d’un exercice physique où l’apport de sang est plus important au niveau des muscles par rapport aux autres organes.</a:t>
            </a:r>
          </a:p>
        </p:txBody>
      </p:sp>
    </p:spTree>
    <p:extLst>
      <p:ext uri="{BB962C8B-B14F-4D97-AF65-F5344CB8AC3E}">
        <p14:creationId xmlns:p14="http://schemas.microsoft.com/office/powerpoint/2010/main" val="156335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D1E02-1905-0E58-6711-7ACDB504C6B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1C8F4F4-6CD6-C9F3-3AE5-B54E5463EAE8}"/>
              </a:ext>
            </a:extLst>
          </p:cNvPr>
          <p:cNvSpPr>
            <a:spLocks noGrp="1"/>
          </p:cNvSpPr>
          <p:nvPr>
            <p:ph idx="1"/>
          </p:nvPr>
        </p:nvSpPr>
        <p:spPr>
          <a:xfrm>
            <a:off x="3241040" y="1825625"/>
            <a:ext cx="8112760" cy="4351338"/>
          </a:xfrm>
        </p:spPr>
        <p:txBody>
          <a:bodyPr/>
          <a:lstStyle/>
          <a:p>
            <a:r>
              <a:rPr lang="fr-FR" dirty="0"/>
              <a:t>Dessiner le trajet de la tartine de pain et du thé de ce matin!</a:t>
            </a:r>
          </a:p>
        </p:txBody>
      </p:sp>
      <p:pic>
        <p:nvPicPr>
          <p:cNvPr id="5" name="Image 4" descr="Une image contenant cercle, Graphique&#10;&#10;Description générée automatiquement">
            <a:extLst>
              <a:ext uri="{FF2B5EF4-FFF2-40B4-BE49-F238E27FC236}">
                <a16:creationId xmlns:a16="http://schemas.microsoft.com/office/drawing/2014/main" id="{BFCA181F-EDD1-BC35-2B1E-2B26FCCDF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825625"/>
            <a:ext cx="2804160" cy="2804160"/>
          </a:xfrm>
          <a:prstGeom prst="rect">
            <a:avLst/>
          </a:prstGeom>
        </p:spPr>
      </p:pic>
      <p:pic>
        <p:nvPicPr>
          <p:cNvPr id="7" name="Image 6" descr="Une image contenant nourriture, vaisselle, repas, Plats et corbeilles&#10;&#10;Description générée automatiquement">
            <a:extLst>
              <a:ext uri="{FF2B5EF4-FFF2-40B4-BE49-F238E27FC236}">
                <a16:creationId xmlns:a16="http://schemas.microsoft.com/office/drawing/2014/main" id="{F7B9C3C5-9245-EE56-68E1-96EC1A03A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622" y="3626706"/>
            <a:ext cx="4091938" cy="2550257"/>
          </a:xfrm>
          <a:prstGeom prst="rect">
            <a:avLst/>
          </a:prstGeom>
        </p:spPr>
      </p:pic>
    </p:spTree>
    <p:extLst>
      <p:ext uri="{BB962C8B-B14F-4D97-AF65-F5344CB8AC3E}">
        <p14:creationId xmlns:p14="http://schemas.microsoft.com/office/powerpoint/2010/main" val="16291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DA027-A595-D059-4034-E0FE21280452}"/>
              </a:ext>
            </a:extLst>
          </p:cNvPr>
          <p:cNvSpPr>
            <a:spLocks noGrp="1"/>
          </p:cNvSpPr>
          <p:nvPr>
            <p:ph type="title"/>
          </p:nvPr>
        </p:nvSpPr>
        <p:spPr/>
        <p:txBody>
          <a:bodyPr/>
          <a:lstStyle/>
          <a:p>
            <a:r>
              <a:rPr lang="fr-FR" dirty="0"/>
              <a:t>Partie 1: Que deviennent les aliments dans notre organisme?</a:t>
            </a:r>
          </a:p>
        </p:txBody>
      </p:sp>
      <p:sp>
        <p:nvSpPr>
          <p:cNvPr id="3" name="Espace réservé du contenu 2">
            <a:extLst>
              <a:ext uri="{FF2B5EF4-FFF2-40B4-BE49-F238E27FC236}">
                <a16:creationId xmlns:a16="http://schemas.microsoft.com/office/drawing/2014/main" id="{956281C1-6733-12E0-AB35-27103DDCCD00}"/>
              </a:ext>
            </a:extLst>
          </p:cNvPr>
          <p:cNvSpPr>
            <a:spLocks noGrp="1"/>
          </p:cNvSpPr>
          <p:nvPr>
            <p:ph idx="1"/>
          </p:nvPr>
        </p:nvSpPr>
        <p:spPr/>
        <p:txBody>
          <a:bodyPr/>
          <a:lstStyle/>
          <a:p>
            <a:r>
              <a:rPr lang="fr-FR" dirty="0"/>
              <a:t>Activité </a:t>
            </a:r>
          </a:p>
        </p:txBody>
      </p:sp>
    </p:spTree>
    <p:extLst>
      <p:ext uri="{BB962C8B-B14F-4D97-AF65-F5344CB8AC3E}">
        <p14:creationId xmlns:p14="http://schemas.microsoft.com/office/powerpoint/2010/main" val="24570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8997E-5D06-0D59-D9D1-BDD2F18EE0F4}"/>
              </a:ext>
            </a:extLst>
          </p:cNvPr>
          <p:cNvSpPr>
            <a:spLocks noGrp="1"/>
          </p:cNvSpPr>
          <p:nvPr>
            <p:ph type="title"/>
          </p:nvPr>
        </p:nvSpPr>
        <p:spPr>
          <a:solidFill>
            <a:schemeClr val="accent2">
              <a:lumMod val="20000"/>
              <a:lumOff val="80000"/>
            </a:schemeClr>
          </a:solidFill>
        </p:spPr>
        <p:txBody>
          <a:bodyPr/>
          <a:lstStyle/>
          <a:p>
            <a:r>
              <a:rPr lang="fr-FR" b="1" dirty="0"/>
              <a:t>Quelques représentations initiales…</a:t>
            </a:r>
          </a:p>
        </p:txBody>
      </p:sp>
      <p:pic>
        <p:nvPicPr>
          <p:cNvPr id="4" name="Espace réservé pour une image  4" descr="Météo - C3_-_CE2_-_Nutrition_et_digestion.pdf">
            <a:extLst>
              <a:ext uri="{FF2B5EF4-FFF2-40B4-BE49-F238E27FC236}">
                <a16:creationId xmlns:a16="http://schemas.microsoft.com/office/drawing/2014/main" id="{C34EA66D-C166-F115-F2E8-22499D2501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79572" y="1585604"/>
            <a:ext cx="6603176" cy="3720837"/>
          </a:xfrm>
        </p:spPr>
      </p:pic>
      <p:sp>
        <p:nvSpPr>
          <p:cNvPr id="5" name="Ellipse 4">
            <a:extLst>
              <a:ext uri="{FF2B5EF4-FFF2-40B4-BE49-F238E27FC236}">
                <a16:creationId xmlns:a16="http://schemas.microsoft.com/office/drawing/2014/main" id="{F1CB92DF-C3E1-A7E6-0536-A15F53756CAA}"/>
              </a:ext>
            </a:extLst>
          </p:cNvPr>
          <p:cNvSpPr/>
          <p:nvPr/>
        </p:nvSpPr>
        <p:spPr>
          <a:xfrm>
            <a:off x="2292825" y="1407001"/>
            <a:ext cx="876300" cy="68103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dirty="0"/>
              <a:t>1</a:t>
            </a:r>
          </a:p>
        </p:txBody>
      </p:sp>
      <p:sp>
        <p:nvSpPr>
          <p:cNvPr id="6" name="Ellipse 5">
            <a:extLst>
              <a:ext uri="{FF2B5EF4-FFF2-40B4-BE49-F238E27FC236}">
                <a16:creationId xmlns:a16="http://schemas.microsoft.com/office/drawing/2014/main" id="{293BAB55-5988-FD65-1098-25DC07D790AF}"/>
              </a:ext>
            </a:extLst>
          </p:cNvPr>
          <p:cNvSpPr/>
          <p:nvPr/>
        </p:nvSpPr>
        <p:spPr>
          <a:xfrm>
            <a:off x="4733924" y="1371282"/>
            <a:ext cx="876300" cy="68103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dirty="0"/>
              <a:t>2</a:t>
            </a:r>
          </a:p>
        </p:txBody>
      </p:sp>
      <p:sp>
        <p:nvSpPr>
          <p:cNvPr id="7" name="Ellipse 6">
            <a:extLst>
              <a:ext uri="{FF2B5EF4-FFF2-40B4-BE49-F238E27FC236}">
                <a16:creationId xmlns:a16="http://schemas.microsoft.com/office/drawing/2014/main" id="{DA99BCDF-C7F5-6BB4-0794-B8D0E2613C68}"/>
              </a:ext>
            </a:extLst>
          </p:cNvPr>
          <p:cNvSpPr/>
          <p:nvPr/>
        </p:nvSpPr>
        <p:spPr>
          <a:xfrm>
            <a:off x="6809898" y="1268551"/>
            <a:ext cx="876300" cy="68103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a:t>3</a:t>
            </a:r>
            <a:endParaRPr lang="fr-FR" sz="2400" b="1" dirty="0"/>
          </a:p>
        </p:txBody>
      </p:sp>
    </p:spTree>
    <p:extLst>
      <p:ext uri="{BB962C8B-B14F-4D97-AF65-F5344CB8AC3E}">
        <p14:creationId xmlns:p14="http://schemas.microsoft.com/office/powerpoint/2010/main" val="167209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8A795-7B74-4B31-042D-3B7DBB09A071}"/>
              </a:ext>
            </a:extLst>
          </p:cNvPr>
          <p:cNvSpPr>
            <a:spLocks noGrp="1"/>
          </p:cNvSpPr>
          <p:nvPr>
            <p:ph type="title"/>
          </p:nvPr>
        </p:nvSpPr>
        <p:spPr/>
        <p:txBody>
          <a:bodyPr/>
          <a:lstStyle/>
          <a:p>
            <a:r>
              <a:rPr lang="fr-FR" dirty="0"/>
              <a:t>Partie 1: que deviennent les aliments dans notre organisme?</a:t>
            </a:r>
          </a:p>
        </p:txBody>
      </p:sp>
      <p:sp>
        <p:nvSpPr>
          <p:cNvPr id="3" name="Espace réservé du contenu 2">
            <a:extLst>
              <a:ext uri="{FF2B5EF4-FFF2-40B4-BE49-F238E27FC236}">
                <a16:creationId xmlns:a16="http://schemas.microsoft.com/office/drawing/2014/main" id="{2DC5C201-9F93-4AE1-C313-BE715A8AA04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30525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DF88A-C6D1-F451-21C4-B9F9F625409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10A642E-F883-C216-CB1B-FC4DD98B5A66}"/>
              </a:ext>
            </a:extLst>
          </p:cNvPr>
          <p:cNvSpPr>
            <a:spLocks noGrp="1"/>
          </p:cNvSpPr>
          <p:nvPr>
            <p:ph idx="1"/>
          </p:nvPr>
        </p:nvSpPr>
        <p:spPr/>
        <p:txBody>
          <a:bodyPr/>
          <a:lstStyle/>
          <a:p>
            <a:endParaRPr lang="fr-FR"/>
          </a:p>
        </p:txBody>
      </p:sp>
      <p:pic>
        <p:nvPicPr>
          <p:cNvPr id="28" name="Image 27">
            <a:extLst>
              <a:ext uri="{FF2B5EF4-FFF2-40B4-BE49-F238E27FC236}">
                <a16:creationId xmlns:a16="http://schemas.microsoft.com/office/drawing/2014/main" id="{2AF938A3-DF8F-A43A-D807-D7105C3AA790}"/>
              </a:ext>
            </a:extLst>
          </p:cNvPr>
          <p:cNvPicPr>
            <a:picLocks noChangeAspect="1"/>
          </p:cNvPicPr>
          <p:nvPr/>
        </p:nvPicPr>
        <p:blipFill>
          <a:blip r:embed="rId2"/>
          <a:stretch>
            <a:fillRect/>
          </a:stretch>
        </p:blipFill>
        <p:spPr>
          <a:xfrm>
            <a:off x="838200" y="541435"/>
            <a:ext cx="9530892" cy="6092410"/>
          </a:xfrm>
          <a:prstGeom prst="rect">
            <a:avLst/>
          </a:prstGeom>
        </p:spPr>
      </p:pic>
    </p:spTree>
    <p:extLst>
      <p:ext uri="{BB962C8B-B14F-4D97-AF65-F5344CB8AC3E}">
        <p14:creationId xmlns:p14="http://schemas.microsoft.com/office/powerpoint/2010/main" val="19901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BA295-DAB8-FEBC-18DA-F05120ADD03B}"/>
              </a:ext>
            </a:extLst>
          </p:cNvPr>
          <p:cNvSpPr>
            <a:spLocks noGrp="1"/>
          </p:cNvSpPr>
          <p:nvPr>
            <p:ph type="title"/>
          </p:nvPr>
        </p:nvSpPr>
        <p:spPr/>
        <p:txBody>
          <a:bodyPr>
            <a:normAutofit fontScale="90000"/>
          </a:bodyPr>
          <a:lstStyle/>
          <a:p>
            <a:r>
              <a:rPr lang="fr-FR" dirty="0"/>
              <a:t>Quand je bois du thé j’ai envie d’uriner, or il n’y a qu’un seul tube digestif qui va jusqu’à l’anus?</a:t>
            </a:r>
          </a:p>
        </p:txBody>
      </p:sp>
      <p:sp>
        <p:nvSpPr>
          <p:cNvPr id="3" name="Espace réservé du contenu 2">
            <a:extLst>
              <a:ext uri="{FF2B5EF4-FFF2-40B4-BE49-F238E27FC236}">
                <a16:creationId xmlns:a16="http://schemas.microsoft.com/office/drawing/2014/main" id="{98C99315-BE46-2640-4F45-D6F8C14FC9AC}"/>
              </a:ext>
            </a:extLst>
          </p:cNvPr>
          <p:cNvSpPr>
            <a:spLocks noGrp="1"/>
          </p:cNvSpPr>
          <p:nvPr>
            <p:ph idx="1"/>
          </p:nvPr>
        </p:nvSpPr>
        <p:spPr/>
        <p:txBody>
          <a:bodyPr/>
          <a:lstStyle/>
          <a:p>
            <a:endParaRPr lang="fr-FR" dirty="0"/>
          </a:p>
          <a:p>
            <a:r>
              <a:rPr lang="fr-FR" dirty="0"/>
              <a:t>Les aliments liquide passent par le même trajet que les aliments solides. L’eau, est une molécule très petite, elle va donc être absorbée au niveau de l’intestin grêle (et même pour l’eau au niveau du gros intestin) pour aller dans le sang. Le sang alimente tous les organes et va être filtré par les reins où le surplus de liquide va être éliminer pour constituer l’urine.</a:t>
            </a:r>
          </a:p>
        </p:txBody>
      </p:sp>
    </p:spTree>
    <p:extLst>
      <p:ext uri="{BB962C8B-B14F-4D97-AF65-F5344CB8AC3E}">
        <p14:creationId xmlns:p14="http://schemas.microsoft.com/office/powerpoint/2010/main" val="4500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97A87-2D6B-0E6C-8BD1-E44A7393DD84}"/>
              </a:ext>
            </a:extLst>
          </p:cNvPr>
          <p:cNvSpPr>
            <a:spLocks noGrp="1"/>
          </p:cNvSpPr>
          <p:nvPr>
            <p:ph type="title"/>
          </p:nvPr>
        </p:nvSpPr>
        <p:spPr/>
        <p:txBody>
          <a:bodyPr/>
          <a:lstStyle/>
          <a:p>
            <a:r>
              <a:rPr lang="fr-FR" dirty="0"/>
              <a:t>Partie 2: le mécanisme de la digestion</a:t>
            </a:r>
          </a:p>
        </p:txBody>
      </p:sp>
      <p:sp>
        <p:nvSpPr>
          <p:cNvPr id="3" name="Espace réservé du contenu 2">
            <a:extLst>
              <a:ext uri="{FF2B5EF4-FFF2-40B4-BE49-F238E27FC236}">
                <a16:creationId xmlns:a16="http://schemas.microsoft.com/office/drawing/2014/main" id="{213034C4-BA8B-B194-9710-A27A0E8275E0}"/>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7EA7C25C-D5A4-DF0E-DD63-483CA4736AEA}"/>
              </a:ext>
            </a:extLst>
          </p:cNvPr>
          <p:cNvPicPr>
            <a:picLocks noChangeAspect="1"/>
          </p:cNvPicPr>
          <p:nvPr/>
        </p:nvPicPr>
        <p:blipFill>
          <a:blip r:embed="rId2"/>
          <a:stretch>
            <a:fillRect/>
          </a:stretch>
        </p:blipFill>
        <p:spPr>
          <a:xfrm>
            <a:off x="5119551" y="2485893"/>
            <a:ext cx="1952898" cy="1886213"/>
          </a:xfrm>
          <a:prstGeom prst="rect">
            <a:avLst/>
          </a:prstGeom>
        </p:spPr>
      </p:pic>
    </p:spTree>
    <p:extLst>
      <p:ext uri="{BB962C8B-B14F-4D97-AF65-F5344CB8AC3E}">
        <p14:creationId xmlns:p14="http://schemas.microsoft.com/office/powerpoint/2010/main" val="114558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2ED4D-D0D3-E337-4E0D-87A8E066D638}"/>
              </a:ext>
            </a:extLst>
          </p:cNvPr>
          <p:cNvSpPr>
            <a:spLocks noGrp="1"/>
          </p:cNvSpPr>
          <p:nvPr>
            <p:ph type="title"/>
          </p:nvPr>
        </p:nvSpPr>
        <p:spPr>
          <a:xfrm>
            <a:off x="218440" y="108221"/>
            <a:ext cx="10515600" cy="1325563"/>
          </a:xfrm>
        </p:spPr>
        <p:txBody>
          <a:bodyPr/>
          <a:lstStyle/>
          <a:p>
            <a:r>
              <a:rPr lang="fr-FR" b="1" dirty="0">
                <a:solidFill>
                  <a:srgbClr val="002060"/>
                </a:solidFill>
              </a:rPr>
              <a:t>Partie 2: Le mécanisme de la digestion </a:t>
            </a:r>
            <a:endParaRPr lang="fr-FR" dirty="0"/>
          </a:p>
        </p:txBody>
      </p:sp>
      <p:sp>
        <p:nvSpPr>
          <p:cNvPr id="3" name="Espace réservé du contenu 2">
            <a:extLst>
              <a:ext uri="{FF2B5EF4-FFF2-40B4-BE49-F238E27FC236}">
                <a16:creationId xmlns:a16="http://schemas.microsoft.com/office/drawing/2014/main" id="{2E0A4648-2061-CA3F-37B0-2A4382A032EC}"/>
              </a:ext>
            </a:extLst>
          </p:cNvPr>
          <p:cNvSpPr>
            <a:spLocks noGrp="1"/>
          </p:cNvSpPr>
          <p:nvPr>
            <p:ph idx="1"/>
          </p:nvPr>
        </p:nvSpPr>
        <p:spPr>
          <a:xfrm>
            <a:off x="349632" y="1253331"/>
            <a:ext cx="10515600" cy="4351338"/>
          </a:xfrm>
        </p:spPr>
        <p:txBody>
          <a:bodyPr/>
          <a:lstStyle/>
          <a:p>
            <a:pPr marL="0" indent="0">
              <a:buNone/>
            </a:pPr>
            <a:r>
              <a:rPr lang="fr-FR" sz="1800" b="1" dirty="0"/>
              <a:t>La digestion chimique</a:t>
            </a:r>
          </a:p>
          <a:p>
            <a:pPr marL="0" indent="0">
              <a:buNone/>
            </a:pPr>
            <a:r>
              <a:rPr lang="fr-FR" sz="1800" dirty="0"/>
              <a:t>Un aliment est transformé en nutriments par l’action des </a:t>
            </a:r>
            <a:r>
              <a:rPr lang="fr-FR" sz="1800" b="1" dirty="0"/>
              <a:t>enzymes.</a:t>
            </a:r>
          </a:p>
          <a:p>
            <a:pPr marL="0" indent="0">
              <a:buNone/>
            </a:pPr>
            <a:r>
              <a:rPr lang="fr-FR" sz="1800" dirty="0"/>
              <a:t>Les aliments sont constitués de différentes catégories de molécules telles que les protéines, les glucides ou les lipides.</a:t>
            </a:r>
          </a:p>
          <a:p>
            <a:pPr marL="0" indent="0">
              <a:buNone/>
            </a:pPr>
            <a:r>
              <a:rPr lang="fr-FR" sz="1800" dirty="0"/>
              <a:t>Notre corps fabrique des enzymes spécifiques qui vont agit sur un type d’aliments pour le couper en ses petits éléments constitutifs: les nutriments. Ces enzymes se trouvent dans les sucs digestifs (salive, suc gastrique, suc intestinale)</a:t>
            </a:r>
          </a:p>
          <a:p>
            <a:pPr marL="0" indent="0">
              <a:buNone/>
            </a:pPr>
            <a:endParaRPr lang="fr-FR" dirty="0"/>
          </a:p>
        </p:txBody>
      </p:sp>
      <p:pic>
        <p:nvPicPr>
          <p:cNvPr id="5" name="Image 4">
            <a:extLst>
              <a:ext uri="{FF2B5EF4-FFF2-40B4-BE49-F238E27FC236}">
                <a16:creationId xmlns:a16="http://schemas.microsoft.com/office/drawing/2014/main" id="{A14295A2-567F-B5A9-8EC8-5DFCD0F109BF}"/>
              </a:ext>
            </a:extLst>
          </p:cNvPr>
          <p:cNvPicPr>
            <a:picLocks noChangeAspect="1"/>
          </p:cNvPicPr>
          <p:nvPr/>
        </p:nvPicPr>
        <p:blipFill>
          <a:blip r:embed="rId2"/>
          <a:stretch>
            <a:fillRect/>
          </a:stretch>
        </p:blipFill>
        <p:spPr>
          <a:xfrm>
            <a:off x="1400110" y="3429000"/>
            <a:ext cx="4554778" cy="3063875"/>
          </a:xfrm>
          <a:prstGeom prst="rect">
            <a:avLst/>
          </a:prstGeom>
        </p:spPr>
      </p:pic>
      <p:sp>
        <p:nvSpPr>
          <p:cNvPr id="4" name="Rectangle 3">
            <a:extLst>
              <a:ext uri="{FF2B5EF4-FFF2-40B4-BE49-F238E27FC236}">
                <a16:creationId xmlns:a16="http://schemas.microsoft.com/office/drawing/2014/main" id="{22816E40-B256-2C1E-18DB-A099237C4415}"/>
              </a:ext>
            </a:extLst>
          </p:cNvPr>
          <p:cNvSpPr/>
          <p:nvPr/>
        </p:nvSpPr>
        <p:spPr>
          <a:xfrm>
            <a:off x="1331052" y="6551802"/>
            <a:ext cx="4764948" cy="4110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https://www.youtube.com/watch?v=SEgww</a:t>
            </a:r>
            <a:r>
              <a:rPr lang="fr-FR" dirty="0"/>
              <a:t>-SlRMs</a:t>
            </a:r>
          </a:p>
        </p:txBody>
      </p:sp>
      <p:pic>
        <p:nvPicPr>
          <p:cNvPr id="8" name="Image 7">
            <a:extLst>
              <a:ext uri="{FF2B5EF4-FFF2-40B4-BE49-F238E27FC236}">
                <a16:creationId xmlns:a16="http://schemas.microsoft.com/office/drawing/2014/main" id="{D3891F5A-6B0F-DD3C-7AA7-17844EA7BD35}"/>
              </a:ext>
            </a:extLst>
          </p:cNvPr>
          <p:cNvPicPr>
            <a:picLocks noChangeAspect="1"/>
          </p:cNvPicPr>
          <p:nvPr/>
        </p:nvPicPr>
        <p:blipFill>
          <a:blip r:embed="rId3"/>
          <a:stretch>
            <a:fillRect/>
          </a:stretch>
        </p:blipFill>
        <p:spPr>
          <a:xfrm>
            <a:off x="6420622" y="3277353"/>
            <a:ext cx="5421746" cy="3274449"/>
          </a:xfrm>
          <a:prstGeom prst="rect">
            <a:avLst/>
          </a:prstGeom>
        </p:spPr>
      </p:pic>
    </p:spTree>
    <p:extLst>
      <p:ext uri="{BB962C8B-B14F-4D97-AF65-F5344CB8AC3E}">
        <p14:creationId xmlns:p14="http://schemas.microsoft.com/office/powerpoint/2010/main" val="37329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232</TotalTime>
  <Words>785</Words>
  <Application>Microsoft Office PowerPoint</Application>
  <PresentationFormat>Grand écran</PresentationFormat>
  <Paragraphs>53</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Aptos</vt:lpstr>
      <vt:lpstr>Aptos Display</vt:lpstr>
      <vt:lpstr>Arial</vt:lpstr>
      <vt:lpstr>Thème Office</vt:lpstr>
      <vt:lpstr>La digestion chez l’homme</vt:lpstr>
      <vt:lpstr>Présentation PowerPoint</vt:lpstr>
      <vt:lpstr>Partie 1: Que deviennent les aliments dans notre organisme?</vt:lpstr>
      <vt:lpstr>Quelques représentations initiales…</vt:lpstr>
      <vt:lpstr>Partie 1: que deviennent les aliments dans notre organisme?</vt:lpstr>
      <vt:lpstr>Présentation PowerPoint</vt:lpstr>
      <vt:lpstr>Quand je bois du thé j’ai envie d’uriner, or il n’y a qu’un seul tube digestif qui va jusqu’à l’anus?</vt:lpstr>
      <vt:lpstr>Partie 2: le mécanisme de la digestion</vt:lpstr>
      <vt:lpstr>Partie 2: Le mécanisme de la digestion </vt:lpstr>
      <vt:lpstr>Présentation PowerPoint</vt:lpstr>
      <vt:lpstr>Présentation PowerPoint</vt:lpstr>
      <vt:lpstr>Comment les nutriments passent au travers de l’intestin grêle?</vt:lpstr>
      <vt:lpstr>BILAN de connaissances</vt:lpstr>
      <vt:lpstr>Présentation PowerPoint</vt:lpstr>
      <vt:lpstr>Présentation PowerPoint</vt:lpstr>
      <vt:lpstr>Partie 3: comment notre organisme peut-il s’adapter à la réalisation d’un exercice physique?</vt:lpstr>
    </vt:vector>
  </TitlesOfParts>
  <Company>Universite d Orleans INSPE CVL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digestion chez l’homme</dc:title>
  <dc:creator>Sylvia Bourget</dc:creator>
  <cp:lastModifiedBy>Sylvia Bourget</cp:lastModifiedBy>
  <cp:revision>9</cp:revision>
  <dcterms:created xsi:type="dcterms:W3CDTF">2025-01-13T08:27:57Z</dcterms:created>
  <dcterms:modified xsi:type="dcterms:W3CDTF">2025-02-24T14:55:18Z</dcterms:modified>
</cp:coreProperties>
</file>