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6" r:id="rId3"/>
    <p:sldId id="258" r:id="rId4"/>
    <p:sldId id="259" r:id="rId5"/>
    <p:sldId id="260" r:id="rId6"/>
    <p:sldId id="280" r:id="rId7"/>
    <p:sldId id="261" r:id="rId8"/>
    <p:sldId id="271" r:id="rId9"/>
    <p:sldId id="272" r:id="rId10"/>
    <p:sldId id="274" r:id="rId11"/>
    <p:sldId id="284" r:id="rId12"/>
    <p:sldId id="266" r:id="rId13"/>
    <p:sldId id="277" r:id="rId14"/>
    <p:sldId id="281" r:id="rId15"/>
    <p:sldId id="267" r:id="rId16"/>
    <p:sldId id="282" r:id="rId17"/>
    <p:sldId id="263" r:id="rId18"/>
    <p:sldId id="283" r:id="rId19"/>
    <p:sldId id="270" r:id="rId2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/>
    <p:restoredTop sz="94649"/>
  </p:normalViewPr>
  <p:slideViewPr>
    <p:cSldViewPr snapToGrid="0" snapToObjects="1">
      <p:cViewPr varScale="1">
        <p:scale>
          <a:sx n="137" d="100"/>
          <a:sy n="137" d="100"/>
        </p:scale>
        <p:origin x="200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EDF79-E3A9-8E40-AC5A-A07F3CFC29D7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4FDDF7-2B54-EA48-87B2-03212E9BDA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2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4FDDF7-2B54-EA48-87B2-03212E9BDAF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89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DC8E7-094E-FC45-8844-7AFF1AE5F9EB}" type="datetimeFigureOut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2A751-D468-F744-97FC-1224BD03A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Consommer en France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rgbClr val="000000"/>
                </a:solidFill>
              </a:rPr>
              <a:t>TD 10</a:t>
            </a:r>
          </a:p>
          <a:p>
            <a:r>
              <a:rPr lang="fr-FR" dirty="0">
                <a:solidFill>
                  <a:srgbClr val="000000"/>
                </a:solidFill>
              </a:rPr>
              <a:t>Quelques données </a:t>
            </a:r>
            <a:r>
              <a:rPr lang="fr-FR">
                <a:solidFill>
                  <a:srgbClr val="000000"/>
                </a:solidFill>
              </a:rPr>
              <a:t>(version courte)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SitesNucleairesFrance201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824" y="644567"/>
            <a:ext cx="4720502" cy="5113877"/>
          </a:xfrm>
          <a:prstGeom prst="rect">
            <a:avLst/>
          </a:prstGeom>
        </p:spPr>
      </p:pic>
      <p:pic>
        <p:nvPicPr>
          <p:cNvPr id="3" name="Image 2" descr="CarteCentralesElectriquesNonNucleaires20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238" y="644568"/>
            <a:ext cx="4725541" cy="525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87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raceEcriteSchemaElectriciteMagnCM210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6217"/>
            <a:ext cx="9085992" cy="446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82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fr-FR" b="1" dirty="0"/>
              <a:t>II) Besoins et ressources en eau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991336"/>
            <a:ext cx="8561541" cy="55438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Les prélèvements</a:t>
            </a:r>
          </a:p>
        </p:txBody>
      </p:sp>
      <p:pic>
        <p:nvPicPr>
          <p:cNvPr id="4" name="Image 3" descr="PrelèvementsEa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9332"/>
            <a:ext cx="5994289" cy="5208668"/>
          </a:xfrm>
          <a:prstGeom prst="rect">
            <a:avLst/>
          </a:prstGeom>
        </p:spPr>
      </p:pic>
      <p:pic>
        <p:nvPicPr>
          <p:cNvPr id="5" name="Image 4" descr="1280px-Nuclear_Power_Plant_Cattenom3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13" y="1143000"/>
            <a:ext cx="3354486" cy="251586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F03E19-BC0B-844B-89DE-E458019EAA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7203" y="3595456"/>
            <a:ext cx="3246796" cy="3246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onsommationEau:J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67" y="0"/>
            <a:ext cx="8110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00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istogrammeDuthinConsommationEau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66" y="0"/>
            <a:ext cx="5452533" cy="3668249"/>
          </a:xfrm>
          <a:prstGeom prst="rect">
            <a:avLst/>
          </a:prstGeom>
        </p:spPr>
      </p:pic>
      <p:pic>
        <p:nvPicPr>
          <p:cNvPr id="3" name="Image 2" descr="SchemaConsommationEauFamilleMagnCM210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3082"/>
            <a:ext cx="5249333" cy="3454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94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1"/>
            <a:ext cx="8229600" cy="758314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II) Besoins et ressources en eau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43000"/>
            <a:ext cx="2370667" cy="5543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• L’“empreinte eau“</a:t>
            </a:r>
          </a:p>
        </p:txBody>
      </p:sp>
      <p:pic>
        <p:nvPicPr>
          <p:cNvPr id="4" name="Image 3" descr="EmpreinteEau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714" y="985808"/>
            <a:ext cx="6623286" cy="5872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EmpreinteEauObjetsMagnCM210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42" y="127000"/>
            <a:ext cx="54229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21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fr-FR" b="1" dirty="0"/>
              <a:t>III) Besoins et ressources alimentaires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143000"/>
            <a:ext cx="8686801" cy="55438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L’évolution de la consommation alimentaire (quantité, qualité)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La fin de la baisse séculaire des dépenses alimentaires et le début d’une croissance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La nature de l’alimentation ne dépend pas seulement des besoins, des ressources et du pouvoir d’achat, mais aussi de traits culturels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  <p:pic>
        <p:nvPicPr>
          <p:cNvPr id="4" name="Image 3" descr="Alimentation-mange-t-on-comme-nos-parents.jpg">
            <a:extLst>
              <a:ext uri="{FF2B5EF4-FFF2-40B4-BE49-F238E27FC236}">
                <a16:creationId xmlns:a16="http://schemas.microsoft.com/office/drawing/2014/main" id="{079012B0-FE46-C04B-BF4A-F0F0D8C65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817" y="0"/>
            <a:ext cx="5848921" cy="6858000"/>
          </a:xfrm>
          <a:prstGeom prst="rect">
            <a:avLst/>
          </a:prstGeom>
        </p:spPr>
      </p:pic>
      <p:pic>
        <p:nvPicPr>
          <p:cNvPr id="5" name="Image 4" descr="sociologie-de-lalimentation-les-mangeurs-humains-11-728.jpg">
            <a:extLst>
              <a:ext uri="{FF2B5EF4-FFF2-40B4-BE49-F238E27FC236}">
                <a16:creationId xmlns:a16="http://schemas.microsoft.com/office/drawing/2014/main" id="{45D59C14-C0CE-1144-9112-9A66B78543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166150"/>
            <a:ext cx="7780947" cy="5691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TraceEcriteSchemaBiscuitProducConsomEauObjetsMagnCM2107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362" y="3217334"/>
            <a:ext cx="4698637" cy="3640666"/>
          </a:xfrm>
          <a:prstGeom prst="rect">
            <a:avLst/>
          </a:prstGeom>
        </p:spPr>
      </p:pic>
      <p:pic>
        <p:nvPicPr>
          <p:cNvPr id="4" name="Image 3" descr="CircuitYaourtProductConsommEauObjetsMagnCM2107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5384800" cy="370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64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Conclusion : des richesses épuisables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9103" y="1143000"/>
            <a:ext cx="8844897" cy="55438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Energies</a:t>
            </a:r>
            <a:r>
              <a:rPr lang="fr-FR" dirty="0"/>
              <a:t> : durabilité, pollution, « gaspillage »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Eau</a:t>
            </a:r>
            <a:r>
              <a:rPr lang="fr-FR" dirty="0"/>
              <a:t> : raréfaction et dégradation de la qualité de l’eau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Aliments</a:t>
            </a:r>
            <a:r>
              <a:rPr lang="fr-FR" dirty="0"/>
              <a:t> : gaspillage, inégalités en France et dans le monde, (« mal bouffe », disette, famine), surpoids --&gt; « éducation à la santé »</a:t>
            </a:r>
          </a:p>
          <a:p>
            <a:pPr>
              <a:buNone/>
            </a:pPr>
            <a:r>
              <a:rPr lang="fr-FR" b="1" dirty="0"/>
              <a:t>avec des liens entre ces trois domaines</a:t>
            </a:r>
          </a:p>
          <a:p>
            <a:pPr>
              <a:buNone/>
            </a:pPr>
            <a:r>
              <a:rPr lang="fr-FR" sz="3000" b="1" dirty="0">
                <a:solidFill>
                  <a:srgbClr val="00B050"/>
                </a:solidFill>
              </a:rPr>
              <a:t>en relation avec la notion de développement durable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F93826C-4629-A94E-9B58-31E406270152}"/>
              </a:ext>
            </a:extLst>
          </p:cNvPr>
          <p:cNvSpPr txBox="1"/>
          <p:nvPr/>
        </p:nvSpPr>
        <p:spPr>
          <a:xfrm>
            <a:off x="743162" y="26129"/>
            <a:ext cx="791954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Quels contenus concernés ? Quel champ lexical mobilisé ? Quels enjeux soulevés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82F1A4C-FB9A-4549-9AE9-BD60BFF51AA3}"/>
              </a:ext>
            </a:extLst>
          </p:cNvPr>
          <p:cNvSpPr txBox="1"/>
          <p:nvPr/>
        </p:nvSpPr>
        <p:spPr>
          <a:xfrm>
            <a:off x="3077604" y="2700470"/>
            <a:ext cx="26548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b="1" dirty="0"/>
              <a:t>CONSOMMER EN FRANCE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7AD7D9A3-57AB-AC4F-B773-EF77A717D91B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4527998" y="1974377"/>
            <a:ext cx="982857" cy="71581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23FA0F0-D470-494D-B7A6-FB756F96D3B0}"/>
              </a:ext>
            </a:extLst>
          </p:cNvPr>
          <p:cNvSpPr txBox="1"/>
          <p:nvPr/>
        </p:nvSpPr>
        <p:spPr>
          <a:xfrm>
            <a:off x="5503487" y="1640665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Qui ?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F3E0CDC-5466-8B4C-96B0-0F3807084720}"/>
              </a:ext>
            </a:extLst>
          </p:cNvPr>
          <p:cNvSpPr/>
          <p:nvPr/>
        </p:nvSpPr>
        <p:spPr>
          <a:xfrm>
            <a:off x="5409483" y="1527835"/>
            <a:ext cx="692210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2AEFB484-3374-EC4D-932D-7D641AE57077}"/>
              </a:ext>
            </a:extLst>
          </p:cNvPr>
          <p:cNvCxnSpPr>
            <a:cxnSpLocks/>
          </p:cNvCxnSpPr>
          <p:nvPr/>
        </p:nvCxnSpPr>
        <p:spPr>
          <a:xfrm>
            <a:off x="5672928" y="2912252"/>
            <a:ext cx="218473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17E2980-9366-544C-A934-25E11123EE2F}"/>
              </a:ext>
            </a:extLst>
          </p:cNvPr>
          <p:cNvSpPr txBox="1"/>
          <p:nvPr/>
        </p:nvSpPr>
        <p:spPr>
          <a:xfrm>
            <a:off x="5901130" y="2754959"/>
            <a:ext cx="1019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Avec quoi ?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95BF1493-B1D5-FE4C-BBAE-3DD2293894E0}"/>
              </a:ext>
            </a:extLst>
          </p:cNvPr>
          <p:cNvSpPr/>
          <p:nvPr/>
        </p:nvSpPr>
        <p:spPr>
          <a:xfrm>
            <a:off x="5888777" y="2642129"/>
            <a:ext cx="982924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F0EC798-C743-E544-A924-45A9D7888A45}"/>
              </a:ext>
            </a:extLst>
          </p:cNvPr>
          <p:cNvCxnSpPr>
            <a:cxnSpLocks/>
          </p:cNvCxnSpPr>
          <p:nvPr/>
        </p:nvCxnSpPr>
        <p:spPr>
          <a:xfrm flipH="1">
            <a:off x="2831715" y="2885136"/>
            <a:ext cx="245889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33E818BB-6F5F-DB4A-B41F-352347DCF7A6}"/>
              </a:ext>
            </a:extLst>
          </p:cNvPr>
          <p:cNvSpPr txBox="1"/>
          <p:nvPr/>
        </p:nvSpPr>
        <p:spPr>
          <a:xfrm>
            <a:off x="2235287" y="2736388"/>
            <a:ext cx="6591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Quoi ?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3952533-AA01-4B44-BE7B-14B47F38A181}"/>
              </a:ext>
            </a:extLst>
          </p:cNvPr>
          <p:cNvSpPr/>
          <p:nvPr/>
        </p:nvSpPr>
        <p:spPr>
          <a:xfrm>
            <a:off x="2166921" y="2623558"/>
            <a:ext cx="692210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79C0D54-361A-6944-8EC9-4036531311CE}"/>
              </a:ext>
            </a:extLst>
          </p:cNvPr>
          <p:cNvSpPr txBox="1"/>
          <p:nvPr/>
        </p:nvSpPr>
        <p:spPr>
          <a:xfrm>
            <a:off x="3345054" y="3946035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Où ?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2AC87F4-A153-0944-835D-AE0051F0B9AD}"/>
              </a:ext>
            </a:extLst>
          </p:cNvPr>
          <p:cNvSpPr/>
          <p:nvPr/>
        </p:nvSpPr>
        <p:spPr>
          <a:xfrm>
            <a:off x="3251050" y="3833205"/>
            <a:ext cx="692210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9CF8933-ED2F-604D-840C-686887B9C0EA}"/>
              </a:ext>
            </a:extLst>
          </p:cNvPr>
          <p:cNvCxnSpPr>
            <a:cxnSpLocks/>
          </p:cNvCxnSpPr>
          <p:nvPr/>
        </p:nvCxnSpPr>
        <p:spPr>
          <a:xfrm>
            <a:off x="4552688" y="3069802"/>
            <a:ext cx="856795" cy="88850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8F91D44-505C-864E-874A-5B18F14C20D6}"/>
              </a:ext>
            </a:extLst>
          </p:cNvPr>
          <p:cNvCxnSpPr>
            <a:cxnSpLocks/>
          </p:cNvCxnSpPr>
          <p:nvPr/>
        </p:nvCxnSpPr>
        <p:spPr>
          <a:xfrm flipH="1">
            <a:off x="3761768" y="3069802"/>
            <a:ext cx="741918" cy="8038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7173D24F-AC3D-3B44-B45F-9AE48E7461B7}"/>
              </a:ext>
            </a:extLst>
          </p:cNvPr>
          <p:cNvSpPr txBox="1"/>
          <p:nvPr/>
        </p:nvSpPr>
        <p:spPr>
          <a:xfrm>
            <a:off x="5210143" y="4036827"/>
            <a:ext cx="9721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Pourquoi ?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F67086F4-3566-AD44-98FD-4A2D8B774630}"/>
              </a:ext>
            </a:extLst>
          </p:cNvPr>
          <p:cNvSpPr/>
          <p:nvPr/>
        </p:nvSpPr>
        <p:spPr>
          <a:xfrm>
            <a:off x="5116139" y="3923997"/>
            <a:ext cx="1113578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E497A54C-9906-3A43-8717-5D8264E5A3A1}"/>
              </a:ext>
            </a:extLst>
          </p:cNvPr>
          <p:cNvCxnSpPr>
            <a:cxnSpLocks/>
          </p:cNvCxnSpPr>
          <p:nvPr/>
        </p:nvCxnSpPr>
        <p:spPr>
          <a:xfrm flipH="1" flipV="1">
            <a:off x="3469588" y="1982478"/>
            <a:ext cx="1058410" cy="72581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8E64495F-1ED6-7442-B9A3-CBD69D5B33F1}"/>
              </a:ext>
            </a:extLst>
          </p:cNvPr>
          <p:cNvSpPr txBox="1"/>
          <p:nvPr/>
        </p:nvSpPr>
        <p:spPr>
          <a:xfrm>
            <a:off x="1008793" y="2688071"/>
            <a:ext cx="1353319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80"/>
              </a:lnSpc>
            </a:pPr>
            <a:r>
              <a:rPr lang="fr-FR" sz="1400" dirty="0">
                <a:solidFill>
                  <a:srgbClr val="7030A0"/>
                </a:solidFill>
              </a:rPr>
              <a:t>Des richesses</a:t>
            </a:r>
          </a:p>
          <a:p>
            <a:pPr>
              <a:lnSpc>
                <a:spcPts val="1480"/>
              </a:lnSpc>
            </a:pPr>
            <a:r>
              <a:rPr lang="fr-FR" sz="1400" dirty="0">
                <a:solidFill>
                  <a:srgbClr val="7030A0"/>
                </a:solidFill>
              </a:rPr>
              <a:t>(biens, services)</a:t>
            </a:r>
          </a:p>
          <a:p>
            <a:pPr algn="ctr">
              <a:lnSpc>
                <a:spcPts val="1480"/>
              </a:lnSpc>
            </a:pPr>
            <a:r>
              <a:rPr lang="fr-FR" sz="1400" dirty="0">
                <a:solidFill>
                  <a:srgbClr val="7030A0"/>
                </a:solidFill>
              </a:rPr>
              <a:t>valeur)</a:t>
            </a:r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7D866367-2E33-504F-9700-C4E7B7CBB3A5}"/>
              </a:ext>
            </a:extLst>
          </p:cNvPr>
          <p:cNvCxnSpPr>
            <a:cxnSpLocks/>
            <a:endCxn id="41" idx="3"/>
          </p:cNvCxnSpPr>
          <p:nvPr/>
        </p:nvCxnSpPr>
        <p:spPr>
          <a:xfrm flipH="1">
            <a:off x="610584" y="2884493"/>
            <a:ext cx="440785" cy="40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F39D562A-AC2D-F149-ADC2-F2B57661F860}"/>
              </a:ext>
            </a:extLst>
          </p:cNvPr>
          <p:cNvSpPr txBox="1"/>
          <p:nvPr/>
        </p:nvSpPr>
        <p:spPr>
          <a:xfrm>
            <a:off x="116987" y="2734654"/>
            <a:ext cx="49359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7030A0"/>
                </a:solidFill>
              </a:rPr>
              <a:t>EAU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08DE18F1-2AAE-B84E-BCFE-56D607C089F7}"/>
              </a:ext>
            </a:extLst>
          </p:cNvPr>
          <p:cNvSpPr txBox="1"/>
          <p:nvPr/>
        </p:nvSpPr>
        <p:spPr>
          <a:xfrm>
            <a:off x="116987" y="1700784"/>
            <a:ext cx="82926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7030A0"/>
                </a:solidFill>
              </a:rPr>
              <a:t>ENERGIE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41468DA-0EC3-5146-8CC2-E6F5957710F9}"/>
              </a:ext>
            </a:extLst>
          </p:cNvPr>
          <p:cNvSpPr txBox="1"/>
          <p:nvPr/>
        </p:nvSpPr>
        <p:spPr>
          <a:xfrm>
            <a:off x="116987" y="3768524"/>
            <a:ext cx="95321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7030A0"/>
                </a:solidFill>
              </a:rPr>
              <a:t>ALIMENTS</a:t>
            </a: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08BBC568-30F7-E745-9B3F-BCCB7449197F}"/>
              </a:ext>
            </a:extLst>
          </p:cNvPr>
          <p:cNvCxnSpPr>
            <a:cxnSpLocks/>
          </p:cNvCxnSpPr>
          <p:nvPr/>
        </p:nvCxnSpPr>
        <p:spPr>
          <a:xfrm flipH="1" flipV="1">
            <a:off x="890509" y="2016661"/>
            <a:ext cx="143768" cy="87514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AA8D7A61-6D84-C84F-975C-7AC56E08CCA7}"/>
              </a:ext>
            </a:extLst>
          </p:cNvPr>
          <p:cNvCxnSpPr>
            <a:cxnSpLocks/>
          </p:cNvCxnSpPr>
          <p:nvPr/>
        </p:nvCxnSpPr>
        <p:spPr>
          <a:xfrm flipH="1">
            <a:off x="723949" y="2912157"/>
            <a:ext cx="318329" cy="85963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C2A2F0DA-ADB0-0C46-AE34-EC8D96B4EFED}"/>
              </a:ext>
            </a:extLst>
          </p:cNvPr>
          <p:cNvCxnSpPr>
            <a:endCxn id="41" idx="0"/>
          </p:cNvCxnSpPr>
          <p:nvPr/>
        </p:nvCxnSpPr>
        <p:spPr>
          <a:xfrm>
            <a:off x="360836" y="2008561"/>
            <a:ext cx="2950" cy="72609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F0592A53-CADB-F943-9149-37975BF5F627}"/>
              </a:ext>
            </a:extLst>
          </p:cNvPr>
          <p:cNvCxnSpPr/>
          <p:nvPr/>
        </p:nvCxnSpPr>
        <p:spPr>
          <a:xfrm>
            <a:off x="360836" y="3027372"/>
            <a:ext cx="0" cy="726093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ZoneTexte 60">
            <a:extLst>
              <a:ext uri="{FF2B5EF4-FFF2-40B4-BE49-F238E27FC236}">
                <a16:creationId xmlns:a16="http://schemas.microsoft.com/office/drawing/2014/main" id="{BB9EFB3F-857B-E947-8703-B22144E3D101}"/>
              </a:ext>
            </a:extLst>
          </p:cNvPr>
          <p:cNvSpPr txBox="1"/>
          <p:nvPr/>
        </p:nvSpPr>
        <p:spPr>
          <a:xfrm>
            <a:off x="153406" y="536714"/>
            <a:ext cx="882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Typologie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C6659559-AD40-1A4A-94F0-2BE03FFD6401}"/>
              </a:ext>
            </a:extLst>
          </p:cNvPr>
          <p:cNvSpPr txBox="1"/>
          <p:nvPr/>
        </p:nvSpPr>
        <p:spPr>
          <a:xfrm>
            <a:off x="2993282" y="1586432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action ?</a:t>
            </a:r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1AD3907B-0036-744B-A0E0-00E9B6F25BD8}"/>
              </a:ext>
            </a:extLst>
          </p:cNvPr>
          <p:cNvSpPr/>
          <p:nvPr/>
        </p:nvSpPr>
        <p:spPr>
          <a:xfrm>
            <a:off x="2984738" y="1473602"/>
            <a:ext cx="692210" cy="52315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3" name="Connecteur droit avec flèche 72">
            <a:extLst>
              <a:ext uri="{FF2B5EF4-FFF2-40B4-BE49-F238E27FC236}">
                <a16:creationId xmlns:a16="http://schemas.microsoft.com/office/drawing/2014/main" id="{2978320C-025A-CA46-A871-EF4128AED81A}"/>
              </a:ext>
            </a:extLst>
          </p:cNvPr>
          <p:cNvCxnSpPr>
            <a:cxnSpLocks/>
          </p:cNvCxnSpPr>
          <p:nvPr/>
        </p:nvCxnSpPr>
        <p:spPr>
          <a:xfrm flipH="1" flipV="1">
            <a:off x="2059225" y="1171020"/>
            <a:ext cx="1018379" cy="40832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ZoneTexte 75">
            <a:extLst>
              <a:ext uri="{FF2B5EF4-FFF2-40B4-BE49-F238E27FC236}">
                <a16:creationId xmlns:a16="http://schemas.microsoft.com/office/drawing/2014/main" id="{50E4815F-7081-1F4C-A4D2-50DB5ABAA0FF}"/>
              </a:ext>
            </a:extLst>
          </p:cNvPr>
          <p:cNvSpPr txBox="1"/>
          <p:nvPr/>
        </p:nvSpPr>
        <p:spPr>
          <a:xfrm>
            <a:off x="1333979" y="528168"/>
            <a:ext cx="639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action</a:t>
            </a:r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49F33587-5F5F-054B-83AF-7F73F0FAD2B1}"/>
              </a:ext>
            </a:extLst>
          </p:cNvPr>
          <p:cNvSpPr txBox="1"/>
          <p:nvPr/>
        </p:nvSpPr>
        <p:spPr>
          <a:xfrm>
            <a:off x="897267" y="882240"/>
            <a:ext cx="1478675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CONSOMMATION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34D6A12D-F6D3-DA40-8BFB-124EE454A1CA}"/>
              </a:ext>
            </a:extLst>
          </p:cNvPr>
          <p:cNvSpPr txBox="1"/>
          <p:nvPr/>
        </p:nvSpPr>
        <p:spPr>
          <a:xfrm>
            <a:off x="906368" y="4904535"/>
            <a:ext cx="1182503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PRODUCTION</a:t>
            </a:r>
          </a:p>
        </p:txBody>
      </p:sp>
      <p:cxnSp>
        <p:nvCxnSpPr>
          <p:cNvPr id="80" name="Connecteur droit 79">
            <a:extLst>
              <a:ext uri="{FF2B5EF4-FFF2-40B4-BE49-F238E27FC236}">
                <a16:creationId xmlns:a16="http://schemas.microsoft.com/office/drawing/2014/main" id="{6CD3E488-BBD5-C945-9161-6F46C47362B5}"/>
              </a:ext>
            </a:extLst>
          </p:cNvPr>
          <p:cNvCxnSpPr>
            <a:cxnSpLocks/>
            <a:stCxn id="77" idx="2"/>
          </p:cNvCxnSpPr>
          <p:nvPr/>
        </p:nvCxnSpPr>
        <p:spPr>
          <a:xfrm>
            <a:off x="1636605" y="1190017"/>
            <a:ext cx="17333" cy="14521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0A3563EB-A18B-4E48-9AAB-ACB0A023C524}"/>
              </a:ext>
            </a:extLst>
          </p:cNvPr>
          <p:cNvCxnSpPr/>
          <p:nvPr/>
        </p:nvCxnSpPr>
        <p:spPr>
          <a:xfrm flipH="1">
            <a:off x="1616014" y="3313088"/>
            <a:ext cx="1" cy="15914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60541410-DDE0-3648-931E-51C380085A50}"/>
              </a:ext>
            </a:extLst>
          </p:cNvPr>
          <p:cNvSpPr txBox="1"/>
          <p:nvPr/>
        </p:nvSpPr>
        <p:spPr>
          <a:xfrm>
            <a:off x="1008793" y="5401946"/>
            <a:ext cx="1019062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ECONOMIE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791BCA96-EBE5-A544-9DB8-270A8BFB5CE6}"/>
              </a:ext>
            </a:extLst>
          </p:cNvPr>
          <p:cNvSpPr txBox="1"/>
          <p:nvPr/>
        </p:nvSpPr>
        <p:spPr>
          <a:xfrm>
            <a:off x="6642704" y="2115158"/>
            <a:ext cx="1316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pouvoir d’achat</a:t>
            </a:r>
          </a:p>
        </p:txBody>
      </p: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E8F26280-CCF8-DF4E-A958-23EA160363F8}"/>
              </a:ext>
            </a:extLst>
          </p:cNvPr>
          <p:cNvCxnSpPr>
            <a:cxnSpLocks/>
          </p:cNvCxnSpPr>
          <p:nvPr/>
        </p:nvCxnSpPr>
        <p:spPr>
          <a:xfrm flipV="1">
            <a:off x="6101693" y="1169152"/>
            <a:ext cx="1196415" cy="47151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CE68ECE9-AE05-F64C-B50B-09D83B1C3EAC}"/>
              </a:ext>
            </a:extLst>
          </p:cNvPr>
          <p:cNvSpPr txBox="1"/>
          <p:nvPr/>
        </p:nvSpPr>
        <p:spPr>
          <a:xfrm>
            <a:off x="8109370" y="500859"/>
            <a:ext cx="7213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/>
              <a:t>acteurs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29A23FCA-18CA-E44A-A629-6D9E05F1B707}"/>
              </a:ext>
            </a:extLst>
          </p:cNvPr>
          <p:cNvSpPr txBox="1"/>
          <p:nvPr/>
        </p:nvSpPr>
        <p:spPr>
          <a:xfrm>
            <a:off x="7298108" y="867945"/>
            <a:ext cx="158049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CONSOMMATEURS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6CFB6242-3F3E-C148-AB04-7262508E65F9}"/>
              </a:ext>
            </a:extLst>
          </p:cNvPr>
          <p:cNvSpPr txBox="1"/>
          <p:nvPr/>
        </p:nvSpPr>
        <p:spPr>
          <a:xfrm>
            <a:off x="7550075" y="4904534"/>
            <a:ext cx="128432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PRODUCTEURS</a:t>
            </a:r>
          </a:p>
        </p:txBody>
      </p: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C5FD0322-3A35-6343-A93D-A3CDAD4DDC0F}"/>
              </a:ext>
            </a:extLst>
          </p:cNvPr>
          <p:cNvCxnSpPr>
            <a:cxnSpLocks/>
          </p:cNvCxnSpPr>
          <p:nvPr/>
        </p:nvCxnSpPr>
        <p:spPr>
          <a:xfrm>
            <a:off x="8452712" y="1180635"/>
            <a:ext cx="0" cy="6087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ZoneTexte 96">
            <a:extLst>
              <a:ext uri="{FF2B5EF4-FFF2-40B4-BE49-F238E27FC236}">
                <a16:creationId xmlns:a16="http://schemas.microsoft.com/office/drawing/2014/main" id="{F6769EE7-1216-B741-8F3E-09DC5D41229D}"/>
              </a:ext>
            </a:extLst>
          </p:cNvPr>
          <p:cNvSpPr txBox="1"/>
          <p:nvPr/>
        </p:nvSpPr>
        <p:spPr>
          <a:xfrm>
            <a:off x="7903736" y="1794553"/>
            <a:ext cx="8771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demande</a:t>
            </a:r>
          </a:p>
        </p:txBody>
      </p:sp>
      <p:sp>
        <p:nvSpPr>
          <p:cNvPr id="98" name="ZoneTexte 97">
            <a:extLst>
              <a:ext uri="{FF2B5EF4-FFF2-40B4-BE49-F238E27FC236}">
                <a16:creationId xmlns:a16="http://schemas.microsoft.com/office/drawing/2014/main" id="{8DAF3FC0-5F68-0848-A97D-28BB2B1675C2}"/>
              </a:ext>
            </a:extLst>
          </p:cNvPr>
          <p:cNvSpPr txBox="1"/>
          <p:nvPr/>
        </p:nvSpPr>
        <p:spPr>
          <a:xfrm>
            <a:off x="8088356" y="3808810"/>
            <a:ext cx="536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offre</a:t>
            </a:r>
          </a:p>
        </p:txBody>
      </p:sp>
      <p:cxnSp>
        <p:nvCxnSpPr>
          <p:cNvPr id="99" name="Connecteur droit 98">
            <a:extLst>
              <a:ext uri="{FF2B5EF4-FFF2-40B4-BE49-F238E27FC236}">
                <a16:creationId xmlns:a16="http://schemas.microsoft.com/office/drawing/2014/main" id="{35A6A266-A373-CD47-BB93-C85B951E70C2}"/>
              </a:ext>
            </a:extLst>
          </p:cNvPr>
          <p:cNvCxnSpPr>
            <a:cxnSpLocks/>
          </p:cNvCxnSpPr>
          <p:nvPr/>
        </p:nvCxnSpPr>
        <p:spPr>
          <a:xfrm>
            <a:off x="8452712" y="4076301"/>
            <a:ext cx="0" cy="82823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id="{9C29CAA7-64CE-524D-B843-5EE431DF2256}"/>
              </a:ext>
            </a:extLst>
          </p:cNvPr>
          <p:cNvCxnSpPr>
            <a:cxnSpLocks/>
          </p:cNvCxnSpPr>
          <p:nvPr/>
        </p:nvCxnSpPr>
        <p:spPr>
          <a:xfrm>
            <a:off x="8452712" y="2065879"/>
            <a:ext cx="0" cy="5762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>
            <a:extLst>
              <a:ext uri="{FF2B5EF4-FFF2-40B4-BE49-F238E27FC236}">
                <a16:creationId xmlns:a16="http://schemas.microsoft.com/office/drawing/2014/main" id="{4CD4ECB7-1B08-3042-A948-58239BF439A5}"/>
              </a:ext>
            </a:extLst>
          </p:cNvPr>
          <p:cNvCxnSpPr>
            <a:cxnSpLocks/>
          </p:cNvCxnSpPr>
          <p:nvPr/>
        </p:nvCxnSpPr>
        <p:spPr>
          <a:xfrm flipV="1">
            <a:off x="8452712" y="3069802"/>
            <a:ext cx="0" cy="78645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ZoneTexte 108">
            <a:extLst>
              <a:ext uri="{FF2B5EF4-FFF2-40B4-BE49-F238E27FC236}">
                <a16:creationId xmlns:a16="http://schemas.microsoft.com/office/drawing/2014/main" id="{AB0444E5-5386-1F4C-8420-736B6FFBCE28}"/>
              </a:ext>
            </a:extLst>
          </p:cNvPr>
          <p:cNvSpPr txBox="1"/>
          <p:nvPr/>
        </p:nvSpPr>
        <p:spPr>
          <a:xfrm>
            <a:off x="7070107" y="2708286"/>
            <a:ext cx="18268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échange sur le marché</a:t>
            </a:r>
          </a:p>
        </p:txBody>
      </p:sp>
      <p:cxnSp>
        <p:nvCxnSpPr>
          <p:cNvPr id="110" name="Connecteur droit avec flèche 109">
            <a:extLst>
              <a:ext uri="{FF2B5EF4-FFF2-40B4-BE49-F238E27FC236}">
                <a16:creationId xmlns:a16="http://schemas.microsoft.com/office/drawing/2014/main" id="{AEADC358-5B06-2549-87FF-DAED48CF097A}"/>
              </a:ext>
            </a:extLst>
          </p:cNvPr>
          <p:cNvCxnSpPr>
            <a:cxnSpLocks/>
          </p:cNvCxnSpPr>
          <p:nvPr/>
        </p:nvCxnSpPr>
        <p:spPr>
          <a:xfrm flipV="1">
            <a:off x="6642704" y="2401838"/>
            <a:ext cx="535664" cy="29863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Connecteur droit avec flèche 112">
            <a:extLst>
              <a:ext uri="{FF2B5EF4-FFF2-40B4-BE49-F238E27FC236}">
                <a16:creationId xmlns:a16="http://schemas.microsoft.com/office/drawing/2014/main" id="{EEFF6D74-0EAE-3646-9EA9-31E3BAD0C929}"/>
              </a:ext>
            </a:extLst>
          </p:cNvPr>
          <p:cNvCxnSpPr>
            <a:cxnSpLocks/>
          </p:cNvCxnSpPr>
          <p:nvPr/>
        </p:nvCxnSpPr>
        <p:spPr>
          <a:xfrm>
            <a:off x="7376774" y="2393598"/>
            <a:ext cx="0" cy="35429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avec flèche 115">
            <a:extLst>
              <a:ext uri="{FF2B5EF4-FFF2-40B4-BE49-F238E27FC236}">
                <a16:creationId xmlns:a16="http://schemas.microsoft.com/office/drawing/2014/main" id="{A5E67876-EC5D-F64F-8796-F5C233540AD3}"/>
              </a:ext>
            </a:extLst>
          </p:cNvPr>
          <p:cNvCxnSpPr>
            <a:cxnSpLocks/>
          </p:cNvCxnSpPr>
          <p:nvPr/>
        </p:nvCxnSpPr>
        <p:spPr>
          <a:xfrm>
            <a:off x="5719892" y="4457434"/>
            <a:ext cx="0" cy="418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76BFC237-20AE-8740-9ABA-E60DA4D06DCC}"/>
              </a:ext>
            </a:extLst>
          </p:cNvPr>
          <p:cNvSpPr txBox="1"/>
          <p:nvPr/>
        </p:nvSpPr>
        <p:spPr>
          <a:xfrm>
            <a:off x="4849567" y="4868725"/>
            <a:ext cx="1813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Satisfaire des </a:t>
            </a:r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BESOINS</a:t>
            </a:r>
          </a:p>
        </p:txBody>
      </p:sp>
      <p:cxnSp>
        <p:nvCxnSpPr>
          <p:cNvPr id="127" name="Connecteur droit avec flèche 126">
            <a:extLst>
              <a:ext uri="{FF2B5EF4-FFF2-40B4-BE49-F238E27FC236}">
                <a16:creationId xmlns:a16="http://schemas.microsoft.com/office/drawing/2014/main" id="{BC85CA04-1A9D-5E44-A911-AE8DC740DFD1}"/>
              </a:ext>
            </a:extLst>
          </p:cNvPr>
          <p:cNvCxnSpPr>
            <a:cxnSpLocks/>
            <a:stCxn id="78" idx="3"/>
          </p:cNvCxnSpPr>
          <p:nvPr/>
        </p:nvCxnSpPr>
        <p:spPr>
          <a:xfrm>
            <a:off x="2088871" y="5058424"/>
            <a:ext cx="988733" cy="84093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ZoneTexte 128">
            <a:extLst>
              <a:ext uri="{FF2B5EF4-FFF2-40B4-BE49-F238E27FC236}">
                <a16:creationId xmlns:a16="http://schemas.microsoft.com/office/drawing/2014/main" id="{F4DE087B-37C6-5841-88C1-E60BB91736B9}"/>
              </a:ext>
            </a:extLst>
          </p:cNvPr>
          <p:cNvSpPr txBox="1"/>
          <p:nvPr/>
        </p:nvSpPr>
        <p:spPr>
          <a:xfrm>
            <a:off x="2151197" y="5881173"/>
            <a:ext cx="2026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Disposer de </a:t>
            </a:r>
            <a:r>
              <a:rPr lang="fr-FR" sz="1400" dirty="0">
                <a:solidFill>
                  <a:srgbClr val="7030A0"/>
                </a:solidFill>
                <a:highlight>
                  <a:srgbClr val="FFFF00"/>
                </a:highlight>
              </a:rPr>
              <a:t>RESSOURCES</a:t>
            </a:r>
          </a:p>
        </p:txBody>
      </p:sp>
      <p:cxnSp>
        <p:nvCxnSpPr>
          <p:cNvPr id="130" name="Connecteur droit avec flèche 129">
            <a:extLst>
              <a:ext uri="{FF2B5EF4-FFF2-40B4-BE49-F238E27FC236}">
                <a16:creationId xmlns:a16="http://schemas.microsoft.com/office/drawing/2014/main" id="{31D1AB14-C16C-F349-80D7-BB8CB73D3A00}"/>
              </a:ext>
            </a:extLst>
          </p:cNvPr>
          <p:cNvCxnSpPr>
            <a:cxnSpLocks/>
          </p:cNvCxnSpPr>
          <p:nvPr/>
        </p:nvCxnSpPr>
        <p:spPr>
          <a:xfrm>
            <a:off x="3597155" y="4344604"/>
            <a:ext cx="0" cy="42395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ZoneTexte 131">
            <a:extLst>
              <a:ext uri="{FF2B5EF4-FFF2-40B4-BE49-F238E27FC236}">
                <a16:creationId xmlns:a16="http://schemas.microsoft.com/office/drawing/2014/main" id="{1BA1F7BD-706A-2A4E-B1EC-87C8DF609A47}"/>
              </a:ext>
            </a:extLst>
          </p:cNvPr>
          <p:cNvSpPr txBox="1"/>
          <p:nvPr/>
        </p:nvSpPr>
        <p:spPr>
          <a:xfrm>
            <a:off x="3037593" y="4753643"/>
            <a:ext cx="1515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  <a:highlight>
                  <a:srgbClr val="00FFFF"/>
                </a:highlight>
              </a:rPr>
              <a:t>Échelle nationale</a:t>
            </a:r>
          </a:p>
          <a:p>
            <a:r>
              <a:rPr lang="fr-FR" sz="1400" dirty="0">
                <a:solidFill>
                  <a:srgbClr val="7030A0"/>
                </a:solidFill>
                <a:highlight>
                  <a:srgbClr val="00FFFF"/>
                </a:highlight>
              </a:rPr>
              <a:t>[LOCAL</a:t>
            </a:r>
            <a:r>
              <a:rPr lang="fr-FR" sz="1400" dirty="0">
                <a:solidFill>
                  <a:srgbClr val="7030A0"/>
                </a:solidFill>
                <a:highlight>
                  <a:srgbClr val="00FFFF"/>
                </a:highlight>
                <a:sym typeface="Wingdings" pitchFamily="2" charset="2"/>
              </a:rPr>
              <a:t>GLOBAL]</a:t>
            </a:r>
            <a:endParaRPr lang="fr-FR" sz="1400" dirty="0">
              <a:solidFill>
                <a:srgbClr val="7030A0"/>
              </a:solidFill>
              <a:highlight>
                <a:srgbClr val="00FFFF"/>
              </a:highlight>
            </a:endParaRPr>
          </a:p>
        </p:txBody>
      </p:sp>
      <p:cxnSp>
        <p:nvCxnSpPr>
          <p:cNvPr id="133" name="Connecteur droit avec flèche 132">
            <a:extLst>
              <a:ext uri="{FF2B5EF4-FFF2-40B4-BE49-F238E27FC236}">
                <a16:creationId xmlns:a16="http://schemas.microsoft.com/office/drawing/2014/main" id="{C586C3FA-AC5F-7147-A27B-002195823B5D}"/>
              </a:ext>
            </a:extLst>
          </p:cNvPr>
          <p:cNvCxnSpPr>
            <a:cxnSpLocks/>
          </p:cNvCxnSpPr>
          <p:nvPr/>
        </p:nvCxnSpPr>
        <p:spPr>
          <a:xfrm flipV="1">
            <a:off x="1812398" y="847251"/>
            <a:ext cx="1447276" cy="181323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ZoneTexte 134">
            <a:extLst>
              <a:ext uri="{FF2B5EF4-FFF2-40B4-BE49-F238E27FC236}">
                <a16:creationId xmlns:a16="http://schemas.microsoft.com/office/drawing/2014/main" id="{E553271C-FAF3-4946-949D-DDEC0F2831FF}"/>
              </a:ext>
            </a:extLst>
          </p:cNvPr>
          <p:cNvSpPr txBox="1"/>
          <p:nvPr/>
        </p:nvSpPr>
        <p:spPr>
          <a:xfrm>
            <a:off x="3184078" y="589241"/>
            <a:ext cx="7591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déchets</a:t>
            </a:r>
          </a:p>
        </p:txBody>
      </p:sp>
      <p:cxnSp>
        <p:nvCxnSpPr>
          <p:cNvPr id="136" name="Connecteur droit avec flèche 135">
            <a:extLst>
              <a:ext uri="{FF2B5EF4-FFF2-40B4-BE49-F238E27FC236}">
                <a16:creationId xmlns:a16="http://schemas.microsoft.com/office/drawing/2014/main" id="{16BFCD14-FC82-C347-9890-7D065E8F246D}"/>
              </a:ext>
            </a:extLst>
          </p:cNvPr>
          <p:cNvCxnSpPr>
            <a:cxnSpLocks/>
          </p:cNvCxnSpPr>
          <p:nvPr/>
        </p:nvCxnSpPr>
        <p:spPr>
          <a:xfrm flipH="1">
            <a:off x="2831716" y="6111974"/>
            <a:ext cx="245888" cy="3916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avec flèche 137">
            <a:extLst>
              <a:ext uri="{FF2B5EF4-FFF2-40B4-BE49-F238E27FC236}">
                <a16:creationId xmlns:a16="http://schemas.microsoft.com/office/drawing/2014/main" id="{E1C2DE96-87A5-C343-9842-9B2A1F16C9DB}"/>
              </a:ext>
            </a:extLst>
          </p:cNvPr>
          <p:cNvCxnSpPr>
            <a:cxnSpLocks/>
          </p:cNvCxnSpPr>
          <p:nvPr/>
        </p:nvCxnSpPr>
        <p:spPr>
          <a:xfrm>
            <a:off x="3201750" y="6111974"/>
            <a:ext cx="233576" cy="3534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2" name="ZoneTexte 141">
            <a:extLst>
              <a:ext uri="{FF2B5EF4-FFF2-40B4-BE49-F238E27FC236}">
                <a16:creationId xmlns:a16="http://schemas.microsoft.com/office/drawing/2014/main" id="{45E9D5B6-CD40-804C-ABE3-187715902D2A}"/>
              </a:ext>
            </a:extLst>
          </p:cNvPr>
          <p:cNvSpPr txBox="1"/>
          <p:nvPr/>
        </p:nvSpPr>
        <p:spPr>
          <a:xfrm>
            <a:off x="1741276" y="6471564"/>
            <a:ext cx="13363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renouvelables ?</a:t>
            </a:r>
          </a:p>
        </p:txBody>
      </p:sp>
      <p:sp>
        <p:nvSpPr>
          <p:cNvPr id="143" name="ZoneTexte 142">
            <a:extLst>
              <a:ext uri="{FF2B5EF4-FFF2-40B4-BE49-F238E27FC236}">
                <a16:creationId xmlns:a16="http://schemas.microsoft.com/office/drawing/2014/main" id="{73E65E74-0316-5F4A-B0BE-12BC70553EB8}"/>
              </a:ext>
            </a:extLst>
          </p:cNvPr>
          <p:cNvSpPr txBox="1"/>
          <p:nvPr/>
        </p:nvSpPr>
        <p:spPr>
          <a:xfrm>
            <a:off x="3042798" y="6462245"/>
            <a:ext cx="1660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non renouvelables ?</a:t>
            </a: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676143A7-E959-494D-B38A-A30E14A7CEBD}"/>
              </a:ext>
            </a:extLst>
          </p:cNvPr>
          <p:cNvSpPr txBox="1"/>
          <p:nvPr/>
        </p:nvSpPr>
        <p:spPr>
          <a:xfrm>
            <a:off x="4648939" y="6455419"/>
            <a:ext cx="2252604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DEVELOPPEMENT DURABLE</a:t>
            </a:r>
          </a:p>
        </p:txBody>
      </p:sp>
      <p:sp>
        <p:nvSpPr>
          <p:cNvPr id="148" name="ZoneTexte 147">
            <a:extLst>
              <a:ext uri="{FF2B5EF4-FFF2-40B4-BE49-F238E27FC236}">
                <a16:creationId xmlns:a16="http://schemas.microsoft.com/office/drawing/2014/main" id="{8E7281DA-8BC3-034A-91A7-2AC2948F78C0}"/>
              </a:ext>
            </a:extLst>
          </p:cNvPr>
          <p:cNvSpPr txBox="1"/>
          <p:nvPr/>
        </p:nvSpPr>
        <p:spPr>
          <a:xfrm>
            <a:off x="6928560" y="1900711"/>
            <a:ext cx="718466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070C0"/>
                </a:solidFill>
              </a:rPr>
              <a:t>SOCIAL</a:t>
            </a:r>
          </a:p>
        </p:txBody>
      </p:sp>
      <p:cxnSp>
        <p:nvCxnSpPr>
          <p:cNvPr id="155" name="Connecteur en angle 154">
            <a:extLst>
              <a:ext uri="{FF2B5EF4-FFF2-40B4-BE49-F238E27FC236}">
                <a16:creationId xmlns:a16="http://schemas.microsoft.com/office/drawing/2014/main" id="{0152001F-44FF-A84D-A79E-EE688EB85B3E}"/>
              </a:ext>
            </a:extLst>
          </p:cNvPr>
          <p:cNvCxnSpPr>
            <a:cxnSpLocks/>
            <a:endCxn id="158" idx="1"/>
          </p:cNvCxnSpPr>
          <p:nvPr/>
        </p:nvCxnSpPr>
        <p:spPr>
          <a:xfrm>
            <a:off x="1973898" y="3165285"/>
            <a:ext cx="5045487" cy="39397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ZoneTexte 157">
            <a:extLst>
              <a:ext uri="{FF2B5EF4-FFF2-40B4-BE49-F238E27FC236}">
                <a16:creationId xmlns:a16="http://schemas.microsoft.com/office/drawing/2014/main" id="{65C436A3-D3ED-7640-A6FD-2B77D87750A5}"/>
              </a:ext>
            </a:extLst>
          </p:cNvPr>
          <p:cNvSpPr txBox="1"/>
          <p:nvPr/>
        </p:nvSpPr>
        <p:spPr>
          <a:xfrm>
            <a:off x="7019385" y="3405374"/>
            <a:ext cx="874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coût- prix</a:t>
            </a:r>
          </a:p>
        </p:txBody>
      </p:sp>
      <p:cxnSp>
        <p:nvCxnSpPr>
          <p:cNvPr id="159" name="Connecteur droit avec flèche 158">
            <a:extLst>
              <a:ext uri="{FF2B5EF4-FFF2-40B4-BE49-F238E27FC236}">
                <a16:creationId xmlns:a16="http://schemas.microsoft.com/office/drawing/2014/main" id="{16FCB7D1-E163-0340-863D-E6BA71E9C66E}"/>
              </a:ext>
            </a:extLst>
          </p:cNvPr>
          <p:cNvCxnSpPr>
            <a:cxnSpLocks/>
          </p:cNvCxnSpPr>
          <p:nvPr/>
        </p:nvCxnSpPr>
        <p:spPr>
          <a:xfrm flipH="1">
            <a:off x="5414698" y="5126406"/>
            <a:ext cx="245888" cy="39169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Connecteur droit avec flèche 159">
            <a:extLst>
              <a:ext uri="{FF2B5EF4-FFF2-40B4-BE49-F238E27FC236}">
                <a16:creationId xmlns:a16="http://schemas.microsoft.com/office/drawing/2014/main" id="{5C3021F8-2553-BD4C-B2F2-3DB3A7593144}"/>
              </a:ext>
            </a:extLst>
          </p:cNvPr>
          <p:cNvCxnSpPr>
            <a:cxnSpLocks/>
          </p:cNvCxnSpPr>
          <p:nvPr/>
        </p:nvCxnSpPr>
        <p:spPr>
          <a:xfrm>
            <a:off x="5784732" y="5126406"/>
            <a:ext cx="233576" cy="35344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ZoneTexte 160">
            <a:extLst>
              <a:ext uri="{FF2B5EF4-FFF2-40B4-BE49-F238E27FC236}">
                <a16:creationId xmlns:a16="http://schemas.microsoft.com/office/drawing/2014/main" id="{A11B222A-859A-B549-8F51-0245AB2B39AC}"/>
              </a:ext>
            </a:extLst>
          </p:cNvPr>
          <p:cNvSpPr txBox="1"/>
          <p:nvPr/>
        </p:nvSpPr>
        <p:spPr>
          <a:xfrm>
            <a:off x="4614174" y="5442637"/>
            <a:ext cx="1003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particuliers</a:t>
            </a:r>
          </a:p>
        </p:txBody>
      </p:sp>
      <p:sp>
        <p:nvSpPr>
          <p:cNvPr id="162" name="ZoneTexte 161">
            <a:extLst>
              <a:ext uri="{FF2B5EF4-FFF2-40B4-BE49-F238E27FC236}">
                <a16:creationId xmlns:a16="http://schemas.microsoft.com/office/drawing/2014/main" id="{C4E6A2FB-EAC0-DC40-8119-C608DFB6B28D}"/>
              </a:ext>
            </a:extLst>
          </p:cNvPr>
          <p:cNvSpPr txBox="1"/>
          <p:nvPr/>
        </p:nvSpPr>
        <p:spPr>
          <a:xfrm>
            <a:off x="5718806" y="5447573"/>
            <a:ext cx="1007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entreprises</a:t>
            </a:r>
          </a:p>
        </p:txBody>
      </p:sp>
      <p:cxnSp>
        <p:nvCxnSpPr>
          <p:cNvPr id="167" name="Connecteur droit avec flèche 166">
            <a:extLst>
              <a:ext uri="{FF2B5EF4-FFF2-40B4-BE49-F238E27FC236}">
                <a16:creationId xmlns:a16="http://schemas.microsoft.com/office/drawing/2014/main" id="{191B1AA5-965F-0146-8031-278CC970DA98}"/>
              </a:ext>
            </a:extLst>
          </p:cNvPr>
          <p:cNvCxnSpPr>
            <a:cxnSpLocks/>
          </p:cNvCxnSpPr>
          <p:nvPr/>
        </p:nvCxnSpPr>
        <p:spPr>
          <a:xfrm flipV="1">
            <a:off x="7382859" y="3009503"/>
            <a:ext cx="882" cy="46222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Connecteur droit 170">
            <a:extLst>
              <a:ext uri="{FF2B5EF4-FFF2-40B4-BE49-F238E27FC236}">
                <a16:creationId xmlns:a16="http://schemas.microsoft.com/office/drawing/2014/main" id="{202F8420-7CE2-BD4C-B413-B9F51A1F28C5}"/>
              </a:ext>
            </a:extLst>
          </p:cNvPr>
          <p:cNvCxnSpPr>
            <a:cxnSpLocks/>
          </p:cNvCxnSpPr>
          <p:nvPr/>
        </p:nvCxnSpPr>
        <p:spPr>
          <a:xfrm flipH="1">
            <a:off x="7402328" y="1169213"/>
            <a:ext cx="197188" cy="743257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ZoneTexte 172">
            <a:extLst>
              <a:ext uri="{FF2B5EF4-FFF2-40B4-BE49-F238E27FC236}">
                <a16:creationId xmlns:a16="http://schemas.microsoft.com/office/drawing/2014/main" id="{373A5A11-F1FA-DE44-B12A-2A633EBE9841}"/>
              </a:ext>
            </a:extLst>
          </p:cNvPr>
          <p:cNvSpPr txBox="1"/>
          <p:nvPr/>
        </p:nvSpPr>
        <p:spPr>
          <a:xfrm>
            <a:off x="6932085" y="1418070"/>
            <a:ext cx="881523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inégalités</a:t>
            </a:r>
          </a:p>
        </p:txBody>
      </p:sp>
      <p:cxnSp>
        <p:nvCxnSpPr>
          <p:cNvPr id="182" name="Connecteur en angle 181">
            <a:extLst>
              <a:ext uri="{FF2B5EF4-FFF2-40B4-BE49-F238E27FC236}">
                <a16:creationId xmlns:a16="http://schemas.microsoft.com/office/drawing/2014/main" id="{CC9185B6-A27B-C24B-B929-2BEC76178388}"/>
              </a:ext>
            </a:extLst>
          </p:cNvPr>
          <p:cNvCxnSpPr>
            <a:stCxn id="129" idx="3"/>
          </p:cNvCxnSpPr>
          <p:nvPr/>
        </p:nvCxnSpPr>
        <p:spPr>
          <a:xfrm>
            <a:off x="4177457" y="6035062"/>
            <a:ext cx="4292588" cy="101696"/>
          </a:xfrm>
          <a:prstGeom prst="bentConnector3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avec flèche 182">
            <a:extLst>
              <a:ext uri="{FF2B5EF4-FFF2-40B4-BE49-F238E27FC236}">
                <a16:creationId xmlns:a16="http://schemas.microsoft.com/office/drawing/2014/main" id="{81394EE3-C128-5140-84B2-72A612894C07}"/>
              </a:ext>
            </a:extLst>
          </p:cNvPr>
          <p:cNvCxnSpPr>
            <a:cxnSpLocks/>
          </p:cNvCxnSpPr>
          <p:nvPr/>
        </p:nvCxnSpPr>
        <p:spPr>
          <a:xfrm flipV="1">
            <a:off x="8452712" y="5212402"/>
            <a:ext cx="0" cy="92435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ZoneTexte 184">
            <a:extLst>
              <a:ext uri="{FF2B5EF4-FFF2-40B4-BE49-F238E27FC236}">
                <a16:creationId xmlns:a16="http://schemas.microsoft.com/office/drawing/2014/main" id="{8263A38B-799C-DD4A-AAE2-29382616269B}"/>
              </a:ext>
            </a:extLst>
          </p:cNvPr>
          <p:cNvSpPr txBox="1"/>
          <p:nvPr/>
        </p:nvSpPr>
        <p:spPr>
          <a:xfrm>
            <a:off x="6515366" y="862000"/>
            <a:ext cx="52527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rgbClr val="7030A0"/>
                </a:solidFill>
              </a:rPr>
              <a:t>ETAT</a:t>
            </a:r>
          </a:p>
        </p:txBody>
      </p:sp>
      <p:sp>
        <p:nvSpPr>
          <p:cNvPr id="186" name="ZoneTexte 185">
            <a:extLst>
              <a:ext uri="{FF2B5EF4-FFF2-40B4-BE49-F238E27FC236}">
                <a16:creationId xmlns:a16="http://schemas.microsoft.com/office/drawing/2014/main" id="{85BBBE2D-348F-964D-9235-EAC5FF9A8B63}"/>
              </a:ext>
            </a:extLst>
          </p:cNvPr>
          <p:cNvSpPr txBox="1"/>
          <p:nvPr/>
        </p:nvSpPr>
        <p:spPr>
          <a:xfrm>
            <a:off x="6268795" y="563561"/>
            <a:ext cx="99097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sz="1400" b="1" dirty="0"/>
              <a:t>POLITIQUE</a:t>
            </a:r>
          </a:p>
        </p:txBody>
      </p:sp>
      <p:cxnSp>
        <p:nvCxnSpPr>
          <p:cNvPr id="188" name="Connecteur droit 187">
            <a:extLst>
              <a:ext uri="{FF2B5EF4-FFF2-40B4-BE49-F238E27FC236}">
                <a16:creationId xmlns:a16="http://schemas.microsoft.com/office/drawing/2014/main" id="{71394C22-C2EE-B148-BEB6-B2F9FF1257B6}"/>
              </a:ext>
            </a:extLst>
          </p:cNvPr>
          <p:cNvCxnSpPr>
            <a:cxnSpLocks/>
            <a:stCxn id="185" idx="2"/>
          </p:cNvCxnSpPr>
          <p:nvPr/>
        </p:nvCxnSpPr>
        <p:spPr>
          <a:xfrm>
            <a:off x="6778002" y="1169777"/>
            <a:ext cx="344689" cy="763228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2" name="Connecteur en arc 191">
            <a:extLst>
              <a:ext uri="{FF2B5EF4-FFF2-40B4-BE49-F238E27FC236}">
                <a16:creationId xmlns:a16="http://schemas.microsoft.com/office/drawing/2014/main" id="{05E3B2C1-4563-904F-8B7D-DC2934DD7B25}"/>
              </a:ext>
            </a:extLst>
          </p:cNvPr>
          <p:cNvCxnSpPr>
            <a:cxnSpLocks/>
            <a:stCxn id="12" idx="3"/>
          </p:cNvCxnSpPr>
          <p:nvPr/>
        </p:nvCxnSpPr>
        <p:spPr>
          <a:xfrm rot="5400000">
            <a:off x="3312822" y="3161272"/>
            <a:ext cx="2792502" cy="2647301"/>
          </a:xfrm>
          <a:prstGeom prst="curvedConnector3">
            <a:avLst>
              <a:gd name="adj1" fmla="val 37147"/>
            </a:avLst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0" name="Connecteur droit avec flèche 199">
            <a:extLst>
              <a:ext uri="{FF2B5EF4-FFF2-40B4-BE49-F238E27FC236}">
                <a16:creationId xmlns:a16="http://schemas.microsoft.com/office/drawing/2014/main" id="{8F31C204-84C2-2244-B090-0D042434E479}"/>
              </a:ext>
            </a:extLst>
          </p:cNvPr>
          <p:cNvCxnSpPr>
            <a:cxnSpLocks/>
          </p:cNvCxnSpPr>
          <p:nvPr/>
        </p:nvCxnSpPr>
        <p:spPr>
          <a:xfrm>
            <a:off x="3885867" y="743129"/>
            <a:ext cx="58317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1" name="ZoneTexte 200">
            <a:extLst>
              <a:ext uri="{FF2B5EF4-FFF2-40B4-BE49-F238E27FC236}">
                <a16:creationId xmlns:a16="http://schemas.microsoft.com/office/drawing/2014/main" id="{EC9A84D0-5B8C-F543-8B3F-7ED15AFC9997}"/>
              </a:ext>
            </a:extLst>
          </p:cNvPr>
          <p:cNvSpPr txBox="1"/>
          <p:nvPr/>
        </p:nvSpPr>
        <p:spPr>
          <a:xfrm>
            <a:off x="4435425" y="875767"/>
            <a:ext cx="15032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00B050"/>
                </a:solidFill>
              </a:rPr>
              <a:t>DEVELOPPEMENT DURABLE</a:t>
            </a:r>
          </a:p>
        </p:txBody>
      </p:sp>
      <p:sp>
        <p:nvSpPr>
          <p:cNvPr id="202" name="ZoneTexte 201">
            <a:extLst>
              <a:ext uri="{FF2B5EF4-FFF2-40B4-BE49-F238E27FC236}">
                <a16:creationId xmlns:a16="http://schemas.microsoft.com/office/drawing/2014/main" id="{B5AA8597-5D6B-A34C-9DF8-979C850653A2}"/>
              </a:ext>
            </a:extLst>
          </p:cNvPr>
          <p:cNvSpPr txBox="1"/>
          <p:nvPr/>
        </p:nvSpPr>
        <p:spPr>
          <a:xfrm>
            <a:off x="4448805" y="581229"/>
            <a:ext cx="8821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recycler ?</a:t>
            </a:r>
          </a:p>
        </p:txBody>
      </p:sp>
      <p:cxnSp>
        <p:nvCxnSpPr>
          <p:cNvPr id="203" name="Connecteur droit 202">
            <a:extLst>
              <a:ext uri="{FF2B5EF4-FFF2-40B4-BE49-F238E27FC236}">
                <a16:creationId xmlns:a16="http://schemas.microsoft.com/office/drawing/2014/main" id="{C003A768-EA9F-C54A-958A-7B8FC1EF7A62}"/>
              </a:ext>
            </a:extLst>
          </p:cNvPr>
          <p:cNvCxnSpPr>
            <a:cxnSpLocks/>
            <a:stCxn id="185" idx="1"/>
          </p:cNvCxnSpPr>
          <p:nvPr/>
        </p:nvCxnSpPr>
        <p:spPr>
          <a:xfrm flipH="1" flipV="1">
            <a:off x="5426412" y="768087"/>
            <a:ext cx="1088954" cy="247802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Connecteur droit 205">
            <a:extLst>
              <a:ext uri="{FF2B5EF4-FFF2-40B4-BE49-F238E27FC236}">
                <a16:creationId xmlns:a16="http://schemas.microsoft.com/office/drawing/2014/main" id="{04A1811E-74E6-3746-BB24-51FDA5165FDB}"/>
              </a:ext>
            </a:extLst>
          </p:cNvPr>
          <p:cNvCxnSpPr>
            <a:cxnSpLocks/>
            <a:endCxn id="12" idx="1"/>
          </p:cNvCxnSpPr>
          <p:nvPr/>
        </p:nvCxnSpPr>
        <p:spPr>
          <a:xfrm flipH="1">
            <a:off x="6032723" y="1182745"/>
            <a:ext cx="657684" cy="1535998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3" name="ZoneTexte 212">
            <a:extLst>
              <a:ext uri="{FF2B5EF4-FFF2-40B4-BE49-F238E27FC236}">
                <a16:creationId xmlns:a16="http://schemas.microsoft.com/office/drawing/2014/main" id="{DF9123FE-8660-6D46-BB87-4188BB7E0ED6}"/>
              </a:ext>
            </a:extLst>
          </p:cNvPr>
          <p:cNvSpPr txBox="1"/>
          <p:nvPr/>
        </p:nvSpPr>
        <p:spPr>
          <a:xfrm rot="2450616">
            <a:off x="1912362" y="5196287"/>
            <a:ext cx="150861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00" dirty="0">
                <a:highlight>
                  <a:srgbClr val="00FFFF"/>
                </a:highlight>
              </a:rPr>
              <a:t>approvisionnement</a:t>
            </a:r>
          </a:p>
        </p:txBody>
      </p:sp>
      <p:sp>
        <p:nvSpPr>
          <p:cNvPr id="215" name="ZoneTexte 214">
            <a:extLst>
              <a:ext uri="{FF2B5EF4-FFF2-40B4-BE49-F238E27FC236}">
                <a16:creationId xmlns:a16="http://schemas.microsoft.com/office/drawing/2014/main" id="{A679E5DA-F674-194A-BDE4-456D5A3776A0}"/>
              </a:ext>
            </a:extLst>
          </p:cNvPr>
          <p:cNvSpPr txBox="1"/>
          <p:nvPr/>
        </p:nvSpPr>
        <p:spPr>
          <a:xfrm>
            <a:off x="7907331" y="3261066"/>
            <a:ext cx="9746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00" dirty="0">
                <a:highlight>
                  <a:srgbClr val="00FFFF"/>
                </a:highlight>
              </a:rPr>
              <a:t>distribution</a:t>
            </a:r>
          </a:p>
        </p:txBody>
      </p:sp>
    </p:spTree>
    <p:extLst>
      <p:ext uri="{BB962C8B-B14F-4D97-AF65-F5344CB8AC3E}">
        <p14:creationId xmlns:p14="http://schemas.microsoft.com/office/powerpoint/2010/main" val="95022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/>
      <p:bldP spid="12" grpId="0" animBg="1"/>
      <p:bldP spid="15" grpId="0"/>
      <p:bldP spid="16" grpId="0" animBg="1"/>
      <p:bldP spid="17" grpId="0"/>
      <p:bldP spid="18" grpId="0" animBg="1"/>
      <p:bldP spid="30" grpId="0"/>
      <p:bldP spid="31" grpId="0" animBg="1"/>
      <p:bldP spid="39" grpId="0"/>
      <p:bldP spid="41" grpId="0" animBg="1"/>
      <p:bldP spid="42" grpId="0" animBg="1"/>
      <p:bldP spid="43" grpId="0" animBg="1"/>
      <p:bldP spid="71" grpId="0"/>
      <p:bldP spid="72" grpId="0" animBg="1"/>
      <p:bldP spid="76" grpId="0"/>
      <p:bldP spid="77" grpId="0" animBg="1"/>
      <p:bldP spid="78" grpId="0" animBg="1"/>
      <p:bldP spid="82" grpId="0"/>
      <p:bldP spid="83" grpId="0"/>
      <p:bldP spid="92" grpId="0"/>
      <p:bldP spid="93" grpId="0" animBg="1"/>
      <p:bldP spid="94" grpId="0" animBg="1"/>
      <p:bldP spid="97" grpId="0"/>
      <p:bldP spid="98" grpId="0"/>
      <p:bldP spid="109" grpId="0"/>
      <p:bldP spid="118" grpId="0"/>
      <p:bldP spid="129" grpId="0"/>
      <p:bldP spid="132" grpId="0"/>
      <p:bldP spid="132" grpId="1"/>
      <p:bldP spid="135" grpId="0"/>
      <p:bldP spid="142" grpId="0"/>
      <p:bldP spid="143" grpId="0"/>
      <p:bldP spid="147" grpId="0"/>
      <p:bldP spid="148" grpId="0"/>
      <p:bldP spid="158" grpId="0"/>
      <p:bldP spid="161" grpId="0"/>
      <p:bldP spid="162" grpId="0"/>
      <p:bldP spid="173" grpId="0"/>
      <p:bldP spid="185" grpId="0" animBg="1"/>
      <p:bldP spid="186" grpId="0"/>
      <p:bldP spid="201" grpId="0"/>
      <p:bldP spid="202" grpId="0"/>
      <p:bldP spid="213" grpId="0"/>
      <p:bldP spid="2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24926"/>
            <a:ext cx="9144000" cy="1436666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Intro :  La consommation en géographie ?</a:t>
            </a:r>
            <a:br>
              <a:rPr lang="fr-FR" b="1" dirty="0"/>
            </a:br>
            <a:r>
              <a:rPr lang="fr-FR" b="1" dirty="0"/>
              <a:t>Les notions en jeu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5566" y="2058262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b="1" dirty="0">
                <a:solidFill>
                  <a:srgbClr val="0000FF"/>
                </a:solidFill>
              </a:rPr>
              <a:t>Consommation</a:t>
            </a:r>
            <a:r>
              <a:rPr lang="fr-FR" dirty="0">
                <a:solidFill>
                  <a:srgbClr val="0000FF"/>
                </a:solidFill>
              </a:rPr>
              <a:t> : acte d’un acteur économique qui utilise des </a:t>
            </a:r>
            <a:r>
              <a:rPr lang="fr-FR" u="sng" dirty="0">
                <a:solidFill>
                  <a:srgbClr val="0000FF"/>
                </a:solidFill>
              </a:rPr>
              <a:t>biens</a:t>
            </a:r>
            <a:r>
              <a:rPr lang="fr-FR" dirty="0">
                <a:solidFill>
                  <a:srgbClr val="0000FF"/>
                </a:solidFill>
              </a:rPr>
              <a:t> et </a:t>
            </a:r>
            <a:r>
              <a:rPr lang="fr-FR" u="sng" dirty="0">
                <a:solidFill>
                  <a:srgbClr val="0000FF"/>
                </a:solidFill>
              </a:rPr>
              <a:t>services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(détruisant immédiatement ou progressivement ces éléments)</a:t>
            </a:r>
          </a:p>
          <a:p>
            <a:pPr algn="just"/>
            <a:endParaRPr lang="fr-FR" dirty="0"/>
          </a:p>
          <a:p>
            <a:pPr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Consommer</a:t>
            </a:r>
            <a:r>
              <a:rPr lang="fr-FR" dirty="0">
                <a:solidFill>
                  <a:srgbClr val="0000FF"/>
                </a:solidFill>
              </a:rPr>
              <a:t> : utiliser, amener une chose à perdre sa valeur économique par l’usage qu’on en fait pour la satisfaction de ses </a:t>
            </a:r>
            <a:r>
              <a:rPr lang="fr-FR" u="sng" dirty="0">
                <a:solidFill>
                  <a:srgbClr val="0000FF"/>
                </a:solidFill>
              </a:rPr>
              <a:t>besoins</a:t>
            </a:r>
            <a:r>
              <a:rPr lang="fr-FR" dirty="0">
                <a:solidFill>
                  <a:srgbClr val="0000FF"/>
                </a:solidFill>
              </a:rPr>
              <a:t> individuels ou collectifs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267064"/>
            <a:ext cx="8686801" cy="55909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Besoin</a:t>
            </a:r>
            <a:r>
              <a:rPr lang="fr-FR" dirty="0">
                <a:solidFill>
                  <a:srgbClr val="0000FF"/>
                </a:solidFill>
              </a:rPr>
              <a:t> : ce qui nécessaire à la vie (1), ce qui manque à quelqu’un pour le satisfaire (2)</a:t>
            </a:r>
          </a:p>
          <a:p>
            <a:pPr>
              <a:buNone/>
            </a:pPr>
            <a:r>
              <a:rPr lang="fr-FR" u="sng" dirty="0"/>
              <a:t>4 types de besoins (typologie indicative)</a:t>
            </a:r>
          </a:p>
          <a:p>
            <a:pPr>
              <a:buFontTx/>
              <a:buChar char="-"/>
            </a:pPr>
            <a:r>
              <a:rPr lang="fr-FR" dirty="0"/>
              <a:t>besoins vitaux et fondamentaux (élémentaires)</a:t>
            </a:r>
          </a:p>
          <a:p>
            <a:pPr>
              <a:buFontTx/>
              <a:buChar char="-"/>
            </a:pPr>
            <a:r>
              <a:rPr lang="fr-FR" dirty="0"/>
              <a:t>besoins de confort (voiture climatisée)</a:t>
            </a:r>
          </a:p>
          <a:p>
            <a:pPr>
              <a:buFontTx/>
              <a:buChar char="-"/>
            </a:pPr>
            <a:r>
              <a:rPr lang="fr-FR" dirty="0"/>
              <a:t>besoins de distinction (Ferrari)</a:t>
            </a:r>
          </a:p>
          <a:p>
            <a:pPr>
              <a:buFontTx/>
              <a:buChar char="-"/>
            </a:pPr>
            <a:r>
              <a:rPr lang="fr-FR" dirty="0"/>
              <a:t>besoins immatériels et de sens (série TV ? activités associatives ?)</a:t>
            </a:r>
          </a:p>
          <a:p>
            <a:pPr marL="0" indent="0">
              <a:buNone/>
            </a:pPr>
            <a:r>
              <a:rPr lang="fr-FR" i="1" dirty="0">
                <a:sym typeface="Wingdings"/>
              </a:rPr>
              <a:t> La satisfaction des </a:t>
            </a:r>
            <a:r>
              <a:rPr lang="fr-FR" i="1" u="sng" dirty="0">
                <a:sym typeface="Wingdings"/>
              </a:rPr>
              <a:t>besoins</a:t>
            </a:r>
            <a:r>
              <a:rPr lang="fr-FR" i="1" dirty="0">
                <a:sym typeface="Wingdings"/>
              </a:rPr>
              <a:t> repose en grande partie sur la présence de </a:t>
            </a:r>
            <a:r>
              <a:rPr lang="fr-FR" i="1" u="sng" dirty="0">
                <a:sym typeface="Wingdings"/>
              </a:rPr>
              <a:t>ressources</a:t>
            </a:r>
            <a:endParaRPr lang="fr-FR" i="1" u="sng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0"/>
            <a:ext cx="9144000" cy="1009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 :  La consommation en géographie ?</a:t>
            </a:r>
          </a:p>
        </p:txBody>
      </p:sp>
      <p:pic>
        <p:nvPicPr>
          <p:cNvPr id="2" name="Image 1" descr="PyramideMas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24" y="0"/>
            <a:ext cx="720655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600200"/>
            <a:ext cx="8432559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</a:t>
            </a:r>
            <a:r>
              <a:rPr lang="fr-FR" b="1" dirty="0">
                <a:solidFill>
                  <a:srgbClr val="0000FF"/>
                </a:solidFill>
              </a:rPr>
              <a:t>Ressources</a:t>
            </a:r>
          </a:p>
          <a:p>
            <a:pPr marL="514350" indent="-514350">
              <a:buAutoNum type="arabicPeriod"/>
            </a:pPr>
            <a:r>
              <a:rPr lang="fr-FR" dirty="0"/>
              <a:t>moyens matériels dont dispose un pays, un région, une collectivité, une personne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AutoNum type="arabicPeriod"/>
            </a:pPr>
            <a:r>
              <a:rPr lang="fr-FR" u="sng" dirty="0">
                <a:solidFill>
                  <a:srgbClr val="0000FF"/>
                </a:solidFill>
              </a:rPr>
              <a:t>ensemble constitué des éléments de la Terre et des diverses formes d’énergies reçues</a:t>
            </a:r>
            <a:r>
              <a:rPr lang="fr-FR" dirty="0">
                <a:solidFill>
                  <a:srgbClr val="0000FF"/>
                </a:solidFill>
              </a:rPr>
              <a:t> </a:t>
            </a:r>
            <a:r>
              <a:rPr lang="fr-FR" dirty="0"/>
              <a:t>(énergie solaire)</a:t>
            </a:r>
            <a:r>
              <a:rPr lang="fr-FR" u="sng" dirty="0"/>
              <a:t> </a:t>
            </a:r>
            <a:r>
              <a:rPr lang="fr-FR" u="sng" dirty="0">
                <a:solidFill>
                  <a:srgbClr val="0000FF"/>
                </a:solidFill>
              </a:rPr>
              <a:t>ou produites sans intervention de l’homme</a:t>
            </a:r>
            <a:r>
              <a:rPr lang="fr-FR" u="sng" dirty="0"/>
              <a:t> </a:t>
            </a:r>
            <a:r>
              <a:rPr lang="fr-FR" dirty="0"/>
              <a:t>(marées, vents)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0"/>
            <a:ext cx="9144000" cy="1009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Intro :  La consommation en géographie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b="1" dirty="0"/>
              <a:t>3 </a:t>
            </a:r>
            <a:r>
              <a:rPr lang="fr-FR" b="1" dirty="0" err="1"/>
              <a:t>sous-thèmes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63134"/>
            <a:ext cx="8686800" cy="4763030"/>
          </a:xfrm>
        </p:spPr>
        <p:txBody>
          <a:bodyPr>
            <a:normAutofit/>
          </a:bodyPr>
          <a:lstStyle/>
          <a:p>
            <a:r>
              <a:rPr lang="fr-FR" b="1" dirty="0"/>
              <a:t>Satisfaire ses besoins en énergie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</a:rPr>
              <a:t>ENERGIE</a:t>
            </a:r>
            <a:r>
              <a:rPr lang="fr-FR" dirty="0"/>
              <a:t> : </a:t>
            </a:r>
            <a:r>
              <a:rPr lang="fr-FR" dirty="0">
                <a:solidFill>
                  <a:srgbClr val="0000FF"/>
                </a:solidFill>
              </a:rPr>
              <a:t>capacité à produire un travail </a:t>
            </a:r>
            <a:r>
              <a:rPr lang="fr-FR" dirty="0"/>
              <a:t>(suppose action, force, durée), </a:t>
            </a:r>
            <a:r>
              <a:rPr lang="fr-FR" dirty="0">
                <a:solidFill>
                  <a:srgbClr val="0000FF"/>
                </a:solidFill>
              </a:rPr>
              <a:t>ce qui permet d’agir</a:t>
            </a:r>
          </a:p>
          <a:p>
            <a:pPr>
              <a:buNone/>
            </a:pPr>
            <a:endParaRPr lang="fr-FR" dirty="0"/>
          </a:p>
          <a:p>
            <a:r>
              <a:rPr lang="fr-FR" b="1" dirty="0"/>
              <a:t>Satisfaire ses besoins en eau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b="1" dirty="0"/>
          </a:p>
          <a:p>
            <a:r>
              <a:rPr lang="fr-FR" b="1" dirty="0"/>
              <a:t>Satisfaire ses besoins alimentaires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fr-FR" b="1" dirty="0"/>
              <a:t>I) Besoins et ressources en énergie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7649" y="1490132"/>
            <a:ext cx="8846352" cy="53678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/>
              <a:t>• Une consommation qui stagne voire tend à baisser</a:t>
            </a:r>
          </a:p>
          <a:p>
            <a:pPr>
              <a:buNone/>
            </a:pPr>
            <a:r>
              <a:rPr lang="fr-FR" dirty="0"/>
              <a:t>(mais dont le coût augmente)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La prédominance du pétrole dans la consommation, même si la part des énergies renouvelables augmente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des ressources insuffisantes pour le moment (en France) : le cas de la production d’électricité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EB3E9DF-DB69-5B43-8BF6-34056988472E}"/>
              </a:ext>
            </a:extLst>
          </p:cNvPr>
          <p:cNvSpPr txBox="1"/>
          <p:nvPr/>
        </p:nvSpPr>
        <p:spPr>
          <a:xfrm>
            <a:off x="1824549" y="409623"/>
            <a:ext cx="4917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Evolution de la consommation d’énergie en France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BC3BF19-3C31-8641-BB23-48A2F24A8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823"/>
            <a:ext cx="9144000" cy="53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19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RepartitionConsommationPetroleSecteu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758008" cy="4401392"/>
          </a:xfrm>
          <a:prstGeom prst="rect">
            <a:avLst/>
          </a:prstGeom>
        </p:spPr>
      </p:pic>
      <p:pic>
        <p:nvPicPr>
          <p:cNvPr id="2" name="Image 1" descr="EnergiesRenouvelabl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08" y="1"/>
            <a:ext cx="4385991" cy="4466764"/>
          </a:xfrm>
          <a:prstGeom prst="rect">
            <a:avLst/>
          </a:prstGeom>
        </p:spPr>
      </p:pic>
      <p:pic>
        <p:nvPicPr>
          <p:cNvPr id="5" name="Image 4" descr="PartEnergiesRenouvelablesConsommationFinaleBrute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7" y="4004734"/>
            <a:ext cx="5706532" cy="285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7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548</Words>
  <Application>Microsoft Macintosh PowerPoint</Application>
  <PresentationFormat>Affichage à l'écran (4:3)</PresentationFormat>
  <Paragraphs>100</Paragraphs>
  <Slides>19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2" baseType="lpstr">
      <vt:lpstr>Arial</vt:lpstr>
      <vt:lpstr>Calibri</vt:lpstr>
      <vt:lpstr>Thème Office</vt:lpstr>
      <vt:lpstr>Consommer en France</vt:lpstr>
      <vt:lpstr>Présentation PowerPoint</vt:lpstr>
      <vt:lpstr>Intro :  La consommation en géographie ? Les notions en jeu</vt:lpstr>
      <vt:lpstr>Présentation PowerPoint</vt:lpstr>
      <vt:lpstr>Présentation PowerPoint</vt:lpstr>
      <vt:lpstr>3 sous-thèmes</vt:lpstr>
      <vt:lpstr>I) Besoins et ressources en énergie</vt:lpstr>
      <vt:lpstr>Présentation PowerPoint</vt:lpstr>
      <vt:lpstr>Présentation PowerPoint</vt:lpstr>
      <vt:lpstr>Présentation PowerPoint</vt:lpstr>
      <vt:lpstr>Présentation PowerPoint</vt:lpstr>
      <vt:lpstr>II) Besoins et ressources en eau</vt:lpstr>
      <vt:lpstr>Présentation PowerPoint</vt:lpstr>
      <vt:lpstr>Présentation PowerPoint</vt:lpstr>
      <vt:lpstr>II) Besoins et ressources en eau</vt:lpstr>
      <vt:lpstr>Présentation PowerPoint</vt:lpstr>
      <vt:lpstr>III) Besoins et ressources alimentaires</vt:lpstr>
      <vt:lpstr>Présentation PowerPoint</vt:lpstr>
      <vt:lpstr>Conclusion : des richesses épuisables</vt:lpstr>
    </vt:vector>
  </TitlesOfParts>
  <Manager/>
  <Company>Iufm Orléans-Tours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Consommer en France</dc:title>
  <dc:subject/>
  <dc:creator>Jean-Louis LAUBRY</dc:creator>
  <cp:keywords/>
  <dc:description/>
  <cp:lastModifiedBy>Laubry Jean-Louis</cp:lastModifiedBy>
  <cp:revision>90</cp:revision>
  <dcterms:created xsi:type="dcterms:W3CDTF">2017-11-30T09:16:28Z</dcterms:created>
  <dcterms:modified xsi:type="dcterms:W3CDTF">2020-11-28T15:01:53Z</dcterms:modified>
  <cp:category/>
</cp:coreProperties>
</file>