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5"/>
  </p:handoutMasterIdLst>
  <p:sldIdLst>
    <p:sldId id="291" r:id="rId2"/>
    <p:sldId id="299" r:id="rId3"/>
    <p:sldId id="303" r:id="rId4"/>
    <p:sldId id="300" r:id="rId5"/>
    <p:sldId id="301" r:id="rId6"/>
    <p:sldId id="307" r:id="rId7"/>
    <p:sldId id="311" r:id="rId8"/>
    <p:sldId id="312" r:id="rId9"/>
    <p:sldId id="308" r:id="rId10"/>
    <p:sldId id="302" r:id="rId11"/>
    <p:sldId id="304" r:id="rId12"/>
    <p:sldId id="305" r:id="rId13"/>
    <p:sldId id="310" r:id="rId14"/>
  </p:sldIdLst>
  <p:sldSz cx="9144000" cy="6858000" type="screen4x3"/>
  <p:notesSz cx="6797675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23"/>
    <p:restoredTop sz="94665"/>
  </p:normalViewPr>
  <p:slideViewPr>
    <p:cSldViewPr snapToGrid="0" snapToObjects="1">
      <p:cViewPr varScale="1">
        <p:scale>
          <a:sx n="137" d="100"/>
          <a:sy n="137" d="100"/>
        </p:scale>
        <p:origin x="192" y="16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0E330-7842-4A96-8137-9A644AD31319}" type="datetimeFigureOut">
              <a:rPr lang="fr-FR" smtClean="0"/>
              <a:pPr/>
              <a:t>01/09/2024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58926-1F77-4F8E-BA29-ABA77D76741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2729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4939-4D00-6643-8E83-6848F136B6FF}" type="datetimeFigureOut">
              <a:rPr lang="fr-FR" smtClean="0"/>
              <a:pPr/>
              <a:t>01/09/2024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9CAF-6795-4D4E-B1AF-CCDA62114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4939-4D00-6643-8E83-6848F136B6FF}" type="datetimeFigureOut">
              <a:rPr lang="fr-FR" smtClean="0"/>
              <a:pPr/>
              <a:t>01/09/2024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9CAF-6795-4D4E-B1AF-CCDA62114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4939-4D00-6643-8E83-6848F136B6FF}" type="datetimeFigureOut">
              <a:rPr lang="fr-FR" smtClean="0"/>
              <a:pPr/>
              <a:t>01/09/2024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9CAF-6795-4D4E-B1AF-CCDA62114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4939-4D00-6643-8E83-6848F136B6FF}" type="datetimeFigureOut">
              <a:rPr lang="fr-FR" smtClean="0"/>
              <a:pPr/>
              <a:t>01/09/2024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9CAF-6795-4D4E-B1AF-CCDA62114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4939-4D00-6643-8E83-6848F136B6FF}" type="datetimeFigureOut">
              <a:rPr lang="fr-FR" smtClean="0"/>
              <a:pPr/>
              <a:t>01/09/2024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9CAF-6795-4D4E-B1AF-CCDA62114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4939-4D00-6643-8E83-6848F136B6FF}" type="datetimeFigureOut">
              <a:rPr lang="fr-FR" smtClean="0"/>
              <a:pPr/>
              <a:t>01/09/2024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9CAF-6795-4D4E-B1AF-CCDA62114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4939-4D00-6643-8E83-6848F136B6FF}" type="datetimeFigureOut">
              <a:rPr lang="fr-FR" smtClean="0"/>
              <a:pPr/>
              <a:t>01/09/2024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9CAF-6795-4D4E-B1AF-CCDA62114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4939-4D00-6643-8E83-6848F136B6FF}" type="datetimeFigureOut">
              <a:rPr lang="fr-FR" smtClean="0"/>
              <a:pPr/>
              <a:t>01/09/2024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9CAF-6795-4D4E-B1AF-CCDA62114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4939-4D00-6643-8E83-6848F136B6FF}" type="datetimeFigureOut">
              <a:rPr lang="fr-FR" smtClean="0"/>
              <a:pPr/>
              <a:t>01/09/2024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9CAF-6795-4D4E-B1AF-CCDA62114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4939-4D00-6643-8E83-6848F136B6FF}" type="datetimeFigureOut">
              <a:rPr lang="fr-FR" smtClean="0"/>
              <a:pPr/>
              <a:t>01/09/2024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9CAF-6795-4D4E-B1AF-CCDA62114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4939-4D00-6643-8E83-6848F136B6FF}" type="datetimeFigureOut">
              <a:rPr lang="fr-FR" smtClean="0"/>
              <a:pPr/>
              <a:t>01/09/2024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9CAF-6795-4D4E-B1AF-CCDA62114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14939-4D00-6643-8E83-6848F136B6FF}" type="datetimeFigureOut">
              <a:rPr lang="fr-FR" smtClean="0"/>
              <a:pPr/>
              <a:t>01/09/2024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29CAF-6795-4D4E-B1AF-CCDA621149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jean-louis.laubry@univ-orleans.f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46E6AD-0DC3-D04A-86CC-7C82305A56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 w="254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sz="4800" b="1" dirty="0"/>
              <a:t>Se repérer dans le temps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B72F4A9-A25F-3942-941F-FB5B6F1D67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TD1</a:t>
            </a:r>
          </a:p>
          <a:p>
            <a:r>
              <a:rPr lang="fr-FR" dirty="0">
                <a:solidFill>
                  <a:schemeClr val="tx1"/>
                </a:solidFill>
              </a:rPr>
              <a:t>UE11EC4</a:t>
            </a:r>
          </a:p>
        </p:txBody>
      </p:sp>
    </p:spTree>
    <p:extLst>
      <p:ext uri="{BB962C8B-B14F-4D97-AF65-F5344CB8AC3E}">
        <p14:creationId xmlns:p14="http://schemas.microsoft.com/office/powerpoint/2010/main" val="3348125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7D3F8F-19CA-EB47-9DE6-4DAD963F1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935" y="274638"/>
            <a:ext cx="8804953" cy="1143000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Qu’est-ce que se repérer dans le temps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8B1959-3FD7-1B43-8D68-2964EFA90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5784"/>
            <a:ext cx="8229600" cy="4410379"/>
          </a:xfrm>
        </p:spPr>
        <p:txBody>
          <a:bodyPr/>
          <a:lstStyle/>
          <a:p>
            <a:pPr marL="0" indent="0" algn="just">
              <a:buNone/>
            </a:pPr>
            <a:r>
              <a:rPr lang="fr-FR" dirty="0"/>
              <a:t>Le </a:t>
            </a:r>
            <a:r>
              <a:rPr lang="fr-FR" b="1" dirty="0">
                <a:solidFill>
                  <a:srgbClr val="0432FF"/>
                </a:solidFill>
              </a:rPr>
              <a:t>temps</a:t>
            </a:r>
            <a:r>
              <a:rPr lang="fr-FR" dirty="0"/>
              <a:t>, </a:t>
            </a:r>
            <a:r>
              <a:rPr lang="fr-FR" dirty="0">
                <a:solidFill>
                  <a:srgbClr val="0432FF"/>
                </a:solidFill>
              </a:rPr>
              <a:t>matière première de l’histoire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b="1" dirty="0">
                <a:solidFill>
                  <a:srgbClr val="0432FF"/>
                </a:solidFill>
              </a:rPr>
              <a:t>Se repérer dans le temps</a:t>
            </a:r>
            <a:r>
              <a:rPr lang="fr-FR" dirty="0"/>
              <a:t>, c’est avoir des repères donc </a:t>
            </a:r>
            <a:r>
              <a:rPr lang="fr-FR" dirty="0">
                <a:solidFill>
                  <a:srgbClr val="0432FF"/>
                </a:solidFill>
              </a:rPr>
              <a:t>découper le temps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dirty="0"/>
              <a:t>Entreprise difficile, car le temps est à la fois </a:t>
            </a:r>
            <a:r>
              <a:rPr lang="fr-FR" b="1" dirty="0">
                <a:solidFill>
                  <a:srgbClr val="0432FF"/>
                </a:solidFill>
              </a:rPr>
              <a:t>linéaire</a:t>
            </a:r>
            <a:r>
              <a:rPr lang="fr-FR" dirty="0"/>
              <a:t>, mais aussi </a:t>
            </a:r>
            <a:r>
              <a:rPr lang="fr-FR" b="1" dirty="0">
                <a:solidFill>
                  <a:srgbClr val="0432FF"/>
                </a:solidFill>
              </a:rPr>
              <a:t>cyclique</a:t>
            </a:r>
          </a:p>
        </p:txBody>
      </p:sp>
    </p:spTree>
    <p:extLst>
      <p:ext uri="{BB962C8B-B14F-4D97-AF65-F5344CB8AC3E}">
        <p14:creationId xmlns:p14="http://schemas.microsoft.com/office/powerpoint/2010/main" val="416985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E2B342-7E7A-C240-AFE5-BD06B901C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Le découpage du temps dans les programmes de l’école primaire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DFDA88-AEA8-CA40-B40F-7A4BC80E7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96429"/>
            <a:ext cx="8229600" cy="4029733"/>
          </a:xfrm>
        </p:spPr>
        <p:txBody>
          <a:bodyPr/>
          <a:lstStyle/>
          <a:p>
            <a:r>
              <a:rPr lang="fr-FR" dirty="0"/>
              <a:t>En cycle 1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Premiers repères </a:t>
            </a:r>
            <a:r>
              <a:rPr lang="fr-FR" dirty="0"/>
              <a:t>(temps social)</a:t>
            </a:r>
          </a:p>
          <a:p>
            <a:r>
              <a:rPr lang="fr-FR" dirty="0"/>
              <a:t>En cycle 2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Prise de conscience de la profondeur du temps</a:t>
            </a:r>
          </a:p>
          <a:p>
            <a:r>
              <a:rPr lang="fr-FR" dirty="0"/>
              <a:t>En cycle 3</a:t>
            </a:r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Entrée dans l’histoire des sociétés humaines</a:t>
            </a:r>
          </a:p>
        </p:txBody>
      </p:sp>
    </p:spTree>
    <p:extLst>
      <p:ext uri="{BB962C8B-B14F-4D97-AF65-F5344CB8AC3E}">
        <p14:creationId xmlns:p14="http://schemas.microsoft.com/office/powerpoint/2010/main" val="4273034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E2B342-7E7A-C240-AFE5-BD06B901C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Le découpage entre dates et périodes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DFDA88-AEA8-CA40-B40F-7A4BC80E7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13843"/>
            <a:ext cx="8229600" cy="5143217"/>
          </a:xfrm>
        </p:spPr>
        <p:txBody>
          <a:bodyPr>
            <a:normAutofit/>
          </a:bodyPr>
          <a:lstStyle/>
          <a:p>
            <a:r>
              <a:rPr lang="fr-FR" b="1" dirty="0"/>
              <a:t>Qu’est-ce qu’une </a:t>
            </a:r>
            <a:r>
              <a:rPr lang="fr-FR" b="1" dirty="0">
                <a:solidFill>
                  <a:srgbClr val="0432FF"/>
                </a:solidFill>
              </a:rPr>
              <a:t>date</a:t>
            </a:r>
            <a:r>
              <a:rPr lang="fr-FR" b="1" dirty="0"/>
              <a:t> ?</a:t>
            </a:r>
          </a:p>
          <a:p>
            <a:pPr marL="0" indent="0">
              <a:buNone/>
            </a:pPr>
            <a:r>
              <a:rPr lang="fr-FR" dirty="0"/>
              <a:t>Un moment précis dans le temps ?</a:t>
            </a:r>
          </a:p>
          <a:p>
            <a:pPr marL="0" indent="0">
              <a:buNone/>
            </a:pPr>
            <a:r>
              <a:rPr lang="fr-FR" dirty="0"/>
              <a:t>Un événement</a:t>
            </a:r>
          </a:p>
          <a:p>
            <a:pPr marL="0" indent="0">
              <a:buNone/>
            </a:pPr>
            <a:endParaRPr lang="fr-FR" b="1" dirty="0"/>
          </a:p>
          <a:p>
            <a:r>
              <a:rPr lang="fr-FR" b="1" dirty="0"/>
              <a:t>Qu’est-ce qu’une </a:t>
            </a:r>
            <a:r>
              <a:rPr lang="fr-FR" b="1" dirty="0">
                <a:solidFill>
                  <a:srgbClr val="0432FF"/>
                </a:solidFill>
              </a:rPr>
              <a:t>période historique </a:t>
            </a:r>
            <a:r>
              <a:rPr lang="fr-FR" b="1" dirty="0"/>
              <a:t>?</a:t>
            </a:r>
          </a:p>
          <a:p>
            <a:pPr marL="0" indent="0">
              <a:buNone/>
            </a:pPr>
            <a:r>
              <a:rPr lang="fr-FR" dirty="0"/>
              <a:t>Une durée présentant un caractère homogène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• </a:t>
            </a:r>
            <a:r>
              <a:rPr lang="fr-FR" b="1" dirty="0"/>
              <a:t>Les </a:t>
            </a:r>
            <a:r>
              <a:rPr lang="fr-FR" b="1" dirty="0">
                <a:solidFill>
                  <a:srgbClr val="0432FF"/>
                </a:solidFill>
              </a:rPr>
              <a:t>échelles</a:t>
            </a:r>
            <a:r>
              <a:rPr lang="fr-FR" b="1" dirty="0"/>
              <a:t> de temps</a:t>
            </a:r>
          </a:p>
        </p:txBody>
      </p:sp>
    </p:spTree>
    <p:extLst>
      <p:ext uri="{BB962C8B-B14F-4D97-AF65-F5344CB8AC3E}">
        <p14:creationId xmlns:p14="http://schemas.microsoft.com/office/powerpoint/2010/main" val="2296855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E2B342-7E7A-C240-AFE5-BD06B901C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La représentation du temps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DFDA88-AEA8-CA40-B40F-7A4BC80E7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13843"/>
            <a:ext cx="8229600" cy="5143217"/>
          </a:xfrm>
        </p:spPr>
        <p:txBody>
          <a:bodyPr>
            <a:normAutofit/>
          </a:bodyPr>
          <a:lstStyle/>
          <a:p>
            <a:r>
              <a:rPr lang="fr-FR" b="1" dirty="0"/>
              <a:t>La </a:t>
            </a:r>
            <a:r>
              <a:rPr lang="fr-FR" b="1" dirty="0">
                <a:solidFill>
                  <a:srgbClr val="0432FF"/>
                </a:solidFill>
              </a:rPr>
              <a:t>frise chronologique</a:t>
            </a:r>
            <a:r>
              <a:rPr lang="fr-FR" b="1" dirty="0"/>
              <a:t>, outil principal de la représentation </a:t>
            </a:r>
            <a:r>
              <a:rPr lang="fr-FR" b="1"/>
              <a:t>du temps (DIAPO SPECIF.)</a:t>
            </a:r>
            <a:endParaRPr lang="fr-FR" b="1" dirty="0"/>
          </a:p>
          <a:p>
            <a:endParaRPr lang="fr-FR" b="1" dirty="0"/>
          </a:p>
          <a:p>
            <a:r>
              <a:rPr lang="fr-FR" b="1" dirty="0"/>
              <a:t>Des </a:t>
            </a:r>
            <a:r>
              <a:rPr lang="fr-FR" b="1" dirty="0">
                <a:solidFill>
                  <a:srgbClr val="0432FF"/>
                </a:solidFill>
              </a:rPr>
              <a:t>frises à plusieurs échelles</a:t>
            </a:r>
          </a:p>
          <a:p>
            <a:endParaRPr lang="fr-FR" b="1" dirty="0"/>
          </a:p>
          <a:p>
            <a:r>
              <a:rPr lang="fr-FR" b="1" dirty="0"/>
              <a:t>Des </a:t>
            </a:r>
            <a:r>
              <a:rPr lang="fr-FR" b="1" dirty="0">
                <a:solidFill>
                  <a:srgbClr val="0432FF"/>
                </a:solidFill>
              </a:rPr>
              <a:t>utilisations diverses </a:t>
            </a:r>
            <a:r>
              <a:rPr lang="fr-FR" b="1" dirty="0"/>
              <a:t>dans l’enseignement </a:t>
            </a:r>
            <a:r>
              <a:rPr lang="fr-FR" dirty="0"/>
              <a:t>(pour l’année, dans une séance, dans une séquence, dans une évaluation…)</a:t>
            </a:r>
          </a:p>
        </p:txBody>
      </p:sp>
    </p:spTree>
    <p:extLst>
      <p:ext uri="{BB962C8B-B14F-4D97-AF65-F5344CB8AC3E}">
        <p14:creationId xmlns:p14="http://schemas.microsoft.com/office/powerpoint/2010/main" val="200485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6DB497-CB30-7A43-BD3A-AAA81AF5E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Présentation générale UE11EC4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A31C01-F4A1-EA43-8B73-1CE98EDE4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/>
          <a:lstStyle/>
          <a:p>
            <a:r>
              <a:rPr lang="fr-FR" dirty="0"/>
              <a:t>Jean-Louis LAUBRY</a:t>
            </a:r>
          </a:p>
          <a:p>
            <a:pPr marL="0" indent="0">
              <a:buNone/>
            </a:pPr>
            <a:r>
              <a:rPr lang="fr-FR" u="sng" dirty="0">
                <a:hlinkClick r:id="rId2"/>
              </a:rPr>
              <a:t>jean-louis.laubry@univ-orleans.fr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• Fiche individuelle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• </a:t>
            </a:r>
            <a:r>
              <a:rPr lang="fr-FR" u="sng" dirty="0"/>
              <a:t>Perspective annuelle</a:t>
            </a:r>
            <a:r>
              <a:rPr lang="fr-FR" dirty="0"/>
              <a:t> :</a:t>
            </a:r>
          </a:p>
          <a:p>
            <a:pPr marL="0" indent="0">
              <a:buNone/>
            </a:pPr>
            <a:r>
              <a:rPr lang="fr-FR" dirty="0"/>
              <a:t>8 séances de 2h dont 6 TD et 2CM</a:t>
            </a:r>
          </a:p>
          <a:p>
            <a:pPr marL="0" indent="0">
              <a:buNone/>
            </a:pPr>
            <a:r>
              <a:rPr lang="fr-FR" dirty="0"/>
              <a:t>6 TD de 2h</a:t>
            </a:r>
          </a:p>
        </p:txBody>
      </p:sp>
    </p:spTree>
    <p:extLst>
      <p:ext uri="{BB962C8B-B14F-4D97-AF65-F5344CB8AC3E}">
        <p14:creationId xmlns:p14="http://schemas.microsoft.com/office/powerpoint/2010/main" val="3583415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341A1C-B380-F441-884D-40BDA2A41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935" y="274638"/>
            <a:ext cx="8774130" cy="1143000"/>
          </a:xfrm>
        </p:spPr>
        <p:txBody>
          <a:bodyPr>
            <a:normAutofit/>
          </a:bodyPr>
          <a:lstStyle/>
          <a:p>
            <a:r>
              <a:rPr lang="fr-FR" b="1" dirty="0"/>
              <a:t>Les objectifs en M1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F6356D-7E4B-8A42-9FDA-C9A0F59BE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330540" cy="5165724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fr-FR" dirty="0"/>
              <a:t>• </a:t>
            </a:r>
            <a:r>
              <a:rPr lang="fr-FR" b="1" dirty="0">
                <a:solidFill>
                  <a:srgbClr val="0432FF"/>
                </a:solidFill>
              </a:rPr>
              <a:t>être capable de maîtriser les notions </a:t>
            </a:r>
            <a:r>
              <a:rPr lang="fr-FR" dirty="0"/>
              <a:t>en temps, espace, histoire et géographie (</a:t>
            </a:r>
            <a:r>
              <a:rPr lang="fr-FR" b="1" dirty="0">
                <a:solidFill>
                  <a:srgbClr val="7030A0"/>
                </a:solidFill>
              </a:rPr>
              <a:t>S1&gt;S2</a:t>
            </a:r>
            <a:r>
              <a:rPr lang="fr-FR" dirty="0"/>
              <a:t>)</a:t>
            </a:r>
          </a:p>
          <a:p>
            <a:pPr marL="0" indent="0" algn="just">
              <a:buNone/>
            </a:pPr>
            <a:r>
              <a:rPr lang="fr-FR" dirty="0"/>
              <a:t>• </a:t>
            </a:r>
            <a:r>
              <a:rPr lang="fr-FR" b="1" dirty="0">
                <a:solidFill>
                  <a:srgbClr val="0432FF"/>
                </a:solidFill>
              </a:rPr>
              <a:t>comprendre ce qu’est l’histoire, la géographie </a:t>
            </a:r>
            <a:r>
              <a:rPr lang="fr-FR" dirty="0"/>
              <a:t>et les </a:t>
            </a:r>
            <a:r>
              <a:rPr lang="fr-FR" b="1" dirty="0">
                <a:solidFill>
                  <a:srgbClr val="0432FF"/>
                </a:solidFill>
              </a:rPr>
              <a:t>enjeux de leur enseignement </a:t>
            </a:r>
            <a:r>
              <a:rPr lang="fr-FR" dirty="0"/>
              <a:t>à l’école primaire</a:t>
            </a:r>
          </a:p>
          <a:p>
            <a:pPr marL="0" indent="0" algn="just">
              <a:buNone/>
            </a:pPr>
            <a:r>
              <a:rPr lang="fr-FR" dirty="0"/>
              <a:t>• </a:t>
            </a:r>
            <a:r>
              <a:rPr lang="fr-FR" b="1" dirty="0">
                <a:solidFill>
                  <a:srgbClr val="0432FF"/>
                </a:solidFill>
              </a:rPr>
              <a:t>s’approprier des démarches d’enseignement </a:t>
            </a:r>
            <a:r>
              <a:rPr lang="fr-FR" dirty="0"/>
              <a:t>dans les domaines du temps, de l’espace, de l’histoire et de la géographie (</a:t>
            </a:r>
            <a:r>
              <a:rPr lang="fr-FR" b="1" dirty="0">
                <a:solidFill>
                  <a:srgbClr val="7030A0"/>
                </a:solidFill>
              </a:rPr>
              <a:t>S1&lt;S2</a:t>
            </a:r>
            <a:r>
              <a:rPr lang="fr-FR" dirty="0"/>
              <a:t>)</a:t>
            </a:r>
          </a:p>
          <a:p>
            <a:pPr algn="just">
              <a:buFont typeface="Wingdings" pitchFamily="2" charset="2"/>
              <a:buChar char="à"/>
            </a:pPr>
            <a:r>
              <a:rPr lang="fr-FR" dirty="0">
                <a:solidFill>
                  <a:srgbClr val="FF0000"/>
                </a:solidFill>
                <a:sym typeface="Wingdings" pitchFamily="2" charset="2"/>
              </a:rPr>
              <a:t> Se former pour faire la classe (</a:t>
            </a:r>
            <a:r>
              <a:rPr lang="fr-FR" dirty="0" err="1">
                <a:solidFill>
                  <a:srgbClr val="FF0000"/>
                </a:solidFill>
                <a:sym typeface="Wingdings" pitchFamily="2" charset="2"/>
              </a:rPr>
              <a:t>persp</a:t>
            </a:r>
            <a:r>
              <a:rPr lang="fr-FR" dirty="0">
                <a:solidFill>
                  <a:srgbClr val="FF0000"/>
                </a:solidFill>
                <a:sym typeface="Wingdings" pitchFamily="2" charset="2"/>
              </a:rPr>
              <a:t> : M2)</a:t>
            </a:r>
          </a:p>
          <a:p>
            <a:pPr algn="just">
              <a:buFont typeface="Wingdings" pitchFamily="2" charset="2"/>
              <a:buChar char="à"/>
            </a:pPr>
            <a:r>
              <a:rPr lang="fr-FR" dirty="0">
                <a:solidFill>
                  <a:srgbClr val="FF0000"/>
                </a:solidFill>
                <a:sym typeface="Wingdings" pitchFamily="2" charset="2"/>
              </a:rPr>
              <a:t> Se préparer au concours (épreuves orales, l’épreuve écrite d’application)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092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6DB497-CB30-7A43-BD3A-AAA81AF5E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19906"/>
          </a:xfrm>
        </p:spPr>
        <p:txBody>
          <a:bodyPr/>
          <a:lstStyle/>
          <a:p>
            <a:r>
              <a:rPr lang="fr-FR" dirty="0"/>
              <a:t>Le calendrier du S1-S7</a:t>
            </a:r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AA9631CB-8309-B840-8D75-9FE08B23CB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1975238"/>
              </p:ext>
            </p:extLst>
          </p:nvPr>
        </p:nvGraphicFramePr>
        <p:xfrm>
          <a:off x="380143" y="903766"/>
          <a:ext cx="8229600" cy="5742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6025">
                  <a:extLst>
                    <a:ext uri="{9D8B030D-6E8A-4147-A177-3AD203B41FA5}">
                      <a16:colId xmlns:a16="http://schemas.microsoft.com/office/drawing/2014/main" val="3674290312"/>
                    </a:ext>
                  </a:extLst>
                </a:gridCol>
                <a:gridCol w="2279695">
                  <a:extLst>
                    <a:ext uri="{9D8B030D-6E8A-4147-A177-3AD203B41FA5}">
                      <a16:colId xmlns:a16="http://schemas.microsoft.com/office/drawing/2014/main" val="1158433555"/>
                    </a:ext>
                  </a:extLst>
                </a:gridCol>
                <a:gridCol w="2538370">
                  <a:extLst>
                    <a:ext uri="{9D8B030D-6E8A-4147-A177-3AD203B41FA5}">
                      <a16:colId xmlns:a16="http://schemas.microsoft.com/office/drawing/2014/main" val="2325470888"/>
                    </a:ext>
                  </a:extLst>
                </a:gridCol>
                <a:gridCol w="1319507">
                  <a:extLst>
                    <a:ext uri="{9D8B030D-6E8A-4147-A177-3AD203B41FA5}">
                      <a16:colId xmlns:a16="http://schemas.microsoft.com/office/drawing/2014/main" val="584922829"/>
                    </a:ext>
                  </a:extLst>
                </a:gridCol>
                <a:gridCol w="1336003">
                  <a:extLst>
                    <a:ext uri="{9D8B030D-6E8A-4147-A177-3AD203B41FA5}">
                      <a16:colId xmlns:a16="http://schemas.microsoft.com/office/drawing/2014/main" val="1713835432"/>
                    </a:ext>
                  </a:extLst>
                </a:gridCol>
              </a:tblGrid>
              <a:tr h="295481">
                <a:tc>
                  <a:txBody>
                    <a:bodyPr/>
                    <a:lstStyle/>
                    <a:p>
                      <a:pPr algn="just"/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effectLst/>
                        </a:rPr>
                        <a:t>Thématiques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effectLst/>
                        </a:rPr>
                        <a:t>Contenus/Programmes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effectLst/>
                        </a:rPr>
                        <a:t>M1 A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effectLst/>
                        </a:rPr>
                        <a:t>M1 B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87844902"/>
                  </a:ext>
                </a:extLst>
              </a:tr>
              <a:tr h="501422"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solidFill>
                            <a:srgbClr val="FFFF00"/>
                          </a:solidFill>
                          <a:effectLst/>
                        </a:rPr>
                        <a:t>TD1</a:t>
                      </a:r>
                      <a:endParaRPr lang="fr-FR" sz="16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b="1" dirty="0">
                          <a:effectLst/>
                        </a:rPr>
                        <a:t>Le repérage dans le temps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b="1" dirty="0">
                          <a:effectLst/>
                        </a:rPr>
                        <a:t>Dates, périodes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b="1" dirty="0">
                          <a:effectLst/>
                        </a:rPr>
                        <a:t>3/09/2024</a:t>
                      </a:r>
                    </a:p>
                    <a:p>
                      <a:pPr algn="just"/>
                      <a:r>
                        <a:rPr lang="fr-FR" sz="1600" b="1" dirty="0">
                          <a:effectLst/>
                        </a:rPr>
                        <a:t>AprèsMidi2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b="1" dirty="0">
                          <a:effectLst/>
                        </a:rPr>
                        <a:t>3/09/2024</a:t>
                      </a:r>
                    </a:p>
                    <a:p>
                      <a:pPr algn="just"/>
                      <a:r>
                        <a:rPr lang="fr-FR" sz="1600" b="1" dirty="0">
                          <a:effectLst/>
                        </a:rPr>
                        <a:t>AprèsMidi1</a:t>
                      </a:r>
                      <a:endParaRPr lang="fr-FR" sz="16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9051723"/>
                  </a:ext>
                </a:extLst>
              </a:tr>
              <a:tr h="492961"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effectLst/>
                        </a:rPr>
                        <a:t>TD2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effectLst/>
                        </a:rPr>
                        <a:t>Les traces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effectLst/>
                        </a:rPr>
                        <a:t>Préhistoire, Gaulois, Gallo-romains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effectLst/>
                        </a:rPr>
                        <a:t>9/09/2024</a:t>
                      </a:r>
                    </a:p>
                    <a:p>
                      <a:pPr algn="just"/>
                      <a:r>
                        <a:rPr lang="fr-FR" sz="1600" dirty="0">
                          <a:effectLst/>
                        </a:rPr>
                        <a:t>AprèsMidi2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effectLst/>
                        </a:rPr>
                        <a:t>9/09/2024</a:t>
                      </a:r>
                    </a:p>
                    <a:p>
                      <a:pPr algn="just"/>
                      <a:r>
                        <a:rPr lang="fr-FR" sz="1600" dirty="0">
                          <a:effectLst/>
                        </a:rPr>
                        <a:t>AprèsMidi1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4764638"/>
                  </a:ext>
                </a:extLst>
              </a:tr>
              <a:tr h="51643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effectLst/>
                        </a:rPr>
                        <a:t> TD3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effectLst/>
                        </a:rPr>
                        <a:t>Les modes de vie et leur évolution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i="1" dirty="0">
                          <a:effectLst/>
                        </a:rPr>
                        <a:t>Seigneurs et paysans</a:t>
                      </a:r>
                    </a:p>
                    <a:p>
                      <a:pPr algn="just"/>
                      <a:r>
                        <a:rPr lang="fr-FR" sz="1600" dirty="0">
                          <a:effectLst/>
                        </a:rPr>
                        <a:t>L'âge industriel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effectLst/>
                        </a:rPr>
                        <a:t>23/09/2024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effectLst/>
                        </a:rPr>
                        <a:t>Après-Midi2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effectLst/>
                        </a:rPr>
                        <a:t>23/09/2024</a:t>
                      </a:r>
                    </a:p>
                    <a:p>
                      <a:pPr algn="just"/>
                      <a:r>
                        <a:rPr lang="fr-FR" sz="1600" dirty="0">
                          <a:effectLst/>
                        </a:rPr>
                        <a:t>Après-Midi1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0252912"/>
                  </a:ext>
                </a:extLst>
              </a:tr>
              <a:tr h="516437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solidFill>
                            <a:srgbClr val="FFC000"/>
                          </a:solidFill>
                          <a:effectLst/>
                        </a:rPr>
                        <a:t>CM1</a:t>
                      </a:r>
                      <a:endParaRPr lang="fr-FR" sz="16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solidFill>
                            <a:srgbClr val="0432FF"/>
                          </a:solidFill>
                          <a:effectLst/>
                        </a:rPr>
                        <a:t>L'histoire et son enseignement</a:t>
                      </a:r>
                      <a:endParaRPr lang="fr-FR" sz="1600" dirty="0">
                        <a:solidFill>
                          <a:srgbClr val="0432FF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solidFill>
                            <a:srgbClr val="0432FF"/>
                          </a:solidFill>
                          <a:effectLst/>
                        </a:rPr>
                        <a:t>3/10/2024</a:t>
                      </a:r>
                    </a:p>
                    <a:p>
                      <a:pPr algn="just"/>
                      <a:r>
                        <a:rPr lang="fr-FR" sz="1600" dirty="0">
                          <a:solidFill>
                            <a:srgbClr val="0432FF"/>
                          </a:solidFill>
                          <a:effectLst/>
                        </a:rPr>
                        <a:t>Matin1</a:t>
                      </a:r>
                      <a:endParaRPr lang="fr-FR" sz="1600" dirty="0">
                        <a:solidFill>
                          <a:srgbClr val="0432FF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solidFill>
                            <a:srgbClr val="0432FF"/>
                          </a:solidFill>
                          <a:effectLst/>
                        </a:rPr>
                        <a:t>3/10/2024</a:t>
                      </a:r>
                    </a:p>
                    <a:p>
                      <a:pPr algn="just"/>
                      <a:r>
                        <a:rPr lang="fr-FR" sz="1600" dirty="0">
                          <a:solidFill>
                            <a:srgbClr val="0432FF"/>
                          </a:solidFill>
                          <a:effectLst/>
                        </a:rPr>
                        <a:t>Matin1</a:t>
                      </a:r>
                      <a:endParaRPr lang="fr-FR" sz="1600" dirty="0">
                        <a:solidFill>
                          <a:srgbClr val="0432FF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4834745"/>
                  </a:ext>
                </a:extLst>
              </a:tr>
              <a:tr h="504699">
                <a:tc>
                  <a:txBody>
                    <a:bodyPr/>
                    <a:lstStyle/>
                    <a:p>
                      <a:pPr algn="just"/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RENDEZ-VOUS DE L’HISTOIRE DE BLOIS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Thème : </a:t>
                      </a:r>
                      <a:r>
                        <a:rPr lang="fr-FR" sz="1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la ville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V 11/10/2024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JOURNEE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9766512"/>
                  </a:ext>
                </a:extLst>
              </a:tr>
              <a:tr h="751180">
                <a:tc>
                  <a:txBody>
                    <a:bodyPr/>
                    <a:lstStyle/>
                    <a:p>
                      <a:pPr algn="just"/>
                      <a:r>
                        <a:rPr lang="fr-FR" sz="1600">
                          <a:effectLst/>
                        </a:rPr>
                        <a:t>TD4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effectLst/>
                        </a:rPr>
                        <a:t>Le </a:t>
                      </a:r>
                      <a:r>
                        <a:rPr lang="fr-FR" sz="1600">
                          <a:effectLst/>
                        </a:rPr>
                        <a:t>pouvoir </a:t>
                      </a:r>
                    </a:p>
                    <a:p>
                      <a:pPr algn="just"/>
                      <a:r>
                        <a:rPr lang="fr-FR" sz="1600">
                          <a:effectLst/>
                        </a:rPr>
                        <a:t>(</a:t>
                      </a:r>
                      <a:r>
                        <a:rPr lang="fr-FR" sz="1600" dirty="0">
                          <a:effectLst/>
                        </a:rPr>
                        <a:t>organisation, idéologie, symboles)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>
                          <a:effectLst/>
                        </a:rPr>
                        <a:t>Louis XIV</a:t>
                      </a:r>
                    </a:p>
                    <a:p>
                      <a:pPr algn="just"/>
                      <a:r>
                        <a:rPr lang="fr-FR" sz="1600">
                          <a:effectLst/>
                        </a:rPr>
                        <a:t>La Rév fr. et le Ier Empire</a:t>
                      </a:r>
                    </a:p>
                    <a:p>
                      <a:pPr algn="just"/>
                      <a:r>
                        <a:rPr lang="fr-FR" sz="1600">
                          <a:effectLst/>
                        </a:rPr>
                        <a:t>Le temps de la République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effectLst/>
                        </a:rPr>
                        <a:t>13/11/2024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effectLst/>
                        </a:rPr>
                        <a:t>Matin2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effectLst/>
                        </a:rPr>
                        <a:t>13/11/2024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effectLst/>
                        </a:rPr>
                        <a:t>Après-midi1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91007441"/>
                  </a:ext>
                </a:extLst>
              </a:tr>
              <a:tr h="528174">
                <a:tc>
                  <a:txBody>
                    <a:bodyPr/>
                    <a:lstStyle/>
                    <a:p>
                      <a:pPr algn="just"/>
                      <a:r>
                        <a:rPr lang="fr-FR" sz="1600">
                          <a:effectLst/>
                        </a:rPr>
                        <a:t>TD5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effectLst/>
                        </a:rPr>
                        <a:t>Le fait religieux et la laïcité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>
                          <a:effectLst/>
                        </a:rPr>
                        <a:t>Louis IX, Henri IV</a:t>
                      </a:r>
                    </a:p>
                    <a:p>
                      <a:pPr algn="just"/>
                      <a:r>
                        <a:rPr lang="fr-FR" sz="1600">
                          <a:effectLst/>
                        </a:rPr>
                        <a:t>L'école de Jules Ferry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effectLst/>
                        </a:rPr>
                        <a:t>19/11/2024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effectLst/>
                        </a:rPr>
                        <a:t>Matin2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effectLst/>
                        </a:rPr>
                        <a:t>19/11/2024</a:t>
                      </a:r>
                    </a:p>
                    <a:p>
                      <a:pPr algn="just"/>
                      <a:r>
                        <a:rPr lang="fr-FR" sz="1600" dirty="0">
                          <a:effectLst/>
                        </a:rPr>
                        <a:t>Après-midi1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2425104"/>
                  </a:ext>
                </a:extLst>
              </a:tr>
              <a:tr h="539911">
                <a:tc>
                  <a:txBody>
                    <a:bodyPr/>
                    <a:lstStyle/>
                    <a:p>
                      <a:pPr algn="just"/>
                      <a:r>
                        <a:rPr lang="fr-FR" sz="1600">
                          <a:effectLst/>
                        </a:rPr>
                        <a:t>TD6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effectLst/>
                        </a:rPr>
                        <a:t>Les violences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>
                          <a:effectLst/>
                        </a:rPr>
                        <a:t>La France dans les deux guerres mondiales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effectLst/>
                        </a:rPr>
                        <a:t>25/11/2024</a:t>
                      </a:r>
                    </a:p>
                    <a:p>
                      <a:pPr algn="just"/>
                      <a:r>
                        <a:rPr lang="fr-FR" sz="1600" dirty="0">
                          <a:effectLst/>
                        </a:rPr>
                        <a:t>Après-midi1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effectLst/>
                        </a:rPr>
                        <a:t>25/11/2024</a:t>
                      </a:r>
                    </a:p>
                    <a:p>
                      <a:pPr algn="just"/>
                      <a:r>
                        <a:rPr lang="fr-FR" sz="1600" dirty="0">
                          <a:effectLst/>
                        </a:rPr>
                        <a:t>Après-midi2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5988930"/>
                  </a:ext>
                </a:extLst>
              </a:tr>
              <a:tr h="504699"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solidFill>
                            <a:srgbClr val="FFC000"/>
                          </a:solidFill>
                          <a:effectLst/>
                        </a:rPr>
                        <a:t>CM2</a:t>
                      </a:r>
                      <a:endParaRPr lang="fr-FR" sz="16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solidFill>
                            <a:srgbClr val="0432FF"/>
                          </a:solidFill>
                          <a:effectLst/>
                        </a:rPr>
                        <a:t>La géographie et son enseignement</a:t>
                      </a:r>
                      <a:endParaRPr lang="fr-FR" sz="1600" dirty="0">
                        <a:solidFill>
                          <a:srgbClr val="0432FF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solidFill>
                            <a:srgbClr val="0432FF"/>
                          </a:solidFill>
                          <a:effectLst/>
                        </a:rPr>
                        <a:t>4/12/2024</a:t>
                      </a:r>
                    </a:p>
                    <a:p>
                      <a:pPr algn="just"/>
                      <a:r>
                        <a:rPr lang="fr-FR" sz="1600" dirty="0">
                          <a:solidFill>
                            <a:srgbClr val="0432FF"/>
                          </a:solidFill>
                          <a:effectLst/>
                        </a:rPr>
                        <a:t>Matin1</a:t>
                      </a:r>
                      <a:endParaRPr lang="fr-FR" sz="1600" dirty="0">
                        <a:solidFill>
                          <a:srgbClr val="0432FF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solidFill>
                            <a:srgbClr val="0432FF"/>
                          </a:solidFill>
                          <a:effectLst/>
                        </a:rPr>
                        <a:t>4/12/2024</a:t>
                      </a:r>
                    </a:p>
                    <a:p>
                      <a:pPr algn="just"/>
                      <a:r>
                        <a:rPr lang="fr-FR" sz="1600" dirty="0">
                          <a:solidFill>
                            <a:srgbClr val="0432FF"/>
                          </a:solidFill>
                          <a:effectLst/>
                        </a:rPr>
                        <a:t>Matin1</a:t>
                      </a:r>
                      <a:endParaRPr lang="fr-FR" sz="1600" dirty="0">
                        <a:solidFill>
                          <a:srgbClr val="0432FF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8457724"/>
                  </a:ext>
                </a:extLst>
              </a:tr>
              <a:tr h="590959"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solidFill>
                            <a:srgbClr val="00B050"/>
                          </a:solidFill>
                          <a:effectLst/>
                        </a:rPr>
                        <a:t>Evaluation de connaissances</a:t>
                      </a:r>
                      <a:endParaRPr lang="fr-FR" sz="16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solidFill>
                            <a:srgbClr val="00B050"/>
                          </a:solidFill>
                          <a:effectLst/>
                        </a:rPr>
                        <a:t> 2 questions sur 2 notions</a:t>
                      </a:r>
                    </a:p>
                    <a:p>
                      <a:pPr algn="just"/>
                      <a:r>
                        <a:rPr lang="fr-FR" sz="16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Un commentaire de doc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1 h en fin de semestre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6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1 h en fin de semestre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438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4682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6DB497-CB30-7A43-BD3A-AAA81AF5E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341"/>
          </a:xfrm>
        </p:spPr>
        <p:txBody>
          <a:bodyPr/>
          <a:lstStyle/>
          <a:p>
            <a:r>
              <a:rPr lang="fr-FR" dirty="0"/>
              <a:t>Perspective sur le S2-S8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B14FD08C-3DD9-AE42-A917-FE08961961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0147060"/>
              </p:ext>
            </p:extLst>
          </p:nvPr>
        </p:nvGraphicFramePr>
        <p:xfrm>
          <a:off x="457200" y="1414072"/>
          <a:ext cx="8229600" cy="45206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2924">
                  <a:extLst>
                    <a:ext uri="{9D8B030D-6E8A-4147-A177-3AD203B41FA5}">
                      <a16:colId xmlns:a16="http://schemas.microsoft.com/office/drawing/2014/main" val="2437665805"/>
                    </a:ext>
                  </a:extLst>
                </a:gridCol>
                <a:gridCol w="3231876">
                  <a:extLst>
                    <a:ext uri="{9D8B030D-6E8A-4147-A177-3AD203B41FA5}">
                      <a16:colId xmlns:a16="http://schemas.microsoft.com/office/drawing/2014/main" val="4187858261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3745034788"/>
                    </a:ext>
                  </a:extLst>
                </a:gridCol>
              </a:tblGrid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</a:rPr>
                        <a:t>Thématiques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Contenus/Programmes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429262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TD1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b="1" dirty="0">
                          <a:effectLst/>
                        </a:rPr>
                        <a:t>Le repérage dans l'espace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b="1" dirty="0">
                          <a:solidFill>
                            <a:srgbClr val="0432FF"/>
                          </a:solidFill>
                          <a:effectLst/>
                        </a:rPr>
                        <a:t>Se repérer dans un lieu, dans une région, à différentes échelles</a:t>
                      </a:r>
                      <a:endParaRPr lang="fr-FR" sz="1800" b="1" dirty="0">
                        <a:solidFill>
                          <a:srgbClr val="0432FF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3231512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TD2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b="1" dirty="0">
                          <a:effectLst/>
                        </a:rPr>
                        <a:t>L'Habiter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b="1" dirty="0">
                          <a:solidFill>
                            <a:srgbClr val="0432FF"/>
                          </a:solidFill>
                          <a:effectLst/>
                        </a:rPr>
                        <a:t>Habiter les espaces urbains et touristiques</a:t>
                      </a:r>
                      <a:endParaRPr lang="fr-FR" sz="1800" b="1" dirty="0">
                        <a:solidFill>
                          <a:srgbClr val="0432FF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666684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TD3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b="1" dirty="0">
                          <a:effectLst/>
                        </a:rPr>
                        <a:t>La consommation/la production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b="1" dirty="0">
                          <a:solidFill>
                            <a:srgbClr val="0432FF"/>
                          </a:solidFill>
                          <a:effectLst/>
                        </a:rPr>
                        <a:t>Consommer en France</a:t>
                      </a:r>
                      <a:endParaRPr lang="fr-FR" sz="1800" b="1" dirty="0">
                        <a:solidFill>
                          <a:srgbClr val="0432FF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9271232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TD4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b="1" dirty="0">
                          <a:effectLst/>
                        </a:rPr>
                        <a:t>La mobilité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b="1" dirty="0">
                          <a:solidFill>
                            <a:srgbClr val="0432FF"/>
                          </a:solidFill>
                          <a:effectLst/>
                        </a:rPr>
                        <a:t>Se déplacer</a:t>
                      </a:r>
                      <a:endParaRPr lang="fr-FR" sz="1800" b="1" dirty="0">
                        <a:solidFill>
                          <a:srgbClr val="0432FF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8452443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TD5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b="1" dirty="0">
                          <a:effectLst/>
                        </a:rPr>
                        <a:t>La communication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b="1" dirty="0">
                          <a:solidFill>
                            <a:srgbClr val="0432FF"/>
                          </a:solidFill>
                          <a:effectLst/>
                        </a:rPr>
                        <a:t>Communiquer avec l'Internet</a:t>
                      </a:r>
                      <a:endParaRPr lang="fr-FR" sz="1800" b="1" dirty="0">
                        <a:solidFill>
                          <a:srgbClr val="0432FF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9321820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TD6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b="1" dirty="0">
                          <a:effectLst/>
                        </a:rPr>
                        <a:t>Le développement durable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b="1" dirty="0">
                          <a:solidFill>
                            <a:srgbClr val="0432FF"/>
                          </a:solidFill>
                          <a:effectLst/>
                        </a:rPr>
                        <a:t>Mieux Habiter</a:t>
                      </a:r>
                      <a:endParaRPr lang="fr-FR" sz="1800" b="1" dirty="0">
                        <a:solidFill>
                          <a:srgbClr val="0432FF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2162755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3F7E1D8C-659D-E476-D3E2-882764435C7A}"/>
              </a:ext>
            </a:extLst>
          </p:cNvPr>
          <p:cNvSpPr txBox="1"/>
          <p:nvPr/>
        </p:nvSpPr>
        <p:spPr>
          <a:xfrm>
            <a:off x="457200" y="836341"/>
            <a:ext cx="7101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Le CM de géographie a lieu à la fin du S1-S7 (décembre)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FE0103B-3C3C-C17D-8FD6-24786963EF4D}"/>
              </a:ext>
            </a:extLst>
          </p:cNvPr>
          <p:cNvSpPr txBox="1"/>
          <p:nvPr/>
        </p:nvSpPr>
        <p:spPr>
          <a:xfrm>
            <a:off x="457200" y="6143099"/>
            <a:ext cx="66420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ym typeface="Wingdings" pitchFamily="2" charset="2"/>
              </a:rPr>
              <a:t> </a:t>
            </a:r>
            <a:r>
              <a:rPr lang="fr-FR" sz="2000" dirty="0"/>
              <a:t>Pas d’évaluation formelle sinon celle des pairs et des élèves</a:t>
            </a:r>
          </a:p>
        </p:txBody>
      </p:sp>
    </p:spTree>
    <p:extLst>
      <p:ext uri="{BB962C8B-B14F-4D97-AF65-F5344CB8AC3E}">
        <p14:creationId xmlns:p14="http://schemas.microsoft.com/office/powerpoint/2010/main" val="1865794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341A1C-B380-F441-884D-40BDA2A41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935" y="15146"/>
            <a:ext cx="8774130" cy="1143000"/>
          </a:xfrm>
        </p:spPr>
        <p:txBody>
          <a:bodyPr>
            <a:normAutofit/>
          </a:bodyPr>
          <a:lstStyle/>
          <a:p>
            <a:r>
              <a:rPr lang="fr-FR" b="1" dirty="0"/>
              <a:t>A) L’évaluation de l’UE11EC4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F6356D-7E4B-8A42-9FDA-C9A0F59BE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1056904"/>
            <a:ext cx="8567179" cy="578595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à"/>
            </a:pPr>
            <a:r>
              <a:rPr lang="fr-FR" b="1" dirty="0">
                <a:solidFill>
                  <a:srgbClr val="7030A0"/>
                </a:solidFill>
                <a:sym typeface="Wingdings" pitchFamily="2" charset="2"/>
              </a:rPr>
              <a:t>1</a:t>
            </a:r>
            <a:r>
              <a:rPr lang="fr-FR" b="1" baseline="30000" dirty="0">
                <a:solidFill>
                  <a:srgbClr val="7030A0"/>
                </a:solidFill>
                <a:sym typeface="Wingdings" pitchFamily="2" charset="2"/>
              </a:rPr>
              <a:t>er</a:t>
            </a:r>
            <a:r>
              <a:rPr lang="fr-FR" b="1" dirty="0">
                <a:solidFill>
                  <a:srgbClr val="7030A0"/>
                </a:solidFill>
                <a:sym typeface="Wingdings" pitchFamily="2" charset="2"/>
              </a:rPr>
              <a:t> exercice (oral, au moins à 2)</a:t>
            </a:r>
          </a:p>
          <a:p>
            <a:pPr marL="0" indent="0" algn="just">
              <a:buNone/>
            </a:pPr>
            <a:r>
              <a:rPr lang="fr-FR" dirty="0">
                <a:sym typeface="Wingdings" pitchFamily="2" charset="2"/>
              </a:rPr>
              <a:t>Une </a:t>
            </a:r>
            <a:r>
              <a:rPr lang="fr-FR" b="1" dirty="0">
                <a:highlight>
                  <a:srgbClr val="00FF00"/>
                </a:highlight>
                <a:sym typeface="Wingdings" pitchFamily="2" charset="2"/>
              </a:rPr>
              <a:t>présentation orale collective</a:t>
            </a:r>
            <a:r>
              <a:rPr lang="fr-FR" dirty="0">
                <a:highlight>
                  <a:srgbClr val="00FF00"/>
                </a:highlight>
                <a:sym typeface="Wingdings" pitchFamily="2" charset="2"/>
              </a:rPr>
              <a:t> </a:t>
            </a:r>
            <a:r>
              <a:rPr lang="fr-FR" dirty="0">
                <a:sym typeface="Wingdings" pitchFamily="2" charset="2"/>
              </a:rPr>
              <a:t>pendant 10-15 min environ pouvant porter sur :</a:t>
            </a:r>
          </a:p>
          <a:p>
            <a:pPr marL="0" indent="0">
              <a:buNone/>
            </a:pPr>
            <a:r>
              <a:rPr lang="fr-FR" dirty="0">
                <a:sym typeface="Wingdings" pitchFamily="2" charset="2"/>
              </a:rPr>
              <a:t>a) Soit la </a:t>
            </a:r>
            <a:r>
              <a:rPr lang="fr-FR" b="1" dirty="0">
                <a:highlight>
                  <a:srgbClr val="FFFF00"/>
                </a:highlight>
                <a:sym typeface="Wingdings" pitchFamily="2" charset="2"/>
              </a:rPr>
              <a:t>construction d’une notion</a:t>
            </a:r>
            <a:r>
              <a:rPr lang="fr-FR" dirty="0">
                <a:highlight>
                  <a:srgbClr val="FFFF00"/>
                </a:highlight>
                <a:sym typeface="Wingdings" pitchFamily="2" charset="2"/>
              </a:rPr>
              <a:t> </a:t>
            </a:r>
            <a:r>
              <a:rPr lang="fr-FR" dirty="0">
                <a:sym typeface="Wingdings" pitchFamily="2" charset="2"/>
              </a:rPr>
              <a:t>: quelle(s) définition(s), quelle(s) difficulté(s) d’appréhension de cette notion pour les élèves, quelles pistes de construction avec les élèves ?</a:t>
            </a:r>
          </a:p>
          <a:p>
            <a:pPr marL="0" indent="0">
              <a:buNone/>
            </a:pPr>
            <a:r>
              <a:rPr lang="fr-FR" dirty="0">
                <a:sym typeface="Wingdings" pitchFamily="2" charset="2"/>
              </a:rPr>
              <a:t>b) Soit </a:t>
            </a:r>
            <a:r>
              <a:rPr lang="fr-FR" b="1" dirty="0">
                <a:highlight>
                  <a:srgbClr val="FFFF00"/>
                </a:highlight>
                <a:sym typeface="Wingdings" pitchFamily="2" charset="2"/>
              </a:rPr>
              <a:t>l’exploitation d’un document </a:t>
            </a:r>
            <a:r>
              <a:rPr lang="fr-FR" dirty="0">
                <a:sym typeface="Wingdings" pitchFamily="2" charset="2"/>
              </a:rPr>
              <a:t>: analyse du document, comment exploiter ce document avec les élèves en relation avec une notion à construire (thème au programme) ? Quel questionnement leur proposer ?</a:t>
            </a:r>
          </a:p>
          <a:p>
            <a:pPr marL="0" indent="0">
              <a:buNone/>
            </a:pPr>
            <a:r>
              <a:rPr lang="fr-FR" dirty="0">
                <a:sym typeface="Wingdings" pitchFamily="2" charset="2"/>
              </a:rPr>
              <a:t>c) Soit la</a:t>
            </a:r>
            <a:r>
              <a:rPr lang="fr-FR" dirty="0">
                <a:highlight>
                  <a:srgbClr val="FFFF00"/>
                </a:highlight>
                <a:sym typeface="Wingdings" pitchFamily="2" charset="2"/>
              </a:rPr>
              <a:t> </a:t>
            </a:r>
            <a:r>
              <a:rPr lang="fr-FR" b="1" dirty="0">
                <a:highlight>
                  <a:srgbClr val="FFFF00"/>
                </a:highlight>
                <a:sym typeface="Wingdings" pitchFamily="2" charset="2"/>
              </a:rPr>
              <a:t>présentation et l’analyse d’une séance menée en stage </a:t>
            </a:r>
            <a:r>
              <a:rPr lang="fr-FR" dirty="0">
                <a:sym typeface="Wingdings" pitchFamily="2" charset="2"/>
              </a:rPr>
              <a:t>(en lien avec le cours) (possible seulement dans la deuxième partie du semestre)</a:t>
            </a:r>
          </a:p>
        </p:txBody>
      </p:sp>
    </p:spTree>
    <p:extLst>
      <p:ext uri="{BB962C8B-B14F-4D97-AF65-F5344CB8AC3E}">
        <p14:creationId xmlns:p14="http://schemas.microsoft.com/office/powerpoint/2010/main" val="814568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6DB497-CB30-7A43-BD3A-AAA81AF5E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839" y="0"/>
            <a:ext cx="8747796" cy="657922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L’évaluation de l’UE11EC4 – partie orale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B14FD08C-3DD9-AE42-A917-FE08961961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0987083"/>
              </p:ext>
            </p:extLst>
          </p:nvPr>
        </p:nvGraphicFramePr>
        <p:xfrm>
          <a:off x="122335" y="657922"/>
          <a:ext cx="8899329" cy="603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9041">
                  <a:extLst>
                    <a:ext uri="{9D8B030D-6E8A-4147-A177-3AD203B41FA5}">
                      <a16:colId xmlns:a16="http://schemas.microsoft.com/office/drawing/2014/main" val="2437665805"/>
                    </a:ext>
                  </a:extLst>
                </a:gridCol>
                <a:gridCol w="1457598">
                  <a:extLst>
                    <a:ext uri="{9D8B030D-6E8A-4147-A177-3AD203B41FA5}">
                      <a16:colId xmlns:a16="http://schemas.microsoft.com/office/drawing/2014/main" val="4187858261"/>
                    </a:ext>
                  </a:extLst>
                </a:gridCol>
                <a:gridCol w="2383996">
                  <a:extLst>
                    <a:ext uri="{9D8B030D-6E8A-4147-A177-3AD203B41FA5}">
                      <a16:colId xmlns:a16="http://schemas.microsoft.com/office/drawing/2014/main" val="3745034788"/>
                    </a:ext>
                  </a:extLst>
                </a:gridCol>
                <a:gridCol w="2988527">
                  <a:extLst>
                    <a:ext uri="{9D8B030D-6E8A-4147-A177-3AD203B41FA5}">
                      <a16:colId xmlns:a16="http://schemas.microsoft.com/office/drawing/2014/main" val="2900688989"/>
                    </a:ext>
                  </a:extLst>
                </a:gridCol>
                <a:gridCol w="1500167">
                  <a:extLst>
                    <a:ext uri="{9D8B030D-6E8A-4147-A177-3AD203B41FA5}">
                      <a16:colId xmlns:a16="http://schemas.microsoft.com/office/drawing/2014/main" val="3789533417"/>
                    </a:ext>
                  </a:extLst>
                </a:gridCol>
              </a:tblGrid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Thématiques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</a:rPr>
                        <a:t>Notions proposées (à construire avec les élèves)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Documents proposés</a:t>
                      </a:r>
                    </a:p>
                    <a:p>
                      <a:pPr algn="just"/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(à utiliser avec les élèves)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Présentation-analyse séance stage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429262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TD2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</a:rPr>
                        <a:t>Les traces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solidFill>
                            <a:srgbClr val="00B050"/>
                          </a:solidFill>
                          <a:effectLst/>
                        </a:rPr>
                        <a:t>Les traces (du passé)</a:t>
                      </a:r>
                    </a:p>
                    <a:p>
                      <a:pPr algn="just"/>
                      <a:r>
                        <a:rPr lang="fr-FR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La romanisation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- Des traces de l’occupation humaine du territoire français</a:t>
                      </a:r>
                    </a:p>
                    <a:p>
                      <a:pPr algn="just"/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- Les dieux du foyer d’</a:t>
                      </a:r>
                      <a:r>
                        <a:rPr lang="fr-FR" sz="18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Argentomagus</a:t>
                      </a:r>
                      <a:endParaRPr lang="fr-FR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666684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TD3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</a:rPr>
                        <a:t>Les modes de vie et leur évolution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solidFill>
                            <a:srgbClr val="00B050"/>
                          </a:solidFill>
                          <a:effectLst/>
                        </a:rPr>
                        <a:t>L’industrialisation</a:t>
                      </a:r>
                    </a:p>
                    <a:p>
                      <a:pPr algn="just"/>
                      <a:r>
                        <a:rPr lang="fr-FR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L’habitat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- La moissonneuse gauloise</a:t>
                      </a:r>
                    </a:p>
                    <a:p>
                      <a:pPr algn="just"/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- quatre images des usines </a:t>
                      </a:r>
                      <a:r>
                        <a:rPr lang="fr-FR" sz="1800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Balsan</a:t>
                      </a:r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 vers 1900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9271232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TD4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800" dirty="0">
                          <a:effectLst/>
                        </a:rPr>
                        <a:t>Le pouvoir (organisation, idéologie, symboles)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La république</a:t>
                      </a:r>
                    </a:p>
                    <a:p>
                      <a:pPr algn="just"/>
                      <a:r>
                        <a:rPr lang="fr-FR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La démocratie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- Napoléon Ier en costume de sacre</a:t>
                      </a:r>
                    </a:p>
                    <a:p>
                      <a:pPr algn="just"/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- Le triomphe de la République (1875)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POSSIBLE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8452443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TD5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Le fait religieux et la laïcité (dans l’histoire)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La violence et la tolérance (en matière de religion)</a:t>
                      </a:r>
                    </a:p>
                    <a:p>
                      <a:pPr algn="just"/>
                      <a:r>
                        <a:rPr lang="fr-FR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La christianisation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- la prise de Damiette (1249) par Saint-Louis</a:t>
                      </a:r>
                    </a:p>
                    <a:p>
                      <a:pPr algn="just"/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- deux images représentant des élèves au XIXème siècle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POSSIBLE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9321820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TD6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</a:rPr>
                        <a:t>Les violences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La guerre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Le génocide des Juifs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- la lettre d’un poilu de l’Indre en 1916</a:t>
                      </a:r>
                    </a:p>
                    <a:p>
                      <a:pPr algn="just"/>
                      <a:r>
                        <a:rPr lang="fr-FR" sz="18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- la lettre de l’infirmière du camp de Douadic (mars 1943)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POSSIBLE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2162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6219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6DB497-CB30-7A43-BD3A-AAA81AF5E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00110"/>
          </a:xfrm>
        </p:spPr>
        <p:txBody>
          <a:bodyPr>
            <a:normAutofit fontScale="90000"/>
          </a:bodyPr>
          <a:lstStyle/>
          <a:p>
            <a:r>
              <a:rPr lang="fr-FR" dirty="0"/>
              <a:t>Calendrier S1-S7</a:t>
            </a:r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B14FD08C-3DD9-AE42-A917-FE08961961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2587600"/>
              </p:ext>
            </p:extLst>
          </p:nvPr>
        </p:nvGraphicFramePr>
        <p:xfrm>
          <a:off x="279917" y="846044"/>
          <a:ext cx="8668139" cy="46977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0857">
                  <a:extLst>
                    <a:ext uri="{9D8B030D-6E8A-4147-A177-3AD203B41FA5}">
                      <a16:colId xmlns:a16="http://schemas.microsoft.com/office/drawing/2014/main" val="2437665805"/>
                    </a:ext>
                  </a:extLst>
                </a:gridCol>
                <a:gridCol w="2972249">
                  <a:extLst>
                    <a:ext uri="{9D8B030D-6E8A-4147-A177-3AD203B41FA5}">
                      <a16:colId xmlns:a16="http://schemas.microsoft.com/office/drawing/2014/main" val="4187858261"/>
                    </a:ext>
                  </a:extLst>
                </a:gridCol>
                <a:gridCol w="5055033">
                  <a:extLst>
                    <a:ext uri="{9D8B030D-6E8A-4147-A177-3AD203B41FA5}">
                      <a16:colId xmlns:a16="http://schemas.microsoft.com/office/drawing/2014/main" val="3745034788"/>
                    </a:ext>
                  </a:extLst>
                </a:gridCol>
              </a:tblGrid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Thématiques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solidFill>
                            <a:srgbClr val="FFFF00"/>
                          </a:solidFill>
                          <a:effectLst/>
                        </a:rPr>
                        <a:t>Thème à travailler en autonomie à partir du programme et d’un chapitre de manuel de concours</a:t>
                      </a:r>
                      <a:endParaRPr lang="fr-FR" sz="18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429262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</a:rPr>
                        <a:t>TD1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Le repérage dans le temps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</a:rPr>
                        <a:t>Dates, périodes historiques, périodisation, chronologie (3/09/2024)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3231512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</a:rPr>
                        <a:t>TD2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</a:rPr>
                        <a:t>Les traces en histoire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effectLst/>
                        </a:rPr>
                        <a:t>Et avant la France ? (9/09/2024)</a:t>
                      </a:r>
                    </a:p>
                    <a:p>
                      <a:pPr algn="just"/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666684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TD3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</a:rPr>
                        <a:t>Les modes de vie et leur évolution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effectLst/>
                        </a:rPr>
                        <a:t>Le temps des rois (23/09/2024</a:t>
                      </a: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fr-FR" sz="18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9271232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TD4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</a:rPr>
                        <a:t>Le pouvoir politique (organisation, idéologie, symboles)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</a:rPr>
                        <a:t>La Révolution Française et le Ier empire.</a:t>
                      </a:r>
                    </a:p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Le temps de la République (</a:t>
                      </a:r>
                      <a:r>
                        <a:rPr lang="fr-FR" sz="1800" dirty="0">
                          <a:effectLst/>
                        </a:rPr>
                        <a:t>13/11/2024</a:t>
                      </a: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fr-FR" sz="18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8452443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TD5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</a:rPr>
                        <a:t>Le fait religieux et la laïcité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effectLst/>
                        </a:rPr>
                        <a:t>L’âge industriel (19/11/2024</a:t>
                      </a: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fr-FR" sz="18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9321820"/>
                  </a:ext>
                </a:extLst>
              </a:tr>
              <a:tr h="645804">
                <a:tc>
                  <a:txBody>
                    <a:bodyPr/>
                    <a:lstStyle/>
                    <a:p>
                      <a:pPr algn="just"/>
                      <a:r>
                        <a:rPr lang="fr-FR" sz="1800">
                          <a:effectLst/>
                        </a:rPr>
                        <a:t>TD6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dirty="0">
                          <a:effectLst/>
                        </a:rPr>
                        <a:t>Les violences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effectLst/>
                        </a:rPr>
                        <a:t>La France des guerres mondiales à la construction européenne (25/11/2024</a:t>
                      </a:r>
                      <a:r>
                        <a:rPr lang="fr-FR" sz="1800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fr-FR" sz="18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2162755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B6787779-AAD7-051B-69D1-264F1641981A}"/>
              </a:ext>
            </a:extLst>
          </p:cNvPr>
          <p:cNvSpPr txBox="1"/>
          <p:nvPr/>
        </p:nvSpPr>
        <p:spPr>
          <a:xfrm>
            <a:off x="877078" y="5689762"/>
            <a:ext cx="7725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dirty="0">
                <a:solidFill>
                  <a:srgbClr val="7030A0"/>
                </a:solidFill>
                <a:sym typeface="Wingdings" pitchFamily="2" charset="2"/>
              </a:rPr>
              <a:t> </a:t>
            </a:r>
            <a:r>
              <a:rPr lang="fr-FR" b="1" dirty="0">
                <a:solidFill>
                  <a:srgbClr val="7030A0"/>
                </a:solidFill>
              </a:rPr>
              <a:t>Prendre des notes sur les grands thèmes au programme en identifiant les notions associées à l’aide du tableau des notions : c’est avant tout un travail qualitatif de compréhension davantage qu’un travail </a:t>
            </a:r>
            <a:r>
              <a:rPr lang="fr-FR" b="1">
                <a:solidFill>
                  <a:srgbClr val="7030A0"/>
                </a:solidFill>
              </a:rPr>
              <a:t>de mémorisation</a:t>
            </a:r>
            <a:endParaRPr lang="fr-FR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354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341A1C-B380-F441-884D-40BDA2A41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935" y="15146"/>
            <a:ext cx="8774130" cy="1143000"/>
          </a:xfrm>
        </p:spPr>
        <p:txBody>
          <a:bodyPr>
            <a:normAutofit/>
          </a:bodyPr>
          <a:lstStyle/>
          <a:p>
            <a:r>
              <a:rPr lang="fr-FR" b="1" dirty="0"/>
              <a:t>A) L’évaluation de l’UE11EC4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F6356D-7E4B-8A42-9FDA-C9A0F59BE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595" y="1158146"/>
            <a:ext cx="8546470" cy="5684708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à"/>
            </a:pPr>
            <a:r>
              <a:rPr lang="fr-FR" b="1" dirty="0">
                <a:solidFill>
                  <a:srgbClr val="7030A0"/>
                </a:solidFill>
                <a:sym typeface="Wingdings" pitchFamily="2" charset="2"/>
              </a:rPr>
              <a:t>2</a:t>
            </a:r>
            <a:r>
              <a:rPr lang="fr-FR" b="1" baseline="30000" dirty="0">
                <a:solidFill>
                  <a:srgbClr val="7030A0"/>
                </a:solidFill>
                <a:sym typeface="Wingdings" pitchFamily="2" charset="2"/>
              </a:rPr>
              <a:t>ème</a:t>
            </a:r>
            <a:r>
              <a:rPr lang="fr-FR" b="1" dirty="0">
                <a:solidFill>
                  <a:srgbClr val="7030A0"/>
                </a:solidFill>
                <a:sym typeface="Wingdings" pitchFamily="2" charset="2"/>
              </a:rPr>
              <a:t> exercice</a:t>
            </a:r>
          </a:p>
          <a:p>
            <a:pPr marL="0" indent="0">
              <a:buNone/>
            </a:pPr>
            <a:r>
              <a:rPr lang="fr-FR" b="1" dirty="0">
                <a:highlight>
                  <a:srgbClr val="00FF00"/>
                </a:highlight>
                <a:sym typeface="Wingdings" pitchFamily="2" charset="2"/>
              </a:rPr>
              <a:t>Une épreuve écrite </a:t>
            </a:r>
            <a:r>
              <a:rPr lang="fr-FR" b="1" dirty="0">
                <a:highlight>
                  <a:srgbClr val="00FF00"/>
                </a:highlight>
              </a:rPr>
              <a:t>de 1h </a:t>
            </a:r>
            <a:r>
              <a:rPr lang="fr-FR" b="1" dirty="0"/>
              <a:t>en deux parties </a:t>
            </a:r>
          </a:p>
          <a:p>
            <a:pPr marL="0" indent="0">
              <a:buNone/>
            </a:pPr>
            <a:r>
              <a:rPr lang="fr-FR" dirty="0">
                <a:solidFill>
                  <a:srgbClr val="0432FF"/>
                </a:solidFill>
              </a:rPr>
              <a:t>A] un contrôle de la maîtrise de notions en lien avec le programme en histoire (10pts)</a:t>
            </a:r>
          </a:p>
          <a:p>
            <a:pPr marL="0" indent="0" algn="just">
              <a:buNone/>
            </a:pPr>
            <a:r>
              <a:rPr lang="fr-FR" b="1" dirty="0">
                <a:highlight>
                  <a:srgbClr val="00FFFF"/>
                </a:highlight>
              </a:rPr>
              <a:t>Deux questions de cours</a:t>
            </a:r>
            <a:r>
              <a:rPr lang="fr-FR" b="1" dirty="0"/>
              <a:t> </a:t>
            </a:r>
            <a:r>
              <a:rPr lang="fr-FR" dirty="0"/>
              <a:t>portant sur les </a:t>
            </a:r>
            <a:r>
              <a:rPr lang="fr-FR" dirty="0">
                <a:highlight>
                  <a:srgbClr val="FFFF00"/>
                </a:highlight>
              </a:rPr>
              <a:t>notions</a:t>
            </a:r>
            <a:r>
              <a:rPr lang="fr-FR" dirty="0"/>
              <a:t> concernées par les 6 </a:t>
            </a:r>
            <a:r>
              <a:rPr lang="fr-FR" dirty="0">
                <a:highlight>
                  <a:srgbClr val="FFFF00"/>
                </a:highlight>
              </a:rPr>
              <a:t>thèmes au programme d’histoire du cours moyen</a:t>
            </a:r>
            <a:r>
              <a:rPr lang="fr-FR" dirty="0"/>
              <a:t>  et abordées au cours des </a:t>
            </a:r>
            <a:r>
              <a:rPr lang="fr-FR" dirty="0">
                <a:highlight>
                  <a:srgbClr val="FFFF00"/>
                </a:highlight>
              </a:rPr>
              <a:t>6 séances TD et du CM d’histoire</a:t>
            </a:r>
          </a:p>
          <a:p>
            <a:pPr marL="0" indent="0" algn="just">
              <a:buNone/>
            </a:pPr>
            <a:r>
              <a:rPr lang="fr-FR" dirty="0"/>
              <a:t>L’explicitation de ces notions prendra appui sur des exemples contextualisés pris dans les thèmes au programme.</a:t>
            </a:r>
            <a:endParaRPr lang="fr-FR" dirty="0">
              <a:solidFill>
                <a:srgbClr val="0432FF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0432FF"/>
                </a:solidFill>
              </a:rPr>
              <a:t>B] un contrôle de l'aptitude à analyser un document et à le mettre en relation avec le programme (cycle 3) (8 pts)</a:t>
            </a:r>
          </a:p>
          <a:p>
            <a:pPr marL="0" indent="0">
              <a:buNone/>
            </a:pPr>
            <a:r>
              <a:rPr lang="fr-FR" b="1" dirty="0">
                <a:highlight>
                  <a:srgbClr val="00FFFF"/>
                </a:highlight>
              </a:rPr>
              <a:t>Le commentaire d’un document</a:t>
            </a:r>
            <a:r>
              <a:rPr lang="fr-FR" b="1" dirty="0"/>
              <a:t> </a:t>
            </a:r>
            <a:r>
              <a:rPr lang="fr-FR" dirty="0"/>
              <a:t>(accompagné de questions)</a:t>
            </a:r>
          </a:p>
          <a:p>
            <a:pPr marL="0" indent="0" algn="just">
              <a:buNone/>
            </a:pPr>
            <a:r>
              <a:rPr lang="fr-FR" dirty="0"/>
              <a:t>- analyse du document : présentation, compréhension, interprétation </a:t>
            </a:r>
          </a:p>
          <a:p>
            <a:pPr marL="0" indent="0" algn="just">
              <a:buNone/>
            </a:pPr>
            <a:r>
              <a:rPr lang="fr-FR" dirty="0"/>
              <a:t>- identification de la notion du programme (ou des) concernée(s)</a:t>
            </a:r>
            <a:endParaRPr lang="fr-FR" dirty="0">
              <a:solidFill>
                <a:srgbClr val="0432FF"/>
              </a:solidFill>
            </a:endParaRPr>
          </a:p>
          <a:p>
            <a:pPr marL="0" indent="0" algn="just">
              <a:buNone/>
            </a:pPr>
            <a:r>
              <a:rPr lang="fr-FR" dirty="0">
                <a:solidFill>
                  <a:srgbClr val="0432FF"/>
                </a:solidFill>
              </a:rPr>
              <a:t>2 pts pour le respect des normes d’écriture (prés., </a:t>
            </a:r>
            <a:r>
              <a:rPr lang="fr-FR" dirty="0" err="1">
                <a:solidFill>
                  <a:srgbClr val="0432FF"/>
                </a:solidFill>
              </a:rPr>
              <a:t>orth</a:t>
            </a:r>
            <a:r>
              <a:rPr lang="fr-FR" dirty="0">
                <a:solidFill>
                  <a:srgbClr val="0432FF"/>
                </a:solidFill>
              </a:rPr>
              <a:t>., </a:t>
            </a:r>
            <a:r>
              <a:rPr lang="fr-FR" dirty="0" err="1">
                <a:solidFill>
                  <a:srgbClr val="0432FF"/>
                </a:solidFill>
              </a:rPr>
              <a:t>synt</a:t>
            </a:r>
            <a:r>
              <a:rPr lang="fr-FR" dirty="0">
                <a:solidFill>
                  <a:srgbClr val="0432FF"/>
                </a:solidFill>
              </a:rPr>
              <a:t>.)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955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1940</TotalTime>
  <Words>1184</Words>
  <Application>Microsoft Macintosh PowerPoint</Application>
  <PresentationFormat>Affichage à l'écran (4:3)</PresentationFormat>
  <Paragraphs>227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Thème Office</vt:lpstr>
      <vt:lpstr>Se repérer dans le temps</vt:lpstr>
      <vt:lpstr>Présentation générale UE11EC4</vt:lpstr>
      <vt:lpstr>Les objectifs en M1</vt:lpstr>
      <vt:lpstr>Le calendrier du S1-S7</vt:lpstr>
      <vt:lpstr>Perspective sur le S2-S8</vt:lpstr>
      <vt:lpstr>A) L’évaluation de l’UE11EC4</vt:lpstr>
      <vt:lpstr>L’évaluation de l’UE11EC4 – partie orale</vt:lpstr>
      <vt:lpstr>Calendrier S1-S7</vt:lpstr>
      <vt:lpstr>A) L’évaluation de l’UE11EC4</vt:lpstr>
      <vt:lpstr>Qu’est-ce que se repérer dans le temps ?</vt:lpstr>
      <vt:lpstr>Le découpage du temps dans les programmes de l’école primaire</vt:lpstr>
      <vt:lpstr>Le découpage entre dates et périodes</vt:lpstr>
      <vt:lpstr>La représentation du temps</vt:lpstr>
    </vt:vector>
  </TitlesOfParts>
  <Company>Iufm Orléans-Tours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Préhistoire</dc:title>
  <dc:creator>Jean-Louis LAUBRY</dc:creator>
  <cp:lastModifiedBy>Laubry Jean-Louis</cp:lastModifiedBy>
  <cp:revision>127</cp:revision>
  <cp:lastPrinted>2024-09-01T06:32:00Z</cp:lastPrinted>
  <dcterms:created xsi:type="dcterms:W3CDTF">2020-09-06T15:52:41Z</dcterms:created>
  <dcterms:modified xsi:type="dcterms:W3CDTF">2024-09-01T17:03:34Z</dcterms:modified>
</cp:coreProperties>
</file>