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5" r:id="rId7"/>
    <p:sldId id="274" r:id="rId8"/>
    <p:sldId id="263" r:id="rId9"/>
    <p:sldId id="276" r:id="rId10"/>
    <p:sldId id="260" r:id="rId11"/>
    <p:sldId id="275" r:id="rId12"/>
    <p:sldId id="261" r:id="rId13"/>
    <p:sldId id="273" r:id="rId14"/>
    <p:sldId id="267" r:id="rId15"/>
    <p:sldId id="268" r:id="rId16"/>
    <p:sldId id="269" r:id="rId17"/>
    <p:sldId id="266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2461-5D4F-0E4C-AA54-CA90BEF9C40B}" type="datetimeFigureOut">
              <a:rPr lang="fr-FR" smtClean="0"/>
              <a:pPr/>
              <a:t>17/09/20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73871"/>
            <a:ext cx="7772400" cy="302127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TD4 - Habiter : </a:t>
            </a:r>
            <a:br>
              <a:rPr lang="fr-FR" dirty="0" smtClean="0"/>
            </a:br>
            <a:r>
              <a:rPr lang="fr-FR" b="1" dirty="0" smtClean="0"/>
              <a:t>situer son lieu de vie à différentes échelles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48051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La région en géographie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2) Le découpage administratif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633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u="sng" dirty="0" smtClean="0"/>
              <a:t>c) Les « nouveaux territoires » </a:t>
            </a:r>
            <a:r>
              <a:rPr lang="fr-FR" dirty="0" smtClean="0"/>
              <a:t>(liés à l’intercommunalité)</a:t>
            </a:r>
          </a:p>
          <a:p>
            <a:pPr>
              <a:buNone/>
            </a:pPr>
            <a:r>
              <a:rPr lang="fr-FR" dirty="0" smtClean="0"/>
              <a:t>* Les </a:t>
            </a:r>
            <a:r>
              <a:rPr lang="fr-FR" b="1" dirty="0" smtClean="0">
                <a:solidFill>
                  <a:srgbClr val="0000FF"/>
                </a:solidFill>
              </a:rPr>
              <a:t>EPCI</a:t>
            </a:r>
            <a:r>
              <a:rPr lang="fr-FR" dirty="0" smtClean="0"/>
              <a:t> </a:t>
            </a:r>
            <a:r>
              <a:rPr lang="fr-FR" sz="2700" dirty="0" smtClean="0">
                <a:solidFill>
                  <a:srgbClr val="0000FF"/>
                </a:solidFill>
              </a:rPr>
              <a:t>(Etablissement public de coopération intercommunale)</a:t>
            </a:r>
          </a:p>
          <a:p>
            <a:pPr>
              <a:buNone/>
            </a:pPr>
            <a:r>
              <a:rPr lang="fr-FR" b="1" dirty="0" smtClean="0"/>
              <a:t>Les communautés de commune </a:t>
            </a:r>
            <a:r>
              <a:rPr lang="fr-FR" dirty="0" smtClean="0"/>
              <a:t>(CC) (5000-&gt;15000 min)</a:t>
            </a:r>
          </a:p>
          <a:p>
            <a:pPr>
              <a:buNone/>
            </a:pPr>
            <a:r>
              <a:rPr lang="fr-FR" b="1" dirty="0" smtClean="0"/>
              <a:t>Les communautés d’agglomération </a:t>
            </a:r>
            <a:r>
              <a:rPr lang="fr-FR" dirty="0" smtClean="0"/>
              <a:t>(CA) (&gt;50000 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b="1" dirty="0" smtClean="0"/>
              <a:t>Les communautés urbaines </a:t>
            </a:r>
            <a:r>
              <a:rPr lang="fr-FR" dirty="0" smtClean="0"/>
              <a:t>(CU) (450000-&gt;250000 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b="1" dirty="0" smtClean="0"/>
              <a:t>Les métropoles</a:t>
            </a:r>
            <a:r>
              <a:rPr lang="fr-FR" dirty="0" smtClean="0"/>
              <a:t> (loi MAPTAM 2014, &gt; 400000 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* Les «</a:t>
            </a:r>
            <a:r>
              <a:rPr lang="fr-FR" b="1" dirty="0" smtClean="0"/>
              <a:t> </a:t>
            </a:r>
            <a:r>
              <a:rPr lang="fr-FR" b="1" dirty="0" smtClean="0">
                <a:solidFill>
                  <a:srgbClr val="0000FF"/>
                </a:solidFill>
              </a:rPr>
              <a:t>pays</a:t>
            </a:r>
            <a:r>
              <a:rPr lang="fr-FR" dirty="0" smtClean="0"/>
              <a:t> » (ne sont pas des EPCI, mais des </a:t>
            </a:r>
            <a:r>
              <a:rPr lang="fr-FR" b="1" dirty="0" smtClean="0">
                <a:solidFill>
                  <a:srgbClr val="FF0000"/>
                </a:solidFill>
              </a:rPr>
              <a:t>territoires de projets </a:t>
            </a:r>
            <a:r>
              <a:rPr lang="fr-FR" dirty="0" smtClean="0"/>
              <a:t>qui passent des contrats avec les Régions)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12EC_TD4_CCP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4958" cy="40200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3841987"/>
            <a:ext cx="2818334" cy="95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</a:t>
            </a:r>
            <a:r>
              <a:rPr lang="fr-FR" b="1" dirty="0" smtClean="0"/>
              <a:t>communauté de communes </a:t>
            </a:r>
            <a:r>
              <a:rPr lang="fr-FR" dirty="0" smtClean="0"/>
              <a:t>est un exemple d’</a:t>
            </a:r>
            <a:r>
              <a:rPr lang="fr-FR" b="1" dirty="0" smtClean="0"/>
              <a:t>ECPI</a:t>
            </a:r>
            <a:r>
              <a:rPr lang="fr-FR" dirty="0" smtClean="0"/>
              <a:t> (à fiscalité propre)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49987"/>
            <a:ext cx="3110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</a:t>
            </a:r>
            <a:r>
              <a:rPr lang="fr-FR" b="1" dirty="0" smtClean="0"/>
              <a:t>« pays » </a:t>
            </a:r>
            <a:r>
              <a:rPr lang="fr-FR" dirty="0" smtClean="0"/>
              <a:t>est un territoire de projet associant pour une durée déterminée un groupe de communes (le « pays ») passant un « contrat » avec le conseil régional pour la réalisation de projets.</a:t>
            </a:r>
            <a:endParaRPr lang="fr-FR" dirty="0"/>
          </a:p>
        </p:txBody>
      </p:sp>
      <p:pic>
        <p:nvPicPr>
          <p:cNvPr id="7" name="Image 6" descr="UE12EC2_TD4_Paysd'Issoudu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89" y="-21524"/>
            <a:ext cx="5029630" cy="6148275"/>
          </a:xfrm>
          <a:prstGeom prst="rect">
            <a:avLst/>
          </a:prstGeom>
        </p:spPr>
      </p:pic>
      <p:pic>
        <p:nvPicPr>
          <p:cNvPr id="8" name="Image 7" descr="carte-pays-dIssoudun-CC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31" y="3976972"/>
            <a:ext cx="2351569" cy="2837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3) La notion d’échelle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6004"/>
            <a:ext cx="8229600" cy="929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u="sng" dirty="0" smtClean="0"/>
              <a:t>définition et dimension géographique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L'Echelle-laformeCarte-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28" y="2285626"/>
            <a:ext cx="4043301" cy="43309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64356" y="3719110"/>
            <a:ext cx="417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Rapport entre :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0000FF"/>
                </a:solidFill>
              </a:rPr>
              <a:t>la distance représentée (sur la carte, sur la photographie) et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0000FF"/>
                </a:solidFill>
              </a:rPr>
              <a:t>la distance réelle sur le terrain (dans la réalité)</a:t>
            </a:r>
            <a:endParaRPr lang="fr-F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30"/>
            <a:ext cx="8229600" cy="1143000"/>
          </a:xfrm>
        </p:spPr>
        <p:txBody>
          <a:bodyPr/>
          <a:lstStyle/>
          <a:p>
            <a:r>
              <a:rPr lang="fr-FR" b="1" dirty="0" smtClean="0"/>
              <a:t>3) La notion d’échelle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4516"/>
            <a:ext cx="8516252" cy="51116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u="sng" dirty="0" smtClean="0"/>
              <a:t>les différentes notations de l’échelle</a:t>
            </a:r>
          </a:p>
          <a:p>
            <a:pPr>
              <a:buFontTx/>
              <a:buChar char="-"/>
            </a:pPr>
            <a:r>
              <a:rPr lang="fr-FR" dirty="0" smtClean="0"/>
              <a:t>Sous une forme mathématique (fraction)</a:t>
            </a:r>
          </a:p>
          <a:p>
            <a:pPr>
              <a:buNone/>
            </a:pPr>
            <a:r>
              <a:rPr lang="fr-FR" dirty="0" smtClean="0"/>
              <a:t>Ex : </a:t>
            </a:r>
            <a:r>
              <a:rPr lang="fr-FR" i="1" dirty="0" smtClean="0"/>
              <a:t>carte IGN de la série bleue 1/25000</a:t>
            </a:r>
          </a:p>
          <a:p>
            <a:pPr>
              <a:buFontTx/>
              <a:buChar char="-"/>
            </a:pPr>
            <a:r>
              <a:rPr lang="fr-FR" dirty="0" smtClean="0"/>
              <a:t>Sous la forme d’un segment (normé)</a:t>
            </a:r>
          </a:p>
          <a:p>
            <a:pPr>
              <a:buNone/>
            </a:pPr>
            <a:r>
              <a:rPr lang="fr-FR" dirty="0" smtClean="0"/>
              <a:t>Ex :</a:t>
            </a:r>
          </a:p>
          <a:p>
            <a:pPr>
              <a:buFontTx/>
              <a:buChar char="-"/>
            </a:pPr>
            <a:r>
              <a:rPr lang="fr-FR" dirty="0" smtClean="0"/>
              <a:t>Sous la forme d’une phrase</a:t>
            </a:r>
          </a:p>
          <a:p>
            <a:pPr>
              <a:buNone/>
            </a:pPr>
            <a:r>
              <a:rPr lang="fr-FR" dirty="0" smtClean="0"/>
              <a:t>Ex : </a:t>
            </a:r>
            <a:r>
              <a:rPr lang="fr-FR" i="1" dirty="0" smtClean="0"/>
              <a:t>un centimètre sur la carte représente (équivaut) en réalité à …. sur le </a:t>
            </a:r>
            <a:r>
              <a:rPr lang="fr-FR" i="1" dirty="0" smtClean="0"/>
              <a:t>terrain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u="sng" dirty="0" smtClean="0"/>
              <a:t>les échelles de référence et la question des frontières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France_map_Lambert-93_topographic-blank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4" y="-1"/>
            <a:ext cx="7226301" cy="6858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8421" y="2204216"/>
            <a:ext cx="264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Frontière : ligne séparant deux territoires soumis à des lois différentes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U-Franc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14" y="0"/>
            <a:ext cx="81534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a402px-zonma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5" y="0"/>
            <a:ext cx="4603751" cy="6858001"/>
          </a:xfrm>
          <a:prstGeom prst="rect">
            <a:avLst/>
          </a:prstGeom>
        </p:spPr>
      </p:pic>
      <p:pic>
        <p:nvPicPr>
          <p:cNvPr id="3" name="Image 2" descr="Hub_TOP_0144Roiss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07" y="3798938"/>
            <a:ext cx="4135529" cy="2746967"/>
          </a:xfrm>
          <a:prstGeom prst="rect">
            <a:avLst/>
          </a:prstGeom>
        </p:spPr>
      </p:pic>
      <p:pic>
        <p:nvPicPr>
          <p:cNvPr id="4" name="Image 3" descr="Hub 13Roiss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32" y="161428"/>
            <a:ext cx="4103804" cy="27372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6239" y="3163989"/>
            <a:ext cx="260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nouvelles frontières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39485" y="6488668"/>
            <a:ext cx="23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 mille marin = 1852 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99169" y="0"/>
            <a:ext cx="483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Convention de l’ONU sur le droit de la mer (1982)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ee-franc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815"/>
            <a:ext cx="9144000" cy="54419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22993" y="5989765"/>
            <a:ext cx="690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ZEE de la France : 2</a:t>
            </a:r>
            <a:r>
              <a:rPr lang="fr-FR" baseline="30000" dirty="0" smtClean="0"/>
              <a:t>ème</a:t>
            </a:r>
            <a:r>
              <a:rPr lang="fr-FR" dirty="0" smtClean="0"/>
              <a:t> domaine maritime mondial avec 20M de </a:t>
            </a:r>
            <a:r>
              <a:rPr lang="fr-FR" dirty="0" smtClean="0"/>
              <a:t>km2</a:t>
            </a:r>
          </a:p>
          <a:p>
            <a:r>
              <a:rPr lang="fr-FR" dirty="0" smtClean="0"/>
              <a:t>(ZEE : zone </a:t>
            </a:r>
            <a:r>
              <a:rPr lang="fr-FR" smtClean="0"/>
              <a:t>économique exclusive)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IA02991B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157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rre-globe-cloud-map-EuropeAfriqueAs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87" y="0"/>
            <a:ext cx="6857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7602"/>
            <a:ext cx="8229600" cy="1143000"/>
          </a:xfrm>
        </p:spPr>
        <p:txBody>
          <a:bodyPr/>
          <a:lstStyle/>
          <a:p>
            <a:r>
              <a:rPr lang="fr-FR" b="1" dirty="0" smtClean="0"/>
              <a:t>1) La notion de région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976"/>
          </a:xfrm>
        </p:spPr>
        <p:txBody>
          <a:bodyPr>
            <a:normAutofit fontScale="92500"/>
          </a:bodyPr>
          <a:lstStyle/>
          <a:p>
            <a:r>
              <a:rPr lang="fr-FR" u="sng" dirty="0" smtClean="0"/>
              <a:t>Espace, territoire et région ? </a:t>
            </a:r>
            <a:r>
              <a:rPr lang="fr-FR" dirty="0" smtClean="0"/>
              <a:t>Quelles nuances entre ces 3 termes en géographie ?</a:t>
            </a:r>
          </a:p>
          <a:p>
            <a:pPr>
              <a:buNone/>
            </a:pPr>
            <a:r>
              <a:rPr lang="fr-FR" dirty="0" smtClean="0">
                <a:solidFill>
                  <a:srgbClr val="0000FF"/>
                </a:solidFill>
              </a:rPr>
              <a:t>ESPACE</a:t>
            </a:r>
            <a:r>
              <a:rPr lang="fr-FR" dirty="0" smtClean="0"/>
              <a:t> : tout ou partie de la surface terrestre</a:t>
            </a:r>
          </a:p>
          <a:p>
            <a:pPr marL="0" indent="0" algn="just">
              <a:buNone/>
            </a:pPr>
            <a:r>
              <a:rPr lang="fr-FR" sz="2595" dirty="0" smtClean="0"/>
              <a:t>produit par les groupes humains et </a:t>
            </a:r>
            <a:r>
              <a:rPr lang="fr-FR" sz="2595" i="1" dirty="0" smtClean="0"/>
              <a:t>caractérisé par la </a:t>
            </a:r>
            <a:r>
              <a:rPr lang="fr-FR" sz="2595" b="1" i="1" dirty="0" smtClean="0"/>
              <a:t>combinaison d’éléments physiques, économiques et sociaux</a:t>
            </a:r>
          </a:p>
          <a:p>
            <a:pPr>
              <a:buNone/>
            </a:pPr>
            <a:r>
              <a:rPr lang="fr-FR" b="1" dirty="0" smtClean="0">
                <a:solidFill>
                  <a:srgbClr val="0000FF"/>
                </a:solidFill>
              </a:rPr>
              <a:t>TERRITOIRE</a:t>
            </a:r>
            <a:r>
              <a:rPr lang="fr-FR" b="1" dirty="0" smtClean="0"/>
              <a:t> </a:t>
            </a:r>
            <a:r>
              <a:rPr lang="fr-FR" dirty="0" smtClean="0"/>
              <a:t>: portion de l’espace terrestre</a:t>
            </a:r>
          </a:p>
          <a:p>
            <a:pPr marL="0" indent="0" algn="just">
              <a:buNone/>
            </a:pPr>
            <a:r>
              <a:rPr lang="fr-FR" sz="2595" dirty="0" smtClean="0"/>
              <a:t>supposant une appropriation de nature politique et/ou affective </a:t>
            </a: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0000FF"/>
                </a:solidFill>
              </a:rPr>
              <a:t>REGION</a:t>
            </a:r>
            <a:r>
              <a:rPr lang="fr-FR" dirty="0" smtClean="0"/>
              <a:t> : portion de l’espace terrestre</a:t>
            </a:r>
          </a:p>
          <a:p>
            <a:pPr marL="0" indent="0">
              <a:buNone/>
            </a:pPr>
            <a:r>
              <a:rPr lang="fr-FR" sz="2595" dirty="0" smtClean="0"/>
              <a:t>présentant</a:t>
            </a:r>
            <a:r>
              <a:rPr lang="fr-FR" sz="2595" dirty="0" smtClean="0"/>
              <a:t> une unité fondé </a:t>
            </a:r>
            <a:r>
              <a:rPr lang="fr-FR" sz="2595" dirty="0" smtClean="0"/>
              <a:t>soit sur l’homogénéité, soit sur une cohésion fonctionnelle (organisationnelle) interne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0"/>
            <a:ext cx="8229600" cy="74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Continents et océans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PlanisphèrevueEuropeMagnard6e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001"/>
            <a:ext cx="5727861" cy="3132424"/>
          </a:xfrm>
          <a:prstGeom prst="rect">
            <a:avLst/>
          </a:prstGeom>
        </p:spPr>
      </p:pic>
      <p:pic>
        <p:nvPicPr>
          <p:cNvPr id="4" name="Image 3" descr="PlanisphèrevuePacifMagnard6e-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43" y="3488492"/>
            <a:ext cx="5250257" cy="336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1) La notion de région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74248"/>
            <a:ext cx="8442785" cy="5117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u="sng" dirty="0" smtClean="0"/>
              <a:t>1</a:t>
            </a:r>
            <a:r>
              <a:rPr lang="fr-FR" u="sng" baseline="30000" dirty="0" smtClean="0"/>
              <a:t>er</a:t>
            </a:r>
            <a:r>
              <a:rPr lang="fr-FR" u="sng" dirty="0" smtClean="0"/>
              <a:t> type de région </a:t>
            </a:r>
            <a:r>
              <a:rPr lang="fr-FR" dirty="0" smtClean="0"/>
              <a:t>: un </a:t>
            </a:r>
            <a:r>
              <a:rPr lang="fr-FR" b="1" dirty="0" smtClean="0"/>
              <a:t>espace homogène </a:t>
            </a:r>
            <a:r>
              <a:rPr lang="fr-FR" dirty="0" smtClean="0"/>
              <a:t>(identité d’origine culturelle et/ou physique)</a:t>
            </a:r>
          </a:p>
          <a:p>
            <a:pPr>
              <a:buNone/>
            </a:pPr>
            <a:r>
              <a:rPr lang="fr-FR" dirty="0" smtClean="0"/>
              <a:t>SCHEMA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u="sng" dirty="0" smtClean="0"/>
              <a:t>2</a:t>
            </a:r>
            <a:r>
              <a:rPr lang="fr-FR" u="sng" baseline="30000" dirty="0" smtClean="0"/>
              <a:t>ème</a:t>
            </a:r>
            <a:r>
              <a:rPr lang="fr-FR" u="sng" dirty="0" smtClean="0"/>
              <a:t> type de région </a:t>
            </a:r>
            <a:r>
              <a:rPr lang="fr-FR" dirty="0" smtClean="0"/>
              <a:t>: un </a:t>
            </a:r>
            <a:r>
              <a:rPr lang="fr-FR" b="1" dirty="0" smtClean="0"/>
              <a:t>espace organisé </a:t>
            </a:r>
            <a:r>
              <a:rPr lang="fr-FR" dirty="0" smtClean="0"/>
              <a:t>(polarisation, organisation administrative…)</a:t>
            </a:r>
          </a:p>
          <a:p>
            <a:pPr>
              <a:buNone/>
            </a:pPr>
            <a:r>
              <a:rPr lang="fr-FR" dirty="0" smtClean="0"/>
              <a:t>SCHEMA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>
                <a:sym typeface="Wingdings"/>
              </a:rPr>
              <a:t></a:t>
            </a:r>
            <a:r>
              <a:rPr lang="fr-FR" dirty="0" smtClean="0"/>
              <a:t> Distinguer </a:t>
            </a:r>
            <a:r>
              <a:rPr lang="fr-FR" b="1" dirty="0" smtClean="0"/>
              <a:t>la </a:t>
            </a:r>
            <a:r>
              <a:rPr lang="fr-FR" b="1" dirty="0" smtClean="0">
                <a:solidFill>
                  <a:srgbClr val="0000FF"/>
                </a:solidFill>
              </a:rPr>
              <a:t>région</a:t>
            </a:r>
            <a:r>
              <a:rPr lang="fr-FR" b="1" dirty="0" smtClean="0"/>
              <a:t> </a:t>
            </a:r>
            <a:r>
              <a:rPr lang="fr-FR" dirty="0" smtClean="0"/>
              <a:t>et</a:t>
            </a:r>
            <a:r>
              <a:rPr lang="fr-FR" b="1" dirty="0" smtClean="0"/>
              <a:t> la </a:t>
            </a:r>
            <a:r>
              <a:rPr lang="fr-FR" b="1" dirty="0" smtClean="0">
                <a:solidFill>
                  <a:srgbClr val="0000FF"/>
                </a:solidFill>
              </a:rPr>
              <a:t>Région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2) Le découpage administratif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fr-FR" u="sng" dirty="0" smtClean="0"/>
              <a:t>Des divisions administratives de différentes natures</a:t>
            </a:r>
          </a:p>
          <a:p>
            <a:pPr marL="514350" indent="-514350">
              <a:buNone/>
            </a:pPr>
            <a:r>
              <a:rPr lang="fr-FR" i="1" dirty="0" smtClean="0"/>
              <a:t>Ex : le canton</a:t>
            </a:r>
          </a:p>
          <a:p>
            <a:pPr marL="0" indent="0">
              <a:buNone/>
            </a:pPr>
            <a:r>
              <a:rPr lang="fr-FR" sz="2800" i="1" dirty="0" smtClean="0"/>
              <a:t>Circonscription servant de cadre à l’élection du conseil départemental</a:t>
            </a:r>
            <a:endParaRPr lang="fr-FR" i="1" dirty="0" smtClean="0"/>
          </a:p>
          <a:p>
            <a:pPr marL="514350" indent="-514350">
              <a:buNone/>
            </a:pPr>
            <a:r>
              <a:rPr lang="fr-FR" i="1" dirty="0" smtClean="0"/>
              <a:t>Ex : l’arrondissement</a:t>
            </a:r>
          </a:p>
          <a:p>
            <a:pPr marL="0" indent="0">
              <a:buNone/>
            </a:pPr>
            <a:r>
              <a:rPr lang="fr-FR" sz="2800" i="1" dirty="0" smtClean="0"/>
              <a:t>Circonscription administrative de l’Etat dont le chef-lieu est la sous-préfecture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2) Le découpage administratif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9677"/>
            <a:ext cx="8229600" cy="5158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b) </a:t>
            </a:r>
            <a:r>
              <a:rPr lang="fr-FR" u="sng" dirty="0" smtClean="0"/>
              <a:t>Les collectivités territoriales</a:t>
            </a:r>
          </a:p>
          <a:p>
            <a:pPr>
              <a:buNone/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rgbClr val="0000FF"/>
                </a:solidFill>
              </a:rPr>
              <a:t>commune</a:t>
            </a:r>
            <a:r>
              <a:rPr lang="fr-FR" dirty="0" smtClean="0"/>
              <a:t> (1790)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rgbClr val="0000FF"/>
                </a:solidFill>
              </a:rPr>
              <a:t>département</a:t>
            </a:r>
            <a:r>
              <a:rPr lang="fr-FR" dirty="0" smtClean="0"/>
              <a:t> (1790)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rgbClr val="0000FF"/>
                </a:solidFill>
              </a:rPr>
              <a:t>Région</a:t>
            </a:r>
            <a:r>
              <a:rPr lang="fr-FR" dirty="0" smtClean="0"/>
              <a:t> (1956)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-&gt; deux grandes </a:t>
            </a:r>
            <a:r>
              <a:rPr lang="fr-FR" b="1" dirty="0" smtClean="0">
                <a:solidFill>
                  <a:srgbClr val="0000FF"/>
                </a:solidFill>
              </a:rPr>
              <a:t>lois de décentralisation </a:t>
            </a:r>
            <a:r>
              <a:rPr lang="fr-FR" dirty="0" smtClean="0"/>
              <a:t>de 1982 (1985) et de 2004 (2005)</a:t>
            </a:r>
          </a:p>
          <a:p>
            <a:pPr>
              <a:buNone/>
            </a:pPr>
            <a:r>
              <a:rPr lang="fr-FR" dirty="0" smtClean="0"/>
              <a:t>+ </a:t>
            </a:r>
            <a:r>
              <a:rPr lang="fr-FR" b="1" dirty="0" smtClean="0">
                <a:solidFill>
                  <a:srgbClr val="0000FF"/>
                </a:solidFill>
              </a:rPr>
              <a:t>loi </a:t>
            </a:r>
            <a:r>
              <a:rPr lang="fr-FR" b="1" dirty="0" err="1" smtClean="0">
                <a:solidFill>
                  <a:srgbClr val="0000FF"/>
                </a:solidFill>
              </a:rPr>
              <a:t>NOTRe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nlle</a:t>
            </a:r>
            <a:r>
              <a:rPr lang="fr-FR" dirty="0" smtClean="0"/>
              <a:t> </a:t>
            </a:r>
            <a:r>
              <a:rPr lang="fr-FR" dirty="0" err="1" smtClean="0"/>
              <a:t>org</a:t>
            </a:r>
            <a:r>
              <a:rPr lang="fr-FR" dirty="0" smtClean="0"/>
              <a:t> </a:t>
            </a:r>
            <a:r>
              <a:rPr lang="fr-FR" dirty="0" err="1" smtClean="0"/>
              <a:t>terr</a:t>
            </a:r>
            <a:r>
              <a:rPr lang="fr-FR" dirty="0" smtClean="0"/>
              <a:t> de la </a:t>
            </a:r>
            <a:r>
              <a:rPr lang="fr-FR" dirty="0" err="1" smtClean="0"/>
              <a:t>Rép</a:t>
            </a:r>
            <a:r>
              <a:rPr lang="fr-FR" dirty="0" smtClean="0"/>
              <a:t>) de </a:t>
            </a:r>
            <a:r>
              <a:rPr lang="fr-FR" b="1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partement_loi_notr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" y="284163"/>
            <a:ext cx="9144000" cy="646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uveau-fond-carte-depart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38" y="0"/>
            <a:ext cx="7413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RegionsCM1Belin2016_020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6" y="646306"/>
            <a:ext cx="7978644" cy="5521269"/>
          </a:xfrm>
          <a:prstGeom prst="rect">
            <a:avLst/>
          </a:prstGeom>
        </p:spPr>
      </p:pic>
      <p:pic>
        <p:nvPicPr>
          <p:cNvPr id="3" name="Image 2" descr="CarteNouvellesRegions201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049" y="263346"/>
            <a:ext cx="5696189" cy="621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12EC2_TD4_TaxeFonciereExemp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4" y="397307"/>
            <a:ext cx="8411631" cy="6063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577</Words>
  <Application>Microsoft Macintosh PowerPoint</Application>
  <PresentationFormat>Présentation à l'écran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TD4 - Habiter :  situer son lieu de vie à différentes échelles</vt:lpstr>
      <vt:lpstr>1) La notion de région</vt:lpstr>
      <vt:lpstr>1) La notion de région</vt:lpstr>
      <vt:lpstr>2) Le découpage administratif</vt:lpstr>
      <vt:lpstr>2) Le découpage administratif</vt:lpstr>
      <vt:lpstr>Diapositive 6</vt:lpstr>
      <vt:lpstr>Diapositive 7</vt:lpstr>
      <vt:lpstr>Diapositive 8</vt:lpstr>
      <vt:lpstr>Diapositive 9</vt:lpstr>
      <vt:lpstr>2) Le découpage administratif</vt:lpstr>
      <vt:lpstr>Diapositive 11</vt:lpstr>
      <vt:lpstr>3) La notion d’échelle</vt:lpstr>
      <vt:lpstr>3) La notion d’échelle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: situer son lieu de vie</dc:title>
  <dc:creator>Jean-Louis LAUBRY</dc:creator>
  <cp:lastModifiedBy>Jean-Louis LAUBRY</cp:lastModifiedBy>
  <cp:revision>61</cp:revision>
  <dcterms:created xsi:type="dcterms:W3CDTF">2020-09-17T06:55:24Z</dcterms:created>
  <dcterms:modified xsi:type="dcterms:W3CDTF">2020-09-17T07:20:06Z</dcterms:modified>
</cp:coreProperties>
</file>