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91" r:id="rId2"/>
    <p:sldId id="313" r:id="rId3"/>
    <p:sldId id="299" r:id="rId4"/>
    <p:sldId id="312" r:id="rId5"/>
    <p:sldId id="337" r:id="rId6"/>
    <p:sldId id="338" r:id="rId7"/>
    <p:sldId id="325" r:id="rId8"/>
    <p:sldId id="328" r:id="rId9"/>
    <p:sldId id="306" r:id="rId10"/>
    <p:sldId id="331" r:id="rId11"/>
    <p:sldId id="317" r:id="rId12"/>
    <p:sldId id="330" r:id="rId13"/>
    <p:sldId id="303" r:id="rId14"/>
    <p:sldId id="334" r:id="rId15"/>
    <p:sldId id="333" r:id="rId16"/>
    <p:sldId id="332" r:id="rId17"/>
    <p:sldId id="339" r:id="rId18"/>
    <p:sldId id="329" r:id="rId19"/>
    <p:sldId id="340" r:id="rId20"/>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94674"/>
  </p:normalViewPr>
  <p:slideViewPr>
    <p:cSldViewPr snapToGrid="0" snapToObjects="1">
      <p:cViewPr varScale="1">
        <p:scale>
          <a:sx n="104" d="100"/>
          <a:sy n="104" d="100"/>
        </p:scale>
        <p:origin x="216" y="6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4B0E330-7842-4A96-8137-9A644AD31319}" type="datetimeFigureOut">
              <a:rPr lang="fr-FR" smtClean="0"/>
              <a:pPr/>
              <a:t>19/10/2025</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AC58926-1F77-4F8E-BA29-ABA77D76741C}" type="slidenum">
              <a:rPr lang="fr-FR" smtClean="0"/>
              <a:pPr/>
              <a:t>‹N°›</a:t>
            </a:fld>
            <a:endParaRPr lang="fr-FR"/>
          </a:p>
        </p:txBody>
      </p:sp>
    </p:spTree>
    <p:extLst>
      <p:ext uri="{BB962C8B-B14F-4D97-AF65-F5344CB8AC3E}">
        <p14:creationId xmlns:p14="http://schemas.microsoft.com/office/powerpoint/2010/main" val="2912729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BA037B9-A4F0-5E42-8549-579ED00E5FEA}" type="datetimeFigureOut">
              <a:rPr lang="fr-FR" smtClean="0"/>
              <a:t>19/10/2025</a:t>
            </a:fld>
            <a:endParaRPr lang="fr-FR"/>
          </a:p>
        </p:txBody>
      </p:sp>
      <p:sp>
        <p:nvSpPr>
          <p:cNvPr id="4" name="Espace réservé de l'image des diapositives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4B5EC22-EAA6-D74D-BB35-487A8103DA6E}" type="slidenum">
              <a:rPr lang="fr-FR" smtClean="0"/>
              <a:t>‹N°›</a:t>
            </a:fld>
            <a:endParaRPr lang="fr-FR"/>
          </a:p>
        </p:txBody>
      </p:sp>
    </p:spTree>
    <p:extLst>
      <p:ext uri="{BB962C8B-B14F-4D97-AF65-F5344CB8AC3E}">
        <p14:creationId xmlns:p14="http://schemas.microsoft.com/office/powerpoint/2010/main" val="31948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4B5EC22-EAA6-D74D-BB35-487A8103DA6E}" type="slidenum">
              <a:rPr lang="fr-FR" smtClean="0"/>
              <a:t>8</a:t>
            </a:fld>
            <a:endParaRPr lang="fr-FR"/>
          </a:p>
        </p:txBody>
      </p:sp>
    </p:spTree>
    <p:extLst>
      <p:ext uri="{BB962C8B-B14F-4D97-AF65-F5344CB8AC3E}">
        <p14:creationId xmlns:p14="http://schemas.microsoft.com/office/powerpoint/2010/main" val="36840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4714939-4D00-6643-8E83-6848F136B6FF}" type="datetimeFigureOut">
              <a:rPr lang="fr-FR" smtClean="0"/>
              <a:pPr/>
              <a:t>19/10/2025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4714939-4D00-6643-8E83-6848F136B6FF}" type="datetimeFigureOut">
              <a:rPr lang="fr-FR" smtClean="0"/>
              <a:pPr/>
              <a:t>19/10/2025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4714939-4D00-6643-8E83-6848F136B6FF}" type="datetimeFigureOut">
              <a:rPr lang="fr-FR" smtClean="0"/>
              <a:pPr/>
              <a:t>19/10/2025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4714939-4D00-6643-8E83-6848F136B6FF}" type="datetimeFigureOut">
              <a:rPr lang="fr-FR" smtClean="0"/>
              <a:pPr/>
              <a:t>19/10/2025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4714939-4D00-6643-8E83-6848F136B6FF}" type="datetimeFigureOut">
              <a:rPr lang="fr-FR" smtClean="0"/>
              <a:pPr/>
              <a:t>19/10/2025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4714939-4D00-6643-8E83-6848F136B6FF}" type="datetimeFigureOut">
              <a:rPr lang="fr-FR" smtClean="0"/>
              <a:pPr/>
              <a:t>19/10/2025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4714939-4D00-6643-8E83-6848F136B6FF}" type="datetimeFigureOut">
              <a:rPr lang="fr-FR" smtClean="0"/>
              <a:pPr/>
              <a:t>19/10/2025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04714939-4D00-6643-8E83-6848F136B6FF}" type="datetimeFigureOut">
              <a:rPr lang="fr-FR" smtClean="0"/>
              <a:pPr/>
              <a:t>19/10/2025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714939-4D00-6643-8E83-6848F136B6FF}" type="datetimeFigureOut">
              <a:rPr lang="fr-FR" smtClean="0"/>
              <a:pPr/>
              <a:t>19/10/2025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4714939-4D00-6643-8E83-6848F136B6FF}" type="datetimeFigureOut">
              <a:rPr lang="fr-FR" smtClean="0"/>
              <a:pPr/>
              <a:t>19/10/2025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4714939-4D00-6643-8E83-6848F136B6FF}" type="datetimeFigureOut">
              <a:rPr lang="fr-FR" smtClean="0"/>
              <a:pPr/>
              <a:t>19/10/2025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14939-4D00-6643-8E83-6848F136B6FF}" type="datetimeFigureOut">
              <a:rPr lang="fr-FR" smtClean="0"/>
              <a:pPr/>
              <a:t>19/10/2025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29CAF-6795-4D4E-B1AF-CCDA6211493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7.jpeg"/><Relationship Id="rId5" Type="http://schemas.microsoft.com/office/2007/relationships/hdphoto" Target="../media/hdphoto2.wdp"/><Relationship Id="rId4" Type="http://schemas.openxmlformats.org/officeDocument/2006/relationships/image" Target="../media/image6.jpeg"/><Relationship Id="rId9"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elene.univ-orleans.fr/course/view.php?id=1676#section-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46E6AD-0DC3-D04A-86CC-7C82305A5666}"/>
              </a:ext>
            </a:extLst>
          </p:cNvPr>
          <p:cNvSpPr>
            <a:spLocks noGrp="1"/>
          </p:cNvSpPr>
          <p:nvPr>
            <p:ph type="ctrTitle"/>
          </p:nvPr>
        </p:nvSpPr>
        <p:spPr>
          <a:ln w="25400">
            <a:solidFill>
              <a:schemeClr val="tx1"/>
            </a:solidFill>
          </a:ln>
        </p:spPr>
        <p:txBody>
          <a:bodyPr/>
          <a:lstStyle/>
          <a:p>
            <a:r>
              <a:rPr lang="fr-FR" b="1" dirty="0"/>
              <a:t>Le(s) pouvoir(s) politique(s)</a:t>
            </a:r>
          </a:p>
        </p:txBody>
      </p:sp>
      <p:sp>
        <p:nvSpPr>
          <p:cNvPr id="3" name="Sous-titre 2">
            <a:extLst>
              <a:ext uri="{FF2B5EF4-FFF2-40B4-BE49-F238E27FC236}">
                <a16:creationId xmlns:a16="http://schemas.microsoft.com/office/drawing/2014/main" id="{6B72F4A9-A25F-3942-941F-FB5B6F1D67A3}"/>
              </a:ext>
            </a:extLst>
          </p:cNvPr>
          <p:cNvSpPr>
            <a:spLocks noGrp="1"/>
          </p:cNvSpPr>
          <p:nvPr>
            <p:ph type="subTitle" idx="1"/>
          </p:nvPr>
        </p:nvSpPr>
        <p:spPr/>
        <p:txBody>
          <a:bodyPr/>
          <a:lstStyle/>
          <a:p>
            <a:r>
              <a:rPr lang="fr-FR" dirty="0">
                <a:solidFill>
                  <a:schemeClr val="tx1"/>
                </a:solidFill>
              </a:rPr>
              <a:t>TD4</a:t>
            </a:r>
          </a:p>
          <a:p>
            <a:r>
              <a:rPr lang="fr-FR" dirty="0">
                <a:solidFill>
                  <a:schemeClr val="tx1"/>
                </a:solidFill>
              </a:rPr>
              <a:t>UE11EC4</a:t>
            </a:r>
          </a:p>
        </p:txBody>
      </p:sp>
    </p:spTree>
    <p:extLst>
      <p:ext uri="{BB962C8B-B14F-4D97-AF65-F5344CB8AC3E}">
        <p14:creationId xmlns:p14="http://schemas.microsoft.com/office/powerpoint/2010/main" val="3348125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DB497-CB30-7A43-BD3A-AAA81AF5E911}"/>
              </a:ext>
            </a:extLst>
          </p:cNvPr>
          <p:cNvSpPr>
            <a:spLocks noGrp="1"/>
          </p:cNvSpPr>
          <p:nvPr>
            <p:ph type="title"/>
          </p:nvPr>
        </p:nvSpPr>
        <p:spPr>
          <a:xfrm>
            <a:off x="457200" y="148976"/>
            <a:ext cx="8229600" cy="1019906"/>
          </a:xfrm>
        </p:spPr>
        <p:txBody>
          <a:bodyPr>
            <a:normAutofit/>
          </a:bodyPr>
          <a:lstStyle/>
          <a:p>
            <a:r>
              <a:rPr lang="fr-FR" b="1" dirty="0"/>
              <a:t>B) Le(s) pouvoir(s) politique(s)</a:t>
            </a:r>
          </a:p>
        </p:txBody>
      </p:sp>
      <p:sp>
        <p:nvSpPr>
          <p:cNvPr id="4" name="Espace réservé du contenu 3">
            <a:extLst>
              <a:ext uri="{FF2B5EF4-FFF2-40B4-BE49-F238E27FC236}">
                <a16:creationId xmlns:a16="http://schemas.microsoft.com/office/drawing/2014/main" id="{DBF27858-154A-9349-B5C6-6CCCE615E9AB}"/>
              </a:ext>
            </a:extLst>
          </p:cNvPr>
          <p:cNvSpPr>
            <a:spLocks noGrp="1"/>
          </p:cNvSpPr>
          <p:nvPr>
            <p:ph idx="1"/>
          </p:nvPr>
        </p:nvSpPr>
        <p:spPr>
          <a:xfrm>
            <a:off x="698939" y="6317673"/>
            <a:ext cx="8229600" cy="563572"/>
          </a:xfrm>
        </p:spPr>
        <p:txBody>
          <a:bodyPr>
            <a:normAutofit/>
          </a:bodyPr>
          <a:lstStyle/>
          <a:p>
            <a:pPr marL="0" indent="0">
              <a:buNone/>
            </a:pPr>
            <a:r>
              <a:rPr lang="fr-FR" sz="2400" b="1" dirty="0">
                <a:solidFill>
                  <a:srgbClr val="7030A0"/>
                </a:solidFill>
              </a:rPr>
              <a:t>La Révolution française et le Ier Empire</a:t>
            </a:r>
          </a:p>
          <a:p>
            <a:pPr marL="0" indent="0">
              <a:buNone/>
            </a:pPr>
            <a:endParaRPr lang="fr-FR" sz="2400" dirty="0"/>
          </a:p>
        </p:txBody>
      </p:sp>
      <p:pic>
        <p:nvPicPr>
          <p:cNvPr id="6" name="Espace réservé du contenu 7">
            <a:extLst>
              <a:ext uri="{FF2B5EF4-FFF2-40B4-BE49-F238E27FC236}">
                <a16:creationId xmlns:a16="http://schemas.microsoft.com/office/drawing/2014/main" id="{A8979FCB-103F-E44B-AC8E-03F9B345605C}"/>
              </a:ext>
            </a:extLst>
          </p:cNvPr>
          <p:cNvPicPr>
            <a:picLocks noChangeAspect="1"/>
          </p:cNvPicPr>
          <p:nvPr/>
        </p:nvPicPr>
        <p:blipFill>
          <a:blip r:embed="rId2"/>
          <a:stretch>
            <a:fillRect/>
          </a:stretch>
        </p:blipFill>
        <p:spPr>
          <a:xfrm>
            <a:off x="153807" y="1168882"/>
            <a:ext cx="8836385" cy="5154559"/>
          </a:xfrm>
          <a:prstGeom prst="rect">
            <a:avLst/>
          </a:prstGeom>
        </p:spPr>
      </p:pic>
      <p:sp>
        <p:nvSpPr>
          <p:cNvPr id="3" name="Rectangle 2">
            <a:extLst>
              <a:ext uri="{FF2B5EF4-FFF2-40B4-BE49-F238E27FC236}">
                <a16:creationId xmlns:a16="http://schemas.microsoft.com/office/drawing/2014/main" id="{FF774D71-805A-7618-CA45-34715376A66A}"/>
              </a:ext>
            </a:extLst>
          </p:cNvPr>
          <p:cNvSpPr/>
          <p:nvPr/>
        </p:nvSpPr>
        <p:spPr>
          <a:xfrm>
            <a:off x="290946" y="2826328"/>
            <a:ext cx="1039091" cy="28055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B11E8C7-E0F0-0831-D1B0-7970C77DDAA7}"/>
              </a:ext>
            </a:extLst>
          </p:cNvPr>
          <p:cNvSpPr/>
          <p:nvPr/>
        </p:nvSpPr>
        <p:spPr>
          <a:xfrm>
            <a:off x="304085" y="2493723"/>
            <a:ext cx="1039091" cy="17674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81A43C59-ADE0-CFDC-7C23-D151B17E2291}"/>
              </a:ext>
            </a:extLst>
          </p:cNvPr>
          <p:cNvSpPr/>
          <p:nvPr/>
        </p:nvSpPr>
        <p:spPr>
          <a:xfrm>
            <a:off x="1652155" y="2500651"/>
            <a:ext cx="774424" cy="28055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390CBB89-CCEC-71E3-AEE7-498EBC006AC6}"/>
              </a:ext>
            </a:extLst>
          </p:cNvPr>
          <p:cNvSpPr/>
          <p:nvPr/>
        </p:nvSpPr>
        <p:spPr>
          <a:xfrm>
            <a:off x="2137780" y="4857654"/>
            <a:ext cx="774424" cy="42092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0A0329FF-580E-8A14-9E25-754381793657}"/>
              </a:ext>
            </a:extLst>
          </p:cNvPr>
          <p:cNvSpPr/>
          <p:nvPr/>
        </p:nvSpPr>
        <p:spPr>
          <a:xfrm>
            <a:off x="2700922" y="4291302"/>
            <a:ext cx="946288" cy="21835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3620FA3-718F-6B9B-1FB6-4BEB662064C2}"/>
              </a:ext>
            </a:extLst>
          </p:cNvPr>
          <p:cNvSpPr/>
          <p:nvPr/>
        </p:nvSpPr>
        <p:spPr>
          <a:xfrm>
            <a:off x="4521073" y="2545678"/>
            <a:ext cx="1713472" cy="42092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032C6A0-D20E-0772-D887-019CD6E7B878}"/>
              </a:ext>
            </a:extLst>
          </p:cNvPr>
          <p:cNvSpPr/>
          <p:nvPr/>
        </p:nvSpPr>
        <p:spPr>
          <a:xfrm>
            <a:off x="6384821" y="2052014"/>
            <a:ext cx="1252497" cy="42092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A6E9CA6-056A-505A-3786-D104B62DEBE4}"/>
              </a:ext>
            </a:extLst>
          </p:cNvPr>
          <p:cNvSpPr/>
          <p:nvPr/>
        </p:nvSpPr>
        <p:spPr>
          <a:xfrm>
            <a:off x="399658" y="5711346"/>
            <a:ext cx="1561133" cy="42092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highlight>
                <a:srgbClr val="FFFF00"/>
              </a:highlight>
            </a:endParaRPr>
          </a:p>
        </p:txBody>
      </p:sp>
      <p:sp>
        <p:nvSpPr>
          <p:cNvPr id="15" name="ZoneTexte 14">
            <a:extLst>
              <a:ext uri="{FF2B5EF4-FFF2-40B4-BE49-F238E27FC236}">
                <a16:creationId xmlns:a16="http://schemas.microsoft.com/office/drawing/2014/main" id="{A4862D98-B521-6FA8-1319-DA05741C5805}"/>
              </a:ext>
            </a:extLst>
          </p:cNvPr>
          <p:cNvSpPr txBox="1"/>
          <p:nvPr/>
        </p:nvSpPr>
        <p:spPr>
          <a:xfrm>
            <a:off x="399658" y="5759869"/>
            <a:ext cx="1561133" cy="338554"/>
          </a:xfrm>
          <a:prstGeom prst="rect">
            <a:avLst/>
          </a:prstGeom>
          <a:noFill/>
        </p:spPr>
        <p:txBody>
          <a:bodyPr wrap="none" rtlCol="0">
            <a:spAutoFit/>
          </a:bodyPr>
          <a:lstStyle/>
          <a:p>
            <a:r>
              <a:rPr lang="fr-FR" sz="1600" dirty="0">
                <a:solidFill>
                  <a:srgbClr val="FF0000"/>
                </a:solidFill>
              </a:rPr>
              <a:t>Date à connaître</a:t>
            </a:r>
          </a:p>
        </p:txBody>
      </p:sp>
      <p:cxnSp>
        <p:nvCxnSpPr>
          <p:cNvPr id="17" name="Connecteur droit 16">
            <a:extLst>
              <a:ext uri="{FF2B5EF4-FFF2-40B4-BE49-F238E27FC236}">
                <a16:creationId xmlns:a16="http://schemas.microsoft.com/office/drawing/2014/main" id="{0DA193A4-E7CD-8A68-033F-00B38F456395}"/>
              </a:ext>
            </a:extLst>
          </p:cNvPr>
          <p:cNvCxnSpPr/>
          <p:nvPr/>
        </p:nvCxnSpPr>
        <p:spPr>
          <a:xfrm>
            <a:off x="1343176" y="3252355"/>
            <a:ext cx="3956188" cy="0"/>
          </a:xfrm>
          <a:prstGeom prst="line">
            <a:avLst/>
          </a:prstGeom>
          <a:ln w="76200"/>
        </p:spPr>
        <p:style>
          <a:lnRef idx="2">
            <a:schemeClr val="dk1"/>
          </a:lnRef>
          <a:fillRef idx="0">
            <a:schemeClr val="dk1"/>
          </a:fillRef>
          <a:effectRef idx="1">
            <a:schemeClr val="dk1"/>
          </a:effectRef>
          <a:fontRef idx="minor">
            <a:schemeClr val="tx1"/>
          </a:fontRef>
        </p:style>
      </p:cxnSp>
      <p:cxnSp>
        <p:nvCxnSpPr>
          <p:cNvPr id="18" name="Connecteur droit 17">
            <a:extLst>
              <a:ext uri="{FF2B5EF4-FFF2-40B4-BE49-F238E27FC236}">
                <a16:creationId xmlns:a16="http://schemas.microsoft.com/office/drawing/2014/main" id="{80DC8C42-7951-A879-CC53-235DB39FB758}"/>
              </a:ext>
            </a:extLst>
          </p:cNvPr>
          <p:cNvCxnSpPr>
            <a:cxnSpLocks/>
          </p:cNvCxnSpPr>
          <p:nvPr/>
        </p:nvCxnSpPr>
        <p:spPr>
          <a:xfrm>
            <a:off x="2137780" y="5950528"/>
            <a:ext cx="1904284" cy="0"/>
          </a:xfrm>
          <a:prstGeom prst="line">
            <a:avLst/>
          </a:prstGeom>
          <a:ln w="76200"/>
        </p:spPr>
        <p:style>
          <a:lnRef idx="2">
            <a:schemeClr val="dk1"/>
          </a:lnRef>
          <a:fillRef idx="0">
            <a:schemeClr val="dk1"/>
          </a:fillRef>
          <a:effectRef idx="1">
            <a:schemeClr val="dk1"/>
          </a:effectRef>
          <a:fontRef idx="minor">
            <a:schemeClr val="tx1"/>
          </a:fontRef>
        </p:style>
      </p:cxnSp>
      <p:sp>
        <p:nvSpPr>
          <p:cNvPr id="20" name="ZoneTexte 19">
            <a:extLst>
              <a:ext uri="{FF2B5EF4-FFF2-40B4-BE49-F238E27FC236}">
                <a16:creationId xmlns:a16="http://schemas.microsoft.com/office/drawing/2014/main" id="{8D86B384-912A-9E6B-FDEA-0DE3C913B3F8}"/>
              </a:ext>
            </a:extLst>
          </p:cNvPr>
          <p:cNvSpPr txBox="1"/>
          <p:nvPr/>
        </p:nvSpPr>
        <p:spPr>
          <a:xfrm>
            <a:off x="4042064" y="5781251"/>
            <a:ext cx="2991075" cy="338554"/>
          </a:xfrm>
          <a:prstGeom prst="rect">
            <a:avLst/>
          </a:prstGeom>
          <a:noFill/>
        </p:spPr>
        <p:txBody>
          <a:bodyPr wrap="none" rtlCol="0">
            <a:spAutoFit/>
          </a:bodyPr>
          <a:lstStyle/>
          <a:p>
            <a:r>
              <a:rPr lang="fr-FR" sz="1600" b="1" dirty="0">
                <a:solidFill>
                  <a:srgbClr val="7030A0"/>
                </a:solidFill>
              </a:rPr>
              <a:t>Révolution française (1789-1799)</a:t>
            </a:r>
          </a:p>
        </p:txBody>
      </p:sp>
    </p:spTree>
    <p:extLst>
      <p:ext uri="{BB962C8B-B14F-4D97-AF65-F5344CB8AC3E}">
        <p14:creationId xmlns:p14="http://schemas.microsoft.com/office/powerpoint/2010/main" val="82229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DB497-CB30-7A43-BD3A-AAA81AF5E911}"/>
              </a:ext>
            </a:extLst>
          </p:cNvPr>
          <p:cNvSpPr>
            <a:spLocks noGrp="1"/>
          </p:cNvSpPr>
          <p:nvPr>
            <p:ph type="title"/>
          </p:nvPr>
        </p:nvSpPr>
        <p:spPr>
          <a:xfrm>
            <a:off x="457200" y="148976"/>
            <a:ext cx="8229600" cy="1019906"/>
          </a:xfrm>
        </p:spPr>
        <p:txBody>
          <a:bodyPr>
            <a:normAutofit/>
          </a:bodyPr>
          <a:lstStyle/>
          <a:p>
            <a:r>
              <a:rPr lang="fr-FR" b="1" dirty="0"/>
              <a:t>B) Le(s) pouvoir(s) politique(s)</a:t>
            </a:r>
          </a:p>
        </p:txBody>
      </p:sp>
      <p:sp>
        <p:nvSpPr>
          <p:cNvPr id="4" name="Espace réservé du contenu 3">
            <a:extLst>
              <a:ext uri="{FF2B5EF4-FFF2-40B4-BE49-F238E27FC236}">
                <a16:creationId xmlns:a16="http://schemas.microsoft.com/office/drawing/2014/main" id="{DBF27858-154A-9349-B5C6-6CCCE615E9AB}"/>
              </a:ext>
            </a:extLst>
          </p:cNvPr>
          <p:cNvSpPr>
            <a:spLocks noGrp="1"/>
          </p:cNvSpPr>
          <p:nvPr>
            <p:ph idx="1"/>
          </p:nvPr>
        </p:nvSpPr>
        <p:spPr>
          <a:xfrm>
            <a:off x="457200" y="5106257"/>
            <a:ext cx="8229600" cy="1585694"/>
          </a:xfrm>
        </p:spPr>
        <p:txBody>
          <a:bodyPr>
            <a:normAutofit/>
          </a:bodyPr>
          <a:lstStyle/>
          <a:p>
            <a:pPr marL="0" indent="0" algn="just">
              <a:buNone/>
            </a:pPr>
            <a:r>
              <a:rPr lang="fr-FR" u="sng" dirty="0">
                <a:solidFill>
                  <a:srgbClr val="7030A0"/>
                </a:solidFill>
              </a:rPr>
              <a:t>Exercice </a:t>
            </a:r>
            <a:r>
              <a:rPr lang="fr-FR" dirty="0">
                <a:solidFill>
                  <a:srgbClr val="7030A0"/>
                </a:solidFill>
              </a:rPr>
              <a:t>: le temps de la République (l’histoire de la France de 1792 à 1892) : augmentation des libertés ou restriction des libertés ?</a:t>
            </a:r>
          </a:p>
          <a:p>
            <a:pPr marL="0" indent="0" algn="just">
              <a:buNone/>
            </a:pPr>
            <a:endParaRPr lang="fr-FR" dirty="0"/>
          </a:p>
        </p:txBody>
      </p:sp>
      <p:graphicFrame>
        <p:nvGraphicFramePr>
          <p:cNvPr id="5" name="Espace réservé du contenu 3">
            <a:extLst>
              <a:ext uri="{FF2B5EF4-FFF2-40B4-BE49-F238E27FC236}">
                <a16:creationId xmlns:a16="http://schemas.microsoft.com/office/drawing/2014/main" id="{0DEB69C7-15C5-F641-B205-F13A49ADF96A}"/>
              </a:ext>
            </a:extLst>
          </p:cNvPr>
          <p:cNvGraphicFramePr>
            <a:graphicFrameLocks/>
          </p:cNvGraphicFramePr>
          <p:nvPr>
            <p:extLst>
              <p:ext uri="{D42A27DB-BD31-4B8C-83A1-F6EECF244321}">
                <p14:modId xmlns:p14="http://schemas.microsoft.com/office/powerpoint/2010/main" val="422836920"/>
              </p:ext>
            </p:extLst>
          </p:nvPr>
        </p:nvGraphicFramePr>
        <p:xfrm>
          <a:off x="277402" y="1391410"/>
          <a:ext cx="8589195" cy="3492318"/>
        </p:xfrm>
        <a:graphic>
          <a:graphicData uri="http://schemas.openxmlformats.org/drawingml/2006/table">
            <a:tbl>
              <a:tblPr>
                <a:tableStyleId>{5C22544A-7EE6-4342-B048-85BDC9FD1C3A}</a:tableStyleId>
              </a:tblPr>
              <a:tblGrid>
                <a:gridCol w="2917861">
                  <a:extLst>
                    <a:ext uri="{9D8B030D-6E8A-4147-A177-3AD203B41FA5}">
                      <a16:colId xmlns:a16="http://schemas.microsoft.com/office/drawing/2014/main" val="1460387537"/>
                    </a:ext>
                  </a:extLst>
                </a:gridCol>
                <a:gridCol w="5671334">
                  <a:extLst>
                    <a:ext uri="{9D8B030D-6E8A-4147-A177-3AD203B41FA5}">
                      <a16:colId xmlns:a16="http://schemas.microsoft.com/office/drawing/2014/main" val="2170846522"/>
                    </a:ext>
                  </a:extLst>
                </a:gridCol>
              </a:tblGrid>
              <a:tr h="3492318">
                <a:tc>
                  <a:txBody>
                    <a:bodyPr/>
                    <a:lstStyle/>
                    <a:p>
                      <a:pPr algn="just">
                        <a:lnSpc>
                          <a:spcPct val="115000"/>
                        </a:lnSpc>
                        <a:spcBef>
                          <a:spcPts val="300"/>
                        </a:spcBef>
                        <a:spcAft>
                          <a:spcPts val="0"/>
                        </a:spcAft>
                      </a:pPr>
                      <a:r>
                        <a:rPr lang="fr-FR" sz="1400" dirty="0">
                          <a:effectLst/>
                        </a:rPr>
                        <a:t> </a:t>
                      </a:r>
                    </a:p>
                    <a:p>
                      <a:pPr algn="ctr">
                        <a:lnSpc>
                          <a:spcPct val="115000"/>
                        </a:lnSpc>
                        <a:spcBef>
                          <a:spcPts val="300"/>
                        </a:spcBef>
                        <a:spcAft>
                          <a:spcPts val="0"/>
                        </a:spcAft>
                      </a:pPr>
                      <a:r>
                        <a:rPr lang="fr-FR" sz="1400" u="sng" dirty="0">
                          <a:effectLst/>
                        </a:rPr>
                        <a:t>Thème 1 (CM2)</a:t>
                      </a:r>
                    </a:p>
                    <a:p>
                      <a:pPr algn="ctr">
                        <a:lnSpc>
                          <a:spcPct val="115000"/>
                        </a:lnSpc>
                        <a:spcBef>
                          <a:spcPts val="300"/>
                        </a:spcBef>
                        <a:spcAft>
                          <a:spcPts val="0"/>
                        </a:spcAft>
                      </a:pPr>
                      <a:r>
                        <a:rPr lang="fr-FR" sz="1400" b="1" dirty="0">
                          <a:effectLst/>
                        </a:rPr>
                        <a:t>Le temps de la République</a:t>
                      </a:r>
                    </a:p>
                    <a:p>
                      <a:pPr algn="ctr">
                        <a:lnSpc>
                          <a:spcPct val="115000"/>
                        </a:lnSpc>
                        <a:spcBef>
                          <a:spcPts val="300"/>
                        </a:spcBef>
                        <a:spcAft>
                          <a:spcPts val="0"/>
                        </a:spcAft>
                      </a:pPr>
                      <a:endParaRPr lang="fr-FR" sz="1400" b="1" dirty="0">
                        <a:effectLst/>
                      </a:endParaRPr>
                    </a:p>
                    <a:p>
                      <a:pPr algn="just">
                        <a:lnSpc>
                          <a:spcPct val="115000"/>
                        </a:lnSpc>
                        <a:spcBef>
                          <a:spcPts val="300"/>
                        </a:spcBef>
                        <a:spcAft>
                          <a:spcPts val="0"/>
                        </a:spcAft>
                      </a:pPr>
                      <a:r>
                        <a:rPr lang="fr-FR" sz="1400" dirty="0">
                          <a:effectLst/>
                        </a:rPr>
                        <a:t> • 1892 : la République fête ses cent ans.</a:t>
                      </a:r>
                    </a:p>
                    <a:p>
                      <a:pPr algn="just">
                        <a:lnSpc>
                          <a:spcPct val="115000"/>
                        </a:lnSpc>
                        <a:spcBef>
                          <a:spcPts val="300"/>
                        </a:spcBef>
                        <a:spcAft>
                          <a:spcPts val="0"/>
                        </a:spcAft>
                      </a:pPr>
                      <a:endParaRPr lang="fr-FR" sz="1400" dirty="0">
                        <a:effectLst/>
                      </a:endParaRPr>
                    </a:p>
                    <a:p>
                      <a:pPr algn="just">
                        <a:lnSpc>
                          <a:spcPct val="115000"/>
                        </a:lnSpc>
                        <a:spcBef>
                          <a:spcPts val="300"/>
                        </a:spcBef>
                        <a:spcAft>
                          <a:spcPts val="0"/>
                        </a:spcAft>
                      </a:pPr>
                      <a:r>
                        <a:rPr lang="fr-FR" sz="1400" dirty="0">
                          <a:effectLst/>
                        </a:rPr>
                        <a:t>• L’école primaire au temps de Jules Ferry. </a:t>
                      </a:r>
                    </a:p>
                    <a:p>
                      <a:pPr algn="just">
                        <a:lnSpc>
                          <a:spcPct val="115000"/>
                        </a:lnSpc>
                        <a:spcBef>
                          <a:spcPts val="300"/>
                        </a:spcBef>
                        <a:spcAft>
                          <a:spcPts val="0"/>
                        </a:spcAft>
                      </a:pPr>
                      <a:endParaRPr lang="fr-FR" sz="1400" dirty="0">
                        <a:effectLst/>
                      </a:endParaRPr>
                    </a:p>
                    <a:p>
                      <a:pPr algn="just">
                        <a:lnSpc>
                          <a:spcPct val="115000"/>
                        </a:lnSpc>
                        <a:spcBef>
                          <a:spcPts val="300"/>
                        </a:spcBef>
                        <a:spcAft>
                          <a:spcPts val="0"/>
                        </a:spcAft>
                      </a:pPr>
                      <a:r>
                        <a:rPr lang="fr-FR" sz="1400" dirty="0">
                          <a:effectLst/>
                        </a:rPr>
                        <a:t>• Des républiques, une démocratie : des libertés, des droits et des devoirs.</a:t>
                      </a:r>
                    </a:p>
                  </a:txBody>
                  <a:tcPr marL="1905" marR="34925" marT="0" marB="0"/>
                </a:tc>
                <a:tc>
                  <a:txBody>
                    <a:bodyPr/>
                    <a:lstStyle/>
                    <a:p>
                      <a:pPr algn="just">
                        <a:lnSpc>
                          <a:spcPct val="110000"/>
                        </a:lnSpc>
                        <a:spcBef>
                          <a:spcPts val="300"/>
                        </a:spcBef>
                        <a:spcAft>
                          <a:spcPts val="0"/>
                        </a:spcAft>
                      </a:pPr>
                      <a:r>
                        <a:rPr lang="fr-FR" sz="1400" dirty="0">
                          <a:effectLst/>
                        </a:rPr>
                        <a:t> L’étude du </a:t>
                      </a:r>
                      <a:r>
                        <a:rPr lang="fr-FR" sz="1400" b="1" dirty="0">
                          <a:solidFill>
                            <a:srgbClr val="0432FF"/>
                          </a:solidFill>
                          <a:effectLst/>
                        </a:rPr>
                        <a:t>centenaire de la République célébré en 1892 </a:t>
                      </a:r>
                      <a:r>
                        <a:rPr lang="fr-FR" sz="1400" dirty="0">
                          <a:effectLst/>
                        </a:rPr>
                        <a:t>est mise en perspective pour montrer que les Français ont vécu </a:t>
                      </a:r>
                      <a:r>
                        <a:rPr lang="fr-FR" sz="1400" b="1" dirty="0">
                          <a:solidFill>
                            <a:srgbClr val="0432FF"/>
                          </a:solidFill>
                          <a:effectLst/>
                        </a:rPr>
                        <a:t>différentes expériences politiques depuis la Révolution y compris celles ayant suscité conflits et violences (1830, 1848, 1870</a:t>
                      </a:r>
                      <a:r>
                        <a:rPr lang="fr-FR" sz="1400" b="1" dirty="0">
                          <a:effectLst/>
                        </a:rPr>
                        <a:t>). </a:t>
                      </a:r>
                      <a:r>
                        <a:rPr lang="fr-FR" sz="1400" dirty="0">
                          <a:effectLst/>
                        </a:rPr>
                        <a:t>Les cérémonies mettent en scène les </a:t>
                      </a:r>
                      <a:r>
                        <a:rPr lang="fr-FR" sz="1400" b="1" dirty="0">
                          <a:effectLst/>
                        </a:rPr>
                        <a:t>symboles républicains</a:t>
                      </a:r>
                      <a:r>
                        <a:rPr lang="fr-FR" sz="1400" dirty="0">
                          <a:effectLst/>
                        </a:rPr>
                        <a:t>. On montre aux élèves que pendant cette période s’enclenche également un </a:t>
                      </a:r>
                      <a:r>
                        <a:rPr lang="fr-FR" sz="1400" b="1" dirty="0">
                          <a:effectLst/>
                        </a:rPr>
                        <a:t>nouveau processus de colonisation</a:t>
                      </a:r>
                      <a:r>
                        <a:rPr lang="fr-FR" sz="1400" dirty="0">
                          <a:effectLst/>
                        </a:rPr>
                        <a:t>.</a:t>
                      </a:r>
                    </a:p>
                    <a:p>
                      <a:pPr algn="just">
                        <a:lnSpc>
                          <a:spcPct val="110000"/>
                        </a:lnSpc>
                        <a:spcBef>
                          <a:spcPts val="300"/>
                        </a:spcBef>
                        <a:spcAft>
                          <a:spcPts val="0"/>
                        </a:spcAft>
                      </a:pPr>
                      <a:r>
                        <a:rPr lang="fr-FR" sz="1400" dirty="0">
                          <a:effectLst/>
                        </a:rPr>
                        <a:t>À partir des années 1880, l’adhésion à la République se construit en partie par </a:t>
                      </a:r>
                      <a:r>
                        <a:rPr lang="fr-FR" sz="1400" b="1" dirty="0">
                          <a:solidFill>
                            <a:srgbClr val="0432FF"/>
                          </a:solidFill>
                          <a:effectLst/>
                        </a:rPr>
                        <a:t>l’école gratuite, laïque et obligatoire</a:t>
                      </a:r>
                      <a:r>
                        <a:rPr lang="fr-FR" sz="1400" dirty="0">
                          <a:effectLst/>
                        </a:rPr>
                        <a:t>. Les bâtiments et les programmes de l’école de la République facilitent l’entrée concrète dans le sujet d’étude.</a:t>
                      </a:r>
                    </a:p>
                    <a:p>
                      <a:pPr algn="just">
                        <a:lnSpc>
                          <a:spcPct val="110000"/>
                        </a:lnSpc>
                        <a:spcBef>
                          <a:spcPts val="300"/>
                        </a:spcBef>
                        <a:spcAft>
                          <a:spcPts val="0"/>
                        </a:spcAft>
                      </a:pPr>
                      <a:r>
                        <a:rPr lang="fr-FR" sz="1400" dirty="0">
                          <a:effectLst/>
                        </a:rPr>
                        <a:t>À partir de quelques exemples accessibles, on montre que </a:t>
                      </a:r>
                      <a:r>
                        <a:rPr lang="fr-FR" sz="1400" b="1" dirty="0">
                          <a:solidFill>
                            <a:srgbClr val="0432FF"/>
                          </a:solidFill>
                          <a:effectLst/>
                        </a:rPr>
                        <a:t>les libertés </a:t>
                      </a:r>
                      <a:r>
                        <a:rPr lang="fr-FR" sz="1400" dirty="0">
                          <a:effectLst/>
                        </a:rPr>
                        <a:t>(liberté d’expression, liberté de culte…) </a:t>
                      </a:r>
                      <a:r>
                        <a:rPr lang="fr-FR" sz="1400" b="1" dirty="0">
                          <a:solidFill>
                            <a:srgbClr val="0432FF"/>
                          </a:solidFill>
                          <a:effectLst/>
                        </a:rPr>
                        <a:t>et les droits </a:t>
                      </a:r>
                      <a:r>
                        <a:rPr lang="fr-FR" sz="1400" dirty="0">
                          <a:effectLst/>
                        </a:rPr>
                        <a:t>(droit de vote, droits des femmes…) en vigueur aujourd’hui, sous la V</a:t>
                      </a:r>
                      <a:r>
                        <a:rPr lang="fr-FR" sz="1400" baseline="30000" dirty="0">
                          <a:effectLst/>
                        </a:rPr>
                        <a:t>e</a:t>
                      </a:r>
                      <a:r>
                        <a:rPr lang="fr-FR" sz="1400" dirty="0">
                          <a:effectLst/>
                        </a:rPr>
                        <a:t> République, sont le </a:t>
                      </a:r>
                      <a:r>
                        <a:rPr lang="fr-FR" sz="1400" b="1" dirty="0">
                          <a:solidFill>
                            <a:srgbClr val="0432FF"/>
                          </a:solidFill>
                          <a:effectLst/>
                        </a:rPr>
                        <a:t>fruit d’une conquête et d’une évolution de la démocratie et de la société</a:t>
                      </a:r>
                      <a:r>
                        <a:rPr lang="fr-FR" sz="1400" dirty="0">
                          <a:effectLst/>
                        </a:rPr>
                        <a:t> et qu’ils sont toujours questionnés. On découvre des </a:t>
                      </a:r>
                      <a:r>
                        <a:rPr lang="fr-FR" sz="1400" b="1" dirty="0">
                          <a:solidFill>
                            <a:srgbClr val="0432FF"/>
                          </a:solidFill>
                          <a:effectLst/>
                        </a:rPr>
                        <a:t>devoirs</a:t>
                      </a:r>
                      <a:r>
                        <a:rPr lang="fr-FR" sz="1400" dirty="0">
                          <a:solidFill>
                            <a:srgbClr val="0432FF"/>
                          </a:solidFill>
                          <a:effectLst/>
                        </a:rPr>
                        <a:t> </a:t>
                      </a:r>
                      <a:r>
                        <a:rPr lang="fr-FR" sz="1400" dirty="0">
                          <a:effectLst/>
                        </a:rPr>
                        <a:t>des citoyens.</a:t>
                      </a:r>
                    </a:p>
                  </a:txBody>
                  <a:tcPr marL="1905" marR="34925" marT="0" marB="0"/>
                </a:tc>
                <a:extLst>
                  <a:ext uri="{0D108BD9-81ED-4DB2-BD59-A6C34878D82A}">
                    <a16:rowId xmlns:a16="http://schemas.microsoft.com/office/drawing/2014/main" val="688277481"/>
                  </a:ext>
                </a:extLst>
              </a:tr>
            </a:tbl>
          </a:graphicData>
        </a:graphic>
      </p:graphicFrame>
    </p:spTree>
    <p:extLst>
      <p:ext uri="{BB962C8B-B14F-4D97-AF65-F5344CB8AC3E}">
        <p14:creationId xmlns:p14="http://schemas.microsoft.com/office/powerpoint/2010/main" val="282625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3BD461C-184E-AC40-B513-57F5ACEE186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3000"/>
                    </a14:imgEffect>
                    <a14:imgEffect>
                      <a14:brightnessContrast bright="13000"/>
                    </a14:imgEffect>
                  </a14:imgLayer>
                </a14:imgProps>
              </a:ext>
              <a:ext uri="{28A0092B-C50C-407E-A947-70E740481C1C}">
                <a14:useLocalDpi xmlns:a14="http://schemas.microsoft.com/office/drawing/2010/main" val="0"/>
              </a:ext>
            </a:extLst>
          </a:blip>
          <a:srcRect/>
          <a:stretch>
            <a:fillRect/>
          </a:stretch>
        </p:blipFill>
        <p:spPr bwMode="auto">
          <a:xfrm>
            <a:off x="4352181" y="0"/>
            <a:ext cx="4791819" cy="3142593"/>
          </a:xfrm>
          <a:prstGeom prst="rect">
            <a:avLst/>
          </a:prstGeom>
          <a:noFill/>
          <a:ln>
            <a:noFill/>
          </a:ln>
        </p:spPr>
      </p:pic>
      <p:pic>
        <p:nvPicPr>
          <p:cNvPr id="3" name="Image 2">
            <a:extLst>
              <a:ext uri="{FF2B5EF4-FFF2-40B4-BE49-F238E27FC236}">
                <a16:creationId xmlns:a16="http://schemas.microsoft.com/office/drawing/2014/main" id="{2BA2096A-B982-394C-B736-D603349CF96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6706556" y="3255414"/>
            <a:ext cx="2385489" cy="3560664"/>
          </a:xfrm>
          <a:prstGeom prst="rect">
            <a:avLst/>
          </a:prstGeom>
          <a:noFill/>
          <a:ln>
            <a:solidFill>
              <a:schemeClr val="tx1"/>
            </a:solidFill>
          </a:ln>
        </p:spPr>
      </p:pic>
      <p:pic>
        <p:nvPicPr>
          <p:cNvPr id="4" name="Image 3">
            <a:extLst>
              <a:ext uri="{FF2B5EF4-FFF2-40B4-BE49-F238E27FC236}">
                <a16:creationId xmlns:a16="http://schemas.microsoft.com/office/drawing/2014/main" id="{1CEDBEC9-3239-894E-8684-9A34E2D7D12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8000"/>
                    </a14:imgEffect>
                  </a14:imgLayer>
                </a14:imgProps>
              </a:ext>
              <a:ext uri="{28A0092B-C50C-407E-A947-70E740481C1C}">
                <a14:useLocalDpi xmlns:a14="http://schemas.microsoft.com/office/drawing/2010/main" val="0"/>
              </a:ext>
            </a:extLst>
          </a:blip>
          <a:srcRect/>
          <a:stretch>
            <a:fillRect/>
          </a:stretch>
        </p:blipFill>
        <p:spPr bwMode="auto">
          <a:xfrm>
            <a:off x="4041402" y="3234274"/>
            <a:ext cx="2614930" cy="3592195"/>
          </a:xfrm>
          <a:prstGeom prst="rect">
            <a:avLst/>
          </a:prstGeom>
          <a:noFill/>
          <a:ln>
            <a:solidFill>
              <a:schemeClr val="tx1"/>
            </a:solidFill>
          </a:ln>
        </p:spPr>
      </p:pic>
      <p:sp>
        <p:nvSpPr>
          <p:cNvPr id="6" name="Zone de texte 10">
            <a:extLst>
              <a:ext uri="{FF2B5EF4-FFF2-40B4-BE49-F238E27FC236}">
                <a16:creationId xmlns:a16="http://schemas.microsoft.com/office/drawing/2014/main" id="{A096524F-3844-AC4D-B536-F3BE298DEAEC}"/>
              </a:ext>
            </a:extLst>
          </p:cNvPr>
          <p:cNvSpPr txBox="1"/>
          <p:nvPr/>
        </p:nvSpPr>
        <p:spPr>
          <a:xfrm>
            <a:off x="0" y="4769069"/>
            <a:ext cx="3200400" cy="2057400"/>
          </a:xfrm>
          <a:prstGeom prst="rect">
            <a:avLst/>
          </a:prstGeom>
          <a:solidFill>
            <a:schemeClr val="bg1"/>
          </a:solid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fr-FR" sz="1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fr-FR" sz="1200" i="1" dirty="0">
                <a:effectLst/>
                <a:latin typeface="Times New Roman" panose="02020603050405020304" pitchFamily="18" charset="0"/>
                <a:ea typeface="MS Mincho" panose="02020609040205080304" pitchFamily="49" charset="-128"/>
                <a:cs typeface="Times New Roman" panose="02020603050405020304" pitchFamily="18" charset="0"/>
              </a:rPr>
              <a:t>Réprimez un peu les journaux, faites-y mettre de bons articles, faites comprendre aux rédacteurs des Débats et du Publiciste que le temps n’est pas éloigné où, m’apercevant qu’ils ne me sont pas utiles, je les supprimerai avec tous les autres et je n’en conserverai qu’un seul ; ... que le temps de la Révolution est fini et qu’il n’y a plus en France qu’un parti ; ... que je ne souffrirai jamais que les journaux disent ni fassent rien contre mes intérêts. </a:t>
            </a:r>
            <a:r>
              <a:rPr lang="fr-FR" sz="12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fr-FR" sz="1000" dirty="0">
              <a:effectLst/>
              <a:latin typeface="Times" pitchFamily="2" charset="0"/>
              <a:ea typeface="MS Mincho" panose="02020609040205080304" pitchFamily="49" charset="-128"/>
              <a:cs typeface="Times New Roman" panose="02020603050405020304" pitchFamily="18" charset="0"/>
            </a:endParaRPr>
          </a:p>
          <a:p>
            <a:pPr algn="r"/>
            <a:r>
              <a:rPr lang="fr-FR" sz="1100" dirty="0">
                <a:effectLst/>
                <a:latin typeface="Times New Roman" panose="02020603050405020304" pitchFamily="18" charset="0"/>
                <a:ea typeface="MS Mincho" panose="02020609040205080304" pitchFamily="49" charset="-128"/>
                <a:cs typeface="Times New Roman" panose="02020603050405020304" pitchFamily="18" charset="0"/>
              </a:rPr>
              <a:t>Napoléon Bonaparte, Lettre à Fouché, 22 Avril 1804.</a:t>
            </a:r>
            <a:endParaRPr lang="fr-FR" sz="1000" dirty="0">
              <a:effectLst/>
              <a:latin typeface="Times" pitchFamily="2" charset="0"/>
              <a:ea typeface="MS Mincho" panose="02020609040205080304" pitchFamily="49" charset="-128"/>
              <a:cs typeface="Times New Roman" panose="02020603050405020304" pitchFamily="18" charset="0"/>
            </a:endParaRPr>
          </a:p>
          <a:p>
            <a:r>
              <a:rPr lang="fr-FR" sz="1200" dirty="0">
                <a:effectLst/>
                <a:ea typeface="MS Mincho" panose="02020609040205080304" pitchFamily="49" charset="-128"/>
                <a:cs typeface="Times New Roman" panose="02020603050405020304" pitchFamily="18" charset="0"/>
              </a:rPr>
              <a:t> </a:t>
            </a:r>
          </a:p>
        </p:txBody>
      </p:sp>
      <p:pic>
        <p:nvPicPr>
          <p:cNvPr id="7" name="Image 6">
            <a:extLst>
              <a:ext uri="{FF2B5EF4-FFF2-40B4-BE49-F238E27FC236}">
                <a16:creationId xmlns:a16="http://schemas.microsoft.com/office/drawing/2014/main" id="{A2B43A8E-231A-6A4B-AF59-B22320E3849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21917"/>
            <a:ext cx="3331779" cy="2566370"/>
          </a:xfrm>
          <a:prstGeom prst="rect">
            <a:avLst/>
          </a:prstGeom>
          <a:noFill/>
          <a:ln>
            <a:noFill/>
          </a:ln>
        </p:spPr>
      </p:pic>
      <p:pic>
        <p:nvPicPr>
          <p:cNvPr id="8" name="Image 7">
            <a:extLst>
              <a:ext uri="{FF2B5EF4-FFF2-40B4-BE49-F238E27FC236}">
                <a16:creationId xmlns:a16="http://schemas.microsoft.com/office/drawing/2014/main" id="{CEA33734-0713-F744-B6AC-708FC3D847C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24835" y="2227880"/>
            <a:ext cx="2416567" cy="2566370"/>
          </a:xfrm>
          <a:prstGeom prst="rect">
            <a:avLst/>
          </a:prstGeom>
          <a:noFill/>
          <a:ln>
            <a:noFill/>
          </a:ln>
        </p:spPr>
      </p:pic>
      <p:sp>
        <p:nvSpPr>
          <p:cNvPr id="5" name="Rectangle 4">
            <a:extLst>
              <a:ext uri="{FF2B5EF4-FFF2-40B4-BE49-F238E27FC236}">
                <a16:creationId xmlns:a16="http://schemas.microsoft.com/office/drawing/2014/main" id="{143D8987-C826-5ECB-D2AC-5BDBEEDCB92A}"/>
              </a:ext>
            </a:extLst>
          </p:cNvPr>
          <p:cNvSpPr/>
          <p:nvPr/>
        </p:nvSpPr>
        <p:spPr>
          <a:xfrm>
            <a:off x="8801100" y="0"/>
            <a:ext cx="342900" cy="36638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tx1"/>
                </a:solidFill>
              </a:rPr>
              <a:t>1</a:t>
            </a:r>
          </a:p>
        </p:txBody>
      </p:sp>
      <p:sp>
        <p:nvSpPr>
          <p:cNvPr id="9" name="Rectangle 8">
            <a:extLst>
              <a:ext uri="{FF2B5EF4-FFF2-40B4-BE49-F238E27FC236}">
                <a16:creationId xmlns:a16="http://schemas.microsoft.com/office/drawing/2014/main" id="{BEB5812B-A1B6-024C-B651-11402FECE59E}"/>
              </a:ext>
            </a:extLst>
          </p:cNvPr>
          <p:cNvSpPr/>
          <p:nvPr/>
        </p:nvSpPr>
        <p:spPr>
          <a:xfrm>
            <a:off x="2983684" y="-21917"/>
            <a:ext cx="342900" cy="36638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tx1"/>
                </a:solidFill>
              </a:rPr>
              <a:t>6</a:t>
            </a:r>
          </a:p>
        </p:txBody>
      </p:sp>
      <p:sp>
        <p:nvSpPr>
          <p:cNvPr id="11" name="Rectangle 10">
            <a:extLst>
              <a:ext uri="{FF2B5EF4-FFF2-40B4-BE49-F238E27FC236}">
                <a16:creationId xmlns:a16="http://schemas.microsoft.com/office/drawing/2014/main" id="{5E497E5E-5BC6-DD34-0E14-78E6C178B281}"/>
              </a:ext>
            </a:extLst>
          </p:cNvPr>
          <p:cNvSpPr/>
          <p:nvPr/>
        </p:nvSpPr>
        <p:spPr>
          <a:xfrm>
            <a:off x="1281935" y="3194179"/>
            <a:ext cx="342900" cy="36638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tx1"/>
                </a:solidFill>
              </a:rPr>
              <a:t>4</a:t>
            </a:r>
          </a:p>
        </p:txBody>
      </p:sp>
      <p:sp>
        <p:nvSpPr>
          <p:cNvPr id="12" name="Rectangle 11">
            <a:extLst>
              <a:ext uri="{FF2B5EF4-FFF2-40B4-BE49-F238E27FC236}">
                <a16:creationId xmlns:a16="http://schemas.microsoft.com/office/drawing/2014/main" id="{DA5282AE-AC0C-6D8E-D61E-0A2C489B1D32}"/>
              </a:ext>
            </a:extLst>
          </p:cNvPr>
          <p:cNvSpPr/>
          <p:nvPr/>
        </p:nvSpPr>
        <p:spPr>
          <a:xfrm>
            <a:off x="0" y="4394996"/>
            <a:ext cx="342900" cy="36638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tx1"/>
                </a:solidFill>
              </a:rPr>
              <a:t>5</a:t>
            </a:r>
          </a:p>
        </p:txBody>
      </p:sp>
      <p:sp>
        <p:nvSpPr>
          <p:cNvPr id="13" name="Rectangle 12">
            <a:extLst>
              <a:ext uri="{FF2B5EF4-FFF2-40B4-BE49-F238E27FC236}">
                <a16:creationId xmlns:a16="http://schemas.microsoft.com/office/drawing/2014/main" id="{6133614B-B4CC-12DF-7220-7A9D675D20D3}"/>
              </a:ext>
            </a:extLst>
          </p:cNvPr>
          <p:cNvSpPr/>
          <p:nvPr/>
        </p:nvSpPr>
        <p:spPr>
          <a:xfrm>
            <a:off x="8801100" y="3265805"/>
            <a:ext cx="342900" cy="36638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tx1"/>
                </a:solidFill>
              </a:rPr>
              <a:t>2</a:t>
            </a:r>
          </a:p>
        </p:txBody>
      </p:sp>
      <p:sp>
        <p:nvSpPr>
          <p:cNvPr id="14" name="Rectangle 13">
            <a:extLst>
              <a:ext uri="{FF2B5EF4-FFF2-40B4-BE49-F238E27FC236}">
                <a16:creationId xmlns:a16="http://schemas.microsoft.com/office/drawing/2014/main" id="{6C8C19C9-728C-0212-942C-FF3660A0C2E8}"/>
              </a:ext>
            </a:extLst>
          </p:cNvPr>
          <p:cNvSpPr/>
          <p:nvPr/>
        </p:nvSpPr>
        <p:spPr>
          <a:xfrm>
            <a:off x="6311701" y="3221985"/>
            <a:ext cx="342900" cy="36638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tx1"/>
                </a:solidFill>
              </a:rPr>
              <a:t>3</a:t>
            </a:r>
          </a:p>
        </p:txBody>
      </p:sp>
    </p:spTree>
    <p:extLst>
      <p:ext uri="{BB962C8B-B14F-4D97-AF65-F5344CB8AC3E}">
        <p14:creationId xmlns:p14="http://schemas.microsoft.com/office/powerpoint/2010/main" val="1403932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41A1C-B380-F441-884D-40BDA2A41D49}"/>
              </a:ext>
            </a:extLst>
          </p:cNvPr>
          <p:cNvSpPr>
            <a:spLocks noGrp="1"/>
          </p:cNvSpPr>
          <p:nvPr>
            <p:ph type="title"/>
          </p:nvPr>
        </p:nvSpPr>
        <p:spPr>
          <a:xfrm>
            <a:off x="184935" y="53921"/>
            <a:ext cx="8774130" cy="818438"/>
          </a:xfrm>
        </p:spPr>
        <p:txBody>
          <a:bodyPr>
            <a:normAutofit/>
          </a:bodyPr>
          <a:lstStyle/>
          <a:p>
            <a:r>
              <a:rPr lang="fr-FR" b="1" dirty="0"/>
              <a:t>B) Le(s) pouvoir(s) politique(s)</a:t>
            </a:r>
          </a:p>
        </p:txBody>
      </p:sp>
      <p:pic>
        <p:nvPicPr>
          <p:cNvPr id="10" name="Espace réservé du contenu 9">
            <a:extLst>
              <a:ext uri="{FF2B5EF4-FFF2-40B4-BE49-F238E27FC236}">
                <a16:creationId xmlns:a16="http://schemas.microsoft.com/office/drawing/2014/main" id="{6622DDA1-6F66-5245-AA98-4FE0DC8AB404}"/>
              </a:ext>
            </a:extLst>
          </p:cNvPr>
          <p:cNvPicPr>
            <a:picLocks noGrp="1" noChangeAspect="1"/>
          </p:cNvPicPr>
          <p:nvPr>
            <p:ph idx="1"/>
          </p:nvPr>
        </p:nvPicPr>
        <p:blipFill>
          <a:blip r:embed="rId2"/>
          <a:stretch>
            <a:fillRect/>
          </a:stretch>
        </p:blipFill>
        <p:spPr>
          <a:xfrm>
            <a:off x="143454" y="1215203"/>
            <a:ext cx="8774130" cy="5051772"/>
          </a:xfrm>
        </p:spPr>
      </p:pic>
    </p:spTree>
    <p:extLst>
      <p:ext uri="{BB962C8B-B14F-4D97-AF65-F5344CB8AC3E}">
        <p14:creationId xmlns:p14="http://schemas.microsoft.com/office/powerpoint/2010/main" val="3679092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41A1C-B380-F441-884D-40BDA2A41D49}"/>
              </a:ext>
            </a:extLst>
          </p:cNvPr>
          <p:cNvSpPr>
            <a:spLocks noGrp="1"/>
          </p:cNvSpPr>
          <p:nvPr>
            <p:ph type="title"/>
          </p:nvPr>
        </p:nvSpPr>
        <p:spPr>
          <a:xfrm>
            <a:off x="184935" y="53921"/>
            <a:ext cx="8774130" cy="818438"/>
          </a:xfrm>
        </p:spPr>
        <p:txBody>
          <a:bodyPr>
            <a:normAutofit/>
          </a:bodyPr>
          <a:lstStyle/>
          <a:p>
            <a:r>
              <a:rPr lang="fr-FR" b="1" dirty="0"/>
              <a:t>B) Le(s) pouvoir(s) politique(s)</a:t>
            </a:r>
          </a:p>
        </p:txBody>
      </p:sp>
      <p:sp>
        <p:nvSpPr>
          <p:cNvPr id="4" name="Espace réservé du contenu 3">
            <a:extLst>
              <a:ext uri="{FF2B5EF4-FFF2-40B4-BE49-F238E27FC236}">
                <a16:creationId xmlns:a16="http://schemas.microsoft.com/office/drawing/2014/main" id="{959C5032-BD96-354C-A8B4-B8BCC1B402FC}"/>
              </a:ext>
            </a:extLst>
          </p:cNvPr>
          <p:cNvSpPr>
            <a:spLocks noGrp="1"/>
          </p:cNvSpPr>
          <p:nvPr>
            <p:ph idx="1"/>
          </p:nvPr>
        </p:nvSpPr>
        <p:spPr/>
        <p:txBody>
          <a:bodyPr/>
          <a:lstStyle/>
          <a:p>
            <a:endParaRPr lang="fr-FR"/>
          </a:p>
        </p:txBody>
      </p:sp>
      <p:pic>
        <p:nvPicPr>
          <p:cNvPr id="1025" name="Image 1">
            <a:extLst>
              <a:ext uri="{FF2B5EF4-FFF2-40B4-BE49-F238E27FC236}">
                <a16:creationId xmlns:a16="http://schemas.microsoft.com/office/drawing/2014/main" id="{A1675E87-5C2F-1746-A441-1E2C053F0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244" y="1038279"/>
            <a:ext cx="8216900" cy="5765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0920717-0B69-634B-84A3-E60B109D1F76}"/>
              </a:ext>
            </a:extLst>
          </p:cNvPr>
          <p:cNvSpPr/>
          <p:nvPr/>
        </p:nvSpPr>
        <p:spPr>
          <a:xfrm>
            <a:off x="442489" y="2370911"/>
            <a:ext cx="339725" cy="1254125"/>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 name="Rectangle 7">
            <a:extLst>
              <a:ext uri="{FF2B5EF4-FFF2-40B4-BE49-F238E27FC236}">
                <a16:creationId xmlns:a16="http://schemas.microsoft.com/office/drawing/2014/main" id="{7088A959-55B4-2B46-81D8-03211D472CAE}"/>
              </a:ext>
            </a:extLst>
          </p:cNvPr>
          <p:cNvSpPr/>
          <p:nvPr/>
        </p:nvSpPr>
        <p:spPr>
          <a:xfrm>
            <a:off x="782849" y="2370911"/>
            <a:ext cx="169545" cy="1254125"/>
          </a:xfrm>
          <a:prstGeom prst="rect">
            <a:avLst/>
          </a:prstGeom>
          <a:solidFill>
            <a:srgbClr val="92D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 name="Rectangle 8">
            <a:extLst>
              <a:ext uri="{FF2B5EF4-FFF2-40B4-BE49-F238E27FC236}">
                <a16:creationId xmlns:a16="http://schemas.microsoft.com/office/drawing/2014/main" id="{7E169988-68C5-9248-821A-1F52682CC572}"/>
              </a:ext>
            </a:extLst>
          </p:cNvPr>
          <p:cNvSpPr/>
          <p:nvPr/>
        </p:nvSpPr>
        <p:spPr>
          <a:xfrm>
            <a:off x="1001924" y="2367101"/>
            <a:ext cx="339725" cy="1254125"/>
          </a:xfrm>
          <a:prstGeom prst="rect">
            <a:avLst/>
          </a:prstGeom>
          <a:solidFill>
            <a:srgbClr val="FFFF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Rectangle 10">
            <a:extLst>
              <a:ext uri="{FF2B5EF4-FFF2-40B4-BE49-F238E27FC236}">
                <a16:creationId xmlns:a16="http://schemas.microsoft.com/office/drawing/2014/main" id="{54AF10B8-86B6-C043-8A21-7DF7ECB7F405}"/>
              </a:ext>
            </a:extLst>
          </p:cNvPr>
          <p:cNvSpPr/>
          <p:nvPr/>
        </p:nvSpPr>
        <p:spPr>
          <a:xfrm>
            <a:off x="827087" y="5480995"/>
            <a:ext cx="254635" cy="222885"/>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 name="Rectangle 11">
            <a:extLst>
              <a:ext uri="{FF2B5EF4-FFF2-40B4-BE49-F238E27FC236}">
                <a16:creationId xmlns:a16="http://schemas.microsoft.com/office/drawing/2014/main" id="{462F2644-9526-6D46-B306-E178F998F9AE}"/>
              </a:ext>
            </a:extLst>
          </p:cNvPr>
          <p:cNvSpPr/>
          <p:nvPr/>
        </p:nvSpPr>
        <p:spPr>
          <a:xfrm>
            <a:off x="827087" y="5140635"/>
            <a:ext cx="254635" cy="127000"/>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3" name="Zone de texte 8">
            <a:extLst>
              <a:ext uri="{FF2B5EF4-FFF2-40B4-BE49-F238E27FC236}">
                <a16:creationId xmlns:a16="http://schemas.microsoft.com/office/drawing/2014/main" id="{D62EA040-5F97-B64C-B00B-E1F166450932}"/>
              </a:ext>
            </a:extLst>
          </p:cNvPr>
          <p:cNvSpPr txBox="1"/>
          <p:nvPr/>
        </p:nvSpPr>
        <p:spPr>
          <a:xfrm>
            <a:off x="5613559" y="2797497"/>
            <a:ext cx="2158365" cy="36131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Zone de texte 9">
            <a:extLst>
              <a:ext uri="{FF2B5EF4-FFF2-40B4-BE49-F238E27FC236}">
                <a16:creationId xmlns:a16="http://schemas.microsoft.com/office/drawing/2014/main" id="{506433F9-046A-9E44-967E-1218CFC3F373}"/>
              </a:ext>
            </a:extLst>
          </p:cNvPr>
          <p:cNvSpPr txBox="1"/>
          <p:nvPr/>
        </p:nvSpPr>
        <p:spPr>
          <a:xfrm>
            <a:off x="4562739" y="2779912"/>
            <a:ext cx="817880" cy="36131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 de texte 10">
            <a:extLst>
              <a:ext uri="{FF2B5EF4-FFF2-40B4-BE49-F238E27FC236}">
                <a16:creationId xmlns:a16="http://schemas.microsoft.com/office/drawing/2014/main" id="{0C31E637-FFEE-FE49-BD0D-B32C19D839A5}"/>
              </a:ext>
            </a:extLst>
          </p:cNvPr>
          <p:cNvSpPr txBox="1"/>
          <p:nvPr/>
        </p:nvSpPr>
        <p:spPr>
          <a:xfrm>
            <a:off x="2062260" y="3795967"/>
            <a:ext cx="882015" cy="6477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 de texte 11">
            <a:extLst>
              <a:ext uri="{FF2B5EF4-FFF2-40B4-BE49-F238E27FC236}">
                <a16:creationId xmlns:a16="http://schemas.microsoft.com/office/drawing/2014/main" id="{55D5B53B-284C-BC4B-B12F-3F056482D5B4}"/>
              </a:ext>
            </a:extLst>
          </p:cNvPr>
          <p:cNvSpPr txBox="1"/>
          <p:nvPr/>
        </p:nvSpPr>
        <p:spPr>
          <a:xfrm>
            <a:off x="1357304" y="3774150"/>
            <a:ext cx="690245" cy="50990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one de texte 12">
            <a:extLst>
              <a:ext uri="{FF2B5EF4-FFF2-40B4-BE49-F238E27FC236}">
                <a16:creationId xmlns:a16="http://schemas.microsoft.com/office/drawing/2014/main" id="{3B95BA4D-EE38-DE4A-AABC-6DA321C7A7FC}"/>
              </a:ext>
            </a:extLst>
          </p:cNvPr>
          <p:cNvSpPr txBox="1"/>
          <p:nvPr/>
        </p:nvSpPr>
        <p:spPr>
          <a:xfrm>
            <a:off x="2985470" y="3801044"/>
            <a:ext cx="882015" cy="6477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 de texte 13">
            <a:extLst>
              <a:ext uri="{FF2B5EF4-FFF2-40B4-BE49-F238E27FC236}">
                <a16:creationId xmlns:a16="http://schemas.microsoft.com/office/drawing/2014/main" id="{A9351A1B-5872-CA4B-9310-FABA5758DDBA}"/>
              </a:ext>
            </a:extLst>
          </p:cNvPr>
          <p:cNvSpPr txBox="1">
            <a:spLocks noChangeArrowheads="1"/>
          </p:cNvSpPr>
          <p:nvPr/>
        </p:nvSpPr>
        <p:spPr bwMode="auto">
          <a:xfrm>
            <a:off x="7527925" y="4635554"/>
            <a:ext cx="744538" cy="5111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Coup d’état militaire de Bonaparte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 name="Zone de texte 14">
            <a:extLst>
              <a:ext uri="{FF2B5EF4-FFF2-40B4-BE49-F238E27FC236}">
                <a16:creationId xmlns:a16="http://schemas.microsoft.com/office/drawing/2014/main" id="{1E5C01BB-8D2C-6D4A-82F6-2BB6B7237BA8}"/>
              </a:ext>
            </a:extLst>
          </p:cNvPr>
          <p:cNvSpPr txBox="1">
            <a:spLocks noChangeArrowheads="1"/>
          </p:cNvSpPr>
          <p:nvPr/>
        </p:nvSpPr>
        <p:spPr bwMode="auto">
          <a:xfrm>
            <a:off x="6783388" y="4689529"/>
            <a:ext cx="744537" cy="5111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Défaite de  Bonaparte à Waterloo</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8" name="Zone de texte 15">
            <a:extLst>
              <a:ext uri="{FF2B5EF4-FFF2-40B4-BE49-F238E27FC236}">
                <a16:creationId xmlns:a16="http://schemas.microsoft.com/office/drawing/2014/main" id="{0C5C6ACA-6189-EC4C-B1F7-503E01FFA7ED}"/>
              </a:ext>
            </a:extLst>
          </p:cNvPr>
          <p:cNvSpPr txBox="1">
            <a:spLocks noChangeArrowheads="1"/>
          </p:cNvSpPr>
          <p:nvPr/>
        </p:nvSpPr>
        <p:spPr bwMode="auto">
          <a:xfrm>
            <a:off x="7524750" y="5251504"/>
            <a:ext cx="744538" cy="5111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Révolution des Trois glorieuses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9" name="Zone de texte 16">
            <a:extLst>
              <a:ext uri="{FF2B5EF4-FFF2-40B4-BE49-F238E27FC236}">
                <a16:creationId xmlns:a16="http://schemas.microsoft.com/office/drawing/2014/main" id="{8309F079-E359-464F-94F8-30740DE07CF5}"/>
              </a:ext>
            </a:extLst>
          </p:cNvPr>
          <p:cNvSpPr txBox="1">
            <a:spLocks noChangeArrowheads="1"/>
          </p:cNvSpPr>
          <p:nvPr/>
        </p:nvSpPr>
        <p:spPr bwMode="auto">
          <a:xfrm>
            <a:off x="6783388" y="5305479"/>
            <a:ext cx="744537" cy="3714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Révolution de Février</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0" name="Zone de texte 17">
            <a:extLst>
              <a:ext uri="{FF2B5EF4-FFF2-40B4-BE49-F238E27FC236}">
                <a16:creationId xmlns:a16="http://schemas.microsoft.com/office/drawing/2014/main" id="{FFF31106-2AD8-0C4E-BD4E-71CC4B61F453}"/>
              </a:ext>
            </a:extLst>
          </p:cNvPr>
          <p:cNvSpPr txBox="1">
            <a:spLocks noChangeArrowheads="1"/>
          </p:cNvSpPr>
          <p:nvPr/>
        </p:nvSpPr>
        <p:spPr bwMode="auto">
          <a:xfrm>
            <a:off x="8270875" y="5210229"/>
            <a:ext cx="850900" cy="5111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Napoléon III prisonnier des Prussiens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 name="Zone de texte 18">
            <a:extLst>
              <a:ext uri="{FF2B5EF4-FFF2-40B4-BE49-F238E27FC236}">
                <a16:creationId xmlns:a16="http://schemas.microsoft.com/office/drawing/2014/main" id="{96250769-8CE7-3941-9512-1055B22C4251}"/>
              </a:ext>
            </a:extLst>
          </p:cNvPr>
          <p:cNvSpPr txBox="1">
            <a:spLocks noChangeArrowheads="1"/>
          </p:cNvSpPr>
          <p:nvPr/>
        </p:nvSpPr>
        <p:spPr bwMode="auto">
          <a:xfrm>
            <a:off x="8270875" y="4635554"/>
            <a:ext cx="744538" cy="38258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Début de la 1</a:t>
            </a:r>
            <a:r>
              <a:rPr kumimoji="0" lang="fr-FR" altLang="fr-FR" sz="9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ère</a:t>
            </a:r>
            <a:r>
              <a:rPr kumimoji="0" lang="fr-FR" altLang="fr-FR"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GM</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2" name="Zone de texte 24">
            <a:extLst>
              <a:ext uri="{FF2B5EF4-FFF2-40B4-BE49-F238E27FC236}">
                <a16:creationId xmlns:a16="http://schemas.microsoft.com/office/drawing/2014/main" id="{5C3A8527-2EFE-054C-B484-D384EF5C4620}"/>
              </a:ext>
            </a:extLst>
          </p:cNvPr>
          <p:cNvSpPr txBox="1">
            <a:spLocks noChangeArrowheads="1"/>
          </p:cNvSpPr>
          <p:nvPr/>
        </p:nvSpPr>
        <p:spPr bwMode="auto">
          <a:xfrm>
            <a:off x="69237" y="3648552"/>
            <a:ext cx="669925" cy="50958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 juillet : prise de la Bastille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3" name="Zone de texte 25">
            <a:extLst>
              <a:ext uri="{FF2B5EF4-FFF2-40B4-BE49-F238E27FC236}">
                <a16:creationId xmlns:a16="http://schemas.microsoft.com/office/drawing/2014/main" id="{61339350-F78B-2440-9D26-0F6107F2CC99}"/>
              </a:ext>
            </a:extLst>
          </p:cNvPr>
          <p:cNvSpPr txBox="1">
            <a:spLocks noChangeArrowheads="1"/>
          </p:cNvSpPr>
          <p:nvPr/>
        </p:nvSpPr>
        <p:spPr bwMode="auto">
          <a:xfrm>
            <a:off x="602289" y="3987510"/>
            <a:ext cx="882650" cy="509587"/>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Renversement du roi Louis XVI</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B6A36718-6D67-B847-9997-6ED4E5989A97}"/>
              </a:ext>
            </a:extLst>
          </p:cNvPr>
          <p:cNvSpPr>
            <a:spLocks noChangeArrowheads="1"/>
          </p:cNvSpPr>
          <p:nvPr/>
        </p:nvSpPr>
        <p:spPr bwMode="auto">
          <a:xfrm>
            <a:off x="463550" y="58107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34">
            <a:extLst>
              <a:ext uri="{FF2B5EF4-FFF2-40B4-BE49-F238E27FC236}">
                <a16:creationId xmlns:a16="http://schemas.microsoft.com/office/drawing/2014/main" id="{20DD37D2-0F4E-0C42-A35B-035305F2E60A}"/>
              </a:ext>
            </a:extLst>
          </p:cNvPr>
          <p:cNvSpPr>
            <a:spLocks noChangeArrowheads="1"/>
          </p:cNvSpPr>
          <p:nvPr/>
        </p:nvSpPr>
        <p:spPr bwMode="auto">
          <a:xfrm>
            <a:off x="463550" y="103827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Zone de texte 9">
            <a:extLst>
              <a:ext uri="{FF2B5EF4-FFF2-40B4-BE49-F238E27FC236}">
                <a16:creationId xmlns:a16="http://schemas.microsoft.com/office/drawing/2014/main" id="{425FB958-B9D6-DA4C-B627-002DC8A0F038}"/>
              </a:ext>
            </a:extLst>
          </p:cNvPr>
          <p:cNvSpPr txBox="1"/>
          <p:nvPr/>
        </p:nvSpPr>
        <p:spPr>
          <a:xfrm>
            <a:off x="4152900" y="4320939"/>
            <a:ext cx="882650" cy="61699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Zone de texte 9">
            <a:extLst>
              <a:ext uri="{FF2B5EF4-FFF2-40B4-BE49-F238E27FC236}">
                <a16:creationId xmlns:a16="http://schemas.microsoft.com/office/drawing/2014/main" id="{75FBE69B-7AE8-1E4F-AF11-F2EA177E6746}"/>
              </a:ext>
            </a:extLst>
          </p:cNvPr>
          <p:cNvSpPr txBox="1"/>
          <p:nvPr/>
        </p:nvSpPr>
        <p:spPr>
          <a:xfrm>
            <a:off x="5040489" y="3795967"/>
            <a:ext cx="994447" cy="6477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 de texte 9">
            <a:extLst>
              <a:ext uri="{FF2B5EF4-FFF2-40B4-BE49-F238E27FC236}">
                <a16:creationId xmlns:a16="http://schemas.microsoft.com/office/drawing/2014/main" id="{F331D241-A509-4FC0-EA4D-DF47BC4A5D1A}"/>
              </a:ext>
            </a:extLst>
          </p:cNvPr>
          <p:cNvSpPr txBox="1"/>
          <p:nvPr/>
        </p:nvSpPr>
        <p:spPr>
          <a:xfrm>
            <a:off x="7837442" y="3774150"/>
            <a:ext cx="864069" cy="45664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 de texte 9">
            <a:extLst>
              <a:ext uri="{FF2B5EF4-FFF2-40B4-BE49-F238E27FC236}">
                <a16:creationId xmlns:a16="http://schemas.microsoft.com/office/drawing/2014/main" id="{E04DAAE1-5F56-0525-6B21-0A46C37264EC}"/>
              </a:ext>
            </a:extLst>
          </p:cNvPr>
          <p:cNvSpPr txBox="1"/>
          <p:nvPr/>
        </p:nvSpPr>
        <p:spPr>
          <a:xfrm>
            <a:off x="3282579" y="2793099"/>
            <a:ext cx="817880" cy="36131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Zone de texte 9">
            <a:extLst>
              <a:ext uri="{FF2B5EF4-FFF2-40B4-BE49-F238E27FC236}">
                <a16:creationId xmlns:a16="http://schemas.microsoft.com/office/drawing/2014/main" id="{E421B05B-6BD5-CC86-B9C9-960C479DFAEA}"/>
              </a:ext>
            </a:extLst>
          </p:cNvPr>
          <p:cNvSpPr txBox="1"/>
          <p:nvPr/>
        </p:nvSpPr>
        <p:spPr>
          <a:xfrm>
            <a:off x="2276242" y="2813505"/>
            <a:ext cx="817880" cy="36131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Zone de texte 9">
            <a:extLst>
              <a:ext uri="{FF2B5EF4-FFF2-40B4-BE49-F238E27FC236}">
                <a16:creationId xmlns:a16="http://schemas.microsoft.com/office/drawing/2014/main" id="{48320EE3-C6BC-B196-E8E6-A4F38172BCF5}"/>
              </a:ext>
            </a:extLst>
          </p:cNvPr>
          <p:cNvSpPr txBox="1"/>
          <p:nvPr/>
        </p:nvSpPr>
        <p:spPr>
          <a:xfrm>
            <a:off x="1356836" y="2825334"/>
            <a:ext cx="817880" cy="36131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Zone de texte 9">
            <a:extLst>
              <a:ext uri="{FF2B5EF4-FFF2-40B4-BE49-F238E27FC236}">
                <a16:creationId xmlns:a16="http://schemas.microsoft.com/office/drawing/2014/main" id="{14080A6D-15F1-2FA0-8A50-685001408812}"/>
              </a:ext>
            </a:extLst>
          </p:cNvPr>
          <p:cNvSpPr txBox="1"/>
          <p:nvPr/>
        </p:nvSpPr>
        <p:spPr>
          <a:xfrm>
            <a:off x="3724275" y="3811317"/>
            <a:ext cx="882650" cy="61699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avec flèche 31">
            <a:extLst>
              <a:ext uri="{FF2B5EF4-FFF2-40B4-BE49-F238E27FC236}">
                <a16:creationId xmlns:a16="http://schemas.microsoft.com/office/drawing/2014/main" id="{BA027EC7-B8B8-D175-C5B2-4186728F81A3}"/>
              </a:ext>
            </a:extLst>
          </p:cNvPr>
          <p:cNvCxnSpPr/>
          <p:nvPr/>
        </p:nvCxnSpPr>
        <p:spPr>
          <a:xfrm>
            <a:off x="4472348" y="3206516"/>
            <a:ext cx="0" cy="116803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9316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41A1C-B380-F441-884D-40BDA2A41D49}"/>
              </a:ext>
            </a:extLst>
          </p:cNvPr>
          <p:cNvSpPr>
            <a:spLocks noGrp="1"/>
          </p:cNvSpPr>
          <p:nvPr>
            <p:ph type="title"/>
          </p:nvPr>
        </p:nvSpPr>
        <p:spPr>
          <a:xfrm>
            <a:off x="184935" y="53921"/>
            <a:ext cx="8774130" cy="818438"/>
          </a:xfrm>
        </p:spPr>
        <p:txBody>
          <a:bodyPr>
            <a:normAutofit/>
          </a:bodyPr>
          <a:lstStyle/>
          <a:p>
            <a:r>
              <a:rPr lang="fr-FR" b="1" dirty="0"/>
              <a:t>B) Le(s) pouvoir(s) politique(s)</a:t>
            </a:r>
          </a:p>
        </p:txBody>
      </p:sp>
      <p:pic>
        <p:nvPicPr>
          <p:cNvPr id="6" name="Espace réservé du contenu 5">
            <a:extLst>
              <a:ext uri="{FF2B5EF4-FFF2-40B4-BE49-F238E27FC236}">
                <a16:creationId xmlns:a16="http://schemas.microsoft.com/office/drawing/2014/main" id="{9C3919C1-31DF-134C-8D92-115280B3147E}"/>
              </a:ext>
            </a:extLst>
          </p:cNvPr>
          <p:cNvPicPr>
            <a:picLocks noGrp="1" noChangeAspect="1"/>
          </p:cNvPicPr>
          <p:nvPr>
            <p:ph idx="1"/>
          </p:nvPr>
        </p:nvPicPr>
        <p:blipFill>
          <a:blip r:embed="rId2"/>
          <a:stretch>
            <a:fillRect/>
          </a:stretch>
        </p:blipFill>
        <p:spPr>
          <a:xfrm>
            <a:off x="583806" y="1600200"/>
            <a:ext cx="7976388" cy="4525963"/>
          </a:xfrm>
        </p:spPr>
      </p:pic>
    </p:spTree>
    <p:extLst>
      <p:ext uri="{BB962C8B-B14F-4D97-AF65-F5344CB8AC3E}">
        <p14:creationId xmlns:p14="http://schemas.microsoft.com/office/powerpoint/2010/main" val="874042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41A1C-B380-F441-884D-40BDA2A41D49}"/>
              </a:ext>
            </a:extLst>
          </p:cNvPr>
          <p:cNvSpPr>
            <a:spLocks noGrp="1"/>
          </p:cNvSpPr>
          <p:nvPr>
            <p:ph type="title"/>
          </p:nvPr>
        </p:nvSpPr>
        <p:spPr>
          <a:xfrm>
            <a:off x="0" y="0"/>
            <a:ext cx="2660073" cy="1922318"/>
          </a:xfrm>
        </p:spPr>
        <p:txBody>
          <a:bodyPr>
            <a:normAutofit fontScale="90000"/>
          </a:bodyPr>
          <a:lstStyle/>
          <a:p>
            <a:pPr algn="l"/>
            <a:r>
              <a:rPr lang="fr-FR" b="1" dirty="0"/>
              <a:t>B) Le(s) pouvoir(s) politique(s)</a:t>
            </a:r>
          </a:p>
        </p:txBody>
      </p:sp>
      <p:pic>
        <p:nvPicPr>
          <p:cNvPr id="7" name="Image 6">
            <a:extLst>
              <a:ext uri="{FF2B5EF4-FFF2-40B4-BE49-F238E27FC236}">
                <a16:creationId xmlns:a16="http://schemas.microsoft.com/office/drawing/2014/main" id="{817B3B5F-2C5F-B861-79DA-DD2E25C96D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8872" y="0"/>
            <a:ext cx="4351735" cy="6834952"/>
          </a:xfrm>
          <a:prstGeom prst="rect">
            <a:avLst/>
          </a:prstGeom>
        </p:spPr>
      </p:pic>
      <p:sp>
        <p:nvSpPr>
          <p:cNvPr id="8" name="ZoneTexte 7">
            <a:extLst>
              <a:ext uri="{FF2B5EF4-FFF2-40B4-BE49-F238E27FC236}">
                <a16:creationId xmlns:a16="http://schemas.microsoft.com/office/drawing/2014/main" id="{DA02E454-74DE-60A5-D051-44624C84965F}"/>
              </a:ext>
            </a:extLst>
          </p:cNvPr>
          <p:cNvSpPr txBox="1"/>
          <p:nvPr/>
        </p:nvSpPr>
        <p:spPr>
          <a:xfrm>
            <a:off x="477982" y="5902037"/>
            <a:ext cx="4018474" cy="1200329"/>
          </a:xfrm>
          <a:prstGeom prst="rect">
            <a:avLst/>
          </a:prstGeom>
          <a:noFill/>
        </p:spPr>
        <p:txBody>
          <a:bodyPr wrap="square" rtlCol="0">
            <a:spAutoFit/>
          </a:bodyPr>
          <a:lstStyle/>
          <a:p>
            <a:pPr algn="r"/>
            <a:r>
              <a:rPr lang="fr-FR" sz="1800" u="sng" kern="100" dirty="0">
                <a:effectLst/>
                <a:latin typeface="Calibri" panose="020F0502020204030204" pitchFamily="34" charset="0"/>
                <a:ea typeface="DengXian" panose="02010600030101010101" pitchFamily="2" charset="-122"/>
                <a:cs typeface="Times New Roman" panose="02020603050405020304" pitchFamily="18" charset="0"/>
              </a:rPr>
              <a:t>Napoléon Ier en costume de sacre</a:t>
            </a:r>
            <a:r>
              <a:rPr lang="fr-FR" sz="1800" kern="100" dirty="0">
                <a:effectLst/>
                <a:latin typeface="Calibri" panose="020F0502020204030204" pitchFamily="34" charset="0"/>
                <a:ea typeface="DengXian" panose="02010600030101010101" pitchFamily="2" charset="-122"/>
                <a:cs typeface="Times New Roman" panose="02020603050405020304" pitchFamily="18" charset="0"/>
              </a:rPr>
              <a:t> par François Gérard, 1805, huile sur toile, 223 cm x 143 cm.</a:t>
            </a:r>
          </a:p>
          <a:p>
            <a:pPr algn="r"/>
            <a:endParaRPr lang="fr-FR" dirty="0"/>
          </a:p>
        </p:txBody>
      </p:sp>
    </p:spTree>
    <p:extLst>
      <p:ext uri="{BB962C8B-B14F-4D97-AF65-F5344CB8AC3E}">
        <p14:creationId xmlns:p14="http://schemas.microsoft.com/office/powerpoint/2010/main" val="1393449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41A1C-B380-F441-884D-40BDA2A41D49}"/>
              </a:ext>
            </a:extLst>
          </p:cNvPr>
          <p:cNvSpPr>
            <a:spLocks noGrp="1"/>
          </p:cNvSpPr>
          <p:nvPr>
            <p:ph type="title"/>
          </p:nvPr>
        </p:nvSpPr>
        <p:spPr>
          <a:xfrm>
            <a:off x="184935" y="53921"/>
            <a:ext cx="8774130" cy="818438"/>
          </a:xfrm>
        </p:spPr>
        <p:txBody>
          <a:bodyPr>
            <a:normAutofit/>
          </a:bodyPr>
          <a:lstStyle/>
          <a:p>
            <a:r>
              <a:rPr lang="fr-FR" b="1" dirty="0"/>
              <a:t>B) Le(s) pouvoir(s) politique(s)</a:t>
            </a:r>
          </a:p>
        </p:txBody>
      </p:sp>
      <p:pic>
        <p:nvPicPr>
          <p:cNvPr id="4" name="Image 3">
            <a:extLst>
              <a:ext uri="{FF2B5EF4-FFF2-40B4-BE49-F238E27FC236}">
                <a16:creationId xmlns:a16="http://schemas.microsoft.com/office/drawing/2014/main" id="{748DBD61-C7FB-AE45-A4F8-411377E265D4}"/>
              </a:ext>
            </a:extLst>
          </p:cNvPr>
          <p:cNvPicPr>
            <a:picLocks noChangeAspect="1"/>
          </p:cNvPicPr>
          <p:nvPr/>
        </p:nvPicPr>
        <p:blipFill>
          <a:blip r:embed="rId2"/>
          <a:srcRect/>
          <a:stretch>
            <a:fillRect/>
          </a:stretch>
        </p:blipFill>
        <p:spPr bwMode="auto">
          <a:xfrm>
            <a:off x="94756" y="1149179"/>
            <a:ext cx="8977557" cy="2279822"/>
          </a:xfrm>
          <a:prstGeom prst="rect">
            <a:avLst/>
          </a:prstGeom>
          <a:noFill/>
          <a:ln w="9525">
            <a:noFill/>
            <a:miter lim="800000"/>
            <a:headEnd/>
            <a:tailEnd/>
          </a:ln>
        </p:spPr>
      </p:pic>
      <p:sp>
        <p:nvSpPr>
          <p:cNvPr id="5" name="Espace réservé du contenu 4">
            <a:extLst>
              <a:ext uri="{FF2B5EF4-FFF2-40B4-BE49-F238E27FC236}">
                <a16:creationId xmlns:a16="http://schemas.microsoft.com/office/drawing/2014/main" id="{51E9EC34-0476-6C48-8C46-2A8FFBDD3028}"/>
              </a:ext>
            </a:extLst>
          </p:cNvPr>
          <p:cNvSpPr>
            <a:spLocks noGrp="1"/>
          </p:cNvSpPr>
          <p:nvPr>
            <p:ph idx="1"/>
          </p:nvPr>
        </p:nvSpPr>
        <p:spPr>
          <a:xfrm>
            <a:off x="626248" y="3616503"/>
            <a:ext cx="8060552" cy="3328827"/>
          </a:xfrm>
        </p:spPr>
        <p:txBody>
          <a:bodyPr>
            <a:normAutofit fontScale="70000" lnSpcReduction="20000"/>
          </a:bodyPr>
          <a:lstStyle/>
          <a:p>
            <a:pPr marL="0" indent="0">
              <a:buNone/>
            </a:pPr>
            <a:r>
              <a:rPr lang="fr-FR" b="1" dirty="0"/>
              <a:t>QUESTIONNER UN DOCUMENT : une représentation du pouvoir </a:t>
            </a:r>
          </a:p>
          <a:p>
            <a:pPr marL="0" indent="0">
              <a:buNone/>
            </a:pPr>
            <a:r>
              <a:rPr lang="fr-FR" dirty="0"/>
              <a:t>- Formez un binôme</a:t>
            </a:r>
          </a:p>
          <a:p>
            <a:pPr marL="0" indent="0" algn="just">
              <a:buNone/>
            </a:pPr>
            <a:r>
              <a:rPr lang="fr-FR" dirty="0"/>
              <a:t>- </a:t>
            </a:r>
            <a:r>
              <a:rPr lang="fr-FR" b="1" dirty="0">
                <a:highlight>
                  <a:srgbClr val="FFFF00"/>
                </a:highlight>
              </a:rPr>
              <a:t>Elaborez</a:t>
            </a:r>
            <a:r>
              <a:rPr lang="fr-FR" dirty="0"/>
              <a:t> </a:t>
            </a:r>
            <a:r>
              <a:rPr lang="fr-FR" i="1" dirty="0"/>
              <a:t>dans un fichier numérique </a:t>
            </a:r>
            <a:r>
              <a:rPr lang="fr-FR" dirty="0">
                <a:highlight>
                  <a:srgbClr val="FFFF00"/>
                </a:highlight>
              </a:rPr>
              <a:t>un questionnaire à destination d’élèves de cycle 3 comportant des questions relevant de la présentation (1), de la description (2) et de l’interprétation (3)</a:t>
            </a:r>
          </a:p>
          <a:p>
            <a:pPr marL="0" indent="0" algn="just">
              <a:buNone/>
            </a:pPr>
            <a:r>
              <a:rPr lang="fr-FR" i="1" dirty="0"/>
              <a:t>- Répondez aux deux questions suivantes si vous avez le temps :</a:t>
            </a:r>
          </a:p>
          <a:p>
            <a:pPr marL="0" indent="0" algn="just">
              <a:buNone/>
            </a:pPr>
            <a:r>
              <a:rPr lang="fr-FR" i="1" dirty="0"/>
              <a:t>Dans quel thème au programme pourriez-vous proposer ce questionnaire ?</a:t>
            </a:r>
          </a:p>
          <a:p>
            <a:pPr marL="0" indent="0" algn="just">
              <a:buNone/>
            </a:pPr>
            <a:r>
              <a:rPr lang="fr-FR" i="1" dirty="0"/>
              <a:t>Quelles compétences ce questionnaire permet-il de travailler </a:t>
            </a:r>
            <a:r>
              <a:rPr lang="fr-FR" dirty="0"/>
              <a:t>? </a:t>
            </a:r>
          </a:p>
        </p:txBody>
      </p:sp>
    </p:spTree>
    <p:extLst>
      <p:ext uri="{BB962C8B-B14F-4D97-AF65-F5344CB8AC3E}">
        <p14:creationId xmlns:p14="http://schemas.microsoft.com/office/powerpoint/2010/main" val="3150442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41A1C-B380-F441-884D-40BDA2A41D49}"/>
              </a:ext>
            </a:extLst>
          </p:cNvPr>
          <p:cNvSpPr>
            <a:spLocks noGrp="1"/>
          </p:cNvSpPr>
          <p:nvPr>
            <p:ph type="title"/>
          </p:nvPr>
        </p:nvSpPr>
        <p:spPr>
          <a:xfrm>
            <a:off x="184935" y="0"/>
            <a:ext cx="8774130" cy="998483"/>
          </a:xfrm>
        </p:spPr>
        <p:txBody>
          <a:bodyPr>
            <a:normAutofit/>
          </a:bodyPr>
          <a:lstStyle/>
          <a:p>
            <a:r>
              <a:rPr lang="fr-FR" b="1" dirty="0"/>
              <a:t>B) Le(s) pouvoir(s) politique(s)</a:t>
            </a:r>
          </a:p>
        </p:txBody>
      </p:sp>
      <p:pic>
        <p:nvPicPr>
          <p:cNvPr id="5" name="Image 3" descr="1792_[Mille_sept_cent_quatre_[...]_ReducReglageNetjpg">
            <a:extLst>
              <a:ext uri="{FF2B5EF4-FFF2-40B4-BE49-F238E27FC236}">
                <a16:creationId xmlns:a16="http://schemas.microsoft.com/office/drawing/2014/main" id="{FAEF322F-87A6-8947-9EA7-19BC47DB74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8516" y="865167"/>
            <a:ext cx="3983318" cy="530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a16="http://schemas.microsoft.com/office/drawing/2014/main" id="{25C134EB-6E39-5C4C-8EA7-3A57DCDE8BC1}"/>
              </a:ext>
            </a:extLst>
          </p:cNvPr>
          <p:cNvPicPr>
            <a:picLocks noChangeAspect="1"/>
          </p:cNvPicPr>
          <p:nvPr/>
        </p:nvPicPr>
        <p:blipFill>
          <a:blip r:embed="rId3"/>
          <a:stretch>
            <a:fillRect/>
          </a:stretch>
        </p:blipFill>
        <p:spPr>
          <a:xfrm>
            <a:off x="184935" y="919748"/>
            <a:ext cx="3689131" cy="5249356"/>
          </a:xfrm>
          <a:prstGeom prst="rect">
            <a:avLst/>
          </a:prstGeom>
        </p:spPr>
      </p:pic>
      <p:sp>
        <p:nvSpPr>
          <p:cNvPr id="8" name="ZoneTexte 7">
            <a:extLst>
              <a:ext uri="{FF2B5EF4-FFF2-40B4-BE49-F238E27FC236}">
                <a16:creationId xmlns:a16="http://schemas.microsoft.com/office/drawing/2014/main" id="{16457A05-8A99-9246-BF7F-15DD1A375FF9}"/>
              </a:ext>
            </a:extLst>
          </p:cNvPr>
          <p:cNvSpPr txBox="1"/>
          <p:nvPr/>
        </p:nvSpPr>
        <p:spPr>
          <a:xfrm>
            <a:off x="15017" y="6077663"/>
            <a:ext cx="4687614" cy="1077218"/>
          </a:xfrm>
          <a:prstGeom prst="rect">
            <a:avLst/>
          </a:prstGeom>
          <a:noFill/>
        </p:spPr>
        <p:txBody>
          <a:bodyPr wrap="square" rtlCol="0">
            <a:spAutoFit/>
          </a:bodyPr>
          <a:lstStyle/>
          <a:p>
            <a:r>
              <a:rPr lang="fr-FR" sz="1600" u="sng" dirty="0"/>
              <a:t>Louis XIV en costume de sacre</a:t>
            </a:r>
            <a:r>
              <a:rPr lang="fr-FR" sz="1600" dirty="0"/>
              <a:t>, par Hyacinthe Rigaud, 1701, huile sur toile, hauteur : 2,77m, largeur : 1,94m, Château de Versailles et Musée du Louvre à Paris.</a:t>
            </a:r>
          </a:p>
          <a:p>
            <a:endParaRPr lang="fr-FR" sz="1600" dirty="0"/>
          </a:p>
        </p:txBody>
      </p:sp>
      <p:sp>
        <p:nvSpPr>
          <p:cNvPr id="9" name="ZoneTexte 8">
            <a:extLst>
              <a:ext uri="{FF2B5EF4-FFF2-40B4-BE49-F238E27FC236}">
                <a16:creationId xmlns:a16="http://schemas.microsoft.com/office/drawing/2014/main" id="{68B09DAA-39C5-9D48-84E6-E3147632423C}"/>
              </a:ext>
            </a:extLst>
          </p:cNvPr>
          <p:cNvSpPr txBox="1"/>
          <p:nvPr/>
        </p:nvSpPr>
        <p:spPr>
          <a:xfrm>
            <a:off x="4768516" y="6043111"/>
            <a:ext cx="4477406" cy="830997"/>
          </a:xfrm>
          <a:prstGeom prst="rect">
            <a:avLst/>
          </a:prstGeom>
          <a:noFill/>
        </p:spPr>
        <p:txBody>
          <a:bodyPr wrap="square" rtlCol="0">
            <a:spAutoFit/>
          </a:bodyPr>
          <a:lstStyle/>
          <a:p>
            <a:r>
              <a:rPr lang="fr-FR" sz="1600" dirty="0"/>
              <a:t>Affiche pour le centenaire de la République, Imprimerie </a:t>
            </a:r>
            <a:r>
              <a:rPr lang="fr-FR" sz="1600" dirty="0" err="1"/>
              <a:t>Pichot</a:t>
            </a:r>
            <a:r>
              <a:rPr lang="fr-FR" sz="1600" dirty="0"/>
              <a:t>, 1892, Paris, Bibliothèque nationale de France (</a:t>
            </a:r>
            <a:r>
              <a:rPr lang="fr-FR" sz="1600" dirty="0" err="1"/>
              <a:t>BnF</a:t>
            </a:r>
            <a:r>
              <a:rPr lang="fr-FR" sz="1600" dirty="0"/>
              <a:t>), 1m40 sur 1 m.</a:t>
            </a:r>
          </a:p>
        </p:txBody>
      </p:sp>
    </p:spTree>
    <p:extLst>
      <p:ext uri="{BB962C8B-B14F-4D97-AF65-F5344CB8AC3E}">
        <p14:creationId xmlns:p14="http://schemas.microsoft.com/office/powerpoint/2010/main" val="948055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41A1C-B380-F441-884D-40BDA2A41D49}"/>
              </a:ext>
            </a:extLst>
          </p:cNvPr>
          <p:cNvSpPr>
            <a:spLocks noGrp="1"/>
          </p:cNvSpPr>
          <p:nvPr>
            <p:ph type="title"/>
          </p:nvPr>
        </p:nvSpPr>
        <p:spPr>
          <a:xfrm>
            <a:off x="0" y="0"/>
            <a:ext cx="2660073" cy="1922318"/>
          </a:xfrm>
        </p:spPr>
        <p:txBody>
          <a:bodyPr>
            <a:normAutofit fontScale="90000"/>
          </a:bodyPr>
          <a:lstStyle/>
          <a:p>
            <a:pPr algn="l"/>
            <a:r>
              <a:rPr lang="fr-FR" b="1" dirty="0"/>
              <a:t>B) Le(s) pouvoir(s) politique(s)</a:t>
            </a:r>
          </a:p>
        </p:txBody>
      </p:sp>
      <p:sp>
        <p:nvSpPr>
          <p:cNvPr id="8" name="ZoneTexte 7">
            <a:extLst>
              <a:ext uri="{FF2B5EF4-FFF2-40B4-BE49-F238E27FC236}">
                <a16:creationId xmlns:a16="http://schemas.microsoft.com/office/drawing/2014/main" id="{DA02E454-74DE-60A5-D051-44624C84965F}"/>
              </a:ext>
            </a:extLst>
          </p:cNvPr>
          <p:cNvSpPr txBox="1"/>
          <p:nvPr/>
        </p:nvSpPr>
        <p:spPr>
          <a:xfrm>
            <a:off x="1132608" y="5902037"/>
            <a:ext cx="3363847" cy="1200329"/>
          </a:xfrm>
          <a:prstGeom prst="rect">
            <a:avLst/>
          </a:prstGeom>
          <a:noFill/>
        </p:spPr>
        <p:txBody>
          <a:bodyPr wrap="square" rtlCol="0">
            <a:spAutoFit/>
          </a:bodyPr>
          <a:lstStyle/>
          <a:p>
            <a:pPr algn="r"/>
            <a:r>
              <a:rPr lang="fr-FR" sz="1800" u="sng" kern="100" dirty="0">
                <a:effectLst/>
                <a:latin typeface="Times New Roman" panose="02020603050405020304" pitchFamily="18" charset="0"/>
                <a:ea typeface="DengXian" panose="02010600030101010101" pitchFamily="2" charset="-122"/>
                <a:cs typeface="Times New Roman" panose="02020603050405020304" pitchFamily="18" charset="0"/>
              </a:rPr>
              <a:t>Triomphe de la République</a:t>
            </a:r>
            <a:r>
              <a:rPr lang="fr-FR" sz="1800" kern="100" dirty="0">
                <a:effectLst/>
                <a:latin typeface="Times New Roman" panose="02020603050405020304" pitchFamily="18" charset="0"/>
                <a:ea typeface="DengXian" panose="02010600030101010101" pitchFamily="2" charset="-122"/>
                <a:cs typeface="Times New Roman" panose="02020603050405020304" pitchFamily="18" charset="0"/>
              </a:rPr>
              <a:t>, lithographie coloriée, anonyme, 46 x 30 cm, 1875.</a:t>
            </a:r>
            <a:endParaRPr lang="fr-FR"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algn="r"/>
            <a:endParaRPr lang="fr-FR" dirty="0"/>
          </a:p>
        </p:txBody>
      </p:sp>
      <p:pic>
        <p:nvPicPr>
          <p:cNvPr id="3" name="Image 2">
            <a:extLst>
              <a:ext uri="{FF2B5EF4-FFF2-40B4-BE49-F238E27FC236}">
                <a16:creationId xmlns:a16="http://schemas.microsoft.com/office/drawing/2014/main" id="{5E35D0C0-4B31-BE37-9667-44694C598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678" y="0"/>
            <a:ext cx="4607385" cy="6858000"/>
          </a:xfrm>
          <a:prstGeom prst="rect">
            <a:avLst/>
          </a:prstGeom>
        </p:spPr>
      </p:pic>
    </p:spTree>
    <p:extLst>
      <p:ext uri="{BB962C8B-B14F-4D97-AF65-F5344CB8AC3E}">
        <p14:creationId xmlns:p14="http://schemas.microsoft.com/office/powerpoint/2010/main" val="3979673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DB497-CB30-7A43-BD3A-AAA81AF5E911}"/>
              </a:ext>
            </a:extLst>
          </p:cNvPr>
          <p:cNvSpPr>
            <a:spLocks noGrp="1"/>
          </p:cNvSpPr>
          <p:nvPr>
            <p:ph type="title"/>
          </p:nvPr>
        </p:nvSpPr>
        <p:spPr>
          <a:xfrm>
            <a:off x="457200" y="0"/>
            <a:ext cx="8229600" cy="1019906"/>
          </a:xfrm>
        </p:spPr>
        <p:txBody>
          <a:bodyPr/>
          <a:lstStyle/>
          <a:p>
            <a:r>
              <a:rPr lang="fr-FR" dirty="0"/>
              <a:t>Le calendrier du S1-S7</a:t>
            </a:r>
          </a:p>
        </p:txBody>
      </p:sp>
      <p:graphicFrame>
        <p:nvGraphicFramePr>
          <p:cNvPr id="5" name="Espace réservé du contenu 4">
            <a:extLst>
              <a:ext uri="{FF2B5EF4-FFF2-40B4-BE49-F238E27FC236}">
                <a16:creationId xmlns:a16="http://schemas.microsoft.com/office/drawing/2014/main" id="{6DA98C29-DB33-0EC9-E504-9E9ED6524309}"/>
              </a:ext>
            </a:extLst>
          </p:cNvPr>
          <p:cNvGraphicFramePr>
            <a:graphicFrameLocks noGrp="1"/>
          </p:cNvGraphicFramePr>
          <p:nvPr>
            <p:ph idx="1"/>
            <p:extLst>
              <p:ext uri="{D42A27DB-BD31-4B8C-83A1-F6EECF244321}">
                <p14:modId xmlns:p14="http://schemas.microsoft.com/office/powerpoint/2010/main" val="1917194164"/>
              </p:ext>
            </p:extLst>
          </p:nvPr>
        </p:nvGraphicFramePr>
        <p:xfrm>
          <a:off x="457200" y="951722"/>
          <a:ext cx="8136295" cy="5601421"/>
        </p:xfrm>
        <a:graphic>
          <a:graphicData uri="http://schemas.openxmlformats.org/drawingml/2006/table">
            <a:tbl>
              <a:tblPr firstRow="1" firstCol="1" bandRow="1">
                <a:tableStyleId>{5C22544A-7EE6-4342-B048-85BDC9FD1C3A}</a:tableStyleId>
              </a:tblPr>
              <a:tblGrid>
                <a:gridCol w="466531">
                  <a:extLst>
                    <a:ext uri="{9D8B030D-6E8A-4147-A177-3AD203B41FA5}">
                      <a16:colId xmlns:a16="http://schemas.microsoft.com/office/drawing/2014/main" val="2854680230"/>
                    </a:ext>
                  </a:extLst>
                </a:gridCol>
                <a:gridCol w="2573646">
                  <a:extLst>
                    <a:ext uri="{9D8B030D-6E8A-4147-A177-3AD203B41FA5}">
                      <a16:colId xmlns:a16="http://schemas.microsoft.com/office/drawing/2014/main" val="382749837"/>
                    </a:ext>
                  </a:extLst>
                </a:gridCol>
                <a:gridCol w="2591351">
                  <a:extLst>
                    <a:ext uri="{9D8B030D-6E8A-4147-A177-3AD203B41FA5}">
                      <a16:colId xmlns:a16="http://schemas.microsoft.com/office/drawing/2014/main" val="931972329"/>
                    </a:ext>
                  </a:extLst>
                </a:gridCol>
                <a:gridCol w="1252825">
                  <a:extLst>
                    <a:ext uri="{9D8B030D-6E8A-4147-A177-3AD203B41FA5}">
                      <a16:colId xmlns:a16="http://schemas.microsoft.com/office/drawing/2014/main" val="998791717"/>
                    </a:ext>
                  </a:extLst>
                </a:gridCol>
                <a:gridCol w="1251942">
                  <a:extLst>
                    <a:ext uri="{9D8B030D-6E8A-4147-A177-3AD203B41FA5}">
                      <a16:colId xmlns:a16="http://schemas.microsoft.com/office/drawing/2014/main" val="363117919"/>
                    </a:ext>
                  </a:extLst>
                </a:gridCol>
              </a:tblGrid>
              <a:tr h="246443">
                <a:tc>
                  <a:txBody>
                    <a:bodyPr/>
                    <a:lstStyle/>
                    <a:p>
                      <a:pPr algn="just"/>
                      <a:r>
                        <a:rPr lang="fr-FR" sz="1200">
                          <a:effectLst/>
                        </a:rPr>
                        <a:t> </a:t>
                      </a:r>
                      <a:endParaRPr lang="fr-FR" sz="120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200" dirty="0">
                          <a:effectLst/>
                        </a:rPr>
                        <a:t>Thématiques</a:t>
                      </a:r>
                      <a:endParaRPr lang="fr-FR" sz="1200" dirty="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200">
                          <a:effectLst/>
                        </a:rPr>
                        <a:t>Contenus/Programmes</a:t>
                      </a:r>
                      <a:endParaRPr lang="fr-FR" sz="120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200">
                          <a:effectLst/>
                        </a:rPr>
                        <a:t>M1 A</a:t>
                      </a:r>
                      <a:endParaRPr lang="fr-FR" sz="120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200">
                          <a:effectLst/>
                        </a:rPr>
                        <a:t>M1 B</a:t>
                      </a:r>
                      <a:endParaRPr lang="fr-FR" sz="120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extLst>
                  <a:ext uri="{0D108BD9-81ED-4DB2-BD59-A6C34878D82A}">
                    <a16:rowId xmlns:a16="http://schemas.microsoft.com/office/drawing/2014/main" val="775018795"/>
                  </a:ext>
                </a:extLst>
              </a:tr>
              <a:tr h="492885">
                <a:tc>
                  <a:txBody>
                    <a:bodyPr/>
                    <a:lstStyle/>
                    <a:p>
                      <a:pPr algn="just"/>
                      <a:r>
                        <a:rPr lang="fr-FR" sz="1400">
                          <a:solidFill>
                            <a:schemeClr val="tx1"/>
                          </a:solidFill>
                          <a:effectLst/>
                          <a:highlight>
                            <a:srgbClr val="FFFF00"/>
                          </a:highlight>
                        </a:rPr>
                        <a:t>TD1</a:t>
                      </a:r>
                      <a:endParaRPr lang="fr-FR" sz="14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b="0" dirty="0">
                          <a:effectLst/>
                        </a:rPr>
                        <a:t>Le repérage dans le temps</a:t>
                      </a:r>
                      <a:endParaRPr lang="fr-FR" sz="14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b="0" dirty="0">
                          <a:effectLst/>
                        </a:rPr>
                        <a:t>Dates, périodes</a:t>
                      </a:r>
                      <a:endParaRPr lang="fr-FR" sz="14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b="0" dirty="0">
                          <a:effectLst/>
                        </a:rPr>
                        <a:t>1/09/2025</a:t>
                      </a:r>
                    </a:p>
                    <a:p>
                      <a:pPr algn="just"/>
                      <a:r>
                        <a:rPr lang="fr-FR" sz="1400" b="0" dirty="0">
                          <a:effectLst/>
                        </a:rPr>
                        <a:t>Après-Midi2</a:t>
                      </a:r>
                      <a:endParaRPr lang="fr-FR" sz="14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b="0" dirty="0">
                          <a:effectLst/>
                        </a:rPr>
                        <a:t>1/09/2025</a:t>
                      </a:r>
                    </a:p>
                    <a:p>
                      <a:pPr algn="just"/>
                      <a:r>
                        <a:rPr lang="fr-FR" sz="1400" b="0" dirty="0">
                          <a:effectLst/>
                        </a:rPr>
                        <a:t>Après-Midi1</a:t>
                      </a:r>
                      <a:endParaRPr lang="fr-FR" sz="14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extLst>
                  <a:ext uri="{0D108BD9-81ED-4DB2-BD59-A6C34878D82A}">
                    <a16:rowId xmlns:a16="http://schemas.microsoft.com/office/drawing/2014/main" val="1994980467"/>
                  </a:ext>
                </a:extLst>
              </a:tr>
              <a:tr h="672570">
                <a:tc>
                  <a:txBody>
                    <a:bodyPr/>
                    <a:lstStyle/>
                    <a:p>
                      <a:pPr algn="just"/>
                      <a:r>
                        <a:rPr lang="fr-FR" sz="1400">
                          <a:solidFill>
                            <a:schemeClr val="tx1"/>
                          </a:solidFill>
                          <a:effectLst/>
                          <a:highlight>
                            <a:srgbClr val="FFFF00"/>
                          </a:highlight>
                        </a:rPr>
                        <a:t> </a:t>
                      </a:r>
                      <a:endParaRPr lang="fr-FR" sz="14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b="1" dirty="0">
                          <a:solidFill>
                            <a:srgbClr val="FF0000"/>
                          </a:solidFill>
                          <a:effectLst/>
                        </a:rPr>
                        <a:t>SORTIE ARGENTOMAGUS</a:t>
                      </a:r>
                    </a:p>
                    <a:p>
                      <a:pPr algn="just"/>
                      <a:r>
                        <a:rPr lang="fr-FR" sz="1400" b="1" dirty="0">
                          <a:solidFill>
                            <a:srgbClr val="FF0000"/>
                          </a:solidFill>
                          <a:effectLst/>
                        </a:rPr>
                        <a:t> (COVOITURAGE, 30 km de </a:t>
                      </a:r>
                      <a:r>
                        <a:rPr lang="fr-FR" sz="1400" b="1" dirty="0" err="1">
                          <a:solidFill>
                            <a:srgbClr val="FF0000"/>
                          </a:solidFill>
                          <a:effectLst/>
                        </a:rPr>
                        <a:t>Chtx</a:t>
                      </a:r>
                      <a:r>
                        <a:rPr lang="fr-FR" sz="1400" b="1" dirty="0">
                          <a:solidFill>
                            <a:srgbClr val="FF0000"/>
                          </a:solidFill>
                          <a:effectLst/>
                        </a:rPr>
                        <a:t>)</a:t>
                      </a:r>
                      <a:endParaRPr lang="fr-FR" sz="14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b="1">
                          <a:solidFill>
                            <a:srgbClr val="FF0000"/>
                          </a:solidFill>
                          <a:effectLst/>
                        </a:rPr>
                        <a:t>Visite du site et du musée</a:t>
                      </a:r>
                    </a:p>
                    <a:p>
                      <a:pPr algn="just"/>
                      <a:r>
                        <a:rPr lang="fr-FR" sz="1400" b="1">
                          <a:solidFill>
                            <a:srgbClr val="FF0000"/>
                          </a:solidFill>
                          <a:effectLst/>
                        </a:rPr>
                        <a:t>(Préhistoire, Antiquité)</a:t>
                      </a:r>
                      <a:endParaRPr lang="fr-FR" sz="1400" b="1">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b="0" dirty="0">
                          <a:solidFill>
                            <a:srgbClr val="FF0000"/>
                          </a:solidFill>
                          <a:effectLst/>
                        </a:rPr>
                        <a:t>8/09/2025</a:t>
                      </a:r>
                    </a:p>
                    <a:p>
                      <a:pPr algn="just"/>
                      <a:r>
                        <a:rPr lang="fr-FR" sz="1400" b="0" dirty="0">
                          <a:solidFill>
                            <a:srgbClr val="FF0000"/>
                          </a:solidFill>
                          <a:effectLst/>
                        </a:rPr>
                        <a:t>Après-midi</a:t>
                      </a:r>
                      <a:endParaRPr lang="fr-FR" sz="1400" b="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b="0" dirty="0">
                          <a:solidFill>
                            <a:srgbClr val="FF0000"/>
                          </a:solidFill>
                          <a:effectLst/>
                        </a:rPr>
                        <a:t>8/09/2025</a:t>
                      </a:r>
                    </a:p>
                    <a:p>
                      <a:pPr algn="just"/>
                      <a:r>
                        <a:rPr lang="fr-FR" sz="1400" b="0" dirty="0">
                          <a:solidFill>
                            <a:srgbClr val="FF0000"/>
                          </a:solidFill>
                          <a:effectLst/>
                        </a:rPr>
                        <a:t>Matin</a:t>
                      </a:r>
                      <a:endParaRPr lang="fr-FR" sz="1400" b="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extLst>
                  <a:ext uri="{0D108BD9-81ED-4DB2-BD59-A6C34878D82A}">
                    <a16:rowId xmlns:a16="http://schemas.microsoft.com/office/drawing/2014/main" val="2219963087"/>
                  </a:ext>
                </a:extLst>
              </a:tr>
              <a:tr h="492885">
                <a:tc>
                  <a:txBody>
                    <a:bodyPr/>
                    <a:lstStyle/>
                    <a:p>
                      <a:pPr algn="just"/>
                      <a:r>
                        <a:rPr lang="fr-FR" sz="1400">
                          <a:solidFill>
                            <a:schemeClr val="tx1"/>
                          </a:solidFill>
                          <a:effectLst/>
                          <a:highlight>
                            <a:srgbClr val="FFFF00"/>
                          </a:highlight>
                        </a:rPr>
                        <a:t>TD2</a:t>
                      </a:r>
                      <a:endParaRPr lang="fr-FR" sz="14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b="0" dirty="0">
                          <a:effectLst/>
                        </a:rPr>
                        <a:t>Trace, héritage et patrimoine</a:t>
                      </a:r>
                      <a:endParaRPr lang="fr-FR" sz="14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b="0" dirty="0">
                          <a:effectLst/>
                        </a:rPr>
                        <a:t>Préhistoire, Gaulois</a:t>
                      </a:r>
                      <a:endParaRPr lang="fr-FR" sz="14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b="0" dirty="0">
                          <a:effectLst/>
                        </a:rPr>
                        <a:t>15/09/2025</a:t>
                      </a:r>
                    </a:p>
                    <a:p>
                      <a:pPr algn="just"/>
                      <a:r>
                        <a:rPr lang="fr-FR" sz="1400" b="0" dirty="0">
                          <a:effectLst/>
                        </a:rPr>
                        <a:t>Après-Midi1</a:t>
                      </a:r>
                      <a:endParaRPr lang="fr-FR" sz="14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b="0" dirty="0">
                          <a:effectLst/>
                        </a:rPr>
                        <a:t>15/09/2025</a:t>
                      </a:r>
                    </a:p>
                    <a:p>
                      <a:pPr algn="just"/>
                      <a:r>
                        <a:rPr lang="fr-FR" sz="1400" b="0" dirty="0">
                          <a:effectLst/>
                        </a:rPr>
                        <a:t>Après-Midi2</a:t>
                      </a:r>
                      <a:endParaRPr lang="fr-FR" sz="14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extLst>
                  <a:ext uri="{0D108BD9-81ED-4DB2-BD59-A6C34878D82A}">
                    <a16:rowId xmlns:a16="http://schemas.microsoft.com/office/drawing/2014/main" val="3832795112"/>
                  </a:ext>
                </a:extLst>
              </a:tr>
              <a:tr h="492885">
                <a:tc>
                  <a:txBody>
                    <a:bodyPr/>
                    <a:lstStyle/>
                    <a:p>
                      <a:r>
                        <a:rPr lang="fr-FR" sz="1400">
                          <a:solidFill>
                            <a:schemeClr val="tx1"/>
                          </a:solidFill>
                          <a:effectLst/>
                          <a:highlight>
                            <a:srgbClr val="FFFF00"/>
                          </a:highlight>
                        </a:rPr>
                        <a:t>TD3</a:t>
                      </a:r>
                      <a:endParaRPr lang="fr-FR" sz="14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b="0" dirty="0">
                          <a:effectLst/>
                        </a:rPr>
                        <a:t>Les modes de vie et leur évolution</a:t>
                      </a:r>
                      <a:endParaRPr lang="fr-FR" sz="14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b="0" dirty="0">
                          <a:effectLst/>
                        </a:rPr>
                        <a:t>Seigneurs et paysans (CE2)</a:t>
                      </a:r>
                    </a:p>
                    <a:p>
                      <a:pPr algn="just"/>
                      <a:r>
                        <a:rPr lang="fr-FR" sz="1400" b="0" dirty="0">
                          <a:effectLst/>
                        </a:rPr>
                        <a:t>L'âge industriel</a:t>
                      </a:r>
                      <a:endParaRPr lang="fr-FR" sz="14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b="0" dirty="0">
                          <a:effectLst/>
                        </a:rPr>
                        <a:t>23/09/2025</a:t>
                      </a:r>
                    </a:p>
                    <a:p>
                      <a:pPr algn="just"/>
                      <a:r>
                        <a:rPr lang="fr-FR" sz="1400" b="0" dirty="0">
                          <a:effectLst/>
                        </a:rPr>
                        <a:t>Après-Midi2</a:t>
                      </a:r>
                      <a:endParaRPr lang="fr-FR" sz="14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b="0" dirty="0">
                          <a:effectLst/>
                        </a:rPr>
                        <a:t>23/09/2025</a:t>
                      </a:r>
                    </a:p>
                    <a:p>
                      <a:pPr algn="just"/>
                      <a:r>
                        <a:rPr lang="fr-FR" sz="1400" b="0" dirty="0">
                          <a:effectLst/>
                        </a:rPr>
                        <a:t>Après-Midi1</a:t>
                      </a:r>
                      <a:endParaRPr lang="fr-FR" sz="14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extLst>
                  <a:ext uri="{0D108BD9-81ED-4DB2-BD59-A6C34878D82A}">
                    <a16:rowId xmlns:a16="http://schemas.microsoft.com/office/drawing/2014/main" val="2212698277"/>
                  </a:ext>
                </a:extLst>
              </a:tr>
              <a:tr h="492885">
                <a:tc>
                  <a:txBody>
                    <a:bodyPr/>
                    <a:lstStyle/>
                    <a:p>
                      <a:pPr algn="just"/>
                      <a:r>
                        <a:rPr lang="fr-FR" sz="1400">
                          <a:solidFill>
                            <a:schemeClr val="tx1"/>
                          </a:solidFill>
                          <a:effectLst/>
                          <a:highlight>
                            <a:srgbClr val="00FF00"/>
                          </a:highlight>
                        </a:rPr>
                        <a:t>CM1</a:t>
                      </a:r>
                      <a:endParaRPr lang="fr-FR" sz="14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dirty="0">
                          <a:solidFill>
                            <a:srgbClr val="0432FF"/>
                          </a:solidFill>
                          <a:effectLst/>
                        </a:rPr>
                        <a:t>L'histoire et son enseignement</a:t>
                      </a:r>
                      <a:endParaRPr lang="fr-FR" sz="14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dirty="0">
                          <a:solidFill>
                            <a:srgbClr val="0432FF"/>
                          </a:solidFill>
                          <a:effectLst/>
                        </a:rPr>
                        <a:t> </a:t>
                      </a:r>
                      <a:endParaRPr lang="fr-FR" sz="14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dirty="0">
                          <a:solidFill>
                            <a:srgbClr val="0432FF"/>
                          </a:solidFill>
                          <a:effectLst/>
                        </a:rPr>
                        <a:t>30/09/2025</a:t>
                      </a:r>
                    </a:p>
                    <a:p>
                      <a:pPr algn="just"/>
                      <a:r>
                        <a:rPr lang="fr-FR" sz="1400" dirty="0">
                          <a:solidFill>
                            <a:srgbClr val="0432FF"/>
                          </a:solidFill>
                          <a:effectLst/>
                        </a:rPr>
                        <a:t>Matin1</a:t>
                      </a:r>
                      <a:endParaRPr lang="fr-FR" sz="14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dirty="0">
                          <a:solidFill>
                            <a:srgbClr val="0432FF"/>
                          </a:solidFill>
                          <a:effectLst/>
                        </a:rPr>
                        <a:t>30/09/2025</a:t>
                      </a:r>
                    </a:p>
                    <a:p>
                      <a:pPr algn="just"/>
                      <a:r>
                        <a:rPr lang="fr-FR" sz="1400" dirty="0">
                          <a:solidFill>
                            <a:srgbClr val="0432FF"/>
                          </a:solidFill>
                          <a:effectLst/>
                        </a:rPr>
                        <a:t>Matin1</a:t>
                      </a:r>
                      <a:endParaRPr lang="fr-FR" sz="14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extLst>
                  <a:ext uri="{0D108BD9-81ED-4DB2-BD59-A6C34878D82A}">
                    <a16:rowId xmlns:a16="http://schemas.microsoft.com/office/drawing/2014/main" val="1794044781"/>
                  </a:ext>
                </a:extLst>
              </a:tr>
              <a:tr h="739328">
                <a:tc>
                  <a:txBody>
                    <a:bodyPr/>
                    <a:lstStyle/>
                    <a:p>
                      <a:pPr algn="just"/>
                      <a:r>
                        <a:rPr lang="fr-FR" sz="1400">
                          <a:solidFill>
                            <a:schemeClr val="tx1"/>
                          </a:solidFill>
                          <a:effectLst/>
                          <a:highlight>
                            <a:srgbClr val="FFFF00"/>
                          </a:highlight>
                        </a:rPr>
                        <a:t>TD4</a:t>
                      </a:r>
                      <a:endParaRPr lang="fr-FR" sz="14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b="1">
                          <a:effectLst/>
                        </a:rPr>
                        <a:t>Le pouvoir (organisation, idéologie, symboles)</a:t>
                      </a:r>
                      <a:endParaRPr lang="fr-FR" sz="1400" b="1">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b="1" dirty="0">
                          <a:effectLst/>
                        </a:rPr>
                        <a:t>(Louis XIV)</a:t>
                      </a:r>
                    </a:p>
                    <a:p>
                      <a:pPr algn="just"/>
                      <a:r>
                        <a:rPr lang="fr-FR" sz="1400" b="1" dirty="0">
                          <a:effectLst/>
                        </a:rPr>
                        <a:t>La Rév </a:t>
                      </a:r>
                      <a:r>
                        <a:rPr lang="fr-FR" sz="1400" b="1" dirty="0" err="1">
                          <a:effectLst/>
                        </a:rPr>
                        <a:t>fr.</a:t>
                      </a:r>
                      <a:r>
                        <a:rPr lang="fr-FR" sz="1400" b="1" dirty="0">
                          <a:effectLst/>
                        </a:rPr>
                        <a:t> et le Ier Empire</a:t>
                      </a:r>
                    </a:p>
                    <a:p>
                      <a:pPr algn="just"/>
                      <a:r>
                        <a:rPr lang="fr-FR" sz="1400" b="1" dirty="0">
                          <a:effectLst/>
                        </a:rPr>
                        <a:t>Le temps de la République</a:t>
                      </a:r>
                      <a:endParaRPr lang="fr-FR"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b="1">
                          <a:effectLst/>
                        </a:rPr>
                        <a:t>21/10/2025</a:t>
                      </a:r>
                    </a:p>
                    <a:p>
                      <a:pPr algn="just"/>
                      <a:r>
                        <a:rPr lang="fr-FR" sz="1400" b="1">
                          <a:effectLst/>
                        </a:rPr>
                        <a:t>Matin2</a:t>
                      </a:r>
                      <a:endParaRPr lang="fr-FR" sz="1400" b="1">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b="1" dirty="0">
                          <a:effectLst/>
                        </a:rPr>
                        <a:t>21/10/2025</a:t>
                      </a:r>
                    </a:p>
                    <a:p>
                      <a:pPr algn="just"/>
                      <a:r>
                        <a:rPr lang="fr-FR" sz="1400" b="1" dirty="0">
                          <a:effectLst/>
                        </a:rPr>
                        <a:t>Matin1</a:t>
                      </a:r>
                      <a:endParaRPr lang="fr-FR" sz="14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extLst>
                  <a:ext uri="{0D108BD9-81ED-4DB2-BD59-A6C34878D82A}">
                    <a16:rowId xmlns:a16="http://schemas.microsoft.com/office/drawing/2014/main" val="4040611733"/>
                  </a:ext>
                </a:extLst>
              </a:tr>
              <a:tr h="492885">
                <a:tc>
                  <a:txBody>
                    <a:bodyPr/>
                    <a:lstStyle/>
                    <a:p>
                      <a:pPr algn="just"/>
                      <a:r>
                        <a:rPr lang="fr-FR" sz="1400">
                          <a:solidFill>
                            <a:schemeClr val="tx1"/>
                          </a:solidFill>
                          <a:effectLst/>
                          <a:highlight>
                            <a:srgbClr val="FFFF00"/>
                          </a:highlight>
                        </a:rPr>
                        <a:t>TD5</a:t>
                      </a:r>
                      <a:endParaRPr lang="fr-FR" sz="14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a:effectLst/>
                        </a:rPr>
                        <a:t>Le fait religieux et la laïcité</a:t>
                      </a:r>
                      <a:endParaRPr lang="fr-FR" sz="140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a:effectLst/>
                        </a:rPr>
                        <a:t>Louis IX, Henri IV</a:t>
                      </a:r>
                    </a:p>
                    <a:p>
                      <a:pPr algn="just"/>
                      <a:r>
                        <a:rPr lang="fr-FR" sz="1400">
                          <a:effectLst/>
                        </a:rPr>
                        <a:t>L'école de Jules Ferry</a:t>
                      </a:r>
                      <a:endParaRPr lang="fr-FR" sz="140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a:effectLst/>
                        </a:rPr>
                        <a:t>6/11/2025</a:t>
                      </a:r>
                    </a:p>
                    <a:p>
                      <a:pPr algn="just"/>
                      <a:r>
                        <a:rPr lang="fr-FR" sz="1400">
                          <a:effectLst/>
                        </a:rPr>
                        <a:t>Après-midi1</a:t>
                      </a:r>
                      <a:endParaRPr lang="fr-FR" sz="140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a:effectLst/>
                        </a:rPr>
                        <a:t>6/11/2025</a:t>
                      </a:r>
                    </a:p>
                    <a:p>
                      <a:pPr algn="just"/>
                      <a:r>
                        <a:rPr lang="fr-FR" sz="1400">
                          <a:effectLst/>
                        </a:rPr>
                        <a:t>Matin1</a:t>
                      </a:r>
                      <a:endParaRPr lang="fr-FR" sz="140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extLst>
                  <a:ext uri="{0D108BD9-81ED-4DB2-BD59-A6C34878D82A}">
                    <a16:rowId xmlns:a16="http://schemas.microsoft.com/office/drawing/2014/main" val="4247411382"/>
                  </a:ext>
                </a:extLst>
              </a:tr>
              <a:tr h="492885">
                <a:tc>
                  <a:txBody>
                    <a:bodyPr/>
                    <a:lstStyle/>
                    <a:p>
                      <a:pPr algn="just"/>
                      <a:r>
                        <a:rPr lang="fr-FR" sz="1400">
                          <a:solidFill>
                            <a:schemeClr val="tx1"/>
                          </a:solidFill>
                          <a:effectLst/>
                          <a:highlight>
                            <a:srgbClr val="FFFF00"/>
                          </a:highlight>
                        </a:rPr>
                        <a:t>TD6</a:t>
                      </a:r>
                      <a:endParaRPr lang="fr-FR" sz="14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a:effectLst/>
                        </a:rPr>
                        <a:t>Les violences</a:t>
                      </a:r>
                      <a:endParaRPr lang="fr-FR" sz="140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a:effectLst/>
                        </a:rPr>
                        <a:t>La France dans les deux guerres mondiales</a:t>
                      </a:r>
                      <a:endParaRPr lang="fr-FR" sz="140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a:effectLst/>
                        </a:rPr>
                        <a:t>24/11/2025</a:t>
                      </a:r>
                    </a:p>
                    <a:p>
                      <a:pPr algn="just"/>
                      <a:r>
                        <a:rPr lang="fr-FR" sz="1400">
                          <a:effectLst/>
                        </a:rPr>
                        <a:t>Après-Midi1</a:t>
                      </a:r>
                      <a:endParaRPr lang="fr-FR" sz="140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a:effectLst/>
                        </a:rPr>
                        <a:t>24/11/2025</a:t>
                      </a:r>
                    </a:p>
                    <a:p>
                      <a:pPr algn="just"/>
                      <a:r>
                        <a:rPr lang="fr-FR" sz="1400">
                          <a:effectLst/>
                        </a:rPr>
                        <a:t>Après-Midi2</a:t>
                      </a:r>
                      <a:endParaRPr lang="fr-FR" sz="140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extLst>
                  <a:ext uri="{0D108BD9-81ED-4DB2-BD59-A6C34878D82A}">
                    <a16:rowId xmlns:a16="http://schemas.microsoft.com/office/drawing/2014/main" val="4293118392"/>
                  </a:ext>
                </a:extLst>
              </a:tr>
              <a:tr h="492885">
                <a:tc>
                  <a:txBody>
                    <a:bodyPr/>
                    <a:lstStyle/>
                    <a:p>
                      <a:pPr algn="just"/>
                      <a:r>
                        <a:rPr lang="fr-FR" sz="1400" dirty="0">
                          <a:solidFill>
                            <a:schemeClr val="tx1"/>
                          </a:solidFill>
                          <a:effectLst/>
                          <a:highlight>
                            <a:srgbClr val="00FF00"/>
                          </a:highlight>
                        </a:rPr>
                        <a:t>CM2</a:t>
                      </a:r>
                      <a:endParaRPr lang="fr-FR" sz="14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dirty="0">
                          <a:solidFill>
                            <a:srgbClr val="0432FF"/>
                          </a:solidFill>
                          <a:effectLst/>
                        </a:rPr>
                        <a:t>La géographie et son enseignement</a:t>
                      </a:r>
                      <a:endParaRPr lang="fr-FR" sz="14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dirty="0">
                          <a:solidFill>
                            <a:srgbClr val="0432FF"/>
                          </a:solidFill>
                          <a:effectLst/>
                        </a:rPr>
                        <a:t> </a:t>
                      </a:r>
                      <a:endParaRPr lang="fr-FR" sz="14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dirty="0">
                          <a:solidFill>
                            <a:srgbClr val="0432FF"/>
                          </a:solidFill>
                          <a:effectLst/>
                        </a:rPr>
                        <a:t>1/12/2025</a:t>
                      </a:r>
                    </a:p>
                    <a:p>
                      <a:pPr algn="just"/>
                      <a:r>
                        <a:rPr lang="fr-FR" sz="1400" dirty="0">
                          <a:solidFill>
                            <a:srgbClr val="0432FF"/>
                          </a:solidFill>
                          <a:effectLst/>
                        </a:rPr>
                        <a:t>Après-midi1</a:t>
                      </a:r>
                      <a:endParaRPr lang="fr-FR" sz="14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dirty="0">
                          <a:solidFill>
                            <a:srgbClr val="0432FF"/>
                          </a:solidFill>
                          <a:effectLst/>
                        </a:rPr>
                        <a:t>1/12/2025</a:t>
                      </a:r>
                    </a:p>
                    <a:p>
                      <a:pPr algn="just"/>
                      <a:r>
                        <a:rPr lang="fr-FR" sz="1400" dirty="0">
                          <a:solidFill>
                            <a:srgbClr val="0432FF"/>
                          </a:solidFill>
                          <a:effectLst/>
                        </a:rPr>
                        <a:t>Après-midi1</a:t>
                      </a:r>
                      <a:endParaRPr lang="fr-FR" sz="14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extLst>
                  <a:ext uri="{0D108BD9-81ED-4DB2-BD59-A6C34878D82A}">
                    <a16:rowId xmlns:a16="http://schemas.microsoft.com/office/drawing/2014/main" val="2242157675"/>
                  </a:ext>
                </a:extLst>
              </a:tr>
              <a:tr h="492885">
                <a:tc>
                  <a:txBody>
                    <a:bodyPr/>
                    <a:lstStyle/>
                    <a:p>
                      <a:pPr algn="just"/>
                      <a:r>
                        <a:rPr lang="fr-FR" sz="1200">
                          <a:effectLst/>
                          <a:highlight>
                            <a:srgbClr val="00FF00"/>
                          </a:highlight>
                        </a:rPr>
                        <a:t> </a:t>
                      </a:r>
                      <a:endParaRPr lang="fr-FR" sz="1200">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i="1" dirty="0">
                          <a:solidFill>
                            <a:srgbClr val="00B050"/>
                          </a:solidFill>
                          <a:effectLst/>
                        </a:rPr>
                        <a:t>DST d’une heure : évaluation des connaissances</a:t>
                      </a:r>
                      <a:endParaRPr lang="fr-FR" sz="1400" i="1" dirty="0">
                        <a:solidFill>
                          <a:srgbClr val="00B05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i="1" dirty="0">
                          <a:solidFill>
                            <a:srgbClr val="00B050"/>
                          </a:solidFill>
                          <a:effectLst/>
                        </a:rPr>
                        <a:t>2 questions sur 2 notions + 1 commentaire de  document</a:t>
                      </a:r>
                      <a:endParaRPr lang="fr-FR" sz="1400" i="1" dirty="0">
                        <a:solidFill>
                          <a:srgbClr val="00B05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i="1" dirty="0">
                          <a:solidFill>
                            <a:srgbClr val="00B050"/>
                          </a:solidFill>
                          <a:effectLst/>
                        </a:rPr>
                        <a:t>10/12/2025</a:t>
                      </a:r>
                    </a:p>
                    <a:p>
                      <a:pPr algn="just"/>
                      <a:r>
                        <a:rPr lang="fr-FR" sz="1400" i="1" dirty="0">
                          <a:solidFill>
                            <a:srgbClr val="00B050"/>
                          </a:solidFill>
                          <a:effectLst/>
                        </a:rPr>
                        <a:t>9h-10h</a:t>
                      </a:r>
                      <a:endParaRPr lang="fr-FR" sz="1400" i="1" dirty="0">
                        <a:solidFill>
                          <a:srgbClr val="00B05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tc>
                  <a:txBody>
                    <a:bodyPr/>
                    <a:lstStyle/>
                    <a:p>
                      <a:pPr algn="just"/>
                      <a:r>
                        <a:rPr lang="fr-FR" sz="1400" i="1" dirty="0">
                          <a:solidFill>
                            <a:srgbClr val="00B050"/>
                          </a:solidFill>
                          <a:effectLst/>
                        </a:rPr>
                        <a:t>10/12/2025</a:t>
                      </a:r>
                    </a:p>
                    <a:p>
                      <a:pPr algn="just"/>
                      <a:r>
                        <a:rPr lang="fr-FR" sz="1400" i="1" dirty="0">
                          <a:solidFill>
                            <a:srgbClr val="00B050"/>
                          </a:solidFill>
                          <a:effectLst/>
                        </a:rPr>
                        <a:t>9h-10h</a:t>
                      </a:r>
                      <a:endParaRPr lang="fr-FR" sz="1400" i="1" dirty="0">
                        <a:solidFill>
                          <a:srgbClr val="00B05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195" marR="36195" marT="0" marB="0"/>
                </a:tc>
                <a:extLst>
                  <a:ext uri="{0D108BD9-81ED-4DB2-BD59-A6C34878D82A}">
                    <a16:rowId xmlns:a16="http://schemas.microsoft.com/office/drawing/2014/main" val="3670682319"/>
                  </a:ext>
                </a:extLst>
              </a:tr>
            </a:tbl>
          </a:graphicData>
        </a:graphic>
      </p:graphicFrame>
    </p:spTree>
    <p:extLst>
      <p:ext uri="{BB962C8B-B14F-4D97-AF65-F5344CB8AC3E}">
        <p14:creationId xmlns:p14="http://schemas.microsoft.com/office/powerpoint/2010/main" val="465220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DB497-CB30-7A43-BD3A-AAA81AF5E911}"/>
              </a:ext>
            </a:extLst>
          </p:cNvPr>
          <p:cNvSpPr>
            <a:spLocks noGrp="1"/>
          </p:cNvSpPr>
          <p:nvPr>
            <p:ph type="title"/>
          </p:nvPr>
        </p:nvSpPr>
        <p:spPr>
          <a:xfrm>
            <a:off x="457200" y="0"/>
            <a:ext cx="8229600" cy="1143000"/>
          </a:xfrm>
        </p:spPr>
        <p:txBody>
          <a:bodyPr/>
          <a:lstStyle/>
          <a:p>
            <a:r>
              <a:rPr lang="fr-FR" dirty="0"/>
              <a:t>Plan du TD4</a:t>
            </a:r>
          </a:p>
        </p:txBody>
      </p:sp>
      <p:sp>
        <p:nvSpPr>
          <p:cNvPr id="3" name="Espace réservé du contenu 2">
            <a:extLst>
              <a:ext uri="{FF2B5EF4-FFF2-40B4-BE49-F238E27FC236}">
                <a16:creationId xmlns:a16="http://schemas.microsoft.com/office/drawing/2014/main" id="{17A31C01-F4A1-EA43-8B73-1CE98EDE4B99}"/>
              </a:ext>
            </a:extLst>
          </p:cNvPr>
          <p:cNvSpPr>
            <a:spLocks noGrp="1"/>
          </p:cNvSpPr>
          <p:nvPr>
            <p:ph idx="1"/>
          </p:nvPr>
        </p:nvSpPr>
        <p:spPr>
          <a:xfrm>
            <a:off x="228600" y="963828"/>
            <a:ext cx="8686800" cy="5804274"/>
          </a:xfrm>
        </p:spPr>
        <p:txBody>
          <a:bodyPr>
            <a:normAutofit fontScale="92500" lnSpcReduction="10000"/>
          </a:bodyPr>
          <a:lstStyle/>
          <a:p>
            <a:pPr marL="514350" indent="-514350">
              <a:buAutoNum type="alphaUcParenR"/>
            </a:pPr>
            <a:r>
              <a:rPr lang="fr-FR" dirty="0"/>
              <a:t>Exposés</a:t>
            </a:r>
          </a:p>
          <a:p>
            <a:pPr marL="0" indent="0" algn="just">
              <a:buNone/>
            </a:pPr>
            <a:r>
              <a:rPr lang="fr-FR" dirty="0"/>
              <a:t>M1A : </a:t>
            </a:r>
            <a:r>
              <a:rPr lang="fr-FR" sz="3200" dirty="0">
                <a:solidFill>
                  <a:srgbClr val="0A813E"/>
                </a:solidFill>
                <a:effectLst/>
                <a:latin typeface="Calibri" panose="020F0502020204030204" pitchFamily="34" charset="0"/>
                <a:ea typeface="DengXian" panose="02010600030101010101" pitchFamily="2" charset="-122"/>
                <a:cs typeface="Times New Roman" panose="02020603050405020304" pitchFamily="18" charset="0"/>
              </a:rPr>
              <a:t>La république (notion) </a:t>
            </a:r>
            <a:r>
              <a:rPr lang="fr-FR" sz="32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Léa-Gaëlle</a:t>
            </a:r>
            <a:endParaRPr lang="fr-FR" dirty="0"/>
          </a:p>
          <a:p>
            <a:pPr marL="0" indent="0" algn="just">
              <a:buNone/>
            </a:pPr>
            <a:r>
              <a:rPr lang="fr-FR" dirty="0"/>
              <a:t>M1B : </a:t>
            </a:r>
            <a:r>
              <a:rPr lang="fr-FR" sz="32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Napoléon Ier en costume de sacre (document) </a:t>
            </a:r>
            <a:r>
              <a:rPr lang="fr-FR" sz="32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rPr>
              <a:t>Emma-Louane-Shelly </a:t>
            </a:r>
            <a:endParaRPr lang="fr-FR" sz="32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endParaRPr lang="fr-FR" dirty="0"/>
          </a:p>
          <a:p>
            <a:pPr marL="0" indent="0">
              <a:buNone/>
            </a:pPr>
            <a:r>
              <a:rPr lang="fr-FR" dirty="0"/>
              <a:t>B) </a:t>
            </a:r>
            <a:r>
              <a:rPr lang="fr-FR" b="1" dirty="0"/>
              <a:t>Le(s) pouvoir(s) politique(s)</a:t>
            </a:r>
          </a:p>
          <a:p>
            <a:pPr>
              <a:buFont typeface="Wingdings" pitchFamily="2" charset="2"/>
              <a:buChar char="à"/>
            </a:pPr>
            <a:r>
              <a:rPr lang="fr-FR" sz="2400" dirty="0">
                <a:sym typeface="Wingdings" pitchFamily="2" charset="2"/>
              </a:rPr>
              <a:t>La Révolution française et du 1er Empire (dernier thème CM1) </a:t>
            </a:r>
          </a:p>
          <a:p>
            <a:pPr>
              <a:buFont typeface="Wingdings" pitchFamily="2" charset="2"/>
              <a:buChar char="à"/>
            </a:pPr>
            <a:r>
              <a:rPr lang="fr-FR" sz="2400" dirty="0">
                <a:sym typeface="Wingdings" pitchFamily="2" charset="2"/>
              </a:rPr>
              <a:t>Le temps de la République (premier thème CM2)</a:t>
            </a:r>
            <a:endParaRPr lang="fr-FR" sz="2400" dirty="0"/>
          </a:p>
          <a:p>
            <a:pPr marL="0" indent="0">
              <a:buNone/>
            </a:pPr>
            <a:r>
              <a:rPr lang="fr-FR" sz="2400" dirty="0"/>
              <a:t>Maitrise des connaissances (Test et/ou exercice)</a:t>
            </a:r>
          </a:p>
          <a:p>
            <a:pPr marL="0" indent="0">
              <a:buNone/>
            </a:pPr>
            <a:r>
              <a:rPr lang="fr-FR" sz="2400" dirty="0"/>
              <a:t>Notions et programme(s)</a:t>
            </a:r>
          </a:p>
          <a:p>
            <a:pPr marL="0" indent="0">
              <a:buNone/>
            </a:pPr>
            <a:endParaRPr lang="fr-FR" sz="2400" dirty="0"/>
          </a:p>
          <a:p>
            <a:pPr marL="0" indent="0">
              <a:buNone/>
            </a:pPr>
            <a:r>
              <a:rPr lang="fr-FR" b="1" dirty="0"/>
              <a:t>C] Questionner un document (du pouvoir)</a:t>
            </a:r>
          </a:p>
          <a:p>
            <a:pPr marL="0" indent="0">
              <a:buNone/>
            </a:pPr>
            <a:r>
              <a:rPr lang="fr-FR" sz="2400" i="1" dirty="0">
                <a:solidFill>
                  <a:srgbClr val="7030A0"/>
                </a:solidFill>
              </a:rPr>
              <a:t>Exercice : Portrait de Louis XIV (1701) et/ou affiche de la République (1892)</a:t>
            </a:r>
          </a:p>
        </p:txBody>
      </p:sp>
    </p:spTree>
    <p:extLst>
      <p:ext uri="{BB962C8B-B14F-4D97-AF65-F5344CB8AC3E}">
        <p14:creationId xmlns:p14="http://schemas.microsoft.com/office/powerpoint/2010/main" val="3583415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DB497-CB30-7A43-BD3A-AAA81AF5E911}"/>
              </a:ext>
            </a:extLst>
          </p:cNvPr>
          <p:cNvSpPr>
            <a:spLocks noGrp="1"/>
          </p:cNvSpPr>
          <p:nvPr>
            <p:ph type="title"/>
          </p:nvPr>
        </p:nvSpPr>
        <p:spPr>
          <a:xfrm>
            <a:off x="457200" y="0"/>
            <a:ext cx="8229600" cy="700110"/>
          </a:xfrm>
        </p:spPr>
        <p:txBody>
          <a:bodyPr>
            <a:normAutofit fontScale="90000"/>
          </a:bodyPr>
          <a:lstStyle/>
          <a:p>
            <a:r>
              <a:rPr lang="fr-FR" dirty="0"/>
              <a:t>Calendrier S1-S7 : thèmes à travailler</a:t>
            </a:r>
          </a:p>
        </p:txBody>
      </p:sp>
      <p:graphicFrame>
        <p:nvGraphicFramePr>
          <p:cNvPr id="5" name="Espace réservé du contenu 4">
            <a:extLst>
              <a:ext uri="{FF2B5EF4-FFF2-40B4-BE49-F238E27FC236}">
                <a16:creationId xmlns:a16="http://schemas.microsoft.com/office/drawing/2014/main" id="{B14FD08C-3DD9-AE42-A917-FE089619611D}"/>
              </a:ext>
            </a:extLst>
          </p:cNvPr>
          <p:cNvGraphicFramePr>
            <a:graphicFrameLocks noGrp="1"/>
          </p:cNvGraphicFramePr>
          <p:nvPr>
            <p:ph idx="1"/>
            <p:extLst>
              <p:ext uri="{D42A27DB-BD31-4B8C-83A1-F6EECF244321}">
                <p14:modId xmlns:p14="http://schemas.microsoft.com/office/powerpoint/2010/main" val="901473969"/>
              </p:ext>
            </p:extLst>
          </p:nvPr>
        </p:nvGraphicFramePr>
        <p:xfrm>
          <a:off x="279917" y="846044"/>
          <a:ext cx="8668139" cy="4697784"/>
        </p:xfrm>
        <a:graphic>
          <a:graphicData uri="http://schemas.openxmlformats.org/drawingml/2006/table">
            <a:tbl>
              <a:tblPr firstRow="1" firstCol="1" bandRow="1">
                <a:tableStyleId>{5C22544A-7EE6-4342-B048-85BDC9FD1C3A}</a:tableStyleId>
              </a:tblPr>
              <a:tblGrid>
                <a:gridCol w="640857">
                  <a:extLst>
                    <a:ext uri="{9D8B030D-6E8A-4147-A177-3AD203B41FA5}">
                      <a16:colId xmlns:a16="http://schemas.microsoft.com/office/drawing/2014/main" val="2437665805"/>
                    </a:ext>
                  </a:extLst>
                </a:gridCol>
                <a:gridCol w="2972249">
                  <a:extLst>
                    <a:ext uri="{9D8B030D-6E8A-4147-A177-3AD203B41FA5}">
                      <a16:colId xmlns:a16="http://schemas.microsoft.com/office/drawing/2014/main" val="4187858261"/>
                    </a:ext>
                  </a:extLst>
                </a:gridCol>
                <a:gridCol w="5055033">
                  <a:extLst>
                    <a:ext uri="{9D8B030D-6E8A-4147-A177-3AD203B41FA5}">
                      <a16:colId xmlns:a16="http://schemas.microsoft.com/office/drawing/2014/main" val="3745034788"/>
                    </a:ext>
                  </a:extLst>
                </a:gridCol>
              </a:tblGrid>
              <a:tr h="645804">
                <a:tc>
                  <a:txBody>
                    <a:bodyPr/>
                    <a:lstStyle/>
                    <a:p>
                      <a:pPr algn="just"/>
                      <a:r>
                        <a:rPr lang="fr-FR" sz="1800">
                          <a:effectLst/>
                        </a:rPr>
                        <a:t> </a:t>
                      </a:r>
                      <a:endParaRPr lang="fr-FR"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a:effectLst/>
                        </a:rPr>
                        <a:t>Thématiques</a:t>
                      </a:r>
                      <a:endParaRPr lang="fr-FR"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solidFill>
                            <a:srgbClr val="FFFF00"/>
                          </a:solidFill>
                          <a:effectLst/>
                        </a:rPr>
                        <a:t>Thème à travailler en autonomie à partir du programme et d’un chapitre de manuel de concours</a:t>
                      </a:r>
                      <a:endParaRPr lang="fr-FR" sz="1800" dirty="0">
                        <a:solidFill>
                          <a:srgbClr val="FFFF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0429262"/>
                  </a:ext>
                </a:extLst>
              </a:tr>
              <a:tr h="645804">
                <a:tc>
                  <a:txBody>
                    <a:bodyPr/>
                    <a:lstStyle/>
                    <a:p>
                      <a:pPr algn="just"/>
                      <a:r>
                        <a:rPr lang="fr-FR" sz="1800" dirty="0">
                          <a:effectLst/>
                        </a:rPr>
                        <a:t>TD1</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latin typeface="Calibri" panose="020F0502020204030204" pitchFamily="34" charset="0"/>
                          <a:ea typeface="DengXian" panose="02010600030101010101" pitchFamily="2" charset="-122"/>
                          <a:cs typeface="Times New Roman" panose="02020603050405020304" pitchFamily="18" charset="0"/>
                        </a:rPr>
                        <a:t>Le repérage dans le temps</a:t>
                      </a:r>
                    </a:p>
                  </a:txBody>
                  <a:tcPr marL="68580" marR="68580" marT="0" marB="0"/>
                </a:tc>
                <a:tc>
                  <a:txBody>
                    <a:bodyPr/>
                    <a:lstStyle/>
                    <a:p>
                      <a:pPr algn="just"/>
                      <a:r>
                        <a:rPr lang="fr-FR" sz="1800" dirty="0">
                          <a:effectLst/>
                        </a:rPr>
                        <a:t>Dates, périodes historiques, périodisation, chronologie (1/09/2025)</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553231512"/>
                  </a:ext>
                </a:extLst>
              </a:tr>
              <a:tr h="645804">
                <a:tc>
                  <a:txBody>
                    <a:bodyPr/>
                    <a:lstStyle/>
                    <a:p>
                      <a:pPr algn="just"/>
                      <a:r>
                        <a:rPr lang="fr-FR" sz="1800" dirty="0">
                          <a:effectLst/>
                        </a:rPr>
                        <a:t>TD2</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Les traces en histoire</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dirty="0">
                          <a:solidFill>
                            <a:srgbClr val="0432FF"/>
                          </a:solidFill>
                          <a:effectLst/>
                        </a:rPr>
                        <a:t>Et avant la France ? (15/09/2025)</a:t>
                      </a:r>
                    </a:p>
                    <a:p>
                      <a:pPr algn="just"/>
                      <a:endParaRPr lang="fr-FR" sz="18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6666684"/>
                  </a:ext>
                </a:extLst>
              </a:tr>
              <a:tr h="645804">
                <a:tc>
                  <a:txBody>
                    <a:bodyPr/>
                    <a:lstStyle/>
                    <a:p>
                      <a:pPr algn="just"/>
                      <a:r>
                        <a:rPr lang="fr-FR" sz="1800">
                          <a:effectLst/>
                        </a:rPr>
                        <a:t>TD3</a:t>
                      </a:r>
                      <a:endParaRPr lang="fr-FR"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Les modes de vie et leur évolution</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dirty="0">
                          <a:solidFill>
                            <a:srgbClr val="0432FF"/>
                          </a:solidFill>
                          <a:effectLst/>
                        </a:rPr>
                        <a:t>Le temps des rois (23/09/2025</a:t>
                      </a:r>
                      <a:r>
                        <a:rPr lang="fr-FR" sz="18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rPr>
                        <a:t>)</a:t>
                      </a:r>
                      <a:endParaRPr lang="fr-FR" sz="1800" dirty="0">
                        <a:solidFill>
                          <a:srgbClr val="0432FF"/>
                        </a:solidFill>
                        <a:effectLst/>
                      </a:endParaRPr>
                    </a:p>
                  </a:txBody>
                  <a:tcPr marL="68580" marR="68580" marT="0" marB="0"/>
                </a:tc>
                <a:extLst>
                  <a:ext uri="{0D108BD9-81ED-4DB2-BD59-A6C34878D82A}">
                    <a16:rowId xmlns:a16="http://schemas.microsoft.com/office/drawing/2014/main" val="1679271232"/>
                  </a:ext>
                </a:extLst>
              </a:tr>
              <a:tr h="645804">
                <a:tc>
                  <a:txBody>
                    <a:bodyPr/>
                    <a:lstStyle/>
                    <a:p>
                      <a:pPr algn="just"/>
                      <a:r>
                        <a:rPr lang="fr-FR" sz="1800">
                          <a:effectLst/>
                        </a:rPr>
                        <a:t>TD4</a:t>
                      </a:r>
                      <a:endParaRPr lang="fr-FR"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Le pouvoir politique (organisation, idéologie, symboles)</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b="1" dirty="0">
                          <a:solidFill>
                            <a:srgbClr val="0432FF"/>
                          </a:solidFill>
                          <a:effectLst/>
                        </a:rPr>
                        <a:t>La Révolution Française et le Ier empire.</a:t>
                      </a: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b="1"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rPr>
                        <a:t>Le temps de la République (</a:t>
                      </a:r>
                      <a:r>
                        <a:rPr lang="fr-FR" sz="1800" b="1" dirty="0">
                          <a:solidFill>
                            <a:srgbClr val="0432FF"/>
                          </a:solidFill>
                          <a:effectLst/>
                        </a:rPr>
                        <a:t>21/10/2025</a:t>
                      </a:r>
                      <a:r>
                        <a:rPr lang="fr-FR" sz="1800" b="1"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rPr>
                        <a:t>)</a:t>
                      </a:r>
                      <a:endParaRPr lang="fr-FR" sz="1800" b="1" dirty="0">
                        <a:solidFill>
                          <a:srgbClr val="0432FF"/>
                        </a:solidFill>
                        <a:effectLst/>
                      </a:endParaRPr>
                    </a:p>
                  </a:txBody>
                  <a:tcPr marL="68580" marR="68580" marT="0" marB="0"/>
                </a:tc>
                <a:extLst>
                  <a:ext uri="{0D108BD9-81ED-4DB2-BD59-A6C34878D82A}">
                    <a16:rowId xmlns:a16="http://schemas.microsoft.com/office/drawing/2014/main" val="2658452443"/>
                  </a:ext>
                </a:extLst>
              </a:tr>
              <a:tr h="645804">
                <a:tc>
                  <a:txBody>
                    <a:bodyPr/>
                    <a:lstStyle/>
                    <a:p>
                      <a:pPr algn="just"/>
                      <a:r>
                        <a:rPr lang="fr-FR" sz="1800">
                          <a:effectLst/>
                        </a:rPr>
                        <a:t>TD5</a:t>
                      </a:r>
                      <a:endParaRPr lang="fr-FR"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Le fait religieux et la laïcité</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dirty="0">
                          <a:solidFill>
                            <a:srgbClr val="0432FF"/>
                          </a:solidFill>
                          <a:effectLst/>
                        </a:rPr>
                        <a:t>L’âge industriel (6/11/2025</a:t>
                      </a:r>
                      <a:r>
                        <a:rPr lang="fr-FR" sz="18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rPr>
                        <a:t>)</a:t>
                      </a:r>
                      <a:endParaRPr lang="fr-FR" sz="1800" dirty="0">
                        <a:solidFill>
                          <a:srgbClr val="0432FF"/>
                        </a:solidFill>
                        <a:effectLst/>
                      </a:endParaRPr>
                    </a:p>
                  </a:txBody>
                  <a:tcPr marL="68580" marR="68580" marT="0" marB="0"/>
                </a:tc>
                <a:extLst>
                  <a:ext uri="{0D108BD9-81ED-4DB2-BD59-A6C34878D82A}">
                    <a16:rowId xmlns:a16="http://schemas.microsoft.com/office/drawing/2014/main" val="3609321820"/>
                  </a:ext>
                </a:extLst>
              </a:tr>
              <a:tr h="645804">
                <a:tc>
                  <a:txBody>
                    <a:bodyPr/>
                    <a:lstStyle/>
                    <a:p>
                      <a:pPr algn="just"/>
                      <a:r>
                        <a:rPr lang="fr-FR" sz="1800">
                          <a:effectLst/>
                        </a:rPr>
                        <a:t>TD6</a:t>
                      </a:r>
                      <a:endParaRPr lang="fr-FR"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Les violences</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dirty="0">
                          <a:solidFill>
                            <a:srgbClr val="0432FF"/>
                          </a:solidFill>
                          <a:effectLst/>
                        </a:rPr>
                        <a:t>La France des guerres mondiales à la construction européenne (24/11/2025</a:t>
                      </a:r>
                      <a:r>
                        <a:rPr lang="fr-FR" sz="18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rPr>
                        <a:t>)</a:t>
                      </a:r>
                      <a:endParaRPr lang="fr-FR" sz="1800" dirty="0">
                        <a:solidFill>
                          <a:srgbClr val="0432FF"/>
                        </a:solidFill>
                        <a:effectLst/>
                      </a:endParaRPr>
                    </a:p>
                  </a:txBody>
                  <a:tcPr marL="68580" marR="68580" marT="0" marB="0"/>
                </a:tc>
                <a:extLst>
                  <a:ext uri="{0D108BD9-81ED-4DB2-BD59-A6C34878D82A}">
                    <a16:rowId xmlns:a16="http://schemas.microsoft.com/office/drawing/2014/main" val="2742162755"/>
                  </a:ext>
                </a:extLst>
              </a:tr>
            </a:tbl>
          </a:graphicData>
        </a:graphic>
      </p:graphicFrame>
      <p:sp>
        <p:nvSpPr>
          <p:cNvPr id="3" name="ZoneTexte 2">
            <a:extLst>
              <a:ext uri="{FF2B5EF4-FFF2-40B4-BE49-F238E27FC236}">
                <a16:creationId xmlns:a16="http://schemas.microsoft.com/office/drawing/2014/main" id="{B6787779-AAD7-051B-69D1-264F1641981A}"/>
              </a:ext>
            </a:extLst>
          </p:cNvPr>
          <p:cNvSpPr txBox="1"/>
          <p:nvPr/>
        </p:nvSpPr>
        <p:spPr>
          <a:xfrm>
            <a:off x="877078" y="5689762"/>
            <a:ext cx="7725746" cy="923330"/>
          </a:xfrm>
          <a:prstGeom prst="rect">
            <a:avLst/>
          </a:prstGeom>
          <a:noFill/>
        </p:spPr>
        <p:txBody>
          <a:bodyPr wrap="square" rtlCol="0">
            <a:spAutoFit/>
          </a:bodyPr>
          <a:lstStyle/>
          <a:p>
            <a:pPr algn="just"/>
            <a:r>
              <a:rPr lang="fr-FR" b="1" dirty="0">
                <a:solidFill>
                  <a:srgbClr val="7030A0"/>
                </a:solidFill>
                <a:sym typeface="Wingdings" pitchFamily="2" charset="2"/>
              </a:rPr>
              <a:t> </a:t>
            </a:r>
            <a:r>
              <a:rPr lang="fr-FR" b="1" dirty="0">
                <a:solidFill>
                  <a:srgbClr val="7030A0"/>
                </a:solidFill>
              </a:rPr>
              <a:t>Prendre des notes sur les grands thèmes au programme en identifiant les notions associées à l’aide du tableau des notions : c’est avant tout un travail qualitatif de compréhension davantage qu’un travail </a:t>
            </a:r>
            <a:r>
              <a:rPr lang="fr-FR" b="1">
                <a:solidFill>
                  <a:srgbClr val="7030A0"/>
                </a:solidFill>
              </a:rPr>
              <a:t>de mémorisation</a:t>
            </a:r>
            <a:endParaRPr lang="fr-FR" b="1" dirty="0">
              <a:solidFill>
                <a:srgbClr val="7030A0"/>
              </a:solidFill>
            </a:endParaRPr>
          </a:p>
        </p:txBody>
      </p:sp>
    </p:spTree>
    <p:extLst>
      <p:ext uri="{BB962C8B-B14F-4D97-AF65-F5344CB8AC3E}">
        <p14:creationId xmlns:p14="http://schemas.microsoft.com/office/powerpoint/2010/main" val="3609354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F1D1868-ECEF-7CBB-92F2-82656D99A17D}"/>
              </a:ext>
            </a:extLst>
          </p:cNvPr>
          <p:cNvPicPr>
            <a:picLocks noChangeAspect="1"/>
          </p:cNvPicPr>
          <p:nvPr/>
        </p:nvPicPr>
        <p:blipFill>
          <a:blip r:embed="rId2"/>
          <a:stretch>
            <a:fillRect/>
          </a:stretch>
        </p:blipFill>
        <p:spPr>
          <a:xfrm>
            <a:off x="112603" y="418245"/>
            <a:ext cx="8918794" cy="6021509"/>
          </a:xfrm>
          <a:prstGeom prst="rect">
            <a:avLst/>
          </a:prstGeom>
        </p:spPr>
      </p:pic>
    </p:spTree>
    <p:extLst>
      <p:ext uri="{BB962C8B-B14F-4D97-AF65-F5344CB8AC3E}">
        <p14:creationId xmlns:p14="http://schemas.microsoft.com/office/powerpoint/2010/main" val="20388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A0EABD4-A0B2-C4B5-308C-82BFF1B76BF9}"/>
              </a:ext>
            </a:extLst>
          </p:cNvPr>
          <p:cNvPicPr>
            <a:picLocks noChangeAspect="1"/>
          </p:cNvPicPr>
          <p:nvPr/>
        </p:nvPicPr>
        <p:blipFill>
          <a:blip r:embed="rId2"/>
          <a:stretch>
            <a:fillRect/>
          </a:stretch>
        </p:blipFill>
        <p:spPr>
          <a:xfrm>
            <a:off x="185146" y="481064"/>
            <a:ext cx="8773708" cy="5895872"/>
          </a:xfrm>
          <a:prstGeom prst="rect">
            <a:avLst/>
          </a:prstGeom>
        </p:spPr>
      </p:pic>
    </p:spTree>
    <p:extLst>
      <p:ext uri="{BB962C8B-B14F-4D97-AF65-F5344CB8AC3E}">
        <p14:creationId xmlns:p14="http://schemas.microsoft.com/office/powerpoint/2010/main" val="371083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E8AEFA-4D2C-2D46-B037-F5E8BFBEA04D}"/>
              </a:ext>
            </a:extLst>
          </p:cNvPr>
          <p:cNvSpPr>
            <a:spLocks noGrp="1"/>
          </p:cNvSpPr>
          <p:nvPr>
            <p:ph type="title"/>
          </p:nvPr>
        </p:nvSpPr>
        <p:spPr>
          <a:xfrm>
            <a:off x="457200" y="31877"/>
            <a:ext cx="8229600" cy="1143000"/>
          </a:xfrm>
        </p:spPr>
        <p:txBody>
          <a:bodyPr/>
          <a:lstStyle/>
          <a:p>
            <a:r>
              <a:rPr lang="fr-FR" b="1" dirty="0"/>
              <a:t>B) Le(s) pouvoir(s) politique(s)</a:t>
            </a:r>
          </a:p>
        </p:txBody>
      </p:sp>
      <p:sp>
        <p:nvSpPr>
          <p:cNvPr id="7" name="ZoneTexte 6">
            <a:extLst>
              <a:ext uri="{FF2B5EF4-FFF2-40B4-BE49-F238E27FC236}">
                <a16:creationId xmlns:a16="http://schemas.microsoft.com/office/drawing/2014/main" id="{D464E797-31F9-1C41-A902-B1AF25AAB423}"/>
              </a:ext>
            </a:extLst>
          </p:cNvPr>
          <p:cNvSpPr txBox="1"/>
          <p:nvPr/>
        </p:nvSpPr>
        <p:spPr>
          <a:xfrm>
            <a:off x="3909848" y="3389585"/>
            <a:ext cx="1229711" cy="369332"/>
          </a:xfrm>
          <a:prstGeom prst="rect">
            <a:avLst/>
          </a:prstGeom>
          <a:noFill/>
          <a:ln w="25400">
            <a:solidFill>
              <a:schemeClr val="tx1"/>
            </a:solidFill>
          </a:ln>
        </p:spPr>
        <p:txBody>
          <a:bodyPr wrap="square" rtlCol="0">
            <a:spAutoFit/>
          </a:bodyPr>
          <a:lstStyle/>
          <a:p>
            <a:r>
              <a:rPr lang="fr-FR" b="1" dirty="0"/>
              <a:t> </a:t>
            </a:r>
            <a:r>
              <a:rPr lang="fr-FR" b="1" dirty="0">
                <a:solidFill>
                  <a:srgbClr val="0432FF"/>
                </a:solidFill>
              </a:rPr>
              <a:t>POUVOIR</a:t>
            </a:r>
          </a:p>
        </p:txBody>
      </p:sp>
      <p:sp>
        <p:nvSpPr>
          <p:cNvPr id="8" name="ZoneTexte 7">
            <a:extLst>
              <a:ext uri="{FF2B5EF4-FFF2-40B4-BE49-F238E27FC236}">
                <a16:creationId xmlns:a16="http://schemas.microsoft.com/office/drawing/2014/main" id="{9187F54F-4571-654E-A60A-A767C50CBF5A}"/>
              </a:ext>
            </a:extLst>
          </p:cNvPr>
          <p:cNvSpPr txBox="1"/>
          <p:nvPr/>
        </p:nvSpPr>
        <p:spPr>
          <a:xfrm>
            <a:off x="3308280" y="3758917"/>
            <a:ext cx="2471230" cy="369332"/>
          </a:xfrm>
          <a:prstGeom prst="rect">
            <a:avLst/>
          </a:prstGeom>
          <a:noFill/>
        </p:spPr>
        <p:txBody>
          <a:bodyPr wrap="square" rtlCol="0">
            <a:spAutoFit/>
          </a:bodyPr>
          <a:lstStyle/>
          <a:p>
            <a:r>
              <a:rPr lang="fr-FR" dirty="0"/>
              <a:t>Domaine de la politique</a:t>
            </a:r>
          </a:p>
        </p:txBody>
      </p:sp>
      <p:cxnSp>
        <p:nvCxnSpPr>
          <p:cNvPr id="4" name="Connecteur droit avec flèche 3">
            <a:extLst>
              <a:ext uri="{FF2B5EF4-FFF2-40B4-BE49-F238E27FC236}">
                <a16:creationId xmlns:a16="http://schemas.microsoft.com/office/drawing/2014/main" id="{4317D86C-60BB-FD46-84BC-D62DE68A7BCD}"/>
              </a:ext>
            </a:extLst>
          </p:cNvPr>
          <p:cNvCxnSpPr/>
          <p:nvPr/>
        </p:nvCxnSpPr>
        <p:spPr>
          <a:xfrm flipV="1">
            <a:off x="4407613" y="2178121"/>
            <a:ext cx="0" cy="12114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Connecteur droit avec flèche 8">
            <a:extLst>
              <a:ext uri="{FF2B5EF4-FFF2-40B4-BE49-F238E27FC236}">
                <a16:creationId xmlns:a16="http://schemas.microsoft.com/office/drawing/2014/main" id="{1D4870B0-EC50-6B46-B1CE-E832C1AE7052}"/>
              </a:ext>
            </a:extLst>
          </p:cNvPr>
          <p:cNvCxnSpPr>
            <a:cxnSpLocks/>
          </p:cNvCxnSpPr>
          <p:nvPr/>
        </p:nvCxnSpPr>
        <p:spPr>
          <a:xfrm>
            <a:off x="5127572" y="3594537"/>
            <a:ext cx="1136594"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B7F6B252-F5AC-E349-9E8E-446ADE4FE598}"/>
              </a:ext>
            </a:extLst>
          </p:cNvPr>
          <p:cNvSpPr txBox="1"/>
          <p:nvPr/>
        </p:nvSpPr>
        <p:spPr>
          <a:xfrm>
            <a:off x="6264166" y="3409871"/>
            <a:ext cx="2024009" cy="369332"/>
          </a:xfrm>
          <a:prstGeom prst="rect">
            <a:avLst/>
          </a:prstGeom>
          <a:noFill/>
        </p:spPr>
        <p:txBody>
          <a:bodyPr wrap="square" rtlCol="0">
            <a:spAutoFit/>
          </a:bodyPr>
          <a:lstStyle/>
          <a:p>
            <a:r>
              <a:rPr lang="fr-FR" b="1" dirty="0">
                <a:solidFill>
                  <a:srgbClr val="7030A0"/>
                </a:solidFill>
              </a:rPr>
              <a:t>Symboles</a:t>
            </a:r>
          </a:p>
        </p:txBody>
      </p:sp>
      <p:cxnSp>
        <p:nvCxnSpPr>
          <p:cNvPr id="11" name="Connecteur droit avec flèche 10">
            <a:extLst>
              <a:ext uri="{FF2B5EF4-FFF2-40B4-BE49-F238E27FC236}">
                <a16:creationId xmlns:a16="http://schemas.microsoft.com/office/drawing/2014/main" id="{59E62B82-B0B5-9146-B0C2-F80F3F2D2994}"/>
              </a:ext>
            </a:extLst>
          </p:cNvPr>
          <p:cNvCxnSpPr>
            <a:cxnSpLocks/>
          </p:cNvCxnSpPr>
          <p:nvPr/>
        </p:nvCxnSpPr>
        <p:spPr>
          <a:xfrm flipH="1">
            <a:off x="2511972" y="3590808"/>
            <a:ext cx="1408387" cy="372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ZoneTexte 13">
            <a:extLst>
              <a:ext uri="{FF2B5EF4-FFF2-40B4-BE49-F238E27FC236}">
                <a16:creationId xmlns:a16="http://schemas.microsoft.com/office/drawing/2014/main" id="{7E930C48-101B-7146-9942-100643511FF9}"/>
              </a:ext>
            </a:extLst>
          </p:cNvPr>
          <p:cNvSpPr txBox="1"/>
          <p:nvPr/>
        </p:nvSpPr>
        <p:spPr>
          <a:xfrm>
            <a:off x="937664" y="3389585"/>
            <a:ext cx="2024009" cy="1200329"/>
          </a:xfrm>
          <a:prstGeom prst="rect">
            <a:avLst/>
          </a:prstGeom>
          <a:noFill/>
        </p:spPr>
        <p:txBody>
          <a:bodyPr wrap="square" rtlCol="0">
            <a:spAutoFit/>
          </a:bodyPr>
          <a:lstStyle/>
          <a:p>
            <a:r>
              <a:rPr lang="fr-FR" b="1" dirty="0">
                <a:solidFill>
                  <a:srgbClr val="7030A0"/>
                </a:solidFill>
              </a:rPr>
              <a:t>Organisations</a:t>
            </a:r>
          </a:p>
          <a:p>
            <a:r>
              <a:rPr lang="fr-FR" dirty="0"/>
              <a:t>Personnes</a:t>
            </a:r>
          </a:p>
          <a:p>
            <a:r>
              <a:rPr lang="fr-FR" dirty="0"/>
              <a:t>Gouvernement</a:t>
            </a:r>
          </a:p>
          <a:p>
            <a:r>
              <a:rPr lang="fr-FR" i="1" dirty="0"/>
              <a:t>Constitution…</a:t>
            </a:r>
          </a:p>
        </p:txBody>
      </p:sp>
      <p:sp>
        <p:nvSpPr>
          <p:cNvPr id="15" name="ZoneTexte 14">
            <a:extLst>
              <a:ext uri="{FF2B5EF4-FFF2-40B4-BE49-F238E27FC236}">
                <a16:creationId xmlns:a16="http://schemas.microsoft.com/office/drawing/2014/main" id="{8A24130E-F892-104E-8DA5-A5B8BC604709}"/>
              </a:ext>
            </a:extLst>
          </p:cNvPr>
          <p:cNvSpPr txBox="1"/>
          <p:nvPr/>
        </p:nvSpPr>
        <p:spPr>
          <a:xfrm>
            <a:off x="3920359" y="933902"/>
            <a:ext cx="2024009" cy="1477328"/>
          </a:xfrm>
          <a:prstGeom prst="rect">
            <a:avLst/>
          </a:prstGeom>
          <a:noFill/>
        </p:spPr>
        <p:txBody>
          <a:bodyPr wrap="square" rtlCol="0">
            <a:spAutoFit/>
          </a:bodyPr>
          <a:lstStyle/>
          <a:p>
            <a:r>
              <a:rPr lang="fr-FR" dirty="0"/>
              <a:t>Libéralisme, démocratie, république…</a:t>
            </a:r>
          </a:p>
          <a:p>
            <a:r>
              <a:rPr lang="fr-FR" b="1" dirty="0">
                <a:solidFill>
                  <a:srgbClr val="7030A0"/>
                </a:solidFill>
              </a:rPr>
              <a:t>Idéologies</a:t>
            </a:r>
          </a:p>
          <a:p>
            <a:endParaRPr lang="fr-FR" dirty="0"/>
          </a:p>
        </p:txBody>
      </p:sp>
      <p:cxnSp>
        <p:nvCxnSpPr>
          <p:cNvPr id="16" name="Connecteur droit avec flèche 15">
            <a:extLst>
              <a:ext uri="{FF2B5EF4-FFF2-40B4-BE49-F238E27FC236}">
                <a16:creationId xmlns:a16="http://schemas.microsoft.com/office/drawing/2014/main" id="{7E77419B-399B-084C-9758-A5C9BB0B372F}"/>
              </a:ext>
            </a:extLst>
          </p:cNvPr>
          <p:cNvCxnSpPr>
            <a:cxnSpLocks/>
          </p:cNvCxnSpPr>
          <p:nvPr/>
        </p:nvCxnSpPr>
        <p:spPr>
          <a:xfrm>
            <a:off x="4413932" y="4405248"/>
            <a:ext cx="0" cy="12598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ZoneTexte 18">
            <a:extLst>
              <a:ext uri="{FF2B5EF4-FFF2-40B4-BE49-F238E27FC236}">
                <a16:creationId xmlns:a16="http://schemas.microsoft.com/office/drawing/2014/main" id="{AFCE8E0B-87D0-264A-B4EB-D89EFDA9F6C7}"/>
              </a:ext>
            </a:extLst>
          </p:cNvPr>
          <p:cNvSpPr txBox="1"/>
          <p:nvPr/>
        </p:nvSpPr>
        <p:spPr>
          <a:xfrm>
            <a:off x="1027320" y="5725878"/>
            <a:ext cx="6760586" cy="369332"/>
          </a:xfrm>
          <a:prstGeom prst="rect">
            <a:avLst/>
          </a:prstGeom>
          <a:noFill/>
        </p:spPr>
        <p:txBody>
          <a:bodyPr wrap="square" rtlCol="0">
            <a:spAutoFit/>
          </a:bodyPr>
          <a:lstStyle/>
          <a:p>
            <a:r>
              <a:rPr lang="fr-FR" b="1" dirty="0">
                <a:solidFill>
                  <a:srgbClr val="7030A0"/>
                </a:solidFill>
              </a:rPr>
              <a:t>Pratiques et culture</a:t>
            </a:r>
            <a:r>
              <a:rPr lang="fr-FR" dirty="0"/>
              <a:t> : </a:t>
            </a:r>
            <a:r>
              <a:rPr lang="fr-FR" b="1" dirty="0"/>
              <a:t>décisions</a:t>
            </a:r>
            <a:r>
              <a:rPr lang="fr-FR" dirty="0"/>
              <a:t> (actions dans la Cité) mais aussi </a:t>
            </a:r>
            <a:r>
              <a:rPr lang="fr-FR" b="1" dirty="0"/>
              <a:t>rituels</a:t>
            </a:r>
          </a:p>
        </p:txBody>
      </p:sp>
      <p:cxnSp>
        <p:nvCxnSpPr>
          <p:cNvPr id="20" name="Connecteur droit avec flèche 19">
            <a:extLst>
              <a:ext uri="{FF2B5EF4-FFF2-40B4-BE49-F238E27FC236}">
                <a16:creationId xmlns:a16="http://schemas.microsoft.com/office/drawing/2014/main" id="{889DB8D5-2304-1945-82ED-C611FB730F00}"/>
              </a:ext>
            </a:extLst>
          </p:cNvPr>
          <p:cNvCxnSpPr>
            <a:cxnSpLocks/>
          </p:cNvCxnSpPr>
          <p:nvPr/>
        </p:nvCxnSpPr>
        <p:spPr>
          <a:xfrm flipH="1">
            <a:off x="5139559" y="3812232"/>
            <a:ext cx="1608348" cy="1880618"/>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2" name="Connecteur droit avec flèche 21">
            <a:extLst>
              <a:ext uri="{FF2B5EF4-FFF2-40B4-BE49-F238E27FC236}">
                <a16:creationId xmlns:a16="http://schemas.microsoft.com/office/drawing/2014/main" id="{AA89C4C6-3F7A-ED42-A3B7-BB494759930B}"/>
              </a:ext>
            </a:extLst>
          </p:cNvPr>
          <p:cNvCxnSpPr>
            <a:cxnSpLocks/>
          </p:cNvCxnSpPr>
          <p:nvPr/>
        </p:nvCxnSpPr>
        <p:spPr>
          <a:xfrm>
            <a:off x="2726520" y="3851250"/>
            <a:ext cx="1193839" cy="1841600"/>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244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E8AEFA-4D2C-2D46-B037-F5E8BFBEA04D}"/>
              </a:ext>
            </a:extLst>
          </p:cNvPr>
          <p:cNvSpPr>
            <a:spLocks noGrp="1"/>
          </p:cNvSpPr>
          <p:nvPr>
            <p:ph type="title"/>
          </p:nvPr>
        </p:nvSpPr>
        <p:spPr>
          <a:xfrm>
            <a:off x="290945" y="0"/>
            <a:ext cx="8229600" cy="1143000"/>
          </a:xfrm>
        </p:spPr>
        <p:txBody>
          <a:bodyPr/>
          <a:lstStyle/>
          <a:p>
            <a:r>
              <a:rPr lang="fr-FR" b="1" dirty="0"/>
              <a:t>B) Le(s) pouvoir(s) politique(s)</a:t>
            </a:r>
          </a:p>
        </p:txBody>
      </p:sp>
      <p:sp>
        <p:nvSpPr>
          <p:cNvPr id="5" name="Espace réservé du contenu 4">
            <a:extLst>
              <a:ext uri="{FF2B5EF4-FFF2-40B4-BE49-F238E27FC236}">
                <a16:creationId xmlns:a16="http://schemas.microsoft.com/office/drawing/2014/main" id="{204F159A-6516-B840-AB00-46613F72B96F}"/>
              </a:ext>
            </a:extLst>
          </p:cNvPr>
          <p:cNvSpPr>
            <a:spLocks noGrp="1"/>
          </p:cNvSpPr>
          <p:nvPr>
            <p:ph idx="1"/>
          </p:nvPr>
        </p:nvSpPr>
        <p:spPr>
          <a:xfrm>
            <a:off x="48490" y="1143000"/>
            <a:ext cx="8714509" cy="5715000"/>
          </a:xfrm>
        </p:spPr>
        <p:txBody>
          <a:bodyPr>
            <a:normAutofit fontScale="85000" lnSpcReduction="20000"/>
          </a:bodyPr>
          <a:lstStyle/>
          <a:p>
            <a:pPr marL="0" indent="0">
              <a:buNone/>
            </a:pPr>
            <a:r>
              <a:rPr lang="fr-FR" dirty="0">
                <a:solidFill>
                  <a:srgbClr val="0432FF"/>
                </a:solidFill>
                <a:sym typeface="Wingdings" pitchFamily="2" charset="2"/>
              </a:rPr>
              <a:t>TEST en ligne sur CELENE concernant la Révolution française</a:t>
            </a:r>
          </a:p>
          <a:p>
            <a:pPr marL="0" indent="0">
              <a:buNone/>
            </a:pPr>
            <a:r>
              <a:rPr lang="fr-FR" dirty="0">
                <a:solidFill>
                  <a:srgbClr val="FF0000"/>
                </a:solidFill>
                <a:hlinkClick r:id="rId3">
                  <a:extLst>
                    <a:ext uri="{A12FA001-AC4F-418D-AE19-62706E023703}">
                      <ahyp:hlinkClr xmlns:ahyp="http://schemas.microsoft.com/office/drawing/2018/hyperlinkcolor" val="tx"/>
                    </a:ext>
                  </a:extLst>
                </a:hlinkClick>
              </a:rPr>
              <a:t>https://celene.univ-orleans.fr/course/view.php?id=1676#section-8</a:t>
            </a:r>
            <a:endParaRPr lang="fr-FR" dirty="0">
              <a:solidFill>
                <a:srgbClr val="FF0000"/>
              </a:solidFill>
              <a:sym typeface="Wingdings" pitchFamily="2" charset="2"/>
            </a:endParaRPr>
          </a:p>
          <a:p>
            <a:pPr marL="0" indent="0">
              <a:buNone/>
            </a:pPr>
            <a:r>
              <a:rPr lang="fr-FR" b="1" dirty="0">
                <a:solidFill>
                  <a:srgbClr val="0432FF"/>
                </a:solidFill>
                <a:sym typeface="Wingdings" pitchFamily="2" charset="2"/>
              </a:rPr>
              <a:t> notions à maîtriser :</a:t>
            </a:r>
          </a:p>
          <a:p>
            <a:pPr marL="0" indent="0">
              <a:buNone/>
            </a:pPr>
            <a:r>
              <a:rPr lang="fr-FR" b="1" dirty="0"/>
              <a:t>Monarchie</a:t>
            </a:r>
          </a:p>
          <a:p>
            <a:pPr marL="0" indent="0">
              <a:buNone/>
            </a:pPr>
            <a:r>
              <a:rPr lang="fr-FR" b="1" dirty="0"/>
              <a:t>République</a:t>
            </a:r>
          </a:p>
          <a:p>
            <a:pPr marL="0" indent="0">
              <a:buNone/>
            </a:pPr>
            <a:r>
              <a:rPr lang="fr-FR" b="1" dirty="0"/>
              <a:t>Démocratie</a:t>
            </a:r>
          </a:p>
          <a:p>
            <a:pPr marL="0" indent="0">
              <a:buNone/>
            </a:pPr>
            <a:r>
              <a:rPr lang="fr-FR" b="1" dirty="0"/>
              <a:t>Dictature (ou tyrannie)</a:t>
            </a:r>
          </a:p>
          <a:p>
            <a:pPr marL="0" indent="0">
              <a:buNone/>
            </a:pPr>
            <a:r>
              <a:rPr lang="fr-FR" b="1" dirty="0"/>
              <a:t>Monarchie absolue</a:t>
            </a:r>
          </a:p>
          <a:p>
            <a:pPr marL="0" indent="0">
              <a:buNone/>
            </a:pPr>
            <a:r>
              <a:rPr lang="fr-FR" b="1" dirty="0"/>
              <a:t>Monarchie de droit divin</a:t>
            </a:r>
          </a:p>
          <a:p>
            <a:pPr marL="0" indent="0">
              <a:buNone/>
            </a:pPr>
            <a:r>
              <a:rPr lang="fr-FR" b="1" dirty="0"/>
              <a:t>Monarchie constitutionnelle</a:t>
            </a:r>
          </a:p>
          <a:p>
            <a:pPr marL="0" indent="0">
              <a:buNone/>
            </a:pPr>
            <a:r>
              <a:rPr lang="fr-FR" b="1" dirty="0"/>
              <a:t>Parlementarisme </a:t>
            </a:r>
            <a:r>
              <a:rPr lang="fr-FR" dirty="0"/>
              <a:t>(régime représentatif/parlementaire)</a:t>
            </a:r>
          </a:p>
          <a:p>
            <a:pPr marL="0" indent="0">
              <a:buNone/>
            </a:pPr>
            <a:r>
              <a:rPr lang="fr-FR" b="1" dirty="0"/>
              <a:t>Suffrage universel/suffrage censitaire</a:t>
            </a:r>
          </a:p>
        </p:txBody>
      </p:sp>
      <p:pic>
        <p:nvPicPr>
          <p:cNvPr id="4" name="Image 3">
            <a:extLst>
              <a:ext uri="{FF2B5EF4-FFF2-40B4-BE49-F238E27FC236}">
                <a16:creationId xmlns:a16="http://schemas.microsoft.com/office/drawing/2014/main" id="{1849D70A-8718-EEB3-CB7E-32267384630A}"/>
              </a:ext>
            </a:extLst>
          </p:cNvPr>
          <p:cNvPicPr>
            <a:picLocks noChangeAspect="1"/>
          </p:cNvPicPr>
          <p:nvPr/>
        </p:nvPicPr>
        <p:blipFill>
          <a:blip r:embed="rId4"/>
          <a:stretch>
            <a:fillRect/>
          </a:stretch>
        </p:blipFill>
        <p:spPr>
          <a:xfrm>
            <a:off x="3637966" y="2286000"/>
            <a:ext cx="5506034" cy="2729573"/>
          </a:xfrm>
          <a:prstGeom prst="rect">
            <a:avLst/>
          </a:prstGeom>
        </p:spPr>
      </p:pic>
    </p:spTree>
    <p:extLst>
      <p:ext uri="{BB962C8B-B14F-4D97-AF65-F5344CB8AC3E}">
        <p14:creationId xmlns:p14="http://schemas.microsoft.com/office/powerpoint/2010/main" val="220971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DB497-CB30-7A43-BD3A-AAA81AF5E911}"/>
              </a:ext>
            </a:extLst>
          </p:cNvPr>
          <p:cNvSpPr>
            <a:spLocks noGrp="1"/>
          </p:cNvSpPr>
          <p:nvPr>
            <p:ph type="title"/>
          </p:nvPr>
        </p:nvSpPr>
        <p:spPr>
          <a:xfrm>
            <a:off x="457200" y="148976"/>
            <a:ext cx="8229600" cy="1019906"/>
          </a:xfrm>
        </p:spPr>
        <p:txBody>
          <a:bodyPr>
            <a:normAutofit/>
          </a:bodyPr>
          <a:lstStyle/>
          <a:p>
            <a:r>
              <a:rPr lang="fr-FR" b="1" dirty="0"/>
              <a:t>B) Le(s) pouvoir(s) politique(s)</a:t>
            </a:r>
          </a:p>
        </p:txBody>
      </p:sp>
      <p:graphicFrame>
        <p:nvGraphicFramePr>
          <p:cNvPr id="5" name="Espace réservé du contenu 3">
            <a:extLst>
              <a:ext uri="{FF2B5EF4-FFF2-40B4-BE49-F238E27FC236}">
                <a16:creationId xmlns:a16="http://schemas.microsoft.com/office/drawing/2014/main" id="{A8E21E44-7F04-C84E-9B14-DE401F15200C}"/>
              </a:ext>
            </a:extLst>
          </p:cNvPr>
          <p:cNvGraphicFramePr>
            <a:graphicFrameLocks/>
          </p:cNvGraphicFramePr>
          <p:nvPr>
            <p:extLst>
              <p:ext uri="{D42A27DB-BD31-4B8C-83A1-F6EECF244321}">
                <p14:modId xmlns:p14="http://schemas.microsoft.com/office/powerpoint/2010/main" val="3884937516"/>
              </p:ext>
            </p:extLst>
          </p:nvPr>
        </p:nvGraphicFramePr>
        <p:xfrm>
          <a:off x="277402" y="2517108"/>
          <a:ext cx="8589195" cy="2692146"/>
        </p:xfrm>
        <a:graphic>
          <a:graphicData uri="http://schemas.openxmlformats.org/drawingml/2006/table">
            <a:tbl>
              <a:tblPr>
                <a:tableStyleId>{5C22544A-7EE6-4342-B048-85BDC9FD1C3A}</a:tableStyleId>
              </a:tblPr>
              <a:tblGrid>
                <a:gridCol w="2770787">
                  <a:extLst>
                    <a:ext uri="{9D8B030D-6E8A-4147-A177-3AD203B41FA5}">
                      <a16:colId xmlns:a16="http://schemas.microsoft.com/office/drawing/2014/main" val="4065428993"/>
                    </a:ext>
                  </a:extLst>
                </a:gridCol>
                <a:gridCol w="5818408">
                  <a:extLst>
                    <a:ext uri="{9D8B030D-6E8A-4147-A177-3AD203B41FA5}">
                      <a16:colId xmlns:a16="http://schemas.microsoft.com/office/drawing/2014/main" val="1951825854"/>
                    </a:ext>
                  </a:extLst>
                </a:gridCol>
              </a:tblGrid>
              <a:tr h="0">
                <a:tc>
                  <a:txBody>
                    <a:bodyPr/>
                    <a:lstStyle/>
                    <a:p>
                      <a:pPr algn="ctr">
                        <a:lnSpc>
                          <a:spcPct val="115000"/>
                        </a:lnSpc>
                        <a:spcBef>
                          <a:spcPts val="300"/>
                        </a:spcBef>
                        <a:spcAft>
                          <a:spcPts val="0"/>
                        </a:spcAft>
                      </a:pPr>
                      <a:r>
                        <a:rPr lang="fr-FR" sz="1400" dirty="0">
                          <a:effectLst/>
                        </a:rPr>
                        <a:t> </a:t>
                      </a:r>
                    </a:p>
                    <a:p>
                      <a:pPr algn="ctr">
                        <a:lnSpc>
                          <a:spcPct val="115000"/>
                        </a:lnSpc>
                        <a:spcBef>
                          <a:spcPts val="300"/>
                        </a:spcBef>
                        <a:spcAft>
                          <a:spcPts val="0"/>
                        </a:spcAft>
                      </a:pPr>
                      <a:r>
                        <a:rPr lang="fr-FR" sz="1400" u="sng" dirty="0">
                          <a:effectLst/>
                        </a:rPr>
                        <a:t>Thème 3 (CM1)</a:t>
                      </a:r>
                    </a:p>
                    <a:p>
                      <a:pPr algn="ctr">
                        <a:lnSpc>
                          <a:spcPct val="115000"/>
                        </a:lnSpc>
                        <a:spcBef>
                          <a:spcPts val="300"/>
                        </a:spcBef>
                        <a:spcAft>
                          <a:spcPts val="0"/>
                        </a:spcAft>
                      </a:pPr>
                      <a:r>
                        <a:rPr lang="fr-FR" sz="1400" b="1" dirty="0">
                          <a:effectLst/>
                        </a:rPr>
                        <a:t>Le temps de la Révolution et de l’Empire </a:t>
                      </a:r>
                    </a:p>
                    <a:p>
                      <a:pPr algn="ctr">
                        <a:lnSpc>
                          <a:spcPct val="115000"/>
                        </a:lnSpc>
                        <a:spcBef>
                          <a:spcPts val="300"/>
                        </a:spcBef>
                        <a:spcAft>
                          <a:spcPts val="0"/>
                        </a:spcAft>
                      </a:pPr>
                      <a:r>
                        <a:rPr lang="fr-FR" sz="1400" b="1" dirty="0">
                          <a:effectLst/>
                        </a:rPr>
                        <a:t>• </a:t>
                      </a:r>
                      <a:r>
                        <a:rPr lang="fr-FR" sz="1400" dirty="0">
                          <a:effectLst/>
                        </a:rPr>
                        <a:t>De l’année 1789 à l’exécution du roi : </a:t>
                      </a:r>
                      <a:r>
                        <a:rPr lang="fr-FR" sz="1400" b="1" dirty="0">
                          <a:solidFill>
                            <a:srgbClr val="7030A0"/>
                          </a:solidFill>
                          <a:effectLst/>
                        </a:rPr>
                        <a:t>Louis XVI, la Révolution, la Nation</a:t>
                      </a:r>
                      <a:r>
                        <a:rPr lang="fr-FR" sz="1400" dirty="0">
                          <a:effectLst/>
                        </a:rPr>
                        <a:t>.</a:t>
                      </a:r>
                    </a:p>
                    <a:p>
                      <a:pPr algn="ctr">
                        <a:lnSpc>
                          <a:spcPct val="115000"/>
                        </a:lnSpc>
                        <a:spcBef>
                          <a:spcPts val="300"/>
                        </a:spcBef>
                        <a:spcAft>
                          <a:spcPts val="0"/>
                        </a:spcAft>
                      </a:pPr>
                      <a:r>
                        <a:rPr lang="fr-FR" sz="1400" dirty="0">
                          <a:effectLst/>
                        </a:rPr>
                        <a:t>• Napoléon Bonaparte, du général à l’Empereur, de la Révolution à </a:t>
                      </a:r>
                      <a:r>
                        <a:rPr lang="fr-FR" sz="1400" b="1" dirty="0">
                          <a:solidFill>
                            <a:srgbClr val="7030A0"/>
                          </a:solidFill>
                          <a:effectLst/>
                        </a:rPr>
                        <a:t>l’Empire</a:t>
                      </a:r>
                      <a:endParaRPr lang="fr-FR" sz="1400" b="1" dirty="0">
                        <a:solidFill>
                          <a:srgbClr val="7030A0"/>
                        </a:solidFill>
                        <a:effectLst/>
                        <a:latin typeface="Symbol" pitchFamily="2" charset="2"/>
                        <a:ea typeface="SimSun" panose="02010600030101010101" pitchFamily="2" charset="-122"/>
                        <a:cs typeface="Wingdings" pitchFamily="2" charset="2"/>
                      </a:endParaRPr>
                    </a:p>
                  </a:txBody>
                  <a:tcPr marL="1905" marR="34925" marT="0" marB="0"/>
                </a:tc>
                <a:tc>
                  <a:txBody>
                    <a:bodyPr/>
                    <a:lstStyle/>
                    <a:p>
                      <a:pPr algn="just">
                        <a:lnSpc>
                          <a:spcPct val="115000"/>
                        </a:lnSpc>
                        <a:spcBef>
                          <a:spcPts val="300"/>
                        </a:spcBef>
                        <a:spcAft>
                          <a:spcPts val="0"/>
                        </a:spcAft>
                      </a:pPr>
                      <a:r>
                        <a:rPr lang="fr-FR" sz="1400" dirty="0">
                          <a:effectLst/>
                        </a:rPr>
                        <a:t>La </a:t>
                      </a:r>
                      <a:r>
                        <a:rPr lang="fr-FR" sz="1400" b="1" dirty="0">
                          <a:effectLst/>
                        </a:rPr>
                        <a:t>Révolution française </a:t>
                      </a:r>
                      <a:r>
                        <a:rPr lang="fr-FR" sz="1400" dirty="0">
                          <a:effectLst/>
                        </a:rPr>
                        <a:t>marque une </a:t>
                      </a:r>
                      <a:r>
                        <a:rPr lang="fr-FR" sz="1400" b="1" dirty="0">
                          <a:solidFill>
                            <a:srgbClr val="0432FF"/>
                          </a:solidFill>
                          <a:effectLst/>
                        </a:rPr>
                        <a:t>rupture fondamentale </a:t>
                      </a:r>
                      <a:r>
                        <a:rPr lang="fr-FR" sz="1400" b="1" dirty="0">
                          <a:effectLst/>
                        </a:rPr>
                        <a:t>dans l’ordre monarchique</a:t>
                      </a:r>
                      <a:r>
                        <a:rPr lang="fr-FR" sz="1400" dirty="0">
                          <a:effectLst/>
                        </a:rPr>
                        <a:t> établi et on présente bien Louis XVI comme le dernier roi de l’Ancien Régime. On apportera aux élèves quelques grandes explications des origines économiques, sociales, intellectuelles et politiques de la Révolution. Cette </a:t>
                      </a:r>
                      <a:r>
                        <a:rPr lang="fr-FR" sz="1400" b="1" dirty="0">
                          <a:effectLst/>
                        </a:rPr>
                        <a:t>première approche de la période révolutionnaire </a:t>
                      </a:r>
                      <a:r>
                        <a:rPr lang="fr-FR" sz="1400" dirty="0">
                          <a:effectLst/>
                        </a:rPr>
                        <a:t>doit permettre aux élèves de comprendre quelques </a:t>
                      </a:r>
                      <a:r>
                        <a:rPr lang="fr-FR" sz="1400" b="1" dirty="0">
                          <a:effectLst/>
                        </a:rPr>
                        <a:t>éléments essentiels du changement </a:t>
                      </a:r>
                      <a:r>
                        <a:rPr lang="fr-FR" sz="1400" dirty="0">
                          <a:effectLst/>
                        </a:rPr>
                        <a:t>et d’en repérer quelques </a:t>
                      </a:r>
                      <a:r>
                        <a:rPr lang="fr-FR" sz="1400" b="1" dirty="0">
                          <a:solidFill>
                            <a:srgbClr val="0432FF"/>
                          </a:solidFill>
                          <a:effectLst/>
                        </a:rPr>
                        <a:t>étapes clés </a:t>
                      </a:r>
                      <a:r>
                        <a:rPr lang="fr-FR" sz="1400" dirty="0">
                          <a:effectLst/>
                        </a:rPr>
                        <a:t>(</a:t>
                      </a:r>
                      <a:r>
                        <a:rPr lang="fr-FR" sz="1400" dirty="0">
                          <a:solidFill>
                            <a:srgbClr val="0432FF"/>
                          </a:solidFill>
                          <a:effectLst/>
                        </a:rPr>
                        <a:t>année 1789, abolition de la royauté, proclamation de la première République et exécution du roi</a:t>
                      </a:r>
                      <a:r>
                        <a:rPr lang="fr-FR" sz="1400" dirty="0">
                          <a:effectLst/>
                        </a:rPr>
                        <a:t>).</a:t>
                      </a:r>
                    </a:p>
                    <a:p>
                      <a:pPr algn="just">
                        <a:lnSpc>
                          <a:spcPct val="110000"/>
                        </a:lnSpc>
                        <a:spcBef>
                          <a:spcPts val="300"/>
                        </a:spcBef>
                        <a:spcAft>
                          <a:spcPts val="0"/>
                        </a:spcAft>
                      </a:pPr>
                      <a:r>
                        <a:rPr lang="fr-FR" sz="1400" b="1" dirty="0">
                          <a:effectLst/>
                        </a:rPr>
                        <a:t>Napoléon Bonaparte</a:t>
                      </a:r>
                      <a:r>
                        <a:rPr lang="fr-FR" sz="1400" dirty="0">
                          <a:effectLst/>
                        </a:rPr>
                        <a:t>, général dans les armées républicaines, prend le pouvoir par la force et est proclamé </a:t>
                      </a:r>
                      <a:r>
                        <a:rPr lang="fr-FR" sz="1400" b="1" dirty="0">
                          <a:solidFill>
                            <a:srgbClr val="0432FF"/>
                          </a:solidFill>
                          <a:effectLst/>
                        </a:rPr>
                        <a:t>empereur des Français en 1804</a:t>
                      </a:r>
                      <a:r>
                        <a:rPr lang="fr-FR" sz="1400" dirty="0">
                          <a:effectLst/>
                        </a:rPr>
                        <a:t>, mais il conserve certains des acquis révolutionnaires. </a:t>
                      </a:r>
                      <a:endParaRPr lang="fr-FR" sz="1400" dirty="0">
                        <a:solidFill>
                          <a:srgbClr val="00000A"/>
                        </a:solidFill>
                        <a:effectLst/>
                        <a:latin typeface="Times New Roman" panose="02020603050405020304" pitchFamily="18" charset="0"/>
                        <a:ea typeface="SimSun" panose="02010600030101010101" pitchFamily="2" charset="-122"/>
                        <a:cs typeface="Mangal" panose="02040503050203030202" pitchFamily="18" charset="0"/>
                      </a:endParaRPr>
                    </a:p>
                  </a:txBody>
                  <a:tcPr marL="1905" marR="34925" marT="0" marB="0"/>
                </a:tc>
                <a:extLst>
                  <a:ext uri="{0D108BD9-81ED-4DB2-BD59-A6C34878D82A}">
                    <a16:rowId xmlns:a16="http://schemas.microsoft.com/office/drawing/2014/main" val="3469701783"/>
                  </a:ext>
                </a:extLst>
              </a:tr>
            </a:tbl>
          </a:graphicData>
        </a:graphic>
      </p:graphicFrame>
      <p:sp>
        <p:nvSpPr>
          <p:cNvPr id="10" name="Espace réservé du contenu 9">
            <a:extLst>
              <a:ext uri="{FF2B5EF4-FFF2-40B4-BE49-F238E27FC236}">
                <a16:creationId xmlns:a16="http://schemas.microsoft.com/office/drawing/2014/main" id="{82B39EE2-D8AE-3E49-90CD-9D76391E19FE}"/>
              </a:ext>
            </a:extLst>
          </p:cNvPr>
          <p:cNvSpPr>
            <a:spLocks noGrp="1"/>
          </p:cNvSpPr>
          <p:nvPr>
            <p:ph idx="1"/>
          </p:nvPr>
        </p:nvSpPr>
        <p:spPr/>
        <p:txBody>
          <a:bodyPr/>
          <a:lstStyle/>
          <a:p>
            <a:pPr marL="0" indent="0">
              <a:buNone/>
            </a:pPr>
            <a:r>
              <a:rPr lang="fr-FR" dirty="0"/>
              <a:t>Le programme</a:t>
            </a:r>
          </a:p>
        </p:txBody>
      </p:sp>
    </p:spTree>
    <p:extLst>
      <p:ext uri="{BB962C8B-B14F-4D97-AF65-F5344CB8AC3E}">
        <p14:creationId xmlns:p14="http://schemas.microsoft.com/office/powerpoint/2010/main" val="2577001351"/>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3793</TotalTime>
  <Words>1502</Words>
  <Application>Microsoft Macintosh PowerPoint</Application>
  <PresentationFormat>Affichage à l'écran (4:3)</PresentationFormat>
  <Paragraphs>220</Paragraphs>
  <Slides>19</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Times</vt:lpstr>
      <vt:lpstr>Arial</vt:lpstr>
      <vt:lpstr>Calibri</vt:lpstr>
      <vt:lpstr>Symbol</vt:lpstr>
      <vt:lpstr>Times New Roman</vt:lpstr>
      <vt:lpstr>Wingdings</vt:lpstr>
      <vt:lpstr>Thème Office</vt:lpstr>
      <vt:lpstr>Le(s) pouvoir(s) politique(s)</vt:lpstr>
      <vt:lpstr>Le calendrier du S1-S7</vt:lpstr>
      <vt:lpstr>Plan du TD4</vt:lpstr>
      <vt:lpstr>Calendrier S1-S7 : thèmes à travailler</vt:lpstr>
      <vt:lpstr>Présentation PowerPoint</vt:lpstr>
      <vt:lpstr>Présentation PowerPoint</vt:lpstr>
      <vt:lpstr>B) Le(s) pouvoir(s) politique(s)</vt:lpstr>
      <vt:lpstr>B) Le(s) pouvoir(s) politique(s)</vt:lpstr>
      <vt:lpstr>B) Le(s) pouvoir(s) politique(s)</vt:lpstr>
      <vt:lpstr>B) Le(s) pouvoir(s) politique(s)</vt:lpstr>
      <vt:lpstr>B) Le(s) pouvoir(s) politique(s)</vt:lpstr>
      <vt:lpstr>Présentation PowerPoint</vt:lpstr>
      <vt:lpstr>B) Le(s) pouvoir(s) politique(s)</vt:lpstr>
      <vt:lpstr>B) Le(s) pouvoir(s) politique(s)</vt:lpstr>
      <vt:lpstr>B) Le(s) pouvoir(s) politique(s)</vt:lpstr>
      <vt:lpstr>B) Le(s) pouvoir(s) politique(s)</vt:lpstr>
      <vt:lpstr>B) Le(s) pouvoir(s) politique(s)</vt:lpstr>
      <vt:lpstr>B) Le(s) pouvoir(s) politique(s)</vt:lpstr>
      <vt:lpstr>B) Le(s) pouvoir(s) politique(s)</vt:lpstr>
    </vt:vector>
  </TitlesOfParts>
  <Company>Iufm Orléans-Tours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Préhistoire</dc:title>
  <dc:creator>Jean-Louis LAUBRY</dc:creator>
  <cp:lastModifiedBy>Laubry Jean-Louis</cp:lastModifiedBy>
  <cp:revision>174</cp:revision>
  <cp:lastPrinted>2017-09-04T10:56:21Z</cp:lastPrinted>
  <dcterms:created xsi:type="dcterms:W3CDTF">2020-09-06T15:52:41Z</dcterms:created>
  <dcterms:modified xsi:type="dcterms:W3CDTF">2025-10-19T15:27:49Z</dcterms:modified>
</cp:coreProperties>
</file>