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91" r:id="rId2"/>
    <p:sldId id="353" r:id="rId3"/>
    <p:sldId id="372" r:id="rId4"/>
    <p:sldId id="299" r:id="rId5"/>
    <p:sldId id="339" r:id="rId6"/>
    <p:sldId id="259" r:id="rId7"/>
    <p:sldId id="260" r:id="rId8"/>
    <p:sldId id="262" r:id="rId9"/>
    <p:sldId id="265" r:id="rId10"/>
    <p:sldId id="267" r:id="rId11"/>
    <p:sldId id="269" r:id="rId12"/>
    <p:sldId id="352" r:id="rId13"/>
    <p:sldId id="360" r:id="rId14"/>
    <p:sldId id="356" r:id="rId15"/>
    <p:sldId id="355" r:id="rId16"/>
    <p:sldId id="258" r:id="rId17"/>
    <p:sldId id="261" r:id="rId18"/>
    <p:sldId id="373" r:id="rId19"/>
    <p:sldId id="264" r:id="rId20"/>
    <p:sldId id="295" r:id="rId21"/>
    <p:sldId id="263" r:id="rId22"/>
    <p:sldId id="296" r:id="rId23"/>
    <p:sldId id="374" r:id="rId24"/>
    <p:sldId id="357" r:id="rId25"/>
    <p:sldId id="375" r:id="rId26"/>
    <p:sldId id="268" r:id="rId27"/>
    <p:sldId id="288" r:id="rId28"/>
    <p:sldId id="376" r:id="rId29"/>
    <p:sldId id="294" r:id="rId30"/>
    <p:sldId id="270" r:id="rId31"/>
    <p:sldId id="271" r:id="rId32"/>
    <p:sldId id="377" r:id="rId33"/>
    <p:sldId id="272" r:id="rId34"/>
    <p:sldId id="273" r:id="rId35"/>
    <p:sldId id="274" r:id="rId36"/>
    <p:sldId id="292" r:id="rId37"/>
    <p:sldId id="275" r:id="rId38"/>
    <p:sldId id="280" r:id="rId39"/>
    <p:sldId id="281" r:id="rId40"/>
    <p:sldId id="287" r:id="rId41"/>
    <p:sldId id="290" r:id="rId42"/>
    <p:sldId id="277" r:id="rId43"/>
    <p:sldId id="378" r:id="rId44"/>
    <p:sldId id="297" r:id="rId45"/>
    <p:sldId id="298" r:id="rId46"/>
    <p:sldId id="379" r:id="rId47"/>
    <p:sldId id="301" r:id="rId48"/>
    <p:sldId id="380" r:id="rId49"/>
    <p:sldId id="381" r:id="rId50"/>
    <p:sldId id="300" r:id="rId5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54"/>
  </p:normalViewPr>
  <p:slideViewPr>
    <p:cSldViewPr snapToGrid="0" snapToObjects="1">
      <p:cViewPr varScale="1">
        <p:scale>
          <a:sx n="91" d="100"/>
          <a:sy n="91" d="100"/>
        </p:scale>
        <p:origin x="18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699E0-F34C-0240-AE52-3F0E5306572F}" type="datetimeFigureOut">
              <a:rPr lang="fr-US" smtClean="0"/>
              <a:t>1/10/25</a:t>
            </a:fld>
            <a:endParaRPr lang="fr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009E-87B9-ED4C-8CED-1244966A3096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89159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CCC4067-37FB-0E4C-9337-C808F7B5F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BB024D-74C3-1E40-8A73-C2E0D910EC3F}" type="slidenum">
              <a:rPr lang="fr-FR" altLang="fr-US" sz="1200"/>
              <a:pPr/>
              <a:t>16</a:t>
            </a:fld>
            <a:endParaRPr lang="fr-FR" altLang="fr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9046404-957A-DE4D-8406-8240DFCB3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82B4A1B-960C-4646-8E94-AB66BA68B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EC864B72-5DB8-8B42-8741-F3D485369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059D67-9972-9842-8477-216F8472712D}" type="slidenum">
              <a:rPr lang="fr-FR" altLang="fr-US" sz="1200" smtClean="0"/>
              <a:pPr/>
              <a:t>29</a:t>
            </a:fld>
            <a:endParaRPr lang="fr-FR" altLang="fr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1BB619C-E0D8-E6F3-3F2A-55C205082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62C1CE2-49B8-B96A-E448-4FB648F8E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9D1FBA73-C6C5-12DA-631A-13B16C0138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37E8B7-A579-974D-A8F6-8E5734BFCD79}" type="slidenum">
              <a:rPr lang="fr-FR" altLang="fr-US" sz="1200" smtClean="0"/>
              <a:pPr/>
              <a:t>30</a:t>
            </a:fld>
            <a:endParaRPr lang="fr-FR" altLang="fr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2775290-A6E4-6019-39DF-9BDF67281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543A4E2-CD6F-92D6-5A08-88F6DE18B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E658866-99CC-8A2B-887D-FBA8BDEBB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2E6E82-CE4D-094B-B75F-EA6D599854C6}" type="slidenum">
              <a:rPr lang="fr-FR" altLang="fr-US" sz="1200" smtClean="0"/>
              <a:pPr/>
              <a:t>31</a:t>
            </a:fld>
            <a:endParaRPr lang="fr-FR" altLang="fr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AFDA67A-510A-F388-146D-54FEDBC5D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8A7039F-4783-4147-DA41-94CD0FDF8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2553D4B1-00EE-E502-58AA-DDD6FD6FDF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8372E2-29FC-8140-BB2C-DDA6904398E5}" type="slidenum">
              <a:rPr lang="fr-FR" altLang="fr-US" sz="1200" smtClean="0"/>
              <a:pPr/>
              <a:t>32</a:t>
            </a:fld>
            <a:endParaRPr lang="fr-FR" altLang="fr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8A74972-B44F-0443-87B2-C16515FF5F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DD64012-6C4F-C665-4698-E22B9F8AA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8C0A0EDD-3A4B-A962-A763-DA72B7F2F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BB523B-2A86-194A-94D4-6DF985993651}" type="slidenum">
              <a:rPr lang="fr-FR" altLang="fr-US" sz="1200" smtClean="0"/>
              <a:pPr/>
              <a:t>33</a:t>
            </a:fld>
            <a:endParaRPr lang="fr-FR" altLang="fr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60F82A3-EFB8-026E-1619-944F5077A6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FAF4E67-1BAC-2A11-BFBA-F530A585A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BD0D42C1-7D23-BB9C-0EB4-9119C65C69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D1BCAF-00D4-8840-BFBA-F3BE8825AEC2}" type="slidenum">
              <a:rPr lang="fr-FR" altLang="fr-US" sz="1200" smtClean="0"/>
              <a:pPr/>
              <a:t>34</a:t>
            </a:fld>
            <a:endParaRPr lang="fr-FR" altLang="fr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3397AF3B-72AC-F67E-08CC-F2D9CD575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DAD3ABE-8C3A-EAC2-17F7-7975C511E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6678051-1252-0728-A54B-6E6B3BCEB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ED3938-ADE0-6C4D-9D13-17A0FC2FA3ED}" type="slidenum">
              <a:rPr lang="fr-FR" altLang="fr-US" sz="1200" smtClean="0"/>
              <a:pPr/>
              <a:t>35</a:t>
            </a:fld>
            <a:endParaRPr lang="fr-FR" altLang="fr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525D4D45-7920-6F27-9C19-7EB0FAEFF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E30D3B3-6550-75C8-5F78-41ABB8867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11E6841-3284-E178-48B9-4543CE2D0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830C00-A52C-CE44-870D-9AC418A45EB7}" type="slidenum">
              <a:rPr lang="fr-FR" altLang="fr-US" sz="1200" smtClean="0"/>
              <a:pPr/>
              <a:t>36</a:t>
            </a:fld>
            <a:endParaRPr lang="fr-FR" altLang="fr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DE96E9B-1E81-746E-D9EF-B106BDD3B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7B583C9-B0F8-B418-B159-D24ED229E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E86BA6F7-A576-3998-0C54-D512D19D5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6A4E0E-038C-5C4F-975C-D76866DCFBD8}" type="slidenum">
              <a:rPr lang="fr-FR" altLang="fr-US" sz="1200" smtClean="0"/>
              <a:pPr/>
              <a:t>37</a:t>
            </a:fld>
            <a:endParaRPr lang="fr-FR" altLang="fr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80CA221-44C7-9402-AFA3-46997B11A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9D1C07F-EC7E-B84B-BB74-FD438EB30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B429B636-2720-80B7-FF7D-D60BA40113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16BA47-A70E-E846-8E76-1CFBD274102D}" type="slidenum">
              <a:rPr lang="fr-FR" altLang="fr-US" sz="1200" smtClean="0"/>
              <a:pPr/>
              <a:t>38</a:t>
            </a:fld>
            <a:endParaRPr lang="fr-FR" altLang="fr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1900113-F57E-B7BF-AF9D-CD0D1E6C6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BF95C5A-DF10-6DF4-B0D2-9E69C04B8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07F3308-2A92-0E4A-8106-E016D84F0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87F50D-2B4D-0245-B6DB-D6F565927BA4}" type="slidenum">
              <a:rPr lang="fr-FR" altLang="fr-US" sz="1200"/>
              <a:pPr/>
              <a:t>17</a:t>
            </a:fld>
            <a:endParaRPr lang="fr-FR" altLang="fr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AB5573D-DB3F-4443-8051-11F4364AE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645CFE3-5034-5E4B-98E1-B318DDB38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DFA4CCC4-28C9-719B-5082-637C26D7F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7AB8CA-6466-C143-91EE-A8A457541763}" type="slidenum">
              <a:rPr lang="fr-FR" altLang="fr-US" sz="1200" smtClean="0"/>
              <a:pPr/>
              <a:t>39</a:t>
            </a:fld>
            <a:endParaRPr lang="fr-FR" altLang="fr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AAB0705B-3B6D-6E69-6829-BB2C921EBD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E873E48-A4CF-0A07-8860-242E2435F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5318C7E-F3FF-2B5A-8027-9C48A1B07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D6EA1F-93E3-D446-ABE8-85A3AE7EB301}" type="slidenum">
              <a:rPr lang="fr-FR" altLang="fr-US" sz="1200" smtClean="0"/>
              <a:pPr/>
              <a:t>40</a:t>
            </a:fld>
            <a:endParaRPr lang="fr-FR" altLang="fr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98054F6-A459-AA97-A68A-861B4761C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2ECC1F2-0EBE-ACFC-5B6C-D43D8FA54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E7212057-F727-60D3-0C5A-B50FAF6AB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B2C2B0-7891-1A44-9B6D-B4C457508F1E}" type="slidenum">
              <a:rPr lang="fr-FR" altLang="fr-US" sz="1200" smtClean="0"/>
              <a:pPr/>
              <a:t>41</a:t>
            </a:fld>
            <a:endParaRPr lang="fr-FR" altLang="fr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C2203288-52B5-8BDB-D504-61C8B6852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B97718D-5C43-4CED-AB56-C9203083A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6775166B-6FAA-B380-158F-A8A997310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BABFC1-D816-9145-9ADF-F19016F79BF3}" type="slidenum">
              <a:rPr lang="fr-FR" altLang="fr-US" sz="1200" smtClean="0"/>
              <a:pPr/>
              <a:t>42</a:t>
            </a:fld>
            <a:endParaRPr lang="fr-FR" altLang="fr-US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E25C38EE-2822-5D7F-D5B2-C46D00444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73330E1-66AD-8809-E96C-4E0E03589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D899630-9ED2-5148-BC28-36068AB9A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E7EB02-331D-F948-92D7-A515BB59249E}" type="slidenum">
              <a:rPr lang="fr-FR" altLang="fr-US" sz="1200"/>
              <a:pPr/>
              <a:t>18</a:t>
            </a:fld>
            <a:endParaRPr lang="fr-FR" altLang="fr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1A39825-AF1E-3E4C-B574-841D7F4DCF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64850C0-DD2C-3E41-B8FC-E45846657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51FBEFB-9134-1444-97EC-33C56905F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AFBC3A-1BB4-774F-B179-6C254C326490}" type="slidenum">
              <a:rPr lang="fr-FR" altLang="fr-US" sz="1200"/>
              <a:pPr/>
              <a:t>19</a:t>
            </a:fld>
            <a:endParaRPr lang="fr-FR" altLang="fr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46BE7A1-D5BD-EB4E-8DFD-DD4154E7D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F8F58FE-194C-0047-B519-D5CE07A96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B122B60-DE73-5C48-B771-1456BB278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C20F33-7447-0646-B48E-9DA368588E45}" type="slidenum">
              <a:rPr lang="fr-FR" altLang="fr-US" sz="1200"/>
              <a:pPr/>
              <a:t>21</a:t>
            </a:fld>
            <a:endParaRPr lang="fr-FR" altLang="fr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31A54CD-727F-7D45-86B5-8AA6E18A3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468A136-6BEC-9F4B-BA9B-CBB11DF4E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743E17DB-7008-6536-C683-8F7A3F8307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BE079B-458D-EF4B-87BD-B2056DABF5CB}" type="slidenum">
              <a:rPr lang="fr-FR" altLang="fr-US" sz="1200" smtClean="0"/>
              <a:pPr/>
              <a:t>25</a:t>
            </a:fld>
            <a:endParaRPr lang="fr-FR" altLang="fr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633BB7F-E206-E1CA-7B4F-697B1237D7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391291-3428-8320-7B49-6F83B2792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A1D01916-3DD4-DB79-CB9D-7D5A6035E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64F77B-C8AE-AC49-A7BA-ED6AAFA1C061}" type="slidenum">
              <a:rPr lang="fr-FR" altLang="fr-US" sz="1200" smtClean="0"/>
              <a:pPr/>
              <a:t>26</a:t>
            </a:fld>
            <a:endParaRPr lang="fr-FR" altLang="fr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D9B5657-DB4C-37BA-534D-7893CEB0A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A3EE204-8BAE-37B3-1448-76FA0781F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55D84F9-7251-9A8D-C262-C432445E9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0DA09C-2579-3D41-9037-32E28C5205CE}" type="slidenum">
              <a:rPr lang="fr-FR" altLang="fr-US" sz="1200" smtClean="0"/>
              <a:pPr/>
              <a:t>27</a:t>
            </a:fld>
            <a:endParaRPr lang="fr-FR" altLang="fr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B3977D5-4783-199E-6FA6-271BECA3D2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135E0E6-F61C-350F-362B-E1B48F062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48F91CDE-6CF9-1D25-1074-57AC588585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5CBB4C-B00A-4445-AE1F-F41CC1A8380E}" type="slidenum">
              <a:rPr lang="fr-FR" altLang="fr-US" sz="1200" smtClean="0"/>
              <a:pPr/>
              <a:t>28</a:t>
            </a:fld>
            <a:endParaRPr lang="fr-FR" altLang="fr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DC8A9267-9E1F-7867-0A16-B1024A402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B8B58FE-C6CA-23C8-7B98-567A8FE4B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an-louis.laubry@univ-orleans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pergeo.eu/spip.php?article652" TargetMode="External"/><Relationship Id="rId2" Type="http://schemas.openxmlformats.org/officeDocument/2006/relationships/hyperlink" Target="http://geoconfluences.ens-lyon.fr/informations-scientifiques/a-la-une/notion-a-la-une/habit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1219199"/>
            <a:ext cx="8587946" cy="2381251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Découper l’espace : </a:t>
            </a:r>
            <a:br>
              <a:rPr lang="fr-FR" b="1" dirty="0"/>
            </a:br>
            <a:r>
              <a:rPr lang="fr-FR" b="1" dirty="0"/>
              <a:t>le paysage et la carte en géographie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TD1</a:t>
            </a:r>
          </a:p>
          <a:p>
            <a:r>
              <a:rPr lang="fr-FR" dirty="0">
                <a:solidFill>
                  <a:schemeClr val="tx1"/>
                </a:solidFill>
              </a:rPr>
              <a:t>UE21EC4</a:t>
            </a:r>
          </a:p>
          <a:p>
            <a:r>
              <a:rPr lang="fr-FR" dirty="0">
                <a:solidFill>
                  <a:schemeClr val="tx1"/>
                </a:solidFill>
                <a:hlinkClick r:id="rId2"/>
              </a:rPr>
              <a:t>jean-louis.laubry@univ-orleans.fr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89" y="696627"/>
            <a:ext cx="3608832" cy="3105594"/>
          </a:xfrm>
        </p:spPr>
        <p:txBody>
          <a:bodyPr>
            <a:normAutofit/>
          </a:bodyPr>
          <a:lstStyle/>
          <a:p>
            <a:r>
              <a:rPr lang="fr-FR" sz="3200" dirty="0"/>
              <a:t>« </a:t>
            </a:r>
            <a:r>
              <a:rPr lang="fr-FR" sz="3200" b="1" i="1" dirty="0">
                <a:solidFill>
                  <a:srgbClr val="0432FF"/>
                </a:solidFill>
              </a:rPr>
              <a:t>Habiter, c’est se construire en construisant le monde</a:t>
            </a:r>
            <a:r>
              <a:rPr lang="fr-FR" sz="3200" i="1" dirty="0">
                <a:solidFill>
                  <a:srgbClr val="0432FF"/>
                </a:solidFill>
              </a:rPr>
              <a:t> </a:t>
            </a:r>
            <a:r>
              <a:rPr lang="fr-FR" sz="3200" dirty="0"/>
              <a:t>» </a:t>
            </a:r>
            <a:br>
              <a:rPr lang="fr-FR" sz="3200" dirty="0"/>
            </a:br>
            <a:r>
              <a:rPr lang="fr-FR" sz="3200" dirty="0"/>
              <a:t>(</a:t>
            </a:r>
            <a:r>
              <a:rPr lang="fr-FR" sz="3200" dirty="0" err="1"/>
              <a:t>Lazzarroti</a:t>
            </a:r>
            <a:r>
              <a:rPr lang="fr-FR" sz="3200" dirty="0"/>
              <a:t>, 2014)</a:t>
            </a:r>
          </a:p>
        </p:txBody>
      </p:sp>
      <p:pic>
        <p:nvPicPr>
          <p:cNvPr id="4" name="Image 3" descr=":HabiterSchemaGeoconfluencesLazzarotti200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304" y="34570"/>
            <a:ext cx="4449992" cy="431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428632" y="47772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25143" y="3977804"/>
            <a:ext cx="335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d’après LAZZAROTTI, 2006, p. 269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ECB16CD-399C-F6F9-5915-18699240B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51" y="4608576"/>
            <a:ext cx="8648097" cy="20436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« </a:t>
            </a:r>
            <a:r>
              <a:rPr lang="fr-FR" b="1" i="1" dirty="0">
                <a:solidFill>
                  <a:srgbClr val="009229"/>
                </a:solidFill>
                <a:highlight>
                  <a:srgbClr val="FFFF00"/>
                </a:highlight>
              </a:rPr>
              <a:t>Habiter le monde sans le rendre </a:t>
            </a:r>
            <a:r>
              <a:rPr lang="fr-FR" i="1" dirty="0"/>
              <a:t>pour d’autres […] et pour soi-même parmi eux, </a:t>
            </a:r>
            <a:r>
              <a:rPr lang="fr-FR" b="1" i="1" dirty="0">
                <a:solidFill>
                  <a:srgbClr val="009229"/>
                </a:solidFill>
                <a:highlight>
                  <a:srgbClr val="FFFF00"/>
                </a:highlight>
              </a:rPr>
              <a:t>inhabitable</a:t>
            </a:r>
            <a:r>
              <a:rPr lang="fr-FR" i="1" dirty="0">
                <a:solidFill>
                  <a:srgbClr val="009229"/>
                </a:solidFill>
                <a:highlight>
                  <a:srgbClr val="FFFF00"/>
                </a:highlight>
              </a:rPr>
              <a:t>, </a:t>
            </a:r>
            <a:r>
              <a:rPr lang="fr-FR" b="1" i="1" dirty="0">
                <a:solidFill>
                  <a:srgbClr val="009229"/>
                </a:solidFill>
                <a:highlight>
                  <a:srgbClr val="FFFF00"/>
                </a:highlight>
              </a:rPr>
              <a:t>tel est l’enjeu de l’action spatiale contemporaine</a:t>
            </a:r>
            <a:r>
              <a:rPr lang="fr-FR" dirty="0">
                <a:solidFill>
                  <a:srgbClr val="009229"/>
                </a:solidFill>
                <a:highlight>
                  <a:srgbClr val="FFFF00"/>
                </a:highlight>
              </a:rPr>
              <a:t> </a:t>
            </a:r>
            <a:r>
              <a:rPr lang="fr-FR" dirty="0"/>
              <a:t>» (Lévy, Lussault, 2013).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7286"/>
            <a:ext cx="8229600" cy="60904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u="sng" dirty="0"/>
              <a:t>Sources</a:t>
            </a:r>
            <a:r>
              <a:rPr lang="fr-FR" dirty="0"/>
              <a:t> :</a:t>
            </a:r>
            <a:endParaRPr lang="en-GB" dirty="0"/>
          </a:p>
          <a:p>
            <a:pPr algn="just"/>
            <a:r>
              <a:rPr lang="fr-FR" u="sng" dirty="0">
                <a:hlinkClick r:id="rId2"/>
              </a:rPr>
              <a:t>http://geoconfluences.ens-lyon.fr/informations-scientifiques/a-la-une/notion-a-la-une/habiter</a:t>
            </a:r>
            <a:endParaRPr lang="en-GB" dirty="0"/>
          </a:p>
          <a:p>
            <a:pPr algn="just"/>
            <a:r>
              <a:rPr lang="fr-FR" u="sng" dirty="0">
                <a:hlinkClick r:id="rId3"/>
              </a:rPr>
              <a:t>http://www.hypergeo.eu/spip.php?article652</a:t>
            </a:r>
            <a:endParaRPr lang="en-GB" dirty="0"/>
          </a:p>
          <a:p>
            <a:pPr algn="just"/>
            <a:r>
              <a:rPr lang="fr-FR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LAZZAROTTI Olivier</a:t>
            </a:r>
            <a:r>
              <a:rPr lang="fr-FR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Habiter le monde</a:t>
            </a:r>
            <a:r>
              <a:rPr lang="fr-FR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Documentation photographique</a:t>
            </a:r>
            <a:r>
              <a:rPr lang="fr-FR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n° 8100, juillet-août 2014, Paris, La Documentation française, 64p.</a:t>
            </a:r>
          </a:p>
          <a:p>
            <a:pPr algn="just"/>
            <a:r>
              <a:rPr lang="fr-FR" dirty="0"/>
              <a:t>LEVY, Jacques et LUSSAULT, Michel (2013). – </a:t>
            </a:r>
            <a:r>
              <a:rPr lang="fr-FR" u="sng" dirty="0"/>
              <a:t>Dictionnaire de la géographie et de l’espace des sociétés</a:t>
            </a:r>
            <a:r>
              <a:rPr lang="fr-FR" dirty="0"/>
              <a:t>. Paris, Belin, 1126 p.</a:t>
            </a:r>
            <a:endParaRPr lang="en-GB" dirty="0"/>
          </a:p>
          <a:p>
            <a:pPr algn="just"/>
            <a:r>
              <a:rPr lang="fr-FR" dirty="0"/>
              <a:t>LUSSAULT, Michel (2013). – </a:t>
            </a:r>
            <a:r>
              <a:rPr lang="fr-FR" u="sng" dirty="0"/>
              <a:t>L’avènement du Monde. Essai sur l’habitation humaine de la Terre</a:t>
            </a:r>
            <a:r>
              <a:rPr lang="fr-FR" dirty="0"/>
              <a:t>. Paris, Coll. La couleur des idées, Seuil, 298 p.</a:t>
            </a:r>
            <a:endParaRPr lang="en-GB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8458"/>
          </a:xfrm>
        </p:spPr>
        <p:txBody>
          <a:bodyPr>
            <a:noAutofit/>
          </a:bodyPr>
          <a:lstStyle/>
          <a:p>
            <a:r>
              <a:rPr lang="fr-FR" sz="3600" b="1" dirty="0"/>
              <a:t>Le thème : Découvrir le(s) lieu(x) où j’habite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213AD57A-77EB-AD43-8EAD-2073B5F42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696102"/>
              </p:ext>
            </p:extLst>
          </p:nvPr>
        </p:nvGraphicFramePr>
        <p:xfrm>
          <a:off x="142103" y="1814790"/>
          <a:ext cx="8859794" cy="5119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1701">
                  <a:extLst>
                    <a:ext uri="{9D8B030D-6E8A-4147-A177-3AD203B41FA5}">
                      <a16:colId xmlns:a16="http://schemas.microsoft.com/office/drawing/2014/main" val="3632051330"/>
                    </a:ext>
                  </a:extLst>
                </a:gridCol>
                <a:gridCol w="5898093">
                  <a:extLst>
                    <a:ext uri="{9D8B030D-6E8A-4147-A177-3AD203B41FA5}">
                      <a16:colId xmlns:a16="http://schemas.microsoft.com/office/drawing/2014/main" val="4216871813"/>
                    </a:ext>
                  </a:extLst>
                </a:gridCol>
              </a:tblGrid>
              <a:tr h="3233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>
                          <a:effectLst/>
                        </a:rPr>
                        <a:t>Classe de CM1</a:t>
                      </a:r>
                      <a:endParaRPr lang="fr-US" sz="1800" b="1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tc hMerge="1">
                  <a:txBody>
                    <a:bodyPr/>
                    <a:lstStyle/>
                    <a:p>
                      <a:endParaRPr lang="fr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02341"/>
                  </a:ext>
                </a:extLst>
              </a:tr>
              <a:tr h="323362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</a:rPr>
                        <a:t>Repères annuels</a:t>
                      </a:r>
                      <a:endParaRPr lang="fr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 dirty="0">
                          <a:effectLst/>
                        </a:rPr>
                        <a:t>Démarches et contenus d’enseignement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2339639499"/>
                  </a:ext>
                </a:extLst>
              </a:tr>
              <a:tr h="428931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US" sz="1800" dirty="0">
                        <a:effectLst/>
                      </a:endParaRPr>
                    </a:p>
                    <a:p>
                      <a:pPr algn="ctr"/>
                      <a:r>
                        <a:rPr lang="fr-FR" sz="1800" dirty="0">
                          <a:effectLst/>
                        </a:rPr>
                        <a:t>Thème 1</a:t>
                      </a:r>
                      <a:endParaRPr lang="fr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rgbClr val="0432FF"/>
                          </a:solidFill>
                          <a:effectLst/>
                        </a:rPr>
                        <a:t>Découvrir le(s) lieu(x) où j’habite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fr-FR" sz="1800" b="0" dirty="0">
                          <a:effectLst/>
                        </a:rPr>
                        <a:t>Identifier les caractéristiques de mon(mes) lieu(x) de vie.</a:t>
                      </a:r>
                      <a:endParaRPr lang="fr-US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0" dirty="0">
                          <a:effectLst/>
                        </a:rPr>
                        <a:t>• </a:t>
                      </a:r>
                      <a:r>
                        <a:rPr lang="fr-FR" sz="1800" b="0" dirty="0">
                          <a:effectLst/>
                        </a:rPr>
                        <a:t>Localiser mon (mes) lieu(x) de vie et le(s) situer à différentes échelles.</a:t>
                      </a:r>
                      <a:endParaRPr lang="fr-US" sz="1800" b="0" dirty="0">
                        <a:solidFill>
                          <a:srgbClr val="00000A"/>
                        </a:solidFill>
                        <a:effectLst/>
                        <a:latin typeface="Symbol" pitchFamily="2" charset="2"/>
                        <a:ea typeface="SimSun" panose="02010600030101010101" pitchFamily="2" charset="-122"/>
                        <a:cs typeface="Wingdings" pitchFamily="2" charset="2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Ce thème introducteur réinvestit la </a:t>
                      </a:r>
                      <a:r>
                        <a:rPr lang="fr-FR" sz="1800" b="1" dirty="0">
                          <a:effectLst/>
                        </a:rPr>
                        <a:t>lecture des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paysages</a:t>
                      </a:r>
                      <a:r>
                        <a:rPr lang="fr-FR" sz="1800" b="1" dirty="0">
                          <a:effectLst/>
                        </a:rPr>
                        <a:t> du quotidien de l’élève</a:t>
                      </a:r>
                      <a:r>
                        <a:rPr lang="fr-FR" sz="1800" dirty="0">
                          <a:effectLst/>
                        </a:rPr>
                        <a:t> et la découverte de son environnement proche, </a:t>
                      </a:r>
                      <a:r>
                        <a:rPr lang="fr-FR" sz="1800" b="1" dirty="0">
                          <a:effectLst/>
                        </a:rPr>
                        <a:t>réalisées au cycle 2</a:t>
                      </a:r>
                      <a:r>
                        <a:rPr lang="fr-FR" sz="1800" dirty="0">
                          <a:effectLst/>
                        </a:rPr>
                        <a:t>, </a:t>
                      </a:r>
                      <a:r>
                        <a:rPr lang="fr-FR" sz="1800" b="1" dirty="0">
                          <a:effectLst/>
                        </a:rPr>
                        <a:t>pour élargir ses horizons</a:t>
                      </a:r>
                      <a:r>
                        <a:rPr lang="fr-FR" sz="1800" dirty="0">
                          <a:effectLst/>
                        </a:rPr>
                        <a:t>. C’est l’occasion de mobiliser un vocabulaire de base lié à la fois à la description des milieux (relief, hydrologie, climat, végétation) et à celle des formes d’occupation humaine (ville, campagne, activités…). L’acquisition de ce </a:t>
                      </a:r>
                      <a:r>
                        <a:rPr lang="fr-FR" sz="1800" b="1" dirty="0">
                          <a:effectLst/>
                        </a:rPr>
                        <a:t>vocabulaire géographique </a:t>
                      </a:r>
                      <a:r>
                        <a:rPr lang="fr-FR" sz="1800" dirty="0">
                          <a:effectLst/>
                        </a:rPr>
                        <a:t>se poursuivra tout au long du cycle.</a:t>
                      </a:r>
                      <a:endParaRPr lang="fr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Un premier questionnement est ainsi posé sur ce qu’est « habiter ». On travaille sur les représentations et les pratiques que l’élève a de son (ses) lieu(x) de vie. </a:t>
                      </a:r>
                      <a:r>
                        <a:rPr lang="fr-FR" sz="1800" b="1" dirty="0">
                          <a:effectLst/>
                        </a:rPr>
                        <a:t>Le(s) lieu(x) de vie de l’élève est (sont) inséré(s) dans des territoires plus vastes</a:t>
                      </a:r>
                      <a:r>
                        <a:rPr lang="fr-FR" sz="1800" dirty="0">
                          <a:effectLst/>
                        </a:rPr>
                        <a:t>, </a:t>
                      </a:r>
                      <a:r>
                        <a:rPr lang="fr-FR" sz="1800" b="1" dirty="0">
                          <a:effectLst/>
                        </a:rPr>
                        <a:t>région, France, Europe, monde, qu’on doit savoir reconnaitre et nommer.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32806716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59FE908-95CE-9A4D-A537-585EC645DC3C}"/>
              </a:ext>
            </a:extLst>
          </p:cNvPr>
          <p:cNvSpPr txBox="1"/>
          <p:nvPr/>
        </p:nvSpPr>
        <p:spPr>
          <a:xfrm>
            <a:off x="457200" y="98834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programmes de cycle 3 (de consolidation)</a:t>
            </a:r>
            <a:endParaRPr lang="fr-US" sz="2000" dirty="0"/>
          </a:p>
          <a:p>
            <a:endParaRPr lang="fr-US" sz="2000" dirty="0"/>
          </a:p>
        </p:txBody>
      </p:sp>
    </p:spTree>
    <p:extLst>
      <p:ext uri="{BB962C8B-B14F-4D97-AF65-F5344CB8AC3E}">
        <p14:creationId xmlns:p14="http://schemas.microsoft.com/office/powerpoint/2010/main" val="336723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8458"/>
          </a:xfrm>
        </p:spPr>
        <p:txBody>
          <a:bodyPr>
            <a:noAutofit/>
          </a:bodyPr>
          <a:lstStyle/>
          <a:p>
            <a:r>
              <a:rPr lang="fr-FR" sz="3600" b="1" dirty="0"/>
              <a:t>Le thème : Découvrir le(s) lieu(x) où j’habite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9FE908-95CE-9A4D-A537-585EC645DC3C}"/>
              </a:ext>
            </a:extLst>
          </p:cNvPr>
          <p:cNvSpPr txBox="1"/>
          <p:nvPr/>
        </p:nvSpPr>
        <p:spPr>
          <a:xfrm>
            <a:off x="457201" y="116845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programmes de cycle 2 (des apprentissages fondamentaux)</a:t>
            </a:r>
            <a:endParaRPr lang="fr-US" sz="2000" dirty="0"/>
          </a:p>
          <a:p>
            <a:endParaRPr lang="fr-US" sz="20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5A7D973-848A-4BA0-E9AE-5D6BAB70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1" y="1737026"/>
            <a:ext cx="8874037" cy="38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7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7963"/>
            <a:ext cx="8433260" cy="5659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u="sng" dirty="0">
                <a:solidFill>
                  <a:srgbClr val="0432FF"/>
                </a:solidFill>
              </a:rPr>
              <a:t>2. Le paysage et son analyse</a:t>
            </a:r>
          </a:p>
          <a:p>
            <a:pPr>
              <a:buFontTx/>
              <a:buNone/>
            </a:pPr>
            <a:endParaRPr lang="fr-FR" altLang="fr-US" sz="2800" dirty="0"/>
          </a:p>
          <a:p>
            <a:pPr>
              <a:buFontTx/>
              <a:buNone/>
            </a:pPr>
            <a:r>
              <a:rPr lang="fr-FR" altLang="fr-US" sz="2800" dirty="0"/>
              <a:t>EXERCICE</a:t>
            </a:r>
          </a:p>
          <a:p>
            <a:pPr>
              <a:buFontTx/>
              <a:buNone/>
            </a:pPr>
            <a:r>
              <a:rPr lang="fr-FR" altLang="fr-US" sz="2800" i="1" dirty="0"/>
              <a:t>0) Choisir un des 6 documents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</a:t>
            </a:r>
            <a:r>
              <a:rPr lang="fr-FR" altLang="fr-US" sz="2800" b="1" dirty="0"/>
              <a:t>Présentez</a:t>
            </a:r>
            <a:r>
              <a:rPr lang="fr-FR" altLang="fr-US" sz="2800" dirty="0"/>
              <a:t> le document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Proposez une </a:t>
            </a:r>
            <a:r>
              <a:rPr lang="fr-FR" altLang="fr-US" sz="2800" b="1" dirty="0"/>
              <a:t>description</a:t>
            </a:r>
            <a:r>
              <a:rPr lang="fr-FR" altLang="fr-US" sz="2800" dirty="0"/>
              <a:t> ordonnée et organisée du document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Proposez une </a:t>
            </a:r>
            <a:r>
              <a:rPr lang="fr-FR" altLang="fr-US" sz="2800" b="1" dirty="0"/>
              <a:t>interprétation</a:t>
            </a:r>
            <a:r>
              <a:rPr lang="fr-FR" altLang="fr-US" sz="2800" dirty="0"/>
              <a:t> (analyse, explication) du document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</a:t>
            </a:r>
            <a:r>
              <a:rPr lang="fr-FR" altLang="fr-US" sz="2800" b="1" dirty="0"/>
              <a:t>Qualifiez (nommez)</a:t>
            </a:r>
            <a:r>
              <a:rPr lang="fr-FR" altLang="fr-US" sz="2800" dirty="0"/>
              <a:t> le document (type de paysages)</a:t>
            </a:r>
          </a:p>
          <a:p>
            <a:pPr>
              <a:buFontTx/>
              <a:buAutoNum type="arabicParenR"/>
            </a:pPr>
            <a:r>
              <a:rPr lang="fr-FR" altLang="fr-US" sz="2800" i="1" dirty="0"/>
              <a:t> Comparez-le à l’autre document de la même page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997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433260" cy="4618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u="sng" dirty="0">
                <a:solidFill>
                  <a:srgbClr val="0432FF"/>
                </a:solidFill>
              </a:rPr>
              <a:t>2. Le paysage et son analyse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b="1" dirty="0"/>
              <a:t>Qu’est-ce qu’un paysage 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633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A4A3D9E-E28B-554A-850D-F513964A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9550"/>
            <a:ext cx="5285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sz="3200" dirty="0" err="1"/>
              <a:t>Qu</a:t>
            </a:r>
            <a:r>
              <a:rPr lang="ja-JP" altLang="fr-FR" sz="3200"/>
              <a:t>’</a:t>
            </a:r>
            <a:r>
              <a:rPr lang="fr-FR" altLang="ja-JP" sz="3200" dirty="0"/>
              <a:t>est-ce que le paysage ?</a:t>
            </a:r>
            <a:endParaRPr lang="fr-FR" altLang="fr-US" dirty="0"/>
          </a:p>
        </p:txBody>
      </p:sp>
      <p:pic>
        <p:nvPicPr>
          <p:cNvPr id="17411" name="Picture 9" descr="C">
            <a:extLst>
              <a:ext uri="{FF2B5EF4-FFF2-40B4-BE49-F238E27FC236}">
                <a16:creationId xmlns:a16="http://schemas.microsoft.com/office/drawing/2014/main" id="{515FAAF1-51C2-684F-B30C-EB683363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PhotTourBaln-Cycl3Hat00-150">
            <a:extLst>
              <a:ext uri="{FF2B5EF4-FFF2-40B4-BE49-F238E27FC236}">
                <a16:creationId xmlns:a16="http://schemas.microsoft.com/office/drawing/2014/main" id="{BF544AD7-99BC-024E-9FE9-EA600453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638"/>
            <a:ext cx="89916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6200E9F-4F14-2149-A45F-675D735B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52342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sz="2600" b="1" dirty="0"/>
              <a:t>Une définition simple avec 2 caractéristiques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CC7A23E-055D-B142-8878-063D6A31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94783"/>
            <a:ext cx="8686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  <a:buFontTx/>
              <a:buAutoNum type="arabicPeriod"/>
            </a:pPr>
            <a:r>
              <a:rPr lang="fr-FR" altLang="fr-US" b="1" u="sng" dirty="0">
                <a:solidFill>
                  <a:srgbClr val="0432FF"/>
                </a:solidFill>
                <a:latin typeface="Times New Roman" panose="02020603050405020304" pitchFamily="18" charset="0"/>
              </a:rPr>
              <a:t>Le paysage, c'est ce que l'on voit en regardant autour de soi</a:t>
            </a:r>
            <a:r>
              <a:rPr lang="fr-FR" altLang="fr-US" b="1" dirty="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fr-FR" altLang="fr-US" b="1" dirty="0">
                <a:latin typeface="Times New Roman" panose="02020603050405020304" pitchFamily="18" charset="0"/>
              </a:rPr>
              <a:t>	C'est une vue panoramique embrassée par le </a:t>
            </a:r>
            <a:r>
              <a:rPr lang="fr-FR" altLang="fr-US" b="1" u="sng" dirty="0">
                <a:latin typeface="Times New Roman" panose="02020603050405020304" pitchFamily="18" charset="0"/>
              </a:rPr>
              <a:t>regard</a:t>
            </a:r>
            <a:r>
              <a:rPr lang="fr-FR" altLang="fr-US" b="1" dirty="0">
                <a:latin typeface="Times New Roman" panose="02020603050405020304" pitchFamily="18" charset="0"/>
              </a:rPr>
              <a:t>. C’</a:t>
            </a:r>
            <a:r>
              <a:rPr lang="fr-FR" altLang="ja-JP" b="1" dirty="0">
                <a:latin typeface="Times New Roman" panose="02020603050405020304" pitchFamily="18" charset="0"/>
              </a:rPr>
              <a:t>est aussi une </a:t>
            </a:r>
            <a:r>
              <a:rPr lang="fr-FR" altLang="ja-JP" b="1" u="sng" dirty="0">
                <a:latin typeface="Times New Roman" panose="02020603050405020304" pitchFamily="18" charset="0"/>
              </a:rPr>
              <a:t>représentation mentale</a:t>
            </a:r>
            <a:r>
              <a:rPr lang="fr-FR" altLang="ja-JP" b="1" dirty="0">
                <a:latin typeface="Times New Roman" panose="02020603050405020304" pitchFamily="18" charset="0"/>
              </a:rPr>
              <a:t> qui s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 dirty="0">
                <a:latin typeface="Times New Roman" panose="02020603050405020304" pitchFamily="18" charset="0"/>
              </a:rPr>
              <a:t>élabore à partir d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 dirty="0">
                <a:latin typeface="Times New Roman" panose="02020603050405020304" pitchFamily="18" charset="0"/>
              </a:rPr>
              <a:t>une série d’éléments chez celui qui le contemple (son vécu, son érudition, sa culture, ses projets…).</a:t>
            </a:r>
            <a:endParaRPr lang="fr-FR" altLang="ja-JP" dirty="0">
              <a:latin typeface="Times New Roman" panose="02020603050405020304" pitchFamily="18" charset="0"/>
            </a:endParaRPr>
          </a:p>
          <a:p>
            <a:endParaRPr lang="fr-FR" altLang="fr-US" b="1" dirty="0">
              <a:latin typeface="Times New Roman" panose="02020603050405020304" pitchFamily="18" charset="0"/>
            </a:endParaRPr>
          </a:p>
          <a:p>
            <a:endParaRPr lang="fr-FR" altLang="fr-US" dirty="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88FEA98-BD0E-7D4C-878E-AE66C320E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12171"/>
            <a:ext cx="8991600" cy="8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 startAt="2"/>
            </a:pPr>
            <a:r>
              <a:rPr lang="fr-FR" altLang="fr-US" b="1" u="sng" dirty="0">
                <a:solidFill>
                  <a:srgbClr val="0432FF"/>
                </a:solidFill>
                <a:latin typeface="Times New Roman" panose="02020603050405020304" pitchFamily="18" charset="0"/>
              </a:rPr>
              <a:t>Le paysage est l'expression visible de l'organisation de l'espace</a:t>
            </a:r>
            <a:endParaRPr lang="fr-FR" altLang="fr-US" b="1" dirty="0">
              <a:solidFill>
                <a:srgbClr val="0432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fr-FR" altLang="fr-US" b="1" dirty="0">
                <a:latin typeface="Times New Roman" panose="02020603050405020304" pitchFamily="18" charset="0"/>
              </a:rPr>
              <a:t>	donc du système complexe que représente cet espace habité.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F6313D-2EF5-5348-9A35-CADE677C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31251"/>
            <a:ext cx="8839200" cy="1212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 dirty="0">
                <a:latin typeface="Times New Roman" panose="02020603050405020304" pitchFamily="18" charset="0"/>
              </a:rPr>
              <a:t>Le paysage est une «</a:t>
            </a:r>
            <a:r>
              <a:rPr lang="fr-FR" altLang="fr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 </a:t>
            </a:r>
            <a:r>
              <a:rPr lang="fr-FR" altLang="fr-US" b="1" dirty="0">
                <a:solidFill>
                  <a:srgbClr val="0432FF"/>
                </a:solidFill>
                <a:latin typeface="Times New Roman" panose="02020603050405020304" pitchFamily="18" charset="0"/>
              </a:rPr>
              <a:t>portion d’espace appréhendée par les sens </a:t>
            </a:r>
            <a:r>
              <a:rPr lang="fr-FR" altLang="fr-US" b="1" dirty="0">
                <a:latin typeface="Times New Roman" panose="02020603050405020304" pitchFamily="18" charset="0"/>
              </a:rPr>
              <a:t>»</a:t>
            </a:r>
            <a:r>
              <a:rPr lang="fr-FR" altLang="fr-US" dirty="0">
                <a:latin typeface="Times New Roman" panose="02020603050405020304" pitchFamily="18" charset="0"/>
              </a:rPr>
              <a:t> : </a:t>
            </a:r>
            <a:r>
              <a:rPr lang="fr-FR" altLang="fr-US" b="1" dirty="0">
                <a:latin typeface="Times New Roman" panose="02020603050405020304" pitchFamily="18" charset="0"/>
              </a:rPr>
              <a:t>un objet spatial qui renvoie </a:t>
            </a:r>
            <a:r>
              <a:rPr lang="fr-FR" altLang="fr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à la fois </a:t>
            </a:r>
            <a:r>
              <a:rPr lang="fr-FR" altLang="fr-US" b="1" dirty="0">
                <a:latin typeface="Times New Roman" panose="02020603050405020304" pitchFamily="18" charset="0"/>
              </a:rPr>
              <a:t>à une </a:t>
            </a:r>
            <a:r>
              <a:rPr lang="fr-FR" altLang="fr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réalité matérielle </a:t>
            </a:r>
            <a:r>
              <a:rPr lang="fr-FR" altLang="fr-US" b="1" dirty="0">
                <a:latin typeface="Times New Roman" panose="02020603050405020304" pitchFamily="18" charset="0"/>
              </a:rPr>
              <a:t>(2) et au </a:t>
            </a:r>
            <a:r>
              <a:rPr lang="fr-FR" altLang="fr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regard </a:t>
            </a:r>
            <a:r>
              <a:rPr lang="fr-FR" altLang="fr-US" b="1" dirty="0">
                <a:latin typeface="Times New Roman" panose="02020603050405020304" pitchFamily="18" charset="0"/>
              </a:rPr>
              <a:t>qui se pose sur elle (1)</a:t>
            </a:r>
            <a:r>
              <a:rPr lang="fr-FR" altLang="fr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887DD5-76C4-9065-0039-7C0AF328E927}"/>
              </a:ext>
            </a:extLst>
          </p:cNvPr>
          <p:cNvSpPr txBox="1"/>
          <p:nvPr/>
        </p:nvSpPr>
        <p:spPr>
          <a:xfrm>
            <a:off x="152400" y="98303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2800" b="1" u="sng" dirty="0">
                <a:solidFill>
                  <a:srgbClr val="0432FF"/>
                </a:solidFill>
              </a:rPr>
              <a:t>2. Le paysage et son analyse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69EBE6D-80FE-F311-83F4-C193B425C0DC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4B39914-2063-A043-8F60-86A88118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529453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 dirty="0"/>
              <a:t>Une méthode pratiquée dans l'</a:t>
            </a:r>
            <a:r>
              <a:rPr lang="fr-FR" altLang="ja-JP" b="1" dirty="0"/>
              <a:t>idéal sur le terrain</a:t>
            </a:r>
            <a:endParaRPr lang="fr-FR" altLang="fr-US" b="1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3D5C09E-3606-DD47-9368-CE9217F2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11834"/>
            <a:ext cx="4447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>
                <a:solidFill>
                  <a:srgbClr val="0432FF"/>
                </a:solidFill>
              </a:rPr>
              <a:t>a) </a:t>
            </a:r>
            <a:r>
              <a:rPr lang="fr-FR" altLang="fr-US" dirty="0"/>
              <a:t>Un travail sur </a:t>
            </a:r>
            <a:r>
              <a:rPr lang="fr-FR" altLang="fr-US" dirty="0">
                <a:solidFill>
                  <a:srgbClr val="0432FF"/>
                </a:solidFill>
              </a:rPr>
              <a:t>le point de vue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DD23C7E-7276-3D4C-A19C-CD4F4A724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743202"/>
            <a:ext cx="716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>
                <a:solidFill>
                  <a:srgbClr val="0432FF"/>
                </a:solidFill>
              </a:rPr>
              <a:t>b) </a:t>
            </a:r>
            <a:r>
              <a:rPr lang="fr-FR" altLang="fr-US" dirty="0"/>
              <a:t>Un travail d</a:t>
            </a:r>
            <a:r>
              <a:rPr lang="ja-JP" altLang="fr-FR"/>
              <a:t>’</a:t>
            </a:r>
            <a:r>
              <a:rPr lang="fr-FR" altLang="ja-JP" dirty="0">
                <a:solidFill>
                  <a:srgbClr val="0432FF"/>
                </a:solidFill>
              </a:rPr>
              <a:t>identification d</a:t>
            </a:r>
            <a:r>
              <a:rPr lang="ja-JP" altLang="fr-FR">
                <a:solidFill>
                  <a:srgbClr val="0432FF"/>
                </a:solidFill>
              </a:rPr>
              <a:t>’</a:t>
            </a:r>
            <a:r>
              <a:rPr lang="fr-FR" altLang="ja-JP" dirty="0">
                <a:solidFill>
                  <a:srgbClr val="0432FF"/>
                </a:solidFill>
              </a:rPr>
              <a:t>éléments </a:t>
            </a:r>
            <a:r>
              <a:rPr lang="fr-FR" altLang="ja-JP" dirty="0"/>
              <a:t>qui suppose un découpage et une dénomination d</a:t>
            </a:r>
            <a:r>
              <a:rPr lang="ja-JP" altLang="fr-FR"/>
              <a:t>’</a:t>
            </a:r>
            <a:r>
              <a:rPr lang="fr-FR" altLang="ja-JP" dirty="0"/>
              <a:t>éléments de nature différente (ponctuels, linéaires, zonaux)</a:t>
            </a:r>
            <a:endParaRPr lang="fr-FR" altLang="fr-US" dirty="0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67CB92FF-2B94-EB49-905A-AEE01BFB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43402"/>
            <a:ext cx="716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>
                <a:solidFill>
                  <a:srgbClr val="0432FF"/>
                </a:solidFill>
              </a:rPr>
              <a:t>c) </a:t>
            </a:r>
            <a:r>
              <a:rPr lang="fr-FR" altLang="fr-US" dirty="0"/>
              <a:t>Un travail de </a:t>
            </a:r>
            <a:r>
              <a:rPr lang="fr-FR" altLang="fr-US" dirty="0">
                <a:solidFill>
                  <a:srgbClr val="0432FF"/>
                </a:solidFill>
              </a:rPr>
              <a:t>mise en relation </a:t>
            </a:r>
            <a:r>
              <a:rPr lang="fr-FR" altLang="fr-US" dirty="0"/>
              <a:t>et de réflexion sur les </a:t>
            </a:r>
            <a:r>
              <a:rPr lang="fr-FR" altLang="fr-US" dirty="0">
                <a:solidFill>
                  <a:srgbClr val="0432FF"/>
                </a:solidFill>
              </a:rPr>
              <a:t>fonctions des différents éléments </a:t>
            </a:r>
            <a:r>
              <a:rPr lang="fr-FR" altLang="fr-US" dirty="0"/>
              <a:t>dans l</a:t>
            </a:r>
            <a:r>
              <a:rPr lang="ja-JP" altLang="fr-FR"/>
              <a:t>’</a:t>
            </a:r>
            <a:r>
              <a:rPr lang="fr-FR" altLang="ja-JP" dirty="0"/>
              <a:t>espace considéré (interprétation, émission d</a:t>
            </a:r>
            <a:r>
              <a:rPr lang="ja-JP" altLang="fr-FR"/>
              <a:t>’</a:t>
            </a:r>
            <a:r>
              <a:rPr lang="fr-FR" altLang="ja-JP" dirty="0"/>
              <a:t>hypothèses)</a:t>
            </a:r>
            <a:endParaRPr lang="fr-FR" altLang="fr-US" dirty="0"/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EB8875C4-C7DB-DD45-8D11-02BA06F3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79229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US" altLang="fr-US"/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8BF0C7FB-05EB-0948-B842-8B68D67DF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750" y="5730871"/>
            <a:ext cx="7081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fr-FR" altLang="fr-US" dirty="0">
                <a:solidFill>
                  <a:srgbClr val="0432FF"/>
                </a:solidFill>
              </a:rPr>
              <a:t>d) </a:t>
            </a:r>
            <a:r>
              <a:rPr lang="fr-FR" altLang="fr-US" dirty="0"/>
              <a:t>Un travail de </a:t>
            </a:r>
            <a:r>
              <a:rPr lang="fr-FR" altLang="fr-US" dirty="0">
                <a:solidFill>
                  <a:srgbClr val="0432FF"/>
                </a:solidFill>
              </a:rPr>
              <a:t>mise à jour des acteurs et des enjeux </a:t>
            </a:r>
            <a:r>
              <a:rPr lang="fr-FR" altLang="fr-US" dirty="0"/>
              <a:t>qui pèsent sur l’évolution du paysage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045098-7887-3B20-9A55-AF9A804BE943}"/>
              </a:ext>
            </a:extLst>
          </p:cNvPr>
          <p:cNvSpPr txBox="1"/>
          <p:nvPr/>
        </p:nvSpPr>
        <p:spPr>
          <a:xfrm>
            <a:off x="444954" y="9703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2800" b="1" u="sng" dirty="0"/>
              <a:t>2. Le paysage et son analyse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252E2DB-ECAB-732B-2A96-E36BC22C476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90" grpId="0"/>
      <p:bldP spid="163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1043189"/>
            <a:ext cx="325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Bourges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A88E851-A65B-FE51-3161-B69C368F7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514114"/>
              </p:ext>
            </p:extLst>
          </p:nvPr>
        </p:nvGraphicFramePr>
        <p:xfrm>
          <a:off x="609601" y="1619780"/>
          <a:ext cx="8077201" cy="4976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61">
                  <a:extLst>
                    <a:ext uri="{9D8B030D-6E8A-4147-A177-3AD203B41FA5}">
                      <a16:colId xmlns:a16="http://schemas.microsoft.com/office/drawing/2014/main" val="2862405686"/>
                    </a:ext>
                  </a:extLst>
                </a:gridCol>
                <a:gridCol w="889022">
                  <a:extLst>
                    <a:ext uri="{9D8B030D-6E8A-4147-A177-3AD203B41FA5}">
                      <a16:colId xmlns:a16="http://schemas.microsoft.com/office/drawing/2014/main" val="653394974"/>
                    </a:ext>
                  </a:extLst>
                </a:gridCol>
                <a:gridCol w="2008559">
                  <a:extLst>
                    <a:ext uri="{9D8B030D-6E8A-4147-A177-3AD203B41FA5}">
                      <a16:colId xmlns:a16="http://schemas.microsoft.com/office/drawing/2014/main" val="2662624875"/>
                    </a:ext>
                  </a:extLst>
                </a:gridCol>
                <a:gridCol w="1856533">
                  <a:extLst>
                    <a:ext uri="{9D8B030D-6E8A-4147-A177-3AD203B41FA5}">
                      <a16:colId xmlns:a16="http://schemas.microsoft.com/office/drawing/2014/main" val="683576183"/>
                    </a:ext>
                  </a:extLst>
                </a:gridCol>
                <a:gridCol w="1524389">
                  <a:extLst>
                    <a:ext uri="{9D8B030D-6E8A-4147-A177-3AD203B41FA5}">
                      <a16:colId xmlns:a16="http://schemas.microsoft.com/office/drawing/2014/main" val="1783515384"/>
                    </a:ext>
                  </a:extLst>
                </a:gridCol>
                <a:gridCol w="1286437">
                  <a:extLst>
                    <a:ext uri="{9D8B030D-6E8A-4147-A177-3AD203B41FA5}">
                      <a16:colId xmlns:a16="http://schemas.microsoft.com/office/drawing/2014/main" val="3962104602"/>
                    </a:ext>
                  </a:extLst>
                </a:gridCol>
              </a:tblGrid>
              <a:tr h="373632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Thématiques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572079765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14/01/2025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rgbClr val="0432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(Espace en cycle 2)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Découvrir le(s) lieu(x) où j’habite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Habiter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Paysage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Carte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(Échelle)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Analyse de paysages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15934640"/>
                  </a:ext>
                </a:extLst>
              </a:tr>
              <a:tr h="112089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23/01/2025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Zonage en aires urbaines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Tourisme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Analyse de cartes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Scénario de séance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858097338"/>
                  </a:ext>
                </a:extLst>
              </a:tr>
              <a:tr h="679330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27/02/2025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Consommer/produire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Consommer (satisfaire ses besoins en eau, en aliments, en énergie)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Production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Consommation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Échelle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Étude d’un dossier documentaire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463560616"/>
                  </a:ext>
                </a:extLst>
              </a:tr>
              <a:tr h="56044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6/03/2025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Se déplacer 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Se déplacer en France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Mobilité, 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Réseau, transport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(Migration)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Utilisation d’application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169825051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TD5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20/03/2025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Communiquer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Communiquer d’un bout à l’autre du monde grâce à l’Internet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Communication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Internet/Web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Fabrication d’une séquence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3741872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27/03/2025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Mieux habiter (la nature en ville, recycler, habiter un éco-quartier)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03120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29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 descr="0. PrisesVuePlansPaysageHatier6e2004-150.jpg">
            <a:extLst>
              <a:ext uri="{FF2B5EF4-FFF2-40B4-BE49-F238E27FC236}">
                <a16:creationId xmlns:a16="http://schemas.microsoft.com/office/drawing/2014/main" id="{C7EEAA2B-0EB2-8743-8702-E05D499C8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6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8FF876EA-036C-1C4A-AB89-DC425BF0C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34901"/>
            <a:ext cx="483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 dirty="0"/>
              <a:t>• Un caractère </a:t>
            </a:r>
            <a:r>
              <a:rPr lang="fr-FR" altLang="fr-US" b="1" dirty="0">
                <a:solidFill>
                  <a:srgbClr val="0432FF"/>
                </a:solidFill>
              </a:rPr>
              <a:t>transdisciplinaire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6EB133A-F4AC-C24D-85E3-56E32BD54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40086"/>
            <a:ext cx="767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/>
              <a:t>Géographie, Histoire (2 échelles de temps)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3635F00E-6E10-9C47-8E89-E4ACBF9C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502542"/>
            <a:ext cx="7232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/>
              <a:t>Enseignement moral et civique (aménagement, citoyenneté, environnement)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FC703A0-ABFE-484A-93F3-1B8A6FF1D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3371639"/>
            <a:ext cx="408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Sciences (biologie, géologie)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E78B451F-5C1D-DE45-A85A-286C044B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3801851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Arts visuels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93E51570-EE4C-B547-8A21-3117B18F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3801851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/>
              <a:t>Français…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31DD1C04-75D5-794A-84DC-E4858259E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54297"/>
            <a:ext cx="374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 dirty="0"/>
              <a:t>• Des </a:t>
            </a:r>
            <a:r>
              <a:rPr lang="fr-FR" altLang="fr-US" b="1" dirty="0">
                <a:solidFill>
                  <a:srgbClr val="0432FF"/>
                </a:solidFill>
              </a:rPr>
              <a:t>supports multiples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B5A90FB4-0F8F-424B-AADC-82E88EB4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4887697"/>
            <a:ext cx="594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La photographie (au sol, oblique, verticale)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E6DA127B-281D-1B4B-95CA-195401DC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5344897"/>
            <a:ext cx="487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La carte topographique (1/25000e)</a:t>
            </a: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EF80A077-78DA-A142-B279-F472C4A4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817972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</a:t>
            </a:r>
            <a:r>
              <a:rPr lang="ja-JP" altLang="fr-FR"/>
              <a:t>’</a:t>
            </a:r>
            <a:r>
              <a:rPr lang="fr-FR" altLang="ja-JP"/>
              <a:t>image satellitaire</a:t>
            </a:r>
          </a:p>
          <a:p>
            <a:endParaRPr lang="fr-FR" altLang="fr-US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28ECFAB0-9A35-3245-ACE3-2C8E3EDD1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6234117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/>
              <a:t>L</a:t>
            </a:r>
            <a:r>
              <a:rPr lang="ja-JP" altLang="fr-FR"/>
              <a:t>’</a:t>
            </a:r>
            <a:r>
              <a:rPr lang="fr-FR" altLang="ja-JP" dirty="0"/>
              <a:t>œuvre picturale</a:t>
            </a:r>
            <a:endParaRPr lang="fr-FR" altLang="fr-US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CC6ED53-A760-311D-0064-8F5C0552C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6275172"/>
            <a:ext cx="5248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/>
              <a:t>Le texte littéraire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F76EDA-0FC3-BCAD-6EDE-36929AE354C0}"/>
              </a:ext>
            </a:extLst>
          </p:cNvPr>
          <p:cNvSpPr txBox="1"/>
          <p:nvPr/>
        </p:nvSpPr>
        <p:spPr>
          <a:xfrm>
            <a:off x="444954" y="9703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2800" b="1" u="sng" dirty="0">
                <a:solidFill>
                  <a:srgbClr val="0432FF"/>
                </a:solidFill>
              </a:rPr>
              <a:t>2. Le paysage et son analyse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5DD69E9-BEE4-8F6E-0A9B-23DC7DB8B7E7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4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3E04D51D-0972-0141-B4B4-7C4B093D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84470"/>
            <a:ext cx="8229600" cy="774417"/>
          </a:xfrm>
        </p:spPr>
        <p:txBody>
          <a:bodyPr>
            <a:normAutofit/>
          </a:bodyPr>
          <a:lstStyle/>
          <a:p>
            <a:pPr algn="l"/>
            <a:r>
              <a:rPr lang="fr-FR" altLang="fr-US" sz="3200" b="1" dirty="0"/>
              <a:t>La typologie des paysages</a:t>
            </a:r>
          </a:p>
        </p:txBody>
      </p:sp>
      <p:sp>
        <p:nvSpPr>
          <p:cNvPr id="33795" name="Espace réservé du contenu 2">
            <a:extLst>
              <a:ext uri="{FF2B5EF4-FFF2-40B4-BE49-F238E27FC236}">
                <a16:creationId xmlns:a16="http://schemas.microsoft.com/office/drawing/2014/main" id="{B02E046D-0B4C-834E-9915-1DA9C43A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01348"/>
            <a:ext cx="7924800" cy="4343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r-FR" altLang="fr-US" sz="3000" dirty="0">
                <a:sym typeface="Wingdings" pitchFamily="2" charset="2"/>
              </a:rPr>
              <a:t>	 e</a:t>
            </a:r>
            <a:r>
              <a:rPr lang="fr-FR" altLang="fr-US" sz="3000" dirty="0"/>
              <a:t>ntrée par </a:t>
            </a:r>
            <a:r>
              <a:rPr lang="fr-FR" altLang="fr-US" sz="3000" b="1" dirty="0">
                <a:solidFill>
                  <a:srgbClr val="0432FF"/>
                </a:solidFill>
              </a:rPr>
              <a:t>le relief</a:t>
            </a:r>
            <a:r>
              <a:rPr lang="fr-FR" altLang="fr-US" sz="3000" dirty="0"/>
              <a:t> (C2)</a:t>
            </a:r>
          </a:p>
          <a:p>
            <a:pPr>
              <a:buFontTx/>
              <a:buNone/>
            </a:pPr>
            <a:r>
              <a:rPr lang="fr-FR" altLang="fr-US" sz="3000" dirty="0"/>
              <a:t>Plaine (plateau), montagne, littoral</a:t>
            </a:r>
          </a:p>
          <a:p>
            <a:pPr>
              <a:buNone/>
            </a:pPr>
            <a:r>
              <a:rPr lang="fr-FR" altLang="fr-US" sz="3000" dirty="0">
                <a:sym typeface="Wingdings" pitchFamily="2" charset="2"/>
              </a:rPr>
              <a:t>	 e</a:t>
            </a:r>
            <a:r>
              <a:rPr lang="fr-FR" altLang="fr-US" sz="3000" dirty="0"/>
              <a:t>ntrée par </a:t>
            </a:r>
            <a:r>
              <a:rPr lang="fr-FR" altLang="fr-US" sz="3000" b="1" dirty="0">
                <a:solidFill>
                  <a:srgbClr val="0432FF"/>
                </a:solidFill>
              </a:rPr>
              <a:t>le mode d</a:t>
            </a:r>
            <a:r>
              <a:rPr lang="ja-JP" altLang="fr-FR" sz="3000" b="1">
                <a:solidFill>
                  <a:srgbClr val="0432FF"/>
                </a:solidFill>
              </a:rPr>
              <a:t>’</a:t>
            </a:r>
            <a:r>
              <a:rPr lang="fr-FR" altLang="ja-JP" sz="3000" b="1" dirty="0">
                <a:solidFill>
                  <a:srgbClr val="0432FF"/>
                </a:solidFill>
              </a:rPr>
              <a:t>occupation </a:t>
            </a:r>
            <a:r>
              <a:rPr lang="fr-FR" altLang="fr-US" sz="3000" dirty="0"/>
              <a:t>(C2)</a:t>
            </a:r>
            <a:endParaRPr lang="fr-FR" altLang="ja-JP" sz="3000" b="1" dirty="0">
              <a:solidFill>
                <a:srgbClr val="0432FF"/>
              </a:solidFill>
            </a:endParaRPr>
          </a:p>
          <a:p>
            <a:pPr>
              <a:buFontTx/>
              <a:buNone/>
            </a:pPr>
            <a:r>
              <a:rPr lang="fr-FR" altLang="fr-US" sz="3000" dirty="0"/>
              <a:t>Villes, campagnes</a:t>
            </a:r>
          </a:p>
          <a:p>
            <a:pPr>
              <a:spcBef>
                <a:spcPts val="0"/>
              </a:spcBef>
              <a:buFontTx/>
              <a:buNone/>
            </a:pPr>
            <a:endParaRPr lang="fr-FR" altLang="fr-US" sz="3000" dirty="0"/>
          </a:p>
          <a:p>
            <a:pPr>
              <a:buFontTx/>
              <a:buNone/>
            </a:pPr>
            <a:r>
              <a:rPr lang="fr-FR" altLang="fr-US" sz="3000" dirty="0">
                <a:sym typeface="Wingdings" pitchFamily="2" charset="2"/>
              </a:rPr>
              <a:t>	 e</a:t>
            </a:r>
            <a:r>
              <a:rPr lang="fr-FR" altLang="fr-US" sz="3000" dirty="0"/>
              <a:t>ntrée par </a:t>
            </a:r>
            <a:r>
              <a:rPr lang="fr-FR" altLang="fr-US" sz="3000" b="1" dirty="0">
                <a:solidFill>
                  <a:srgbClr val="0432FF"/>
                </a:solidFill>
              </a:rPr>
              <a:t>l</a:t>
            </a:r>
            <a:r>
              <a:rPr lang="ja-JP" altLang="fr-FR" sz="3000" b="1">
                <a:solidFill>
                  <a:srgbClr val="0432FF"/>
                </a:solidFill>
              </a:rPr>
              <a:t>’</a:t>
            </a:r>
            <a:r>
              <a:rPr lang="fr-FR" altLang="ja-JP" sz="3000" b="1" dirty="0">
                <a:solidFill>
                  <a:srgbClr val="0432FF"/>
                </a:solidFill>
              </a:rPr>
              <a:t>activité </a:t>
            </a:r>
            <a:r>
              <a:rPr lang="fr-FR" altLang="ja-JP" sz="3000" dirty="0"/>
              <a:t>(C3)</a:t>
            </a:r>
          </a:p>
          <a:p>
            <a:pPr>
              <a:buFontTx/>
              <a:buNone/>
            </a:pPr>
            <a:r>
              <a:rPr lang="fr-FR" altLang="fr-US" sz="3000" dirty="0"/>
              <a:t>Tourisme, industrie, agriculture, services (centre tertiaire, commerces)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F0170D1-FE9A-AC8D-C002-00138E96525B}"/>
              </a:ext>
            </a:extLst>
          </p:cNvPr>
          <p:cNvSpPr txBox="1"/>
          <p:nvPr/>
        </p:nvSpPr>
        <p:spPr>
          <a:xfrm>
            <a:off x="457200" y="1061250"/>
            <a:ext cx="5956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3200" b="1" u="sng" dirty="0">
                <a:solidFill>
                  <a:srgbClr val="0432FF"/>
                </a:solidFill>
              </a:rPr>
              <a:t>2. Le paysage et son analyse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0688F7D-068B-1DAF-EA30-B615C2A5BD5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/>
              <a:t>Découper l’espace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8458"/>
          </a:xfrm>
        </p:spPr>
        <p:txBody>
          <a:bodyPr>
            <a:noAutofit/>
          </a:bodyPr>
          <a:lstStyle/>
          <a:p>
            <a:r>
              <a:rPr lang="fr-FR" sz="3600" b="1" dirty="0"/>
              <a:t>Le thème : Découvrir le(s) lieu(x) où j’habite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213AD57A-77EB-AD43-8EAD-2073B5F42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628315"/>
              </p:ext>
            </p:extLst>
          </p:nvPr>
        </p:nvGraphicFramePr>
        <p:xfrm>
          <a:off x="142103" y="1814790"/>
          <a:ext cx="8859794" cy="5119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1701">
                  <a:extLst>
                    <a:ext uri="{9D8B030D-6E8A-4147-A177-3AD203B41FA5}">
                      <a16:colId xmlns:a16="http://schemas.microsoft.com/office/drawing/2014/main" val="3632051330"/>
                    </a:ext>
                  </a:extLst>
                </a:gridCol>
                <a:gridCol w="5898093">
                  <a:extLst>
                    <a:ext uri="{9D8B030D-6E8A-4147-A177-3AD203B41FA5}">
                      <a16:colId xmlns:a16="http://schemas.microsoft.com/office/drawing/2014/main" val="4216871813"/>
                    </a:ext>
                  </a:extLst>
                </a:gridCol>
              </a:tblGrid>
              <a:tr h="3233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>
                          <a:effectLst/>
                        </a:rPr>
                        <a:t>Classe de CM1</a:t>
                      </a:r>
                      <a:endParaRPr lang="fr-US" sz="1800" b="1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tc hMerge="1">
                  <a:txBody>
                    <a:bodyPr/>
                    <a:lstStyle/>
                    <a:p>
                      <a:endParaRPr lang="fr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02341"/>
                  </a:ext>
                </a:extLst>
              </a:tr>
              <a:tr h="323362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</a:rPr>
                        <a:t>Repères annuels</a:t>
                      </a:r>
                      <a:endParaRPr lang="fr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 dirty="0">
                          <a:effectLst/>
                        </a:rPr>
                        <a:t>Démarches et contenus d’enseignement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2339639499"/>
                  </a:ext>
                </a:extLst>
              </a:tr>
              <a:tr h="428931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US" sz="1800" dirty="0">
                        <a:effectLst/>
                      </a:endParaRPr>
                    </a:p>
                    <a:p>
                      <a:pPr algn="ctr"/>
                      <a:r>
                        <a:rPr lang="fr-FR" sz="1800" dirty="0">
                          <a:effectLst/>
                        </a:rPr>
                        <a:t>Thème 1</a:t>
                      </a:r>
                      <a:endParaRPr lang="fr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rgbClr val="0432FF"/>
                          </a:solidFill>
                          <a:effectLst/>
                        </a:rPr>
                        <a:t>Découvrir le(s) lieu(x) où j’habite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1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fr-FR" sz="1800" b="0" dirty="0">
                          <a:effectLst/>
                        </a:rPr>
                        <a:t>Identifier les caractéristiques de mon(mes) lieu(x) de vie.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0" dirty="0">
                          <a:effectLst/>
                        </a:rPr>
                        <a:t>• </a:t>
                      </a:r>
                      <a:r>
                        <a:rPr lang="fr-FR" sz="1800" b="1" dirty="0">
                          <a:effectLst/>
                        </a:rPr>
                        <a:t>Localiser mon (mes) lieu(x) de vie et le(s) situer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à différentes échelles</a:t>
                      </a:r>
                      <a:r>
                        <a:rPr lang="fr-FR" sz="1800" b="1" dirty="0">
                          <a:effectLst/>
                        </a:rPr>
                        <a:t>.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Symbol" pitchFamily="2" charset="2"/>
                        <a:ea typeface="SimSun" panose="02010600030101010101" pitchFamily="2" charset="-122"/>
                        <a:cs typeface="Wingdings" pitchFamily="2" charset="2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Ce thème introducteur réinvestit la </a:t>
                      </a:r>
                      <a:r>
                        <a:rPr lang="fr-FR" sz="1800" b="1" dirty="0">
                          <a:effectLst/>
                        </a:rPr>
                        <a:t>lecture des paysages du quotidien de l’élève</a:t>
                      </a:r>
                      <a:r>
                        <a:rPr lang="fr-FR" sz="1800" dirty="0">
                          <a:effectLst/>
                        </a:rPr>
                        <a:t> et la découverte de son environnement proche, </a:t>
                      </a:r>
                      <a:r>
                        <a:rPr lang="fr-FR" sz="1800" b="1" dirty="0">
                          <a:effectLst/>
                        </a:rPr>
                        <a:t>réalisées au cycle 2</a:t>
                      </a:r>
                      <a:r>
                        <a:rPr lang="fr-FR" sz="1800" dirty="0">
                          <a:effectLst/>
                        </a:rPr>
                        <a:t>, </a:t>
                      </a:r>
                      <a:r>
                        <a:rPr lang="fr-FR" sz="1800" b="1" dirty="0">
                          <a:effectLst/>
                        </a:rPr>
                        <a:t>pour élargir ses horizons</a:t>
                      </a:r>
                      <a:r>
                        <a:rPr lang="fr-FR" sz="1800" dirty="0">
                          <a:effectLst/>
                        </a:rPr>
                        <a:t>. C’est l’occasion de mobiliser un vocabulaire de base lié à la fois à la description des milieux (relief, hydrologie, climat, végétation) et à celle des formes d’occupation humaine (ville, campagne, activités…). L’acquisition de ce </a:t>
                      </a:r>
                      <a:r>
                        <a:rPr lang="fr-FR" sz="1800" b="1" dirty="0">
                          <a:effectLst/>
                        </a:rPr>
                        <a:t>vocabulaire géographique </a:t>
                      </a:r>
                      <a:r>
                        <a:rPr lang="fr-FR" sz="1800" dirty="0">
                          <a:effectLst/>
                        </a:rPr>
                        <a:t>se poursuivra tout au long du cycle.</a:t>
                      </a:r>
                      <a:endParaRPr lang="fr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Un premier questionnement est ainsi posé sur ce qu’est « habiter ». On travaille sur les représentations et les pratiques que l’élève a de son (ses) lieu(x) de vie.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Le(s) lieu(x) de vie de l’élève est (sont) inséré(s) dans des territoires plus vastes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région, France, Europe, monde</a:t>
                      </a:r>
                      <a:r>
                        <a:rPr lang="fr-FR" sz="1800" b="1" dirty="0">
                          <a:effectLst/>
                        </a:rPr>
                        <a:t>, qu’on doit savoir reconnaitre et nommer.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32806716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59FE908-95CE-9A4D-A537-585EC645DC3C}"/>
              </a:ext>
            </a:extLst>
          </p:cNvPr>
          <p:cNvSpPr txBox="1"/>
          <p:nvPr/>
        </p:nvSpPr>
        <p:spPr>
          <a:xfrm>
            <a:off x="457200" y="98834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programmes de cycle 3 (de consolidation)</a:t>
            </a:r>
            <a:endParaRPr lang="fr-US" sz="2000" dirty="0"/>
          </a:p>
          <a:p>
            <a:endParaRPr lang="fr-US" sz="2000" dirty="0"/>
          </a:p>
        </p:txBody>
      </p:sp>
    </p:spTree>
    <p:extLst>
      <p:ext uri="{BB962C8B-B14F-4D97-AF65-F5344CB8AC3E}">
        <p14:creationId xmlns:p14="http://schemas.microsoft.com/office/powerpoint/2010/main" val="1366188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3493"/>
            <a:ext cx="8433260" cy="54741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u="sng" dirty="0">
                <a:solidFill>
                  <a:srgbClr val="0432FF"/>
                </a:solidFill>
              </a:rPr>
              <a:t>3. La carte</a:t>
            </a:r>
          </a:p>
          <a:p>
            <a:pPr marL="0" indent="0" algn="just">
              <a:buNone/>
            </a:pPr>
            <a:r>
              <a:rPr lang="fr-FR" dirty="0"/>
              <a:t>Examen de cartes (en binôme)</a:t>
            </a:r>
          </a:p>
          <a:p>
            <a:pPr marL="0" indent="0" algn="just">
              <a:buNone/>
            </a:pPr>
            <a:r>
              <a:rPr lang="fr-FR" dirty="0"/>
              <a:t>Répondre aux </a:t>
            </a:r>
            <a:r>
              <a:rPr lang="fr-FR" b="1" dirty="0"/>
              <a:t>questions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dirty="0"/>
              <a:t>1) Quels sont les éléments constitutifs d’une carte ? (que possède chaque carte) ?</a:t>
            </a:r>
            <a:endParaRPr lang="fr-US" dirty="0"/>
          </a:p>
          <a:p>
            <a:pPr marL="0" indent="0">
              <a:buNone/>
            </a:pPr>
            <a:r>
              <a:rPr lang="fr-FR" dirty="0"/>
              <a:t>2) Proposez une définition pour la carte.</a:t>
            </a:r>
          </a:p>
          <a:p>
            <a:pPr marL="0" indent="0">
              <a:buNone/>
            </a:pPr>
            <a:r>
              <a:rPr lang="fr-FR" dirty="0"/>
              <a:t>3) Existe-t-il différents types de cartes ? Si oui, lesquelles distinguez-vous ?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031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arteEvry-Melun1_25-RVB96">
            <a:extLst>
              <a:ext uri="{FF2B5EF4-FFF2-40B4-BE49-F238E27FC236}">
                <a16:creationId xmlns:a16="http://schemas.microsoft.com/office/drawing/2014/main" id="{FC085896-986A-A392-AF46-8EB10618B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4973638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5">
            <a:extLst>
              <a:ext uri="{FF2B5EF4-FFF2-40B4-BE49-F238E27FC236}">
                <a16:creationId xmlns:a16="http://schemas.microsoft.com/office/drawing/2014/main" id="{27C376EA-5888-0F93-A82C-132FD6B4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304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dirty="0">
                <a:solidFill>
                  <a:srgbClr val="000000"/>
                </a:solidFill>
              </a:rPr>
              <a:t>3a. </a:t>
            </a:r>
            <a:r>
              <a:rPr lang="fr-FR" altLang="fr-US" sz="2800" b="1" dirty="0">
                <a:solidFill>
                  <a:srgbClr val="000000"/>
                </a:solidFill>
              </a:rPr>
              <a:t>Les éléments de la carte</a:t>
            </a:r>
            <a:endParaRPr lang="fr-FR" altLang="fr-US" sz="2400" b="1" dirty="0">
              <a:solidFill>
                <a:srgbClr val="000000"/>
              </a:solidFill>
            </a:endParaRPr>
          </a:p>
        </p:txBody>
      </p:sp>
      <p:pic>
        <p:nvPicPr>
          <p:cNvPr id="16387" name="Picture 6" descr="Etiolles_Paris_Evry150RVB">
            <a:extLst>
              <a:ext uri="{FF2B5EF4-FFF2-40B4-BE49-F238E27FC236}">
                <a16:creationId xmlns:a16="http://schemas.microsoft.com/office/drawing/2014/main" id="{DF86E44B-3276-3B97-A8AF-EC5F86DA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6563"/>
            <a:ext cx="24511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EtiollesPhotos96RVB">
            <a:extLst>
              <a:ext uri="{FF2B5EF4-FFF2-40B4-BE49-F238E27FC236}">
                <a16:creationId xmlns:a16="http://schemas.microsoft.com/office/drawing/2014/main" id="{0BAF73D2-6058-4141-A4F7-94152BB2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24350"/>
            <a:ext cx="36576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10">
            <a:extLst>
              <a:ext uri="{FF2B5EF4-FFF2-40B4-BE49-F238E27FC236}">
                <a16:creationId xmlns:a16="http://schemas.microsoft.com/office/drawing/2014/main" id="{2543FAC6-F0DF-6699-02C3-23C9AB787C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990600"/>
            <a:ext cx="1143000" cy="4038600"/>
          </a:xfrm>
          <a:prstGeom prst="line">
            <a:avLst/>
          </a:prstGeom>
          <a:noFill/>
          <a:ln w="38100">
            <a:solidFill>
              <a:srgbClr val="F4E7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US"/>
          </a:p>
        </p:txBody>
      </p:sp>
      <p:sp>
        <p:nvSpPr>
          <p:cNvPr id="16390" name="Line 11">
            <a:extLst>
              <a:ext uri="{FF2B5EF4-FFF2-40B4-BE49-F238E27FC236}">
                <a16:creationId xmlns:a16="http://schemas.microsoft.com/office/drawing/2014/main" id="{C86D6916-2FA3-225D-BC8C-2D8A5F8940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4267200"/>
            <a:ext cx="2133600" cy="1295400"/>
          </a:xfrm>
          <a:prstGeom prst="line">
            <a:avLst/>
          </a:prstGeom>
          <a:noFill/>
          <a:ln w="38100">
            <a:solidFill>
              <a:srgbClr val="F4E7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arteEvry-Melun1_25-RVB96">
            <a:extLst>
              <a:ext uri="{FF2B5EF4-FFF2-40B4-BE49-F238E27FC236}">
                <a16:creationId xmlns:a16="http://schemas.microsoft.com/office/drawing/2014/main" id="{7B010EDE-7F33-73BE-D048-FEE158286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69888"/>
            <a:ext cx="7202487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831061FA-6E3E-EC84-E636-3E39647F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46113"/>
            <a:ext cx="2654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La localisation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F6137E68-C339-6C3D-8F63-2BAF63924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1538288"/>
            <a:ext cx="1706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>
                <a:solidFill>
                  <a:srgbClr val="000000"/>
                </a:solidFill>
              </a:rPr>
              <a:t>échelle</a:t>
            </a:r>
            <a:endParaRPr lang="fr-FR" altLang="fr-US" sz="2800" b="1">
              <a:solidFill>
                <a:srgbClr val="000000"/>
              </a:solidFill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995B9D29-37EA-D65C-0165-A3CAE8023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2300288"/>
            <a:ext cx="2041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La légende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B1893A40-94EA-0121-1E11-C57144C36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8463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US" altLang="fr-US" sz="2800" b="1">
              <a:solidFill>
                <a:srgbClr val="000000"/>
              </a:solidFill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96EC6428-ADA1-3202-1626-5C4188A1C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3290888"/>
            <a:ext cx="233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>
                <a:solidFill>
                  <a:srgbClr val="000000"/>
                </a:solidFill>
              </a:rPr>
              <a:t>orientation</a:t>
            </a:r>
            <a:endParaRPr lang="fr-FR" altLang="fr-US" sz="2800" b="1">
              <a:solidFill>
                <a:srgbClr val="000000"/>
              </a:solidFill>
            </a:endParaRP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D3A1546E-BA58-C59E-3AE5-A44147D6D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05288"/>
            <a:ext cx="6034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Le titre en relation avec le contenu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26631" grpId="0"/>
      <p:bldP spid="266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8F7D0DD-ABEE-6599-9026-DB6C91A6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28600"/>
            <a:ext cx="784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Un m</a:t>
            </a:r>
            <a:r>
              <a:rPr lang="fr-FR" altLang="ja-JP" sz="2400">
                <a:solidFill>
                  <a:srgbClr val="000000"/>
                </a:solidFill>
              </a:rPr>
              <a:t>ême phénomène varie selon l’échelle d’observation</a:t>
            </a:r>
            <a:endParaRPr lang="fr-FR" altLang="fr-US" sz="2400">
              <a:solidFill>
                <a:srgbClr val="000000"/>
              </a:solidFill>
            </a:endParaRPr>
          </a:p>
        </p:txBody>
      </p:sp>
      <p:pic>
        <p:nvPicPr>
          <p:cNvPr id="20482" name="Picture 3" descr="PoeleTrèfleBrunet90Cart-300">
            <a:extLst>
              <a:ext uri="{FF2B5EF4-FFF2-40B4-BE49-F238E27FC236}">
                <a16:creationId xmlns:a16="http://schemas.microsoft.com/office/drawing/2014/main" id="{7375DC15-B6D0-9F42-B060-363CC19D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9463"/>
            <a:ext cx="365760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Magnard1èreMondePNB">
            <a:extLst>
              <a:ext uri="{FF2B5EF4-FFF2-40B4-BE49-F238E27FC236}">
                <a16:creationId xmlns:a16="http://schemas.microsoft.com/office/drawing/2014/main" id="{1E6BE644-5E0B-CF2C-FED2-ABA3D46D9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97213"/>
            <a:ext cx="533400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D257B0D-56B1-E553-5A1A-91381391D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00088"/>
            <a:ext cx="5383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 dirty="0">
                <a:solidFill>
                  <a:srgbClr val="000000"/>
                </a:solidFill>
              </a:rPr>
              <a:t>3b. </a:t>
            </a:r>
            <a:r>
              <a:rPr lang="fr-FR" altLang="fr-US" sz="2800" b="1" dirty="0" err="1">
                <a:solidFill>
                  <a:srgbClr val="000000"/>
                </a:solidFill>
              </a:rPr>
              <a:t>Qu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 dirty="0">
                <a:solidFill>
                  <a:srgbClr val="000000"/>
                </a:solidFill>
              </a:rPr>
              <a:t>est-ce </a:t>
            </a:r>
            <a:r>
              <a:rPr lang="fr-FR" altLang="ja-JP" sz="2800" b="1" dirty="0" err="1">
                <a:solidFill>
                  <a:srgbClr val="000000"/>
                </a:solidFill>
              </a:rPr>
              <a:t>qu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 dirty="0">
                <a:solidFill>
                  <a:srgbClr val="000000"/>
                </a:solidFill>
              </a:rPr>
              <a:t>une carte ?</a:t>
            </a:r>
            <a:endParaRPr lang="fr-FR" altLang="fr-US" sz="2800" b="1" dirty="0">
              <a:solidFill>
                <a:srgbClr val="000000"/>
              </a:solidFill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DBEC6C23-4665-891C-C562-3CA11FFD0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16113"/>
            <a:ext cx="8458200" cy="37099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>
                <a:solidFill>
                  <a:srgbClr val="000000"/>
                </a:solidFill>
                <a:latin typeface="Times New Roman" panose="02020603050405020304" pitchFamily="18" charset="0"/>
              </a:rPr>
              <a:t>Une carte est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>
                <a:solidFill>
                  <a:srgbClr val="000000"/>
                </a:solidFill>
                <a:latin typeface="Times New Roman" panose="02020603050405020304" pitchFamily="18" charset="0"/>
              </a:rPr>
              <a:t>la </a:t>
            </a:r>
            <a:r>
              <a:rPr lang="fr-FR" altLang="fr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représentation (d'une portion)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de l'espace terrestre (territoire en trois dimensions)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sur un plan (en deux dimensions)</a:t>
            </a:r>
            <a:r>
              <a:rPr lang="fr-FR" altLang="fr-US" sz="36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07A4FC5-110B-915B-0F3D-E720E2547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838200"/>
            <a:ext cx="77390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Le terme « </a:t>
            </a:r>
            <a:r>
              <a:rPr lang="fr-FR" altLang="fr-US" sz="2400" b="1">
                <a:solidFill>
                  <a:srgbClr val="0432FF"/>
                </a:solidFill>
              </a:rPr>
              <a:t>REPRÉSENTATION</a:t>
            </a:r>
            <a:r>
              <a:rPr lang="fr-FR" altLang="fr-US" sz="2400">
                <a:solidFill>
                  <a:srgbClr val="000000"/>
                </a:solidFill>
              </a:rPr>
              <a:t> » sous-entend un ensemble d’opérations intellectuelles (relativement abstraites)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U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- une </a:t>
            </a:r>
            <a:r>
              <a:rPr lang="fr-FR" altLang="fr-US" sz="2400">
                <a:solidFill>
                  <a:srgbClr val="0432FF"/>
                </a:solidFill>
              </a:rPr>
              <a:t>projection</a:t>
            </a:r>
            <a:r>
              <a:rPr lang="fr-FR" altLang="fr-US" sz="2400">
                <a:solidFill>
                  <a:srgbClr val="000000"/>
                </a:solidFill>
              </a:rPr>
              <a:t> (notamment pour le planisphère)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fr-FR" altLang="fr-U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>
                <a:solidFill>
                  <a:srgbClr val="000000"/>
                </a:solidFill>
              </a:rPr>
              <a:t> une </a:t>
            </a:r>
            <a:r>
              <a:rPr lang="fr-FR" altLang="fr-US" sz="2400">
                <a:solidFill>
                  <a:srgbClr val="0432FF"/>
                </a:solidFill>
              </a:rPr>
              <a:t>réduction</a:t>
            </a:r>
            <a:r>
              <a:rPr lang="fr-FR" altLang="fr-US" sz="2400">
                <a:solidFill>
                  <a:srgbClr val="000000"/>
                </a:solidFill>
              </a:rPr>
              <a:t> (à l’échelle)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U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- une </a:t>
            </a:r>
            <a:r>
              <a:rPr lang="fr-FR" altLang="fr-US" sz="2400">
                <a:solidFill>
                  <a:srgbClr val="0432FF"/>
                </a:solidFill>
              </a:rPr>
              <a:t>sélection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>
                <a:solidFill>
                  <a:srgbClr val="000000"/>
                </a:solidFill>
              </a:rPr>
              <a:t> une </a:t>
            </a:r>
            <a:r>
              <a:rPr lang="fr-FR" altLang="fr-US" sz="2400">
                <a:solidFill>
                  <a:srgbClr val="0432FF"/>
                </a:solidFill>
              </a:rPr>
              <a:t>simplification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>
                <a:solidFill>
                  <a:srgbClr val="000000"/>
                </a:solidFill>
              </a:rPr>
              <a:t> un </a:t>
            </a:r>
            <a:r>
              <a:rPr lang="fr-FR" altLang="fr-US" sz="2400">
                <a:solidFill>
                  <a:srgbClr val="0432FF"/>
                </a:solidFill>
              </a:rPr>
              <a:t>codage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fr-FR" altLang="fr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88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835931"/>
            <a:ext cx="369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Châteauroux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1670D6D-D539-D944-E124-5786B977F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82628"/>
              </p:ext>
            </p:extLst>
          </p:nvPr>
        </p:nvGraphicFramePr>
        <p:xfrm>
          <a:off x="457200" y="1346351"/>
          <a:ext cx="8229601" cy="5069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927">
                  <a:extLst>
                    <a:ext uri="{9D8B030D-6E8A-4147-A177-3AD203B41FA5}">
                      <a16:colId xmlns:a16="http://schemas.microsoft.com/office/drawing/2014/main" val="2214018863"/>
                    </a:ext>
                  </a:extLst>
                </a:gridCol>
                <a:gridCol w="905795">
                  <a:extLst>
                    <a:ext uri="{9D8B030D-6E8A-4147-A177-3AD203B41FA5}">
                      <a16:colId xmlns:a16="http://schemas.microsoft.com/office/drawing/2014/main" val="2538944613"/>
                    </a:ext>
                  </a:extLst>
                </a:gridCol>
                <a:gridCol w="2046457">
                  <a:extLst>
                    <a:ext uri="{9D8B030D-6E8A-4147-A177-3AD203B41FA5}">
                      <a16:colId xmlns:a16="http://schemas.microsoft.com/office/drawing/2014/main" val="1838411119"/>
                    </a:ext>
                  </a:extLst>
                </a:gridCol>
                <a:gridCol w="1891562">
                  <a:extLst>
                    <a:ext uri="{9D8B030D-6E8A-4147-A177-3AD203B41FA5}">
                      <a16:colId xmlns:a16="http://schemas.microsoft.com/office/drawing/2014/main" val="1750751200"/>
                    </a:ext>
                  </a:extLst>
                </a:gridCol>
                <a:gridCol w="1553151">
                  <a:extLst>
                    <a:ext uri="{9D8B030D-6E8A-4147-A177-3AD203B41FA5}">
                      <a16:colId xmlns:a16="http://schemas.microsoft.com/office/drawing/2014/main" val="3062048676"/>
                    </a:ext>
                  </a:extLst>
                </a:gridCol>
                <a:gridCol w="1310709">
                  <a:extLst>
                    <a:ext uri="{9D8B030D-6E8A-4147-A177-3AD203B41FA5}">
                      <a16:colId xmlns:a16="http://schemas.microsoft.com/office/drawing/2014/main" val="72925025"/>
                    </a:ext>
                  </a:extLst>
                </a:gridCol>
              </a:tblGrid>
              <a:tr h="355579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Thématiques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188864616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16/01/2025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rgbClr val="0432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(Espace en cycle 2)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Découvrir le(s) lieu(x) où j’habite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Habiter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Paysage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Carte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(Échelle)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Analyse de paysages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201284027"/>
                  </a:ext>
                </a:extLst>
              </a:tr>
              <a:tr h="10667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21/01/2025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Zonage en aires urbaines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Tourisme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Analyse de cartes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Scénario de séance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0257708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10/02/2025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Consommer/produire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Consommer (satisfaire ses besoins en eau, en aliments, en énergie)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Production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Consommation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Échelle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Étude d’un dossier documentaire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11596842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3/03/2025 B Après-midi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 7/03/2025 A Après-midi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Se déplacer 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Se déplacer en France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Mobilité, 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Réseau, transport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(Migration)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Utilisation d’application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99636165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TD5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10/03/2025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Communiquer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Communiquer d’un bout à l’autre du monde grâce à l’Internet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Communication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Internet/Web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Fabrication d’une séquence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73148420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17/03/2025 B Après-midi</a:t>
                      </a: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 21/03/2025 A Matin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Mieux habiter (la nature en ville, recycler, habiter un </a:t>
                      </a:r>
                      <a:r>
                        <a:rPr lang="fr-FR" sz="1200" dirty="0" err="1">
                          <a:effectLst/>
                        </a:rPr>
                        <a:t>éco-quartier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418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562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8B032048-512B-A752-1017-C204C592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550863"/>
            <a:ext cx="3924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 dirty="0">
                <a:solidFill>
                  <a:srgbClr val="000000"/>
                </a:solidFill>
              </a:rPr>
              <a:t>3c. Les types de carte</a:t>
            </a:r>
            <a:endParaRPr lang="fr-FR" altLang="fr-US" sz="2400" b="1" dirty="0">
              <a:solidFill>
                <a:srgbClr val="000000"/>
              </a:solidFill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DA727691-EFF3-AA1D-D9C8-12A7F325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525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dirty="0">
                <a:solidFill>
                  <a:srgbClr val="000000"/>
                </a:solidFill>
              </a:rPr>
              <a:t>• Un </a:t>
            </a:r>
            <a:r>
              <a:rPr lang="fr-FR" altLang="fr-US" dirty="0">
                <a:solidFill>
                  <a:srgbClr val="0432FF"/>
                </a:solidFill>
              </a:rPr>
              <a:t>cas spécifique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dirty="0">
                <a:solidFill>
                  <a:srgbClr val="0432FF"/>
                </a:solidFill>
              </a:rPr>
              <a:t>le planisphère </a:t>
            </a:r>
            <a:r>
              <a:rPr lang="fr-FR" altLang="fr-US" dirty="0">
                <a:solidFill>
                  <a:srgbClr val="000000"/>
                </a:solidFill>
              </a:rPr>
              <a:t>et la mappemonde</a:t>
            </a:r>
          </a:p>
        </p:txBody>
      </p:sp>
      <p:pic>
        <p:nvPicPr>
          <p:cNvPr id="28675" name="Picture 7" descr="MappemondeBeaubourg80-96">
            <a:extLst>
              <a:ext uri="{FF2B5EF4-FFF2-40B4-BE49-F238E27FC236}">
                <a16:creationId xmlns:a16="http://schemas.microsoft.com/office/drawing/2014/main" id="{F92BDD9D-38C5-015F-FDF6-365218AF4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6576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PlanisphèrevueEuropeMagnard6e-200">
            <a:extLst>
              <a:ext uri="{FF2B5EF4-FFF2-40B4-BE49-F238E27FC236}">
                <a16:creationId xmlns:a16="http://schemas.microsoft.com/office/drawing/2014/main" id="{48E2EA0B-A520-5D99-0161-A2BBA592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65024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F5CE7E5-2FA7-2A78-A85C-B893BE322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357188"/>
            <a:ext cx="4653838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• Les </a:t>
            </a:r>
            <a:r>
              <a:rPr lang="fr-FR" altLang="fr-US" sz="3200" dirty="0">
                <a:solidFill>
                  <a:srgbClr val="0432FF"/>
                </a:solidFill>
              </a:rPr>
              <a:t>cartes de repérage</a:t>
            </a:r>
            <a:endParaRPr lang="fr-FR" altLang="fr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3" descr="4">
            <a:extLst>
              <a:ext uri="{FF2B5EF4-FFF2-40B4-BE49-F238E27FC236}">
                <a16:creationId xmlns:a16="http://schemas.microsoft.com/office/drawing/2014/main" id="{6BD8AB84-3860-46F1-630C-0DE26C61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9342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E8B0DFFD-3504-BB6E-F928-D1A282D2F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6096000"/>
            <a:ext cx="8361362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2000" dirty="0">
                <a:solidFill>
                  <a:schemeClr val="accent1">
                    <a:lumMod val="50000"/>
                  </a:schemeClr>
                </a:solidFill>
              </a:rPr>
              <a:t>Ex : la </a:t>
            </a:r>
            <a:r>
              <a:rPr lang="fr-FR" altLang="fr-US" sz="2000" b="1" dirty="0">
                <a:solidFill>
                  <a:schemeClr val="accent1">
                    <a:lumMod val="50000"/>
                  </a:schemeClr>
                </a:solidFill>
              </a:rPr>
              <a:t>carte topographique IGN </a:t>
            </a:r>
            <a:r>
              <a:rPr lang="fr-FR" altLang="fr-US" sz="2000" dirty="0">
                <a:solidFill>
                  <a:schemeClr val="accent1">
                    <a:lumMod val="50000"/>
                  </a:schemeClr>
                </a:solidFill>
              </a:rPr>
              <a:t>série Bleue 1/25000e de Ch</a:t>
            </a:r>
            <a:r>
              <a:rPr lang="fr-FR" altLang="ja-JP" sz="2000" dirty="0">
                <a:solidFill>
                  <a:schemeClr val="accent1">
                    <a:lumMod val="50000"/>
                  </a:schemeClr>
                </a:solidFill>
              </a:rPr>
              <a:t>âteauroux</a:t>
            </a:r>
            <a:endParaRPr lang="fr-FR" altLang="fr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PlanIssoudun200-96">
            <a:extLst>
              <a:ext uri="{FF2B5EF4-FFF2-40B4-BE49-F238E27FC236}">
                <a16:creationId xmlns:a16="http://schemas.microsoft.com/office/drawing/2014/main" id="{A53B2B2A-0EE7-FED1-227A-6A99B3803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76200"/>
            <a:ext cx="6831012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5" descr="CarteLangRoussRVB150">
            <a:extLst>
              <a:ext uri="{FF2B5EF4-FFF2-40B4-BE49-F238E27FC236}">
                <a16:creationId xmlns:a16="http://schemas.microsoft.com/office/drawing/2014/main" id="{60CCDF41-4314-1EC0-E807-AF92A0F1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1113"/>
            <a:ext cx="3730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>
            <a:extLst>
              <a:ext uri="{FF2B5EF4-FFF2-40B4-BE49-F238E27FC236}">
                <a16:creationId xmlns:a16="http://schemas.microsoft.com/office/drawing/2014/main" id="{BAC960FC-458A-0F37-C961-2F3976F39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6173788"/>
            <a:ext cx="3336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432FF"/>
                </a:solidFill>
              </a:rPr>
              <a:t>La carte de localisation</a:t>
            </a: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952D35EE-EC88-9F44-49CF-243A6659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28600"/>
            <a:ext cx="126047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Le plan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52A32AF-6211-37FC-6CFF-D9BAFD9BE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6213"/>
            <a:ext cx="467788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• Les </a:t>
            </a:r>
            <a:r>
              <a:rPr lang="fr-FR" altLang="fr-US" sz="3200" dirty="0">
                <a:solidFill>
                  <a:srgbClr val="0432FF"/>
                </a:solidFill>
              </a:rPr>
              <a:t>cartes thématiques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4D3E3FC-EAE0-DA19-CC6C-10D529DB1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524000"/>
            <a:ext cx="57610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* Les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cartes thématiques quantitatives</a:t>
            </a:r>
          </a:p>
        </p:txBody>
      </p:sp>
      <p:pic>
        <p:nvPicPr>
          <p:cNvPr id="2" name="Picture 4" descr="FrVéloBrunet90Cart-150">
            <a:extLst>
              <a:ext uri="{FF2B5EF4-FFF2-40B4-BE49-F238E27FC236}">
                <a16:creationId xmlns:a16="http://schemas.microsoft.com/office/drawing/2014/main" id="{DE9E3B1A-8AFE-C28A-9AEB-ED17C764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58361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6">
            <a:extLst>
              <a:ext uri="{FF2B5EF4-FFF2-40B4-BE49-F238E27FC236}">
                <a16:creationId xmlns:a16="http://schemas.microsoft.com/office/drawing/2014/main" id="{F8AC85C9-4AED-7A6C-B9F1-627CE56AA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908050"/>
            <a:ext cx="87630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Sélection et représentation d</a:t>
            </a:r>
            <a:r>
              <a:rPr lang="ja-JP" altLang="fr-FR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fr-FR" altLang="ja-JP" dirty="0">
                <a:solidFill>
                  <a:schemeClr val="accent1">
                    <a:lumMod val="50000"/>
                  </a:schemeClr>
                </a:solidFill>
              </a:rPr>
              <a:t>un thème type de renseignement</a:t>
            </a: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2CDFAE4-20B7-628B-4826-788019AA5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66688"/>
            <a:ext cx="64516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cartes thématiques qualitatives</a:t>
            </a:r>
          </a:p>
        </p:txBody>
      </p:sp>
      <p:pic>
        <p:nvPicPr>
          <p:cNvPr id="39938" name="Image 2">
            <a:extLst>
              <a:ext uri="{FF2B5EF4-FFF2-40B4-BE49-F238E27FC236}">
                <a16:creationId xmlns:a16="http://schemas.microsoft.com/office/drawing/2014/main" id="{DFDF5704-0DE7-4580-19C7-20702B2A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38300"/>
            <a:ext cx="53816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A94528-BDC2-2114-6D39-F18A0C9B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836738"/>
            <a:ext cx="61912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82C178-7100-BBBF-F9BF-D2101B8BBE65}"/>
              </a:ext>
            </a:extLst>
          </p:cNvPr>
          <p:cNvSpPr txBox="1"/>
          <p:nvPr/>
        </p:nvSpPr>
        <p:spPr>
          <a:xfrm>
            <a:off x="5651500" y="1128713"/>
            <a:ext cx="349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US" sz="2000" dirty="0">
                <a:solidFill>
                  <a:schemeClr val="bg1">
                    <a:lumMod val="50000"/>
                  </a:schemeClr>
                </a:solidFill>
              </a:rPr>
              <a:t>Les 50 plus grandes usines françaises en 2016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58CDAB-7DFC-68DF-86CC-E0A35CBC195F}"/>
              </a:ext>
            </a:extLst>
          </p:cNvPr>
          <p:cNvSpPr txBox="1"/>
          <p:nvPr/>
        </p:nvSpPr>
        <p:spPr>
          <a:xfrm>
            <a:off x="61913" y="1282700"/>
            <a:ext cx="45005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US" sz="2000" dirty="0">
                <a:solidFill>
                  <a:schemeClr val="bg1">
                    <a:lumMod val="50000"/>
                  </a:schemeClr>
                </a:solidFill>
              </a:rPr>
              <a:t>Les usines automobiles en mars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CarteOrgEspEur150RVB">
            <a:extLst>
              <a:ext uri="{FF2B5EF4-FFF2-40B4-BE49-F238E27FC236}">
                <a16:creationId xmlns:a16="http://schemas.microsoft.com/office/drawing/2014/main" id="{20D52EA2-357C-FAF0-E2F6-800D845B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38200"/>
            <a:ext cx="38782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6">
            <a:extLst>
              <a:ext uri="{FF2B5EF4-FFF2-40B4-BE49-F238E27FC236}">
                <a16:creationId xmlns:a16="http://schemas.microsoft.com/office/drawing/2014/main" id="{45878AC8-333B-68B3-D1A5-74CE6B2DC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2459038"/>
            <a:ext cx="46847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 dirty="0">
                <a:solidFill>
                  <a:srgbClr val="FF0000"/>
                </a:solidFill>
              </a:rPr>
              <a:t>Aboutissement d’</a:t>
            </a:r>
            <a:r>
              <a:rPr lang="fr-FR" altLang="ja-JP" sz="2400" dirty="0">
                <a:solidFill>
                  <a:srgbClr val="FF0000"/>
                </a:solidFill>
              </a:rPr>
              <a:t>une recherche ou d’une démonstration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 dirty="0"/>
              <a:t>(étudiées ou produites en collège et lycée)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84F413-A479-2A07-B88D-27F49989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5888"/>
            <a:ext cx="8964612" cy="107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• Les </a:t>
            </a:r>
            <a:r>
              <a:rPr lang="fr-FR" altLang="fr-US" sz="3200" dirty="0">
                <a:solidFill>
                  <a:srgbClr val="0432FF"/>
                </a:solidFill>
              </a:rPr>
              <a:t>cartes de synthèse </a:t>
            </a:r>
          </a:p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(« modélisées », « schématiques »)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7BEE8E4-FBE5-68EC-DFEA-989C64EDD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422275"/>
            <a:ext cx="4169731" cy="10772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fr-FR" altLang="fr-US" sz="3200" dirty="0">
                <a:solidFill>
                  <a:srgbClr val="0432FF"/>
                </a:solidFill>
              </a:rPr>
              <a:t>cartes historiques</a:t>
            </a:r>
          </a:p>
          <a:p>
            <a:pPr>
              <a:defRPr/>
            </a:pPr>
            <a:r>
              <a:rPr lang="fr-FR" altLang="fr-US" sz="3200" dirty="0"/>
              <a:t>(utilisées en histoire)</a:t>
            </a:r>
          </a:p>
        </p:txBody>
      </p:sp>
      <p:pic>
        <p:nvPicPr>
          <p:cNvPr id="2" name="Picture 3" descr="CarteGrdDécouMagnard2e05150">
            <a:extLst>
              <a:ext uri="{FF2B5EF4-FFF2-40B4-BE49-F238E27FC236}">
                <a16:creationId xmlns:a16="http://schemas.microsoft.com/office/drawing/2014/main" id="{5ED8B8C8-F4AC-BD8D-A1CC-4E7F89A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063"/>
            <a:ext cx="64770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CarteRenaissaMagnard2e05150">
            <a:extLst>
              <a:ext uri="{FF2B5EF4-FFF2-40B4-BE49-F238E27FC236}">
                <a16:creationId xmlns:a16="http://schemas.microsoft.com/office/drawing/2014/main" id="{96A7CA87-498F-0275-47BB-A113266A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0"/>
            <a:ext cx="32686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F7A765B-A491-6396-244F-E27AA59EC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19138"/>
            <a:ext cx="710002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2800" b="1" dirty="0">
                <a:solidFill>
                  <a:schemeClr val="accent1">
                    <a:lumMod val="50000"/>
                  </a:schemeClr>
                </a:solidFill>
              </a:rPr>
              <a:t>3d. La carte : </a:t>
            </a:r>
            <a:r>
              <a:rPr lang="fr-FR" altLang="fr-US" sz="2800" b="1" dirty="0">
                <a:solidFill>
                  <a:srgbClr val="0432FF"/>
                </a:solidFill>
              </a:rPr>
              <a:t>une édification en 2 étapes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164966C-FF97-C4A7-0D9A-4C774518A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79248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présente une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façade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cachant une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construction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car elle est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fabriquée en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deux étapes</a:t>
            </a: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EC0CAF02-DEDD-19D8-728E-1497A003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3232150"/>
            <a:ext cx="7453312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lphaLcParenR"/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Elle comporte une </a:t>
            </a:r>
            <a:r>
              <a:rPr lang="fr-FR" altLang="fr-US" b="1" dirty="0">
                <a:solidFill>
                  <a:srgbClr val="0432FF"/>
                </a:solidFill>
              </a:rPr>
              <a:t>architecture interne</a:t>
            </a:r>
            <a:r>
              <a:rPr lang="fr-FR" altLang="fr-US" dirty="0">
                <a:solidFill>
                  <a:srgbClr val="0432FF"/>
                </a:solidFill>
              </a:rPr>
              <a:t>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liées aux différents choix du cartographe à partir des données de base dont il dispose (ex : choix des seuils et du nombre de groupes)</a:t>
            </a:r>
          </a:p>
          <a:p>
            <a:pPr>
              <a:buFontTx/>
              <a:buAutoNum type="alphaLcParenR"/>
              <a:defRPr/>
            </a:pP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D07E52E-1482-8D97-B469-65DD8424F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4953000"/>
            <a:ext cx="747395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b) Elle possède un </a:t>
            </a:r>
            <a:r>
              <a:rPr lang="fr-FR" altLang="fr-US" b="1" dirty="0">
                <a:solidFill>
                  <a:srgbClr val="0432FF"/>
                </a:solidFill>
              </a:rPr>
              <a:t>habillage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(choix des figurés) déterminé par le cartographe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ompFigurésBeaubourg80-150">
            <a:extLst>
              <a:ext uri="{FF2B5EF4-FFF2-40B4-BE49-F238E27FC236}">
                <a16:creationId xmlns:a16="http://schemas.microsoft.com/office/drawing/2014/main" id="{3B25E78E-C2FF-D878-04C6-A6C43B71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2400"/>
            <a:ext cx="89154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3">
            <a:extLst>
              <a:ext uri="{FF2B5EF4-FFF2-40B4-BE49-F238E27FC236}">
                <a16:creationId xmlns:a16="http://schemas.microsoft.com/office/drawing/2014/main" id="{15DA667B-24A4-AA78-B805-24933C32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0292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2060"/>
                </a:solidFill>
              </a:rPr>
              <a:t>Autre exemple de « </a:t>
            </a:r>
            <a:r>
              <a:rPr lang="fr-FR" altLang="fr-US" sz="2400" b="1">
                <a:solidFill>
                  <a:srgbClr val="0432FF"/>
                </a:solidFill>
              </a:rPr>
              <a:t>façades</a:t>
            </a:r>
            <a:r>
              <a:rPr lang="fr-FR" altLang="fr-US" sz="2400">
                <a:solidFill>
                  <a:srgbClr val="002060"/>
                </a:solidFill>
              </a:rPr>
              <a:t> » différentes en fonction du choix des figurés : la carte à lire (gauche) et la carte à voir (droite)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ompFigurésBrunet90Cart-150">
            <a:extLst>
              <a:ext uri="{FF2B5EF4-FFF2-40B4-BE49-F238E27FC236}">
                <a16:creationId xmlns:a16="http://schemas.microsoft.com/office/drawing/2014/main" id="{15C7EF34-BFB8-3B26-33C8-CEA15153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5222875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168543D1-9B59-073A-4343-E9E45EC9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1357313"/>
            <a:ext cx="2989262" cy="4154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Du côté de la </a:t>
            </a:r>
            <a:r>
              <a:rPr lang="fr-FR" altLang="fr-US" b="1" dirty="0">
                <a:solidFill>
                  <a:srgbClr val="0432FF"/>
                </a:solidFill>
              </a:rPr>
              <a:t>construction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, c’est-à-dire de </a:t>
            </a:r>
            <a:r>
              <a:rPr lang="fr-FR" altLang="fr-US" b="1" dirty="0">
                <a:solidFill>
                  <a:srgbClr val="0432FF"/>
                </a:solidFill>
              </a:rPr>
              <a:t>l’architecture interne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choix des seuils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et le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choix du nombre de classes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peut faire varier l</a:t>
            </a:r>
            <a:r>
              <a:rPr lang="ja-JP" altLang="fr-FR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fr-FR" altLang="ja-JP" dirty="0">
                <a:solidFill>
                  <a:schemeClr val="accent1">
                    <a:lumMod val="50000"/>
                  </a:schemeClr>
                </a:solidFill>
              </a:rPr>
              <a:t>analyse du lecteur</a:t>
            </a:r>
          </a:p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(voir exemple).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723"/>
          </a:xfrm>
        </p:spPr>
        <p:txBody>
          <a:bodyPr>
            <a:normAutofit/>
          </a:bodyPr>
          <a:lstStyle/>
          <a:p>
            <a:r>
              <a:rPr lang="fr-FR" dirty="0"/>
              <a:t>Plan du TD1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3723"/>
            <a:ext cx="8686800" cy="5715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368"/>
              </a:spcBef>
              <a:buNone/>
            </a:pPr>
            <a:r>
              <a:rPr lang="fr-FR" b="1" dirty="0"/>
              <a:t>Quelle transition S1-S2 ?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b="1" dirty="0"/>
              <a:t>La programmation des TD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b="1" dirty="0"/>
              <a:t>Découper l’espace / thème : découvrir son/ses lieu(x) de vie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1. Habiter (cours) 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2. Le paysage et son analyse : étude de cas </a:t>
            </a:r>
            <a:r>
              <a:rPr lang="fr-FR" dirty="0">
                <a:sym typeface="Wingdings" pitchFamily="2" charset="2"/>
              </a:rPr>
              <a:t> définition et méthode d’analyse (démarche didactique)</a:t>
            </a:r>
            <a:endParaRPr lang="fr-FR" dirty="0"/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3. La carte : examen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définition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4. La notion d’échelle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B9398D1-9D2F-F831-1868-3517FA4BD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758893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est </a:t>
            </a:r>
            <a:r>
              <a:rPr lang="fr-FR" altLang="fr-US" b="1" dirty="0">
                <a:solidFill>
                  <a:srgbClr val="0432FF"/>
                </a:solidFill>
              </a:rPr>
              <a:t>un point de vue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(souvent </a:t>
            </a:r>
            <a:r>
              <a:rPr lang="fr-FR" altLang="fr-US" dirty="0" err="1">
                <a:solidFill>
                  <a:schemeClr val="accent1">
                    <a:lumMod val="50000"/>
                  </a:schemeClr>
                </a:solidFill>
              </a:rPr>
              <a:t>européocentré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2" name="Picture 3" descr="PacifiqueBrunet90Cart-150">
            <a:extLst>
              <a:ext uri="{FF2B5EF4-FFF2-40B4-BE49-F238E27FC236}">
                <a16:creationId xmlns:a16="http://schemas.microsoft.com/office/drawing/2014/main" id="{CF2F30EF-3406-135E-A92B-E64AF260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35438"/>
            <a:ext cx="621347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 descr="PlanisphèrevuePacifMagnard6e-200">
            <a:extLst>
              <a:ext uri="{FF2B5EF4-FFF2-40B4-BE49-F238E27FC236}">
                <a16:creationId xmlns:a16="http://schemas.microsoft.com/office/drawing/2014/main" id="{4B0DBCA4-C98C-DA06-4077-2895ACF8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3588"/>
            <a:ext cx="51054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F88F2C3-9376-1616-363E-89C360488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" y="132520"/>
            <a:ext cx="923041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a </a:t>
            </a:r>
            <a:r>
              <a:rPr lang="fr-FR" altLang="fr-US" b="1" dirty="0">
                <a:solidFill>
                  <a:srgbClr val="0432FF"/>
                </a:solidFill>
              </a:rPr>
              <a:t>souvent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été </a:t>
            </a:r>
            <a:r>
              <a:rPr lang="fr-FR" altLang="fr-US" b="1" dirty="0">
                <a:solidFill>
                  <a:srgbClr val="0432FF"/>
                </a:solidFill>
              </a:rPr>
              <a:t>associée au pouvoir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: le cas de la France</a:t>
            </a:r>
          </a:p>
        </p:txBody>
      </p:sp>
      <p:pic>
        <p:nvPicPr>
          <p:cNvPr id="2" name="Picture 3" descr="6CartesTopoFranceEncyUniv96">
            <a:extLst>
              <a:ext uri="{FF2B5EF4-FFF2-40B4-BE49-F238E27FC236}">
                <a16:creationId xmlns:a16="http://schemas.microsoft.com/office/drawing/2014/main" id="{7A26E919-DB1E-3B47-6578-E908F17C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6016625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LégCartesTopoFranceEncyUniv96">
            <a:extLst>
              <a:ext uri="{FF2B5EF4-FFF2-40B4-BE49-F238E27FC236}">
                <a16:creationId xmlns:a16="http://schemas.microsoft.com/office/drawing/2014/main" id="{498A948A-C013-8F0B-B5F3-95040D55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620713"/>
            <a:ext cx="3146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ZoneTexte 1">
            <a:extLst>
              <a:ext uri="{FF2B5EF4-FFF2-40B4-BE49-F238E27FC236}">
                <a16:creationId xmlns:a16="http://schemas.microsoft.com/office/drawing/2014/main" id="{2BB02C11-D045-2383-167C-0ADDEF03A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300663"/>
            <a:ext cx="3132137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Cartes de Cassini sous Louis XIV</a:t>
            </a:r>
          </a:p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Cartes d’état major au XIXème siècle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0A1D549-8C92-FD91-C127-8C8F47474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08" y="0"/>
            <a:ext cx="55197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</a:t>
            </a:r>
            <a:r>
              <a:rPr lang="fr-FR" altLang="fr-US" b="1" dirty="0">
                <a:solidFill>
                  <a:srgbClr val="0432FF"/>
                </a:solidFill>
              </a:rPr>
              <a:t>au service de la propagande</a:t>
            </a:r>
          </a:p>
        </p:txBody>
      </p:sp>
      <p:pic>
        <p:nvPicPr>
          <p:cNvPr id="2" name="Picture 4" descr="4">
            <a:extLst>
              <a:ext uri="{FF2B5EF4-FFF2-40B4-BE49-F238E27FC236}">
                <a16:creationId xmlns:a16="http://schemas.microsoft.com/office/drawing/2014/main" id="{7A64D58F-6ABB-E16B-1A84-2E27566B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3225"/>
            <a:ext cx="4787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8">
            <a:extLst>
              <a:ext uri="{FF2B5EF4-FFF2-40B4-BE49-F238E27FC236}">
                <a16:creationId xmlns:a16="http://schemas.microsoft.com/office/drawing/2014/main" id="{BCA96F91-028B-F1E8-C642-5FC4FE247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963"/>
            <a:ext cx="43434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fr-FR" altLang="fr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carte montre une Tchécoslovaquie menaçant l’</a:t>
            </a:r>
            <a:r>
              <a:rPr lang="fr-FR" altLang="ja-JP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Allemagne (nazie) en 1934, et prépare les esprits aux exigences hitlériennes formulées à Munich en 1938 </a:t>
            </a:r>
            <a:r>
              <a:rPr lang="fr-FR" altLang="ja-JP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endParaRPr lang="fr-FR" altLang="fr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EthniesUSABrunet90Cart-150">
            <a:extLst>
              <a:ext uri="{FF2B5EF4-FFF2-40B4-BE49-F238E27FC236}">
                <a16:creationId xmlns:a16="http://schemas.microsoft.com/office/drawing/2014/main" id="{72F50B54-06F0-4AD3-246A-99C24975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8" y="1627806"/>
            <a:ext cx="4203492" cy="523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F0BDF4D-1EB1-C483-CC12-EE9AD851E759}"/>
              </a:ext>
            </a:extLst>
          </p:cNvPr>
          <p:cNvSpPr txBox="1"/>
          <p:nvPr/>
        </p:nvSpPr>
        <p:spPr>
          <a:xfrm>
            <a:off x="4356100" y="6211669"/>
            <a:ext cx="447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b="1" dirty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fr-US" dirty="0">
                <a:sym typeface="Wingdings" pitchFamily="2" charset="2"/>
              </a:rPr>
              <a:t> </a:t>
            </a:r>
            <a:r>
              <a:rPr lang="fr-US" dirty="0">
                <a:solidFill>
                  <a:srgbClr val="FF0000"/>
                </a:solidFill>
              </a:rPr>
              <a:t>Une représentation territorialisée d’une statistique aux catégories contestables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85FAA-6AFA-3448-FAE6-62275FBC2D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37230"/>
            <a:ext cx="8509379" cy="582077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r-FR" altLang="fr-US" b="1" u="sng" dirty="0">
                <a:solidFill>
                  <a:srgbClr val="0432FF"/>
                </a:solidFill>
              </a:rPr>
              <a:t>4. La notion de région</a:t>
            </a:r>
          </a:p>
          <a:p>
            <a:pPr>
              <a:buFontTx/>
              <a:buNone/>
            </a:pPr>
            <a:r>
              <a:rPr lang="fr-FR" altLang="fr-US" b="1" dirty="0"/>
              <a:t>4a. Qu’est-ce qu’une région ?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</a:rPr>
              <a:t>• </a:t>
            </a:r>
            <a:r>
              <a:rPr lang="fr-FR" altLang="fr-US" u="sng" dirty="0">
                <a:solidFill>
                  <a:srgbClr val="002060"/>
                </a:solidFill>
              </a:rPr>
              <a:t>1</a:t>
            </a:r>
            <a:r>
              <a:rPr lang="fr-FR" altLang="fr-US" u="sng" baseline="30000" dirty="0">
                <a:solidFill>
                  <a:srgbClr val="002060"/>
                </a:solidFill>
              </a:rPr>
              <a:t>er</a:t>
            </a:r>
            <a:r>
              <a:rPr lang="fr-FR" altLang="fr-US" u="sng" dirty="0">
                <a:solidFill>
                  <a:srgbClr val="002060"/>
                </a:solidFill>
              </a:rPr>
              <a:t> type de région </a:t>
            </a:r>
            <a:r>
              <a:rPr lang="fr-FR" altLang="fr-US" dirty="0">
                <a:solidFill>
                  <a:srgbClr val="002060"/>
                </a:solidFill>
              </a:rPr>
              <a:t>: un </a:t>
            </a:r>
            <a:r>
              <a:rPr lang="fr-FR" altLang="fr-US" b="1" dirty="0">
                <a:solidFill>
                  <a:srgbClr val="002060"/>
                </a:solidFill>
              </a:rPr>
              <a:t>espace homogène </a:t>
            </a:r>
            <a:r>
              <a:rPr lang="fr-FR" altLang="fr-US" dirty="0">
                <a:solidFill>
                  <a:srgbClr val="002060"/>
                </a:solidFill>
              </a:rPr>
              <a:t>(identité d’origine culturelle et/ou physique)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</a:rPr>
              <a:t>SCHEMA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</a:rPr>
              <a:t>• </a:t>
            </a:r>
            <a:r>
              <a:rPr lang="fr-FR" altLang="fr-US" u="sng" dirty="0">
                <a:solidFill>
                  <a:srgbClr val="002060"/>
                </a:solidFill>
              </a:rPr>
              <a:t>2</a:t>
            </a:r>
            <a:r>
              <a:rPr lang="fr-FR" altLang="fr-US" u="sng" baseline="30000" dirty="0">
                <a:solidFill>
                  <a:srgbClr val="002060"/>
                </a:solidFill>
              </a:rPr>
              <a:t>ème</a:t>
            </a:r>
            <a:r>
              <a:rPr lang="fr-FR" altLang="fr-US" u="sng" dirty="0">
                <a:solidFill>
                  <a:srgbClr val="002060"/>
                </a:solidFill>
              </a:rPr>
              <a:t> type de région </a:t>
            </a:r>
            <a:r>
              <a:rPr lang="fr-FR" altLang="fr-US" dirty="0">
                <a:solidFill>
                  <a:srgbClr val="002060"/>
                </a:solidFill>
              </a:rPr>
              <a:t>: un </a:t>
            </a:r>
            <a:r>
              <a:rPr lang="fr-FR" altLang="fr-US" b="1" dirty="0">
                <a:solidFill>
                  <a:srgbClr val="002060"/>
                </a:solidFill>
              </a:rPr>
              <a:t>espace organisé </a:t>
            </a:r>
            <a:r>
              <a:rPr lang="fr-FR" altLang="fr-US" dirty="0">
                <a:solidFill>
                  <a:srgbClr val="002060"/>
                </a:solidFill>
              </a:rPr>
              <a:t>(polarisation, organisation administrative…)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</a:rPr>
              <a:t>SCHEMA</a:t>
            </a:r>
          </a:p>
          <a:p>
            <a:pPr>
              <a:buFontTx/>
              <a:buNone/>
            </a:pPr>
            <a:endParaRPr lang="fr-FR" altLang="fr-US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fr-FR" altLang="fr-US" dirty="0">
                <a:solidFill>
                  <a:srgbClr val="002060"/>
                </a:solidFill>
              </a:rPr>
              <a:t> Distinguer </a:t>
            </a:r>
            <a:r>
              <a:rPr lang="fr-FR" altLang="fr-US" b="1" dirty="0">
                <a:solidFill>
                  <a:srgbClr val="0432FF"/>
                </a:solidFill>
              </a:rPr>
              <a:t>la région </a:t>
            </a:r>
            <a:r>
              <a:rPr lang="fr-FR" altLang="fr-US" dirty="0">
                <a:solidFill>
                  <a:srgbClr val="002060"/>
                </a:solidFill>
              </a:rPr>
              <a:t>et</a:t>
            </a:r>
            <a:r>
              <a:rPr lang="fr-FR" altLang="fr-US" b="1" dirty="0">
                <a:solidFill>
                  <a:srgbClr val="002060"/>
                </a:solidFill>
              </a:rPr>
              <a:t> </a:t>
            </a:r>
            <a:r>
              <a:rPr lang="fr-FR" altLang="fr-US" b="1" dirty="0">
                <a:solidFill>
                  <a:srgbClr val="0432FF"/>
                </a:solidFill>
              </a:rPr>
              <a:t>la Région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B35509-E7D3-B3EC-5979-B28755E754E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1EC142-C0A1-B4EE-AE73-A51A34A6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7230"/>
            <a:ext cx="8442325" cy="555407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4b. Le découpage administratif français : </a:t>
            </a:r>
            <a:r>
              <a:rPr lang="fr-FR" b="1" dirty="0">
                <a:solidFill>
                  <a:srgbClr val="0432FF"/>
                </a:solidFill>
              </a:rPr>
              <a:t>les collectivités territoriales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La </a:t>
            </a:r>
            <a:r>
              <a:rPr lang="fr-FR" b="1" dirty="0">
                <a:solidFill>
                  <a:srgbClr val="0432FF"/>
                </a:solidFill>
              </a:rPr>
              <a:t>commune</a:t>
            </a:r>
            <a:r>
              <a:rPr lang="fr-FR" dirty="0">
                <a:solidFill>
                  <a:srgbClr val="002060"/>
                </a:solidFill>
              </a:rPr>
              <a:t> (1790)</a:t>
            </a:r>
          </a:p>
          <a:p>
            <a:pPr>
              <a:buFontTx/>
              <a:buNone/>
              <a:defRPr/>
            </a:pPr>
            <a:endParaRPr lang="fr-FR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Le </a:t>
            </a:r>
            <a:r>
              <a:rPr lang="fr-FR" b="1" dirty="0">
                <a:solidFill>
                  <a:srgbClr val="0432FF"/>
                </a:solidFill>
              </a:rPr>
              <a:t>département</a:t>
            </a:r>
            <a:r>
              <a:rPr lang="fr-FR" dirty="0">
                <a:solidFill>
                  <a:srgbClr val="002060"/>
                </a:solidFill>
              </a:rPr>
              <a:t> (1790)</a:t>
            </a:r>
          </a:p>
          <a:p>
            <a:pPr>
              <a:buFontTx/>
              <a:buNone/>
              <a:defRPr/>
            </a:pPr>
            <a:endParaRPr lang="fr-FR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La </a:t>
            </a:r>
            <a:r>
              <a:rPr lang="fr-FR" b="1" dirty="0">
                <a:solidFill>
                  <a:srgbClr val="0432FF"/>
                </a:solidFill>
              </a:rPr>
              <a:t>Région</a:t>
            </a:r>
            <a:r>
              <a:rPr lang="fr-FR" dirty="0">
                <a:solidFill>
                  <a:srgbClr val="002060"/>
                </a:solidFill>
              </a:rPr>
              <a:t> (1956)</a:t>
            </a:r>
          </a:p>
          <a:p>
            <a:pPr>
              <a:buFontTx/>
              <a:buNone/>
              <a:defRPr/>
            </a:pPr>
            <a:endParaRPr lang="fr-FR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-&gt; deux grandes </a:t>
            </a:r>
            <a:r>
              <a:rPr lang="fr-FR" b="1" dirty="0">
                <a:solidFill>
                  <a:srgbClr val="0432FF"/>
                </a:solidFill>
              </a:rPr>
              <a:t>lois de décentralisation </a:t>
            </a:r>
            <a:r>
              <a:rPr lang="fr-FR" dirty="0">
                <a:solidFill>
                  <a:srgbClr val="002060"/>
                </a:solidFill>
              </a:rPr>
              <a:t>de 1982 (1985) et de 2004 (2005)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+ </a:t>
            </a:r>
            <a:r>
              <a:rPr lang="fr-FR" b="1" dirty="0">
                <a:solidFill>
                  <a:srgbClr val="0432FF"/>
                </a:solidFill>
              </a:rPr>
              <a:t>loi </a:t>
            </a:r>
            <a:r>
              <a:rPr lang="fr-FR" b="1" dirty="0" err="1">
                <a:solidFill>
                  <a:srgbClr val="0432FF"/>
                </a:solidFill>
              </a:rPr>
              <a:t>NOTRe</a:t>
            </a:r>
            <a:r>
              <a:rPr lang="fr-FR" b="1" dirty="0">
                <a:solidFill>
                  <a:srgbClr val="0432FF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(</a:t>
            </a:r>
            <a:r>
              <a:rPr lang="fr-FR" dirty="0" err="1">
                <a:solidFill>
                  <a:srgbClr val="002060"/>
                </a:solidFill>
              </a:rPr>
              <a:t>nlle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org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terr</a:t>
            </a:r>
            <a:r>
              <a:rPr lang="fr-FR" dirty="0">
                <a:solidFill>
                  <a:srgbClr val="002060"/>
                </a:solidFill>
              </a:rPr>
              <a:t> de la </a:t>
            </a:r>
            <a:r>
              <a:rPr lang="fr-FR" dirty="0" err="1">
                <a:solidFill>
                  <a:srgbClr val="002060"/>
                </a:solidFill>
              </a:rPr>
              <a:t>Rép</a:t>
            </a:r>
            <a:r>
              <a:rPr lang="fr-FR" dirty="0">
                <a:solidFill>
                  <a:srgbClr val="002060"/>
                </a:solidFill>
              </a:rPr>
              <a:t>) de </a:t>
            </a:r>
            <a:r>
              <a:rPr lang="fr-FR" b="1" dirty="0">
                <a:solidFill>
                  <a:srgbClr val="0432FF"/>
                </a:solidFill>
              </a:rPr>
              <a:t>2015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0AD52C-6E6F-3911-260D-F8AC53F75700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Image 1" descr="nouveau-fond-carte-departements.jpg">
            <a:extLst>
              <a:ext uri="{FF2B5EF4-FFF2-40B4-BE49-F238E27FC236}">
                <a16:creationId xmlns:a16="http://schemas.microsoft.com/office/drawing/2014/main" id="{B48F4D1F-E394-A011-93DD-23D8ACB2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0"/>
            <a:ext cx="7413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Image 1" descr="CarteRegionsCM1Belin2016_020_100.jpg">
            <a:extLst>
              <a:ext uri="{FF2B5EF4-FFF2-40B4-BE49-F238E27FC236}">
                <a16:creationId xmlns:a16="http://schemas.microsoft.com/office/drawing/2014/main" id="{C71D7609-5BF5-8788-7086-AE402C18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46113"/>
            <a:ext cx="79787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CarteNouvellesRegions2017.jpeg">
            <a:extLst>
              <a:ext uri="{FF2B5EF4-FFF2-40B4-BE49-F238E27FC236}">
                <a16:creationId xmlns:a16="http://schemas.microsoft.com/office/drawing/2014/main" id="{115A4057-5ABC-F9D8-5C5A-A0E76C30C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63525"/>
            <a:ext cx="569595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Image 1" descr="UE12EC2_TD4_TaxeFonciereExemple.jpeg">
            <a:extLst>
              <a:ext uri="{FF2B5EF4-FFF2-40B4-BE49-F238E27FC236}">
                <a16:creationId xmlns:a16="http://schemas.microsoft.com/office/drawing/2014/main" id="{EB72A425-4BE1-C58C-2C8E-FCC9BBD4B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96875"/>
            <a:ext cx="8410575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3547E-A9DF-4EB2-54CF-AB65DB51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8769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4c. Le découpage administratif français : </a:t>
            </a:r>
            <a:r>
              <a:rPr lang="fr-FR" b="1" dirty="0">
                <a:solidFill>
                  <a:srgbClr val="0432FF"/>
                </a:solidFill>
              </a:rPr>
              <a:t>les « nouveaux territoires » liés à l’intercommunalité</a:t>
            </a:r>
            <a:endParaRPr lang="fr-FR" dirty="0">
              <a:solidFill>
                <a:schemeClr val="accent4">
                  <a:lumMod val="10000"/>
                </a:schemeClr>
              </a:solidFill>
            </a:endParaRPr>
          </a:p>
          <a:p>
            <a:pPr marL="12700" indent="-12700"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Il s’agit d’ </a:t>
            </a:r>
            <a:r>
              <a:rPr lang="fr-FR" b="1" dirty="0">
                <a:solidFill>
                  <a:srgbClr val="0432FF"/>
                </a:solidFill>
              </a:rPr>
              <a:t>EPCI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fr-FR" sz="2700" dirty="0">
                <a:solidFill>
                  <a:schemeClr val="accent4">
                    <a:lumMod val="10000"/>
                  </a:schemeClr>
                </a:solidFill>
              </a:rPr>
              <a:t>(Etablissement public de coopération intercommunale) qui peuvent lever l’impôt sur les citoyens.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Les </a:t>
            </a:r>
            <a:r>
              <a:rPr lang="fr-FR" b="1" dirty="0">
                <a:solidFill>
                  <a:srgbClr val="0432FF"/>
                </a:solidFill>
              </a:rPr>
              <a:t>communautés de commune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(CC) </a:t>
            </a:r>
          </a:p>
          <a:p>
            <a:pPr marL="0" indent="0"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(5000-&gt;15000 min)</a:t>
            </a:r>
          </a:p>
          <a:p>
            <a:pPr marL="12700" indent="-12700"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b) Les </a:t>
            </a:r>
            <a:r>
              <a:rPr lang="fr-FR" b="1" dirty="0">
                <a:solidFill>
                  <a:srgbClr val="0432FF"/>
                </a:solidFill>
              </a:rPr>
              <a:t>communautés d’agglomération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(CA) (&gt;50000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</a:rPr>
              <a:t>hab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c) Les </a:t>
            </a:r>
            <a:r>
              <a:rPr lang="fr-FR" b="1" dirty="0">
                <a:solidFill>
                  <a:srgbClr val="0432FF"/>
                </a:solidFill>
              </a:rPr>
              <a:t>communautés urbaines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(CU) 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(450000-&gt;250000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</a:rPr>
              <a:t>hab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d) Les </a:t>
            </a:r>
            <a:r>
              <a:rPr lang="fr-FR" b="1" dirty="0">
                <a:solidFill>
                  <a:srgbClr val="0432FF"/>
                </a:solidFill>
              </a:rPr>
              <a:t>métropoles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(loi MAPTAM 2014, &gt; 400000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</a:rPr>
              <a:t>hab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buFontTx/>
              <a:buNone/>
              <a:defRPr/>
            </a:pPr>
            <a:endParaRPr lang="fr-FR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36EBC8-FA00-86FD-1E2D-BAEFAE388C56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283008-D4F8-6817-2DA3-83D9488DF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2782"/>
            <a:ext cx="8229600" cy="642662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5a. définition</a:t>
            </a:r>
            <a:endParaRPr lang="fr-FR" b="1" u="sng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5779" name="Image 3" descr="L'Echelle-laformeCarte-400.jpg">
            <a:extLst>
              <a:ext uri="{FF2B5EF4-FFF2-40B4-BE49-F238E27FC236}">
                <a16:creationId xmlns:a16="http://schemas.microsoft.com/office/drawing/2014/main" id="{A663659C-EC68-3138-566F-CA0F3DAF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2" y="2431772"/>
            <a:ext cx="404336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55FFDED-F634-8CA1-FB81-A99FF759E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827" y="3865285"/>
            <a:ext cx="41798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 b="1" dirty="0">
                <a:solidFill>
                  <a:srgbClr val="0000FF"/>
                </a:solidFill>
              </a:rPr>
              <a:t>L’échelle est le rapport entre 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 b="1" dirty="0">
                <a:solidFill>
                  <a:srgbClr val="0000FF"/>
                </a:solidFill>
              </a:rPr>
              <a:t>la distance représentée (sur la carte, sur la photographie) et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 b="1" dirty="0">
                <a:solidFill>
                  <a:srgbClr val="0000FF"/>
                </a:solidFill>
              </a:rPr>
              <a:t>la distance réelle sur le terrain (dans la réalité)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1A5818-8951-7604-DA28-7FD87DCADF5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A1F3C51-3168-B2E8-26C4-88201B5BC178}"/>
              </a:ext>
            </a:extLst>
          </p:cNvPr>
          <p:cNvSpPr txBox="1">
            <a:spLocks/>
          </p:cNvSpPr>
          <p:nvPr/>
        </p:nvSpPr>
        <p:spPr>
          <a:xfrm>
            <a:off x="463828" y="1159566"/>
            <a:ext cx="8229600" cy="64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b="1" dirty="0">
                <a:solidFill>
                  <a:srgbClr val="0432FF"/>
                </a:solidFill>
              </a:rPr>
              <a:t>5. La notion d’échelle</a:t>
            </a:r>
            <a:endParaRPr lang="fr-FR" b="1" u="sng" dirty="0">
              <a:solidFill>
                <a:srgbClr val="0432FF"/>
              </a:solidFill>
            </a:endParaRPr>
          </a:p>
          <a:p>
            <a:pPr>
              <a:buFontTx/>
              <a:buNone/>
              <a:defRPr/>
            </a:pPr>
            <a:endParaRPr lang="fr-FR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433260" cy="46186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b="1" u="sng" dirty="0">
                <a:solidFill>
                  <a:srgbClr val="0432FF"/>
                </a:solidFill>
              </a:rPr>
              <a:t>1. Habiter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dirty="0"/>
              <a:t>« </a:t>
            </a:r>
            <a:r>
              <a:rPr lang="fr-FR" sz="2800" b="1" i="1" dirty="0"/>
              <a:t>La notion d’habiter est centrale au cycle 3 ; elle permet aux élèves de mieux cerner et s’approprier l’objectif et les méthodes d’enseignement de la géographie</a:t>
            </a:r>
            <a:r>
              <a:rPr lang="fr-FR" sz="2800" dirty="0"/>
              <a:t>. » </a:t>
            </a:r>
            <a:r>
              <a:rPr lang="fr-FR" sz="2800" dirty="0">
                <a:solidFill>
                  <a:schemeClr val="tx1"/>
                </a:solidFill>
              </a:rPr>
              <a:t>(Programmes géographie cycle 3 2020 et Ressources d’accompagnement sur EDUSCOL)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dirty="0">
                <a:sym typeface="Wingdings" pitchFamily="2" charset="2"/>
              </a:rPr>
              <a:t> </a:t>
            </a:r>
            <a:r>
              <a:rPr lang="fr-FR" sz="2800" b="1" dirty="0">
                <a:solidFill>
                  <a:srgbClr val="0432FF"/>
                </a:solidFill>
                <a:sym typeface="Wingdings" pitchFamily="2" charset="2"/>
              </a:rPr>
              <a:t>Qu’est-ce qu’habiter ?</a:t>
            </a:r>
            <a:endParaRPr lang="fr-US" sz="2800" b="1" dirty="0">
              <a:solidFill>
                <a:srgbClr val="0432FF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349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4935EC-B4C3-E0F0-A167-7309D6097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34232"/>
            <a:ext cx="8820150" cy="539043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fr-FR" dirty="0"/>
              <a:t>5b. </a:t>
            </a:r>
            <a:r>
              <a:rPr lang="fr-FR" u="sng" dirty="0"/>
              <a:t>les </a:t>
            </a:r>
            <a:r>
              <a:rPr lang="fr-FR" b="1" u="sng" dirty="0"/>
              <a:t>différentes notations </a:t>
            </a:r>
            <a:r>
              <a:rPr lang="fr-FR" u="sng" dirty="0"/>
              <a:t>de l’échelle</a:t>
            </a:r>
          </a:p>
          <a:p>
            <a:pPr>
              <a:buFontTx/>
              <a:buChar char="-"/>
              <a:defRPr/>
            </a:pPr>
            <a:r>
              <a:rPr lang="fr-FR" dirty="0"/>
              <a:t>Sous une forme mathématique (fraction)</a:t>
            </a:r>
          </a:p>
          <a:p>
            <a:pPr>
              <a:buFontTx/>
              <a:buNone/>
              <a:defRPr/>
            </a:pPr>
            <a:r>
              <a:rPr lang="fr-FR" dirty="0"/>
              <a:t>Ex : </a:t>
            </a:r>
            <a:r>
              <a:rPr lang="fr-FR" i="1" dirty="0"/>
              <a:t>carte IGN de la série bleue 1/25000</a:t>
            </a:r>
          </a:p>
          <a:p>
            <a:pPr>
              <a:buFontTx/>
              <a:buChar char="-"/>
              <a:defRPr/>
            </a:pPr>
            <a:r>
              <a:rPr lang="fr-FR" dirty="0"/>
              <a:t>Sous la forme d’un segment (normé)</a:t>
            </a:r>
          </a:p>
          <a:p>
            <a:pPr>
              <a:buFontTx/>
              <a:buNone/>
              <a:defRPr/>
            </a:pPr>
            <a:r>
              <a:rPr lang="fr-FR" dirty="0"/>
              <a:t>Ex :</a:t>
            </a:r>
          </a:p>
          <a:p>
            <a:pPr>
              <a:buFontTx/>
              <a:buChar char="-"/>
              <a:defRPr/>
            </a:pPr>
            <a:r>
              <a:rPr lang="fr-FR" dirty="0"/>
              <a:t>Sous la forme d’une phrase</a:t>
            </a:r>
          </a:p>
          <a:p>
            <a:pPr marL="17463" indent="-17463">
              <a:buFontTx/>
              <a:buNone/>
              <a:defRPr/>
            </a:pPr>
            <a:r>
              <a:rPr lang="fr-FR" dirty="0"/>
              <a:t>Ex : </a:t>
            </a:r>
            <a:r>
              <a:rPr lang="fr-FR" i="1" dirty="0"/>
              <a:t>un centimètre sur la carte représente en réalité …. (cm, m, km) sur le terrain</a:t>
            </a:r>
          </a:p>
          <a:p>
            <a:pPr marL="17463" indent="-17463">
              <a:buFontTx/>
              <a:buNone/>
              <a:defRPr/>
            </a:pPr>
            <a:endParaRPr lang="fr-FR" dirty="0"/>
          </a:p>
          <a:p>
            <a:pPr marL="17463" indent="-17463">
              <a:buFontTx/>
              <a:buNone/>
              <a:defRPr/>
            </a:pPr>
            <a:r>
              <a:rPr lang="fr-FR"/>
              <a:t>5c. </a:t>
            </a:r>
            <a:r>
              <a:rPr lang="fr-FR" u="sng" dirty="0"/>
              <a:t>les </a:t>
            </a:r>
            <a:r>
              <a:rPr lang="fr-FR" b="1" u="sng" dirty="0"/>
              <a:t>échelles de référence </a:t>
            </a:r>
            <a:r>
              <a:rPr lang="fr-FR" dirty="0"/>
              <a:t>: (communal, départemental), régional, national, européen, mondial </a:t>
            </a:r>
            <a:endParaRPr lang="fr-FR" u="sng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0B919E-371F-A178-A864-6727C546357C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2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Découper l’espace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01E012C-B4EB-404C-CDFF-A2CBB843A604}"/>
              </a:ext>
            </a:extLst>
          </p:cNvPr>
          <p:cNvSpPr txBox="1">
            <a:spLocks/>
          </p:cNvSpPr>
          <p:nvPr/>
        </p:nvSpPr>
        <p:spPr>
          <a:xfrm>
            <a:off x="323850" y="791570"/>
            <a:ext cx="8229600" cy="64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b="1" dirty="0">
                <a:solidFill>
                  <a:srgbClr val="0432FF"/>
                </a:solidFill>
              </a:rPr>
              <a:t>5. La notion d’échelle</a:t>
            </a:r>
            <a:endParaRPr lang="fr-FR" b="1" u="sng" dirty="0">
              <a:solidFill>
                <a:srgbClr val="0432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986" y="94468"/>
            <a:ext cx="8855159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Une tentative de réponse scientifique aux transformations récentes du Monde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326" y="6047450"/>
            <a:ext cx="8570278" cy="9551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>
                <a:sym typeface="Wingdings"/>
              </a:rPr>
              <a:t> Constat </a:t>
            </a:r>
            <a:r>
              <a:rPr lang="fr-FR" dirty="0"/>
              <a:t>d’un « </a:t>
            </a:r>
            <a:r>
              <a:rPr lang="fr-FR" i="1" dirty="0">
                <a:solidFill>
                  <a:srgbClr val="008000"/>
                </a:solidFill>
              </a:rPr>
              <a:t>tournant spatial des sociétés</a:t>
            </a:r>
            <a:r>
              <a:rPr lang="fr-FR" dirty="0"/>
              <a:t> » (</a:t>
            </a:r>
            <a:r>
              <a:rPr lang="fr-FR" dirty="0" err="1"/>
              <a:t>Lussault</a:t>
            </a:r>
            <a:r>
              <a:rPr lang="fr-FR" dirty="0"/>
              <a:t>, 2013) : </a:t>
            </a:r>
            <a:r>
              <a:rPr lang="fr-FR" b="1" dirty="0"/>
              <a:t>le mode d’habiter a radicalement changé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63047" y="2107920"/>
            <a:ext cx="2109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HABITER</a:t>
            </a:r>
          </a:p>
          <a:p>
            <a:pPr algn="ctr"/>
            <a:r>
              <a:rPr lang="fr-FR" dirty="0"/>
              <a:t>« </a:t>
            </a:r>
            <a:r>
              <a:rPr lang="fr-FR" i="1" dirty="0">
                <a:solidFill>
                  <a:srgbClr val="008000"/>
                </a:solidFill>
              </a:rPr>
              <a:t>sociétés à habitants mobiles</a:t>
            </a:r>
            <a:r>
              <a:rPr lang="fr-FR" dirty="0"/>
              <a:t>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373" y="1520129"/>
            <a:ext cx="33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0000FF"/>
                </a:solidFill>
              </a:rPr>
              <a:t>URBANITE</a:t>
            </a:r>
          </a:p>
          <a:p>
            <a:pPr algn="r"/>
            <a:r>
              <a:rPr lang="fr-FR" b="1" dirty="0">
                <a:solidFill>
                  <a:srgbClr val="0000FF"/>
                </a:solidFill>
              </a:rPr>
              <a:t>URBANISATION</a:t>
            </a:r>
          </a:p>
          <a:p>
            <a:pPr algn="r"/>
            <a:r>
              <a:rPr lang="fr-FR" dirty="0"/>
              <a:t>(triomphe du mode de vie urbain</a:t>
            </a:r>
          </a:p>
          <a:p>
            <a:pPr algn="r"/>
            <a:r>
              <a:rPr lang="fr-FR" dirty="0"/>
              <a:t>jusque dans les campagnes)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997341" y="1520129"/>
            <a:ext cx="1595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MOBILITES</a:t>
            </a:r>
          </a:p>
          <a:p>
            <a:pPr>
              <a:buFontTx/>
              <a:buChar char="-"/>
            </a:pPr>
            <a:r>
              <a:rPr lang="fr-FR" dirty="0"/>
              <a:t>Multiplication</a:t>
            </a:r>
          </a:p>
          <a:p>
            <a:pPr>
              <a:buFontTx/>
              <a:buChar char="-"/>
            </a:pPr>
            <a:r>
              <a:rPr lang="fr-FR" dirty="0"/>
              <a:t>Généralisation</a:t>
            </a:r>
          </a:p>
          <a:p>
            <a:pPr>
              <a:buFontTx/>
              <a:buChar char="-"/>
            </a:pPr>
            <a:r>
              <a:rPr lang="fr-FR" dirty="0"/>
              <a:t>Diversification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29525" y="4579720"/>
            <a:ext cx="3559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MONDIALITE</a:t>
            </a:r>
          </a:p>
          <a:p>
            <a:r>
              <a:rPr lang="fr-FR" b="1" dirty="0">
                <a:solidFill>
                  <a:srgbClr val="0000FF"/>
                </a:solidFill>
              </a:rPr>
              <a:t>MONDIALISATION, GLOBALISATION</a:t>
            </a:r>
          </a:p>
          <a:p>
            <a:r>
              <a:rPr lang="fr-FR" dirty="0"/>
              <a:t>(Monde, dimension unique</a:t>
            </a:r>
          </a:p>
          <a:p>
            <a:r>
              <a:rPr lang="fr-FR" dirty="0"/>
              <a:t>de l’humanité habitante)</a:t>
            </a:r>
          </a:p>
        </p:txBody>
      </p:sp>
      <p:sp>
        <p:nvSpPr>
          <p:cNvPr id="8" name="Triangle isocèle 7"/>
          <p:cNvSpPr/>
          <p:nvPr/>
        </p:nvSpPr>
        <p:spPr>
          <a:xfrm rot="10800000">
            <a:off x="3622253" y="2107920"/>
            <a:ext cx="2976278" cy="220439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25519" y="1520129"/>
            <a:ext cx="593466" cy="58779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14370" y="1520129"/>
            <a:ext cx="593466" cy="587791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793071" y="4312318"/>
            <a:ext cx="593466" cy="587791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471422" y="16293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77541" y="16293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934161" y="439005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953" y="583857"/>
            <a:ext cx="8669088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Une relation nouvelle à l’espace (et au temps) qualifiée de « </a:t>
            </a:r>
            <a:r>
              <a:rPr lang="fr-FR" b="1" i="1" dirty="0" err="1">
                <a:solidFill>
                  <a:srgbClr val="008000"/>
                </a:solidFill>
              </a:rPr>
              <a:t>post-sédentaire</a:t>
            </a:r>
            <a:r>
              <a:rPr lang="fr-FR" b="1" dirty="0"/>
              <a:t>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4B983F-A048-454E-8BAF-F7C67EE608B2}"/>
              </a:ext>
            </a:extLst>
          </p:cNvPr>
          <p:cNvSpPr txBox="1"/>
          <p:nvPr/>
        </p:nvSpPr>
        <p:spPr>
          <a:xfrm>
            <a:off x="512805" y="2199503"/>
            <a:ext cx="8291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800" b="1" dirty="0">
                <a:solidFill>
                  <a:srgbClr val="0432FF"/>
                </a:solidFill>
              </a:rPr>
              <a:t>Les modes d’occupation de l’espace des êtres humains</a:t>
            </a:r>
          </a:p>
          <a:p>
            <a:endParaRPr lang="fr-US" sz="2800" dirty="0"/>
          </a:p>
          <a:p>
            <a:r>
              <a:rPr lang="fr-US" sz="2800" dirty="0"/>
              <a:t>1) À l’apparition de l’être humain, </a:t>
            </a:r>
            <a:r>
              <a:rPr lang="fr-US" sz="2800" b="1" dirty="0"/>
              <a:t>une vie nomade </a:t>
            </a:r>
            <a:r>
              <a:rPr lang="fr-US" sz="2800" dirty="0"/>
              <a:t>(paléolithique en Europe occidentale)</a:t>
            </a:r>
          </a:p>
          <a:p>
            <a:endParaRPr lang="fr-US" sz="2800" dirty="0"/>
          </a:p>
          <a:p>
            <a:r>
              <a:rPr lang="fr-US" sz="2800" dirty="0"/>
              <a:t>2) Avec la maîtrise de l’agriculture (culture, élevage) au néolithique, </a:t>
            </a:r>
            <a:r>
              <a:rPr lang="fr-US" sz="2800" b="1" dirty="0"/>
              <a:t>la vie sédentaire </a:t>
            </a:r>
            <a:r>
              <a:rPr lang="fr-US" sz="2800" dirty="0"/>
              <a:t>(village puis ville)</a:t>
            </a:r>
          </a:p>
          <a:p>
            <a:endParaRPr lang="fr-US" sz="2800" dirty="0"/>
          </a:p>
          <a:p>
            <a:r>
              <a:rPr lang="fr-US" sz="2800" dirty="0"/>
              <a:t>3) Avec l’urbanité, la mondialité et la mobilité du début du XXIème siècle, </a:t>
            </a:r>
            <a:r>
              <a:rPr lang="fr-US" sz="2800" b="1" dirty="0"/>
              <a:t>une vie post-sédentaire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0704" y="959084"/>
            <a:ext cx="6335856" cy="562903"/>
          </a:xfrm>
        </p:spPr>
        <p:txBody>
          <a:bodyPr>
            <a:normAutofit fontScale="90000"/>
          </a:bodyPr>
          <a:lstStyle/>
          <a:p>
            <a:r>
              <a:rPr lang="fr-FR" sz="3600" u="sng" dirty="0"/>
              <a:t>1) La phénoménologie* ontologique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8256" y="1521987"/>
            <a:ext cx="7914262" cy="10017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000" b="1" dirty="0">
                <a:solidFill>
                  <a:srgbClr val="0000FF"/>
                </a:solidFill>
              </a:rPr>
              <a:t>Habiter, c’est être </a:t>
            </a:r>
            <a:r>
              <a:rPr lang="fr-FR" sz="3000" dirty="0"/>
              <a:t>dans la terre (idée d’ancrage d’Heidegger), </a:t>
            </a:r>
            <a:r>
              <a:rPr lang="fr-FR" sz="3000" dirty="0">
                <a:solidFill>
                  <a:srgbClr val="0000FF"/>
                </a:solidFill>
              </a:rPr>
              <a:t>dans le Monde </a:t>
            </a:r>
            <a:r>
              <a:rPr lang="fr-FR" sz="3000" dirty="0"/>
              <a:t>(idée actuelle)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E03E374-BCCC-9946-8C47-735260C766FF}"/>
              </a:ext>
            </a:extLst>
          </p:cNvPr>
          <p:cNvSpPr txBox="1">
            <a:spLocks/>
          </p:cNvSpPr>
          <p:nvPr/>
        </p:nvSpPr>
        <p:spPr>
          <a:xfrm>
            <a:off x="11184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432FF"/>
                </a:solidFill>
              </a:rPr>
              <a:t>Habiter, un concept pluridisciplinaire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70BBF4D-6C4E-B832-E05F-5F979A77324E}"/>
              </a:ext>
            </a:extLst>
          </p:cNvPr>
          <p:cNvSpPr txBox="1">
            <a:spLocks/>
          </p:cNvSpPr>
          <p:nvPr/>
        </p:nvSpPr>
        <p:spPr>
          <a:xfrm>
            <a:off x="482224" y="2566415"/>
            <a:ext cx="7979024" cy="562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u="sng" dirty="0"/>
              <a:t>2) La phénoménologie* de la perception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F646E8-9A94-56FC-B3C3-52F6A9FCCE7A}"/>
              </a:ext>
            </a:extLst>
          </p:cNvPr>
          <p:cNvSpPr txBox="1"/>
          <p:nvPr/>
        </p:nvSpPr>
        <p:spPr>
          <a:xfrm>
            <a:off x="441480" y="5996452"/>
            <a:ext cx="826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* La phénoménologie est l’étude des phénomènes : elle se fonde sur l’analyse directe de l’expérience vécue par le sujet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647F28E-EDEE-9928-8EF6-E372D739FF70}"/>
              </a:ext>
            </a:extLst>
          </p:cNvPr>
          <p:cNvSpPr txBox="1">
            <a:spLocks/>
          </p:cNvSpPr>
          <p:nvPr/>
        </p:nvSpPr>
        <p:spPr>
          <a:xfrm>
            <a:off x="678528" y="3067293"/>
            <a:ext cx="8261039" cy="1001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000" b="1" dirty="0">
                <a:solidFill>
                  <a:srgbClr val="0000FF"/>
                </a:solidFill>
              </a:rPr>
              <a:t>Habiter c’est ressentir </a:t>
            </a:r>
            <a:r>
              <a:rPr lang="fr-FR" sz="3000" dirty="0">
                <a:solidFill>
                  <a:srgbClr val="0000FF"/>
                </a:solidFill>
              </a:rPr>
              <a:t>(des émotions en relation avec des représentations mentales de l’espace)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C1587CD-B217-1C41-9F1B-745040923441}"/>
              </a:ext>
            </a:extLst>
          </p:cNvPr>
          <p:cNvSpPr txBox="1">
            <a:spLocks/>
          </p:cNvSpPr>
          <p:nvPr/>
        </p:nvSpPr>
        <p:spPr>
          <a:xfrm>
            <a:off x="478055" y="3952744"/>
            <a:ext cx="6032473" cy="935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u="sng" dirty="0"/>
              <a:t>3) La géographie « radicale »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B668CA6-EDD0-784D-6496-7FFAE873FC23}"/>
              </a:ext>
            </a:extLst>
          </p:cNvPr>
          <p:cNvSpPr txBox="1">
            <a:spLocks/>
          </p:cNvSpPr>
          <p:nvPr/>
        </p:nvSpPr>
        <p:spPr>
          <a:xfrm>
            <a:off x="723494" y="4084320"/>
            <a:ext cx="7979024" cy="160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endParaRPr lang="fr-FR" sz="3000" dirty="0"/>
          </a:p>
          <a:p>
            <a:pPr marL="0" indent="0" algn="just">
              <a:buFont typeface="Arial"/>
              <a:buNone/>
            </a:pPr>
            <a:r>
              <a:rPr lang="fr-FR" sz="3000" b="1" dirty="0">
                <a:solidFill>
                  <a:srgbClr val="0000FF"/>
                </a:solidFill>
              </a:rPr>
              <a:t>Habiter c’est cohabiter </a:t>
            </a:r>
            <a:r>
              <a:rPr lang="fr-FR" sz="3000" dirty="0"/>
              <a:t>(en lien avec la </a:t>
            </a:r>
            <a:r>
              <a:rPr lang="fr-FR" sz="3000" b="1" dirty="0"/>
              <a:t>collectivité</a:t>
            </a:r>
            <a:r>
              <a:rPr lang="fr-FR" sz="3000" dirty="0"/>
              <a:t>)</a:t>
            </a:r>
            <a:r>
              <a:rPr lang="fr-FR" sz="3000" b="1" dirty="0"/>
              <a:t>, </a:t>
            </a:r>
            <a:r>
              <a:rPr lang="fr-FR" sz="3000" dirty="0"/>
              <a:t>c’est-à-dire négocier et/ou lutter</a:t>
            </a:r>
            <a:r>
              <a:rPr lang="fr-FR" sz="3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71582"/>
            <a:ext cx="8229600" cy="846007"/>
          </a:xfrm>
        </p:spPr>
        <p:txBody>
          <a:bodyPr>
            <a:normAutofit/>
          </a:bodyPr>
          <a:lstStyle/>
          <a:p>
            <a:pPr algn="l"/>
            <a:r>
              <a:rPr lang="fr-FR" sz="3200" u="sng" dirty="0"/>
              <a:t>4) La philosophie pragmatiste</a:t>
            </a:r>
            <a:r>
              <a:rPr lang="fr-FR" sz="3200" b="1" dirty="0"/>
              <a:t>*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7590"/>
            <a:ext cx="8350110" cy="4061024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000"/>
              </a:lnSpc>
            </a:pPr>
            <a:r>
              <a:rPr lang="fr-FR" sz="3000" dirty="0"/>
              <a:t> Le« </a:t>
            </a:r>
            <a:r>
              <a:rPr lang="fr-FR" sz="3000" b="1" dirty="0"/>
              <a:t>pragmatisme spatial</a:t>
            </a:r>
            <a:r>
              <a:rPr lang="fr-FR" sz="3000" dirty="0"/>
              <a:t> » repose « sur l’observation des réalités » (</a:t>
            </a:r>
            <a:r>
              <a:rPr lang="fr-FR" sz="3000" b="1" dirty="0">
                <a:solidFill>
                  <a:srgbClr val="0000FF"/>
                </a:solidFill>
              </a:rPr>
              <a:t>les pratiques spatiales</a:t>
            </a:r>
            <a:r>
              <a:rPr lang="fr-FR" sz="3000" dirty="0"/>
              <a:t>) 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000" dirty="0">
                <a:solidFill>
                  <a:srgbClr val="0000FF"/>
                </a:solidFill>
              </a:rPr>
              <a:t>Habiter</a:t>
            </a:r>
            <a:r>
              <a:rPr lang="fr-FR" sz="3000" dirty="0"/>
              <a:t> se traduit par </a:t>
            </a:r>
            <a:r>
              <a:rPr lang="fr-FR" sz="3000" dirty="0">
                <a:solidFill>
                  <a:srgbClr val="0000FF"/>
                </a:solidFill>
              </a:rPr>
              <a:t>des actes et des processus différents</a:t>
            </a:r>
            <a:r>
              <a:rPr lang="fr-FR" sz="3000" dirty="0"/>
              <a:t> (</a:t>
            </a:r>
            <a:r>
              <a:rPr lang="fr-FR" sz="3000" i="1" dirty="0">
                <a:solidFill>
                  <a:srgbClr val="FF0000"/>
                </a:solidFill>
              </a:rPr>
              <a:t>pas seulement se loger</a:t>
            </a:r>
            <a:r>
              <a:rPr lang="fr-FR" sz="3000" dirty="0"/>
              <a:t>),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000" b="1" dirty="0">
                <a:solidFill>
                  <a:srgbClr val="0000FF"/>
                </a:solidFill>
              </a:rPr>
              <a:t>L’être humain</a:t>
            </a:r>
            <a:r>
              <a:rPr lang="fr-FR" sz="3000" dirty="0">
                <a:solidFill>
                  <a:srgbClr val="0000FF"/>
                </a:solidFill>
              </a:rPr>
              <a:t>,</a:t>
            </a:r>
            <a:r>
              <a:rPr lang="fr-FR" sz="3000" dirty="0"/>
              <a:t> </a:t>
            </a:r>
            <a:r>
              <a:rPr lang="fr-FR" sz="3000" u="sng" dirty="0"/>
              <a:t>seul ou en groupe, </a:t>
            </a:r>
          </a:p>
          <a:p>
            <a:pPr>
              <a:lnSpc>
                <a:spcPts val="3000"/>
              </a:lnSpc>
              <a:buNone/>
            </a:pPr>
            <a:r>
              <a:rPr lang="fr-FR" sz="3000" dirty="0"/>
              <a:t>						</a:t>
            </a:r>
            <a:r>
              <a:rPr lang="fr-FR" sz="3000" u="sng" dirty="0"/>
              <a:t>à titre privé, comme citoyen, </a:t>
            </a:r>
          </a:p>
          <a:p>
            <a:pPr>
              <a:lnSpc>
                <a:spcPts val="3000"/>
              </a:lnSpc>
              <a:buNone/>
            </a:pPr>
            <a:r>
              <a:rPr lang="fr-FR" sz="3000" dirty="0"/>
              <a:t>						</a:t>
            </a:r>
            <a:r>
              <a:rPr lang="fr-FR" sz="3000" u="sng" dirty="0"/>
              <a:t>comme travailleur, comme touriste</a:t>
            </a:r>
            <a:r>
              <a:rPr lang="fr-FR" sz="3000" dirty="0"/>
              <a:t>, 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fr-FR" sz="3000" b="1" dirty="0">
                <a:solidFill>
                  <a:srgbClr val="0000FF"/>
                </a:solidFill>
              </a:rPr>
              <a:t>fréquente différents lieux de vie donc « habite » des espaces qu’il modifie</a:t>
            </a:r>
            <a:r>
              <a:rPr lang="fr-FR" sz="3000" dirty="0">
                <a:solidFill>
                  <a:srgbClr val="0000FF"/>
                </a:solidFill>
              </a:rPr>
              <a:t>.</a:t>
            </a:r>
            <a:endParaRPr lang="fr-FR" sz="3000" dirty="0"/>
          </a:p>
        </p:txBody>
      </p:sp>
      <p:sp>
        <p:nvSpPr>
          <p:cNvPr id="4" name="ZoneTexte 3"/>
          <p:cNvSpPr txBox="1"/>
          <p:nvPr/>
        </p:nvSpPr>
        <p:spPr>
          <a:xfrm>
            <a:off x="336690" y="5778614"/>
            <a:ext cx="853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* Le pragmatisme est une école philosophique selon laquelle </a:t>
            </a:r>
            <a:r>
              <a:rPr lang="fr-FR" sz="2000" u="sng" dirty="0"/>
              <a:t>n’est vrai que ce qui a des conséquences réelles dans le monde</a:t>
            </a:r>
            <a:r>
              <a:rPr lang="fr-FR" sz="2000" dirty="0"/>
              <a:t> : le pragmatisme est tourné vers </a:t>
            </a:r>
            <a:r>
              <a:rPr lang="fr-FR" sz="2000" u="sng" dirty="0"/>
              <a:t>l’enquête (sur le terrain</a:t>
            </a:r>
            <a:r>
              <a:rPr lang="fr-FR" sz="2000" dirty="0"/>
              <a:t>)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295EECA-662D-9940-A32B-7A9F0FCB4CDF}"/>
              </a:ext>
            </a:extLst>
          </p:cNvPr>
          <p:cNvSpPr txBox="1">
            <a:spLocks/>
          </p:cNvSpPr>
          <p:nvPr/>
        </p:nvSpPr>
        <p:spPr>
          <a:xfrm>
            <a:off x="11184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0432FF"/>
                </a:solidFill>
              </a:rPr>
              <a:t>Habiter, un concept pluridisciplinaire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2933</Words>
  <Application>Microsoft Macintosh PowerPoint</Application>
  <PresentationFormat>Affichage à l'écran (4:3)</PresentationFormat>
  <Paragraphs>423</Paragraphs>
  <Slides>50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</vt:lpstr>
      <vt:lpstr>Symbol</vt:lpstr>
      <vt:lpstr>Times New Roman</vt:lpstr>
      <vt:lpstr>Wingdings</vt:lpstr>
      <vt:lpstr>Thème Office</vt:lpstr>
      <vt:lpstr>Découper l’espace :  le paysage et la carte en géographie</vt:lpstr>
      <vt:lpstr>Calendrier S2-S8</vt:lpstr>
      <vt:lpstr>Calendrier S2-S8</vt:lpstr>
      <vt:lpstr>Plan du TD1</vt:lpstr>
      <vt:lpstr>Découper l’espace</vt:lpstr>
      <vt:lpstr>Une tentative de réponse scientifique aux transformations récentes du Monde</vt:lpstr>
      <vt:lpstr>Une relation nouvelle à l’espace (et au temps) qualifiée de « post-sédentaire »</vt:lpstr>
      <vt:lpstr>1) La phénoménologie* ontologique</vt:lpstr>
      <vt:lpstr>4) La philosophie pragmatiste*</vt:lpstr>
      <vt:lpstr>« Habiter, c’est se construire en construisant le monde »  (Lazzarroti, 2014)</vt:lpstr>
      <vt:lpstr>Présentation PowerPoint</vt:lpstr>
      <vt:lpstr>Le thème : Découvrir le(s) lieu(x) où j’habite</vt:lpstr>
      <vt:lpstr>Le thème : Découvrir le(s) lieu(x) où j’habite</vt:lpstr>
      <vt:lpstr>Découper l’espace</vt:lpstr>
      <vt:lpstr>Découper l’espace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typologie des paysages</vt:lpstr>
      <vt:lpstr>Le thème : Découvrir le(s) lieu(x) où j’habite</vt:lpstr>
      <vt:lpstr>Découper l’espace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Laubry Jean-Louis</cp:lastModifiedBy>
  <cp:revision>250</cp:revision>
  <cp:lastPrinted>2017-09-04T10:56:21Z</cp:lastPrinted>
  <dcterms:created xsi:type="dcterms:W3CDTF">2020-09-06T15:52:41Z</dcterms:created>
  <dcterms:modified xsi:type="dcterms:W3CDTF">2025-01-10T10:40:00Z</dcterms:modified>
</cp:coreProperties>
</file>