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ED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138"/>
    <p:restoredTop sz="94674"/>
  </p:normalViewPr>
  <p:slideViewPr>
    <p:cSldViewPr snapToGrid="0">
      <p:cViewPr varScale="1">
        <p:scale>
          <a:sx n="121" d="100"/>
          <a:sy n="121" d="100"/>
        </p:scale>
        <p:origin x="200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DE92EC-E15B-6E48-9C26-0FD78563576E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B9123-5E4C-BF49-B36A-F43DCAEB9B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8792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8B9123-5E4C-BF49-B36A-F43DCAEB9B2B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346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2B0094-A370-23B5-9E18-58E2EDC649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139E28-B5A4-FC6A-5D22-5AB4FEA1A1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CB545A-4856-9EB1-83A0-B2C7ED57C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5C19-BAD8-2E48-AE7E-569771D7AC03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A99DAE-46DD-527E-56E9-3F49BCA1B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25FDD60-C9A2-9693-809E-F4381A490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75D68-8E20-D143-A072-141BAB5E30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6730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505D60-773E-AC81-33AB-C0588C69E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4FA0952-7296-910A-1305-516061E412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0B9162-2D77-A601-7A74-9782C95D4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5C19-BAD8-2E48-AE7E-569771D7AC03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C094CB0-312E-4D4B-E576-80BFA8CEE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F210438-1B37-D041-B130-DD5A2CD27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75D68-8E20-D143-A072-141BAB5E30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060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D982F2C-A763-3FE0-5C2C-22845265A2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F1FE2D2-9DA6-97F6-CE13-C4FAE57B44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11FCA6-F2DD-E036-F04D-0ADF2CC2D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5C19-BAD8-2E48-AE7E-569771D7AC03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99F0E9-F998-14B5-3245-9360358D2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C14BFFB-8B8B-FDF6-C9D5-64937A595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75D68-8E20-D143-A072-141BAB5E30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1164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532728-B82D-F1B5-235C-7887F840D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18EC214-9E78-45B0-B427-84181249D5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B9A3EF3-82E7-A255-8F16-F81498497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5C19-BAD8-2E48-AE7E-569771D7AC03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5AF2E08-8F3F-1540-8DCC-A45D6139E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48FB95-F59D-7D3F-089E-7EF2E0E19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75D68-8E20-D143-A072-141BAB5E30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337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86E693-60DC-563E-C1A0-6AB7AC0A2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C9D5C59-296F-FF56-6BFB-BD93BDDC6F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B079983-0CA5-3FFE-1B8B-1B2F9BBA7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5C19-BAD8-2E48-AE7E-569771D7AC03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1940CBE-D924-9B42-0827-424AFB1EF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D001F12-DC78-7786-41C0-2EE346570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75D68-8E20-D143-A072-141BAB5E30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9866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6F414A-85FD-227A-B025-B2B77A6BB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7DF1926-71C6-5D5C-3793-8121B871B3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667AADF-EBD4-AAE0-29F0-DCDE1D353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BF0B582-5C29-D645-33F6-C778CF38A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5C19-BAD8-2E48-AE7E-569771D7AC03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D2E4987-7642-DE5B-5145-1E5D1E8AD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B8366EB-9837-F30A-1C3D-73AFC1F8D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75D68-8E20-D143-A072-141BAB5E30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924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B34C9A-95C4-0924-F36D-5A9BC20E3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6AFA139-E193-035B-AEBD-8F4BE10FA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A34B795-656E-DDC1-F6E9-37E6E128D5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8C59685-76CE-05D6-5DF8-C9EDF79CBC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59EC2B3-B61E-B6BC-6FA6-84C9AFF4B3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84691DB-13BA-598E-3DBC-CB663EDAC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5C19-BAD8-2E48-AE7E-569771D7AC03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7BE3124-7D77-35DE-F70E-03AE87530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DC8B07F-2287-3495-A250-B26689B9B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75D68-8E20-D143-A072-141BAB5E30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0894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E404E6-C850-BCC8-E5F5-FE19F2D0C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BAB4088-115C-9469-4ABE-A507334FD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5C19-BAD8-2E48-AE7E-569771D7AC03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BDC4F68-247C-C725-FEB7-01FA5D2CF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E3E9319-463D-69CD-4F4C-BFC35106E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75D68-8E20-D143-A072-141BAB5E30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0353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32086A1-6555-A26A-A75E-86199CF45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5C19-BAD8-2E48-AE7E-569771D7AC03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7F8233-9227-9F7B-5452-9B1563F25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A9D31E7-99EA-8AFE-F922-1F17AFEC4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75D68-8E20-D143-A072-141BAB5E30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468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8C8149-64D3-2101-5C95-51E59118C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9D8636-F3C5-0FD7-C0D8-B52738FB1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99F9842-36E1-34C7-8625-E5C2846D79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F9F3D93-46CA-7F28-FBEC-D0CE924B8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5C19-BAD8-2E48-AE7E-569771D7AC03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FCE2F2A-480E-D2F6-562B-CC3EB20EA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C34C937-3D7E-214B-3E97-9851AB5C2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75D68-8E20-D143-A072-141BAB5E30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5918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E616E0-873E-5EC2-4E7C-DF5740E54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5312E0F-38BA-28C8-89C5-470893AFC7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800A7A4-204A-E183-F183-9D9384DAEA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D250B04-FFC8-5614-AE44-CFFBB93DE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5C19-BAD8-2E48-AE7E-569771D7AC03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B4BF67-2DE4-9E5F-F4A7-6C6FC4931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6441AA6-5612-338F-F6EF-FD825661C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75D68-8E20-D143-A072-141BAB5E30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0899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F60FDDD-275A-2EAF-9F77-2958BB369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8E229F-F2E1-23B4-4455-84891FCB9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63F0416-E91B-880E-6736-A691FE19D7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B5C19-BAD8-2E48-AE7E-569771D7AC03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162C909-CA98-BB6C-6206-760AAA0159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5526AD-EDDF-DA18-11BC-1922A34EA5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75D68-8E20-D143-A072-141BAB5E30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918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290E75-68BB-B964-72DE-D234BAE20D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7200" b="1" dirty="0"/>
              <a:t>La laïcité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933F8B3-8383-668E-CD11-778A51EBDA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sz="3200" dirty="0"/>
              <a:t>TD2</a:t>
            </a:r>
          </a:p>
          <a:p>
            <a:r>
              <a:rPr lang="fr-FR" sz="3200" dirty="0"/>
              <a:t>UE11 EC9</a:t>
            </a:r>
          </a:p>
        </p:txBody>
      </p:sp>
    </p:spTree>
    <p:extLst>
      <p:ext uri="{BB962C8B-B14F-4D97-AF65-F5344CB8AC3E}">
        <p14:creationId xmlns:p14="http://schemas.microsoft.com/office/powerpoint/2010/main" val="2800809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845714F-37AD-240A-5AA1-6A982629C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68" y="453044"/>
            <a:ext cx="5702068" cy="518369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BB99511-DBCB-BDEE-49FD-8C8A50D32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1748" y="431764"/>
            <a:ext cx="5983125" cy="611866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D9D5F6C-78D4-3838-13B0-05F14144CD39}"/>
              </a:ext>
            </a:extLst>
          </p:cNvPr>
          <p:cNvSpPr txBox="1"/>
          <p:nvPr/>
        </p:nvSpPr>
        <p:spPr>
          <a:xfrm>
            <a:off x="548640" y="60061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2005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742FB0A6-A49B-ADE3-B10F-64B566824BA7}"/>
              </a:ext>
            </a:extLst>
          </p:cNvPr>
          <p:cNvCxnSpPr/>
          <p:nvPr/>
        </p:nvCxnSpPr>
        <p:spPr>
          <a:xfrm>
            <a:off x="187127" y="1978430"/>
            <a:ext cx="5665033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02DE464-B07C-7472-4FD1-BCE1F9089F8A}"/>
              </a:ext>
            </a:extLst>
          </p:cNvPr>
          <p:cNvCxnSpPr>
            <a:cxnSpLocks/>
          </p:cNvCxnSpPr>
          <p:nvPr/>
        </p:nvCxnSpPr>
        <p:spPr>
          <a:xfrm>
            <a:off x="187127" y="2230582"/>
            <a:ext cx="3075812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A013EAEA-9A41-1FC1-3CB0-80389280755E}"/>
              </a:ext>
            </a:extLst>
          </p:cNvPr>
          <p:cNvCxnSpPr>
            <a:cxnSpLocks/>
          </p:cNvCxnSpPr>
          <p:nvPr/>
        </p:nvCxnSpPr>
        <p:spPr>
          <a:xfrm>
            <a:off x="3051002" y="2432857"/>
            <a:ext cx="2801158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80BBC798-DB80-91E1-9099-FD9CBF205423}"/>
              </a:ext>
            </a:extLst>
          </p:cNvPr>
          <p:cNvCxnSpPr>
            <a:cxnSpLocks/>
          </p:cNvCxnSpPr>
          <p:nvPr/>
        </p:nvCxnSpPr>
        <p:spPr>
          <a:xfrm>
            <a:off x="6096000" y="660859"/>
            <a:ext cx="3796145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F6049BD9-82BC-38EF-424D-00F421CD5A40}"/>
              </a:ext>
            </a:extLst>
          </p:cNvPr>
          <p:cNvCxnSpPr>
            <a:cxnSpLocks/>
          </p:cNvCxnSpPr>
          <p:nvPr/>
        </p:nvCxnSpPr>
        <p:spPr>
          <a:xfrm>
            <a:off x="6096000" y="2532605"/>
            <a:ext cx="3314007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EB3D69CD-2228-7A19-E874-8C04EA1A904F}"/>
              </a:ext>
            </a:extLst>
          </p:cNvPr>
          <p:cNvCxnSpPr>
            <a:cxnSpLocks/>
          </p:cNvCxnSpPr>
          <p:nvPr/>
        </p:nvCxnSpPr>
        <p:spPr>
          <a:xfrm>
            <a:off x="6096000" y="3732408"/>
            <a:ext cx="5242560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F4AB1EA-AF52-313B-2BC9-4309DF6DA20D}"/>
              </a:ext>
            </a:extLst>
          </p:cNvPr>
          <p:cNvCxnSpPr>
            <a:cxnSpLocks/>
          </p:cNvCxnSpPr>
          <p:nvPr/>
        </p:nvCxnSpPr>
        <p:spPr>
          <a:xfrm>
            <a:off x="6096000" y="5131717"/>
            <a:ext cx="5791200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691D425F-1A7C-D6D1-E5E6-41C8F5F5FF34}"/>
              </a:ext>
            </a:extLst>
          </p:cNvPr>
          <p:cNvCxnSpPr>
            <a:cxnSpLocks/>
          </p:cNvCxnSpPr>
          <p:nvPr/>
        </p:nvCxnSpPr>
        <p:spPr>
          <a:xfrm>
            <a:off x="6096000" y="5367244"/>
            <a:ext cx="5791200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A727B615-EBEF-0B14-0D87-D6C0585ECD77}"/>
              </a:ext>
            </a:extLst>
          </p:cNvPr>
          <p:cNvSpPr txBox="1"/>
          <p:nvPr/>
        </p:nvSpPr>
        <p:spPr>
          <a:xfrm>
            <a:off x="548640" y="5904098"/>
            <a:ext cx="49246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« </a:t>
            </a:r>
            <a:r>
              <a:rPr lang="fr-FR" i="1" dirty="0"/>
              <a:t>Les savoirs rassemblent, les croyances divisent. </a:t>
            </a:r>
            <a:r>
              <a:rPr lang="fr-FR" dirty="0"/>
              <a:t>»</a:t>
            </a:r>
          </a:p>
          <a:p>
            <a:r>
              <a:rPr lang="fr-FR" dirty="0"/>
              <a:t>Philippe Meirieu, 2018)</a:t>
            </a:r>
          </a:p>
        </p:txBody>
      </p:sp>
    </p:spTree>
    <p:extLst>
      <p:ext uri="{BB962C8B-B14F-4D97-AF65-F5344CB8AC3E}">
        <p14:creationId xmlns:p14="http://schemas.microsoft.com/office/powerpoint/2010/main" val="24947597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1EDE5EA-7C88-2FBD-E818-AC456D5224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6717" y="0"/>
            <a:ext cx="4852004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7C4E300-9724-22B4-108E-30FA6EFE4A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414" y="0"/>
            <a:ext cx="4567982" cy="6858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D2ED04D-8F51-A77A-3504-67E16CB88D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255" y="0"/>
            <a:ext cx="5517932" cy="377294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2AC2C46-2565-6E41-B9E2-704F384B3C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255" y="3772944"/>
            <a:ext cx="5519136" cy="3085055"/>
          </a:xfrm>
          <a:prstGeom prst="rect">
            <a:avLst/>
          </a:prstGeom>
        </p:spPr>
      </p:pic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0A5567F5-BE51-377C-18CC-8C47C12ABB3F}"/>
              </a:ext>
            </a:extLst>
          </p:cNvPr>
          <p:cNvCxnSpPr>
            <a:cxnSpLocks/>
          </p:cNvCxnSpPr>
          <p:nvPr/>
        </p:nvCxnSpPr>
        <p:spPr>
          <a:xfrm>
            <a:off x="767255" y="3772944"/>
            <a:ext cx="5517932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34D64476-27C6-A757-8BA4-63DBC033090D}"/>
              </a:ext>
            </a:extLst>
          </p:cNvPr>
          <p:cNvSpPr txBox="1"/>
          <p:nvPr/>
        </p:nvSpPr>
        <p:spPr>
          <a:xfrm>
            <a:off x="7532789" y="630621"/>
            <a:ext cx="36359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0432FF"/>
                </a:solidFill>
              </a:rPr>
              <a:t>VADEMECUM LAÏCITE 2024</a:t>
            </a:r>
          </a:p>
        </p:txBody>
      </p:sp>
    </p:spTree>
    <p:extLst>
      <p:ext uri="{BB962C8B-B14F-4D97-AF65-F5344CB8AC3E}">
        <p14:creationId xmlns:p14="http://schemas.microsoft.com/office/powerpoint/2010/main" val="3698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2BD03-7AAD-51FD-4C09-5A66BC2CB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49247" cy="1325563"/>
          </a:xfrm>
        </p:spPr>
        <p:txBody>
          <a:bodyPr/>
          <a:lstStyle/>
          <a:p>
            <a:r>
              <a:rPr lang="fr-FR" b="1" dirty="0"/>
              <a:t>Qu’est-ce que vous évoque le terme laïcité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EA0270-1119-8F7C-8208-C5E74195E3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 dirty="0"/>
              <a:t>Choisissez un mot que vous associez au terme laïcité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1BB881C-DE0C-98F2-9467-C07E01DBC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931" y="2410138"/>
            <a:ext cx="10047890" cy="436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32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2BD03-7AAD-51FD-4C09-5A66BC2CB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0022"/>
            <a:ext cx="10949247" cy="1325563"/>
          </a:xfrm>
        </p:spPr>
        <p:txBody>
          <a:bodyPr/>
          <a:lstStyle/>
          <a:p>
            <a:r>
              <a:rPr lang="fr-FR" b="1" dirty="0"/>
              <a:t>Examen de trois situations concrètes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EA0270-1119-8F7C-8208-C5E74195E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945414" cy="4351338"/>
          </a:xfrm>
        </p:spPr>
        <p:txBody>
          <a:bodyPr/>
          <a:lstStyle/>
          <a:p>
            <a:pPr marL="0" indent="0">
              <a:buNone/>
            </a:pPr>
            <a:r>
              <a:rPr lang="fr-FR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Comment réagissez-vous en tant que professeur d’une école publique (laïque) ?</a:t>
            </a:r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r>
              <a:rPr lang="fr-FR" dirty="0"/>
              <a:t>Situation A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Situation B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Situation C</a:t>
            </a:r>
          </a:p>
        </p:txBody>
      </p:sp>
    </p:spTree>
    <p:extLst>
      <p:ext uri="{BB962C8B-B14F-4D97-AF65-F5344CB8AC3E}">
        <p14:creationId xmlns:p14="http://schemas.microsoft.com/office/powerpoint/2010/main" val="3033679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2BD03-7AAD-51FD-4C09-5A66BC2CB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633" y="174775"/>
            <a:ext cx="11909367" cy="1112276"/>
          </a:xfrm>
        </p:spPr>
        <p:txBody>
          <a:bodyPr/>
          <a:lstStyle/>
          <a:p>
            <a:r>
              <a:rPr lang="fr-FR" b="1" dirty="0"/>
              <a:t>Analyse d’un discours d’un responsable politique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EA0270-1119-8F7C-8208-C5E74195E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3163"/>
            <a:ext cx="10515600" cy="5104015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ts val="3400"/>
              </a:lnSpc>
              <a:buFont typeface="+mj-lt"/>
              <a:buAutoNum type="arabicParenR"/>
            </a:pPr>
            <a:r>
              <a:rPr lang="fr-FR" sz="3200" i="1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Quelles sont les « racines » profondes de la France d’après l’auteur ?</a:t>
            </a:r>
            <a:endParaRPr lang="fr-FR" sz="32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3400"/>
              </a:lnSpc>
              <a:buFont typeface="+mj-lt"/>
              <a:buAutoNum type="arabicParenR"/>
            </a:pPr>
            <a:r>
              <a:rPr lang="fr-FR" sz="32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P</a:t>
            </a:r>
            <a:r>
              <a:rPr lang="fr-FR" sz="3200" i="1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ouvez-vous définir (précisez) ce que l’auteur entend par croyance (quand il </a:t>
            </a:r>
            <a:r>
              <a:rPr lang="fr-FR" sz="32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évoque </a:t>
            </a:r>
            <a:r>
              <a:rPr lang="fr-FR" sz="3200" i="1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« l’homme qui croit ») ?</a:t>
            </a:r>
            <a:endParaRPr lang="fr-FR" sz="32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3400"/>
              </a:lnSpc>
              <a:buFont typeface="+mj-lt"/>
              <a:buAutoNum type="arabicParenR"/>
            </a:pPr>
            <a:r>
              <a:rPr lang="fr-FR" sz="3200" i="1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Quel problème l’auteur identifie-t-il (implicitement) dans la société française ?</a:t>
            </a:r>
            <a:endParaRPr lang="fr-FR" sz="32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3400"/>
              </a:lnSpc>
              <a:buFont typeface="+mj-lt"/>
              <a:buAutoNum type="arabicParenR"/>
            </a:pPr>
            <a:r>
              <a:rPr lang="fr-FR" sz="32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</a:t>
            </a:r>
            <a:r>
              <a:rPr lang="fr-FR" sz="3200" i="1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u’est-ce que la « laïcité positive » d’après l’auteur ?</a:t>
            </a:r>
            <a:endParaRPr lang="fr-FR" sz="32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3400"/>
              </a:lnSpc>
              <a:buFont typeface="+mj-lt"/>
              <a:buAutoNum type="arabicParenR"/>
            </a:pPr>
            <a:r>
              <a:rPr lang="fr-FR" sz="3200" i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</a:t>
            </a:r>
            <a:r>
              <a:rPr lang="fr-FR" sz="3200" i="1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ar déduction, qu’est-ce que la « laïcité négative » ?</a:t>
            </a:r>
            <a:endParaRPr lang="fr-FR" sz="32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3400"/>
              </a:lnSpc>
              <a:buFont typeface="+mj-lt"/>
              <a:buAutoNum type="arabicParenR"/>
            </a:pPr>
            <a:r>
              <a:rPr lang="fr-FR" sz="3200" i="1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Quelle différence l’auteur fait-il entre l’instituteur et le curé ? Établit-il une hiérarchie entre les deux ?</a:t>
            </a:r>
            <a:endParaRPr lang="fr-FR" sz="32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431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2BD03-7AAD-51FD-4C09-5A66BC2CB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095" y="18255"/>
            <a:ext cx="10949247" cy="1325563"/>
          </a:xfrm>
        </p:spPr>
        <p:txBody>
          <a:bodyPr/>
          <a:lstStyle/>
          <a:p>
            <a:r>
              <a:rPr lang="fr-FR" b="1" dirty="0"/>
              <a:t>La laïcité et les valeurs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EA0270-1119-8F7C-8208-C5E74195E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095" y="111092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fr-FR" b="1" dirty="0"/>
              <a:t>Selon vous, la laïcité correspond elle aux termes suivants ? Notez de 1 (pas du tout) à 5 (absolument).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F42255D-6E3C-D87E-6BD0-FD58D3C9EB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782" y="2096614"/>
            <a:ext cx="10513766" cy="456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966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2BD03-7AAD-51FD-4C09-5A66BC2CB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0"/>
            <a:ext cx="10949247" cy="1124607"/>
          </a:xfrm>
        </p:spPr>
        <p:txBody>
          <a:bodyPr/>
          <a:lstStyle/>
          <a:p>
            <a:r>
              <a:rPr lang="fr-FR" b="1" dirty="0"/>
              <a:t>Proposition de définition(s) de la laïcité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EA0270-1119-8F7C-8208-C5E74195E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92772"/>
            <a:ext cx="10515600" cy="5428594"/>
          </a:xfrm>
        </p:spPr>
        <p:txBody>
          <a:bodyPr>
            <a:normAutofit/>
          </a:bodyPr>
          <a:lstStyle/>
          <a:p>
            <a:pPr marL="0" indent="0" algn="just">
              <a:lnSpc>
                <a:spcPts val="4000"/>
              </a:lnSpc>
              <a:buNone/>
            </a:pPr>
            <a:r>
              <a:rPr lang="fr-FR" sz="30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• </a:t>
            </a:r>
            <a:r>
              <a:rPr lang="fr-FR" sz="3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fr-FR" sz="3000" b="1" dirty="0">
                <a:solidFill>
                  <a:srgbClr val="0432F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Principe d’organisation de la société </a:t>
            </a:r>
            <a:r>
              <a:rPr lang="fr-FR" sz="3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fondé sur la </a:t>
            </a:r>
            <a:r>
              <a:rPr lang="fr-FR" sz="3000" b="1" dirty="0">
                <a:solidFill>
                  <a:srgbClr val="0432F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séparation</a:t>
            </a:r>
            <a:r>
              <a:rPr lang="fr-FR" sz="3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(la distinction, la dissociation) </a:t>
            </a:r>
            <a:r>
              <a:rPr lang="fr-FR" sz="3000" b="1" dirty="0">
                <a:solidFill>
                  <a:srgbClr val="0432F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entre l’Etat </a:t>
            </a:r>
            <a:r>
              <a:rPr lang="fr-FR" sz="3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(sphère publique) </a:t>
            </a:r>
            <a:r>
              <a:rPr lang="fr-FR" sz="3000" b="1" dirty="0">
                <a:solidFill>
                  <a:srgbClr val="0432F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et les religions </a:t>
            </a:r>
            <a:r>
              <a:rPr lang="fr-FR" sz="3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(qui relèvent de la sphère privé)</a:t>
            </a:r>
            <a:endParaRPr lang="fr-FR" sz="3000" b="1" dirty="0">
              <a:solidFill>
                <a:srgbClr val="0432FF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3320"/>
              </a:lnSpc>
              <a:buNone/>
            </a:pPr>
            <a:endParaRPr lang="fr-FR" sz="3000" b="1" dirty="0">
              <a:solidFill>
                <a:srgbClr val="0432FF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3320"/>
              </a:lnSpc>
            </a:pPr>
            <a:r>
              <a:rPr lang="fr-FR" sz="3000" b="1" dirty="0">
                <a:solidFill>
                  <a:srgbClr val="0432F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Principe de fonctionnement de la société </a:t>
            </a:r>
            <a:r>
              <a:rPr lang="fr-FR" sz="3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visant :</a:t>
            </a:r>
          </a:p>
          <a:p>
            <a:pPr marL="0" indent="0" algn="just">
              <a:lnSpc>
                <a:spcPts val="3320"/>
              </a:lnSpc>
              <a:buNone/>
            </a:pPr>
            <a:r>
              <a:rPr lang="fr-FR" sz="3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la </a:t>
            </a:r>
            <a:r>
              <a:rPr lang="fr-FR" sz="3000" b="1" dirty="0">
                <a:solidFill>
                  <a:srgbClr val="0432F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liberté de conscience</a:t>
            </a:r>
            <a:r>
              <a:rPr lang="fr-FR" sz="3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 algn="just">
              <a:lnSpc>
                <a:spcPts val="3320"/>
              </a:lnSpc>
              <a:buNone/>
            </a:pPr>
            <a:r>
              <a:rPr lang="fr-FR" sz="3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l’</a:t>
            </a:r>
            <a:r>
              <a:rPr lang="fr-FR" sz="3000" b="1" dirty="0">
                <a:solidFill>
                  <a:srgbClr val="0432F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égalité de traitement </a:t>
            </a:r>
            <a:r>
              <a:rPr lang="fr-FR" sz="3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quelle que soient les convictions, </a:t>
            </a:r>
          </a:p>
          <a:p>
            <a:pPr marL="0" indent="0" algn="just">
              <a:lnSpc>
                <a:spcPts val="3320"/>
              </a:lnSpc>
              <a:buNone/>
            </a:pPr>
            <a:r>
              <a:rPr lang="fr-FR" sz="3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- la </a:t>
            </a:r>
            <a:r>
              <a:rPr lang="fr-FR" sz="3000" b="1" dirty="0">
                <a:solidFill>
                  <a:srgbClr val="0432FF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fraternité</a:t>
            </a:r>
            <a:r>
              <a:rPr lang="fr-FR" sz="30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fr-FR" sz="3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(le vivre ensemble) </a:t>
            </a:r>
            <a:r>
              <a:rPr lang="fr-FR" sz="30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au moyen de règles imposées </a:t>
            </a:r>
            <a:r>
              <a:rPr lang="fr-FR" sz="3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pour</a:t>
            </a:r>
            <a:r>
              <a:rPr lang="fr-FR" sz="30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fr-FR" sz="3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permettre le respect mutuel et le dialogue</a:t>
            </a:r>
            <a:endParaRPr lang="fr-FR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438381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2BD03-7AAD-51FD-4C09-5A66BC2CB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0"/>
            <a:ext cx="10949247" cy="1325563"/>
          </a:xfrm>
        </p:spPr>
        <p:txBody>
          <a:bodyPr/>
          <a:lstStyle/>
          <a:p>
            <a:r>
              <a:rPr lang="fr-FR" b="1" dirty="0"/>
              <a:t>Comprendre la laïcité en France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EA0270-1119-8F7C-8208-C5E74195E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57337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fr-FR" b="1" dirty="0"/>
              <a:t>Cf. vidéo Le Monde (3 min)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849B5E-EF00-302D-280C-1F7325DAE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2579" y="2143016"/>
            <a:ext cx="7772400" cy="446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071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2BD03-7AAD-51FD-4C09-5A66BC2CB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76" y="0"/>
            <a:ext cx="10949247" cy="1325563"/>
          </a:xfrm>
        </p:spPr>
        <p:txBody>
          <a:bodyPr/>
          <a:lstStyle/>
          <a:p>
            <a:r>
              <a:rPr lang="fr-FR" b="1" dirty="0"/>
              <a:t>La Charte de la Laïcité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EA0270-1119-8F7C-8208-C5E74195E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616" y="1092808"/>
            <a:ext cx="6893329" cy="5532437"/>
          </a:xfrm>
        </p:spPr>
        <p:txBody>
          <a:bodyPr>
            <a:normAutofit/>
          </a:bodyPr>
          <a:lstStyle/>
          <a:p>
            <a:pPr indent="0" algn="just">
              <a:lnSpc>
                <a:spcPts val="3200"/>
              </a:lnSpc>
              <a:spcBef>
                <a:spcPts val="1200"/>
              </a:spcBef>
              <a:buNone/>
            </a:pPr>
            <a:r>
              <a:rPr lang="fr-FR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Lire 15 articles de la </a:t>
            </a:r>
            <a:r>
              <a:rPr lang="fr-FR" u="sng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Charte de la Laïcité à l’École (9 septembre 2013)</a:t>
            </a:r>
            <a:r>
              <a:rPr lang="fr-FR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et </a:t>
            </a:r>
            <a:r>
              <a:rPr lang="fr-FR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</a:t>
            </a:r>
            <a:r>
              <a:rPr lang="fr-FR" b="1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dentifier</a:t>
            </a:r>
            <a:r>
              <a:rPr lang="fr-FR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 :</a:t>
            </a:r>
            <a:endParaRPr lang="fr-FR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3200"/>
              </a:lnSpc>
              <a:spcBef>
                <a:spcPts val="1200"/>
              </a:spcBef>
              <a:buFont typeface="+mj-lt"/>
              <a:buAutoNum type="arabicParenR"/>
            </a:pPr>
            <a:r>
              <a:rPr lang="fr-FR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les articles qui relèvent de </a:t>
            </a:r>
            <a:r>
              <a:rPr lang="fr-FR" b="1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l’État</a:t>
            </a:r>
            <a:r>
              <a:rPr lang="fr-FR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et ceux qui concernent </a:t>
            </a:r>
            <a:r>
              <a:rPr lang="fr-FR" b="1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l’École</a:t>
            </a:r>
            <a:endParaRPr lang="fr-FR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3200"/>
              </a:lnSpc>
              <a:spcBef>
                <a:spcPts val="1200"/>
              </a:spcBef>
              <a:buFont typeface="+mj-lt"/>
              <a:buAutoNum type="arabicParenR"/>
            </a:pPr>
            <a:r>
              <a:rPr lang="fr-FR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les </a:t>
            </a:r>
            <a:r>
              <a:rPr lang="fr-FR" b="1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droits</a:t>
            </a:r>
            <a:r>
              <a:rPr lang="fr-FR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qui sont garantis par cette Charte</a:t>
            </a:r>
            <a:endParaRPr lang="fr-FR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3200"/>
              </a:lnSpc>
              <a:spcBef>
                <a:spcPts val="1200"/>
              </a:spcBef>
              <a:buFont typeface="+mj-lt"/>
              <a:buAutoNum type="arabicParenR"/>
            </a:pPr>
            <a:r>
              <a:rPr lang="fr-FR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les </a:t>
            </a:r>
            <a:r>
              <a:rPr lang="fr-FR" b="1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obligations</a:t>
            </a:r>
            <a:r>
              <a:rPr lang="fr-FR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qui sont imposées par cette Charte</a:t>
            </a:r>
            <a:endParaRPr lang="fr-FR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3200"/>
              </a:lnSpc>
              <a:spcBef>
                <a:spcPts val="1200"/>
              </a:spcBef>
              <a:buFont typeface="+mj-lt"/>
              <a:buAutoNum type="arabicParenR"/>
            </a:pPr>
            <a:r>
              <a:rPr lang="fr-FR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les articles qui concernent le </a:t>
            </a:r>
            <a:r>
              <a:rPr lang="fr-FR" b="1" dirty="0">
                <a:effectLst/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personnel de l’Éducation nationale</a:t>
            </a:r>
            <a:endParaRPr lang="fr-FR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3200"/>
              </a:lnSpc>
              <a:spcBef>
                <a:spcPts val="1200"/>
              </a:spcBef>
              <a:buFont typeface="+mj-lt"/>
              <a:buAutoNum type="arabicParenR"/>
            </a:pPr>
            <a:r>
              <a:rPr lang="fr-FR" i="1" dirty="0">
                <a:effectLst/>
                <a:latin typeface="Times New Roman" panose="02020603050405020304" pitchFamily="18" charset="0"/>
                <a:ea typeface="Cambria" panose="02040503050406030204" pitchFamily="18" charset="0"/>
              </a:rPr>
              <a:t>le ou les objectifs poursuivis</a:t>
            </a:r>
            <a:r>
              <a:rPr lang="fr-FR" dirty="0">
                <a:effectLst/>
              </a:rPr>
              <a:t> </a:t>
            </a:r>
            <a:endParaRPr lang="fr-FR" b="1" dirty="0"/>
          </a:p>
          <a:p>
            <a:pPr marL="0" lvl="0" indent="0" algn="just">
              <a:lnSpc>
                <a:spcPts val="3200"/>
              </a:lnSpc>
              <a:spcBef>
                <a:spcPts val="1200"/>
              </a:spcBef>
              <a:buNone/>
            </a:pPr>
            <a:r>
              <a:rPr lang="fr-FR" b="1" dirty="0">
                <a:sym typeface="Wingdings" pitchFamily="2" charset="2"/>
              </a:rPr>
              <a:t> Quelle utilisation à l’école ?</a:t>
            </a:r>
            <a:endParaRPr lang="fr-FR" b="1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767A0CC-F1A2-5162-4EB5-A6FD4F83D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8574" y="0"/>
            <a:ext cx="4893426" cy="691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246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80D1A63-DB1D-15B5-4994-68BAD04FA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021" y="0"/>
            <a:ext cx="4879114" cy="68580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85ECADB-ABC0-C829-8C83-085D6B94BF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887" y="37812"/>
            <a:ext cx="4879113" cy="689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34717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360</Words>
  <Application>Microsoft Macintosh PowerPoint</Application>
  <PresentationFormat>Grand écran</PresentationFormat>
  <Paragraphs>44</Paragraphs>
  <Slides>11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Cambria</vt:lpstr>
      <vt:lpstr>Times New Roman</vt:lpstr>
      <vt:lpstr>Thème Office</vt:lpstr>
      <vt:lpstr>La laïcité</vt:lpstr>
      <vt:lpstr>Qu’est-ce que vous évoque le terme laïcité ?</vt:lpstr>
      <vt:lpstr>Examen de trois situations concrètes</vt:lpstr>
      <vt:lpstr>Analyse d’un discours d’un responsable politique</vt:lpstr>
      <vt:lpstr>La laïcité et les valeurs</vt:lpstr>
      <vt:lpstr>Proposition de définition(s) de la laïcité</vt:lpstr>
      <vt:lpstr>Comprendre la laïcité en France</vt:lpstr>
      <vt:lpstr>La Charte de la Laïcité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laïcité</dc:title>
  <dc:creator>Laubry Jean-Louis</dc:creator>
  <cp:lastModifiedBy>Laubry Jean-Louis</cp:lastModifiedBy>
  <cp:revision>7</cp:revision>
  <dcterms:created xsi:type="dcterms:W3CDTF">2024-10-01T07:52:50Z</dcterms:created>
  <dcterms:modified xsi:type="dcterms:W3CDTF">2025-09-14T09:36:22Z</dcterms:modified>
</cp:coreProperties>
</file>