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311" r:id="rId3"/>
    <p:sldId id="308" r:id="rId4"/>
    <p:sldId id="274" r:id="rId5"/>
    <p:sldId id="312" r:id="rId6"/>
    <p:sldId id="313" r:id="rId7"/>
    <p:sldId id="314" r:id="rId8"/>
    <p:sldId id="316" r:id="rId9"/>
    <p:sldId id="318" r:id="rId10"/>
    <p:sldId id="319" r:id="rId11"/>
    <p:sldId id="317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2A623C-FD86-475E-9964-52C5511CF0F1}" type="datetimeFigureOut">
              <a:rPr lang="fr-FR" smtClean="0"/>
              <a:t>04/01/2021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65BE9-1592-48C2-BB45-8EFC97D6AE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943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1836C9-9B83-4DB1-9DC3-6506056CFA93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9D8D32-3632-4215-9B04-7B9E551ADC1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5264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067300" y="1789114"/>
            <a:ext cx="7120467" cy="5056187"/>
            <a:chOff x="2394" y="1127"/>
            <a:chExt cx="3364" cy="3185"/>
          </a:xfrm>
        </p:grpSpPr>
        <p:sp>
          <p:nvSpPr>
            <p:cNvPr id="25603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04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05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06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07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08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09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0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1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2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3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4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5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6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7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8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9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0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1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2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3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4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5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6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7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8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9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30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31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32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33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34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35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36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</p:grpSp>
      <p:sp>
        <p:nvSpPr>
          <p:cNvPr id="25637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A009892A-0574-4753-B3B5-882803074C2D}" type="datetimeFigureOut">
              <a:rPr lang="en-US" smtClean="0"/>
              <a:pPr/>
              <a:t>1/4/2021</a:t>
            </a:fld>
            <a:endParaRPr lang="en-US"/>
          </a:p>
        </p:txBody>
      </p:sp>
      <p:sp>
        <p:nvSpPr>
          <p:cNvPr id="25638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5639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25640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914400" y="1768476"/>
            <a:ext cx="103632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25641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5100B4B-F5D2-44DD-9A19-A980681504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87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09892A-0574-4753-B3B5-882803074C2D}" type="datetimeFigureOut">
              <a:rPr lang="en-US" smtClean="0"/>
              <a:pPr/>
              <a:t>1/4/2021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00B4B-F5D2-44DD-9A19-A980681504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80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09892A-0574-4753-B3B5-882803074C2D}" type="datetimeFigureOut">
              <a:rPr lang="en-US" smtClean="0"/>
              <a:pPr/>
              <a:t>1/4/2021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00B4B-F5D2-44DD-9A19-A980681504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1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067300" y="1789114"/>
            <a:ext cx="7120467" cy="5056187"/>
            <a:chOff x="2394" y="1127"/>
            <a:chExt cx="3364" cy="3185"/>
          </a:xfrm>
        </p:grpSpPr>
        <p:sp>
          <p:nvSpPr>
            <p:cNvPr id="25603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04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05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06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07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08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09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0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1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2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3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4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5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6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7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8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19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0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1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2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3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4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5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6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7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8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29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30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31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32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33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34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35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5636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</p:grpSp>
      <p:sp>
        <p:nvSpPr>
          <p:cNvPr id="25637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25638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25639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25640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914400" y="1768476"/>
            <a:ext cx="103632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25641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3479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490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56969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084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3471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11887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60740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6171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09892A-0574-4753-B3B5-882803074C2D}" type="datetimeFigureOut">
              <a:rPr lang="en-US" smtClean="0"/>
              <a:pPr/>
              <a:t>1/4/2021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00B4B-F5D2-44DD-9A19-A980681504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3424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76048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9710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56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09892A-0574-4753-B3B5-882803074C2D}" type="datetimeFigureOut">
              <a:rPr lang="en-US" smtClean="0"/>
              <a:pPr/>
              <a:t>1/4/2021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00B4B-F5D2-44DD-9A19-A980681504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647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09892A-0574-4753-B3B5-882803074C2D}" type="datetimeFigureOut">
              <a:rPr lang="en-US" smtClean="0"/>
              <a:pPr/>
              <a:t>1/4/2021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00B4B-F5D2-44DD-9A19-A980681504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214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09892A-0574-4753-B3B5-882803074C2D}" type="datetimeFigureOut">
              <a:rPr lang="en-US" smtClean="0"/>
              <a:pPr/>
              <a:t>1/4/2021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00B4B-F5D2-44DD-9A19-A980681504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517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09892A-0574-4753-B3B5-882803074C2D}" type="datetimeFigureOut">
              <a:rPr lang="en-US" smtClean="0"/>
              <a:pPr/>
              <a:t>1/4/2021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00B4B-F5D2-44DD-9A19-A980681504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9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09892A-0574-4753-B3B5-882803074C2D}" type="datetimeFigureOut">
              <a:rPr lang="en-US" smtClean="0"/>
              <a:pPr/>
              <a:t>1/4/2021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00B4B-F5D2-44DD-9A19-A980681504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662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09892A-0574-4753-B3B5-882803074C2D}" type="datetimeFigureOut">
              <a:rPr lang="en-US" smtClean="0"/>
              <a:pPr/>
              <a:t>1/4/2021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00B4B-F5D2-44DD-9A19-A980681504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50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09892A-0574-4753-B3B5-882803074C2D}" type="datetimeFigureOut">
              <a:rPr lang="en-US" smtClean="0"/>
              <a:pPr/>
              <a:t>1/4/2021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00B4B-F5D2-44DD-9A19-A980681504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72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BCD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067300" y="1789114"/>
            <a:ext cx="7120467" cy="5056187"/>
            <a:chOff x="2394" y="1127"/>
            <a:chExt cx="3364" cy="3185"/>
          </a:xfrm>
        </p:grpSpPr>
        <p:sp>
          <p:nvSpPr>
            <p:cNvPr id="24579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0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1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2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3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4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5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6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7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8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9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0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1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2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3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4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5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6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7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8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9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0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1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2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3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4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5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6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7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8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9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10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11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12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</p:grpSp>
      <p:sp>
        <p:nvSpPr>
          <p:cNvPr id="24613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24614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4615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78563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A009892A-0574-4753-B3B5-882803074C2D}" type="datetimeFigureOut">
              <a:rPr lang="en-US" smtClean="0"/>
              <a:pPr/>
              <a:t>1/4/2021</a:t>
            </a:fld>
            <a:endParaRPr lang="en-US"/>
          </a:p>
        </p:txBody>
      </p:sp>
      <p:sp>
        <p:nvSpPr>
          <p:cNvPr id="24616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78563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24617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78563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5100B4B-F5D2-44DD-9A19-A980681504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5431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BCD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067300" y="1789114"/>
            <a:ext cx="7120467" cy="5056187"/>
            <a:chOff x="2394" y="1127"/>
            <a:chExt cx="3364" cy="3185"/>
          </a:xfrm>
        </p:grpSpPr>
        <p:sp>
          <p:nvSpPr>
            <p:cNvPr id="24579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0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1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2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3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4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5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6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7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8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89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0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1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2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3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4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5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6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7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8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599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0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1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2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3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4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5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6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7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8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09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10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11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24612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r-FR" sz="1800"/>
            </a:p>
          </p:txBody>
        </p:sp>
      </p:grpSp>
      <p:sp>
        <p:nvSpPr>
          <p:cNvPr id="24613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24614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4615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78563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8DFB641B-744D-440A-A6A2-FAF45B2124E8}" type="datetimeFigureOut">
              <a:rPr lang="fr-FR" smtClean="0"/>
              <a:pPr/>
              <a:t>04/01/2021</a:t>
            </a:fld>
            <a:endParaRPr lang="fr-FR"/>
          </a:p>
        </p:txBody>
      </p:sp>
      <p:sp>
        <p:nvSpPr>
          <p:cNvPr id="24616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78563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fr-FR"/>
          </a:p>
        </p:txBody>
      </p:sp>
      <p:sp>
        <p:nvSpPr>
          <p:cNvPr id="24617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78563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8AC4D9-9CEA-4B06-BB44-52903BABD18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15362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5847" y="260648"/>
            <a:ext cx="11594122" cy="1008112"/>
          </a:xfrm>
        </p:spPr>
        <p:txBody>
          <a:bodyPr>
            <a:noAutofit/>
          </a:bodyPr>
          <a:lstStyle/>
          <a:p>
            <a:r>
              <a:rPr lang="fr-FR" sz="4800" dirty="0">
                <a:effectLst/>
              </a:rPr>
              <a:t>Approche docimologique des évaluations</a:t>
            </a:r>
            <a:endParaRPr lang="fr-FR" dirty="0">
              <a:solidFill>
                <a:schemeClr val="bg2"/>
              </a:solidFill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C460CF-F647-484F-A55A-DA6686D71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/>
              </a:rPr>
              <a:t>Les effets de l’action enseignante :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B7FC5BD-4E8F-4D35-AFC0-460623731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974" y="1600201"/>
            <a:ext cx="11695471" cy="4530725"/>
          </a:xfrm>
        </p:spPr>
        <p:txBody>
          <a:bodyPr/>
          <a:lstStyle/>
          <a:p>
            <a:r>
              <a:rPr lang="fr-FR" dirty="0">
                <a:effectLst/>
              </a:rPr>
              <a:t>Effet </a:t>
            </a:r>
            <a:r>
              <a:rPr lang="fr-FR" dirty="0">
                <a:solidFill>
                  <a:srgbClr val="FF0000"/>
                </a:solidFill>
                <a:effectLst/>
              </a:rPr>
              <a:t>Pygmalion</a:t>
            </a:r>
            <a:r>
              <a:rPr lang="fr-FR" dirty="0">
                <a:effectLst/>
              </a:rPr>
              <a:t> ou de la prophétie autoréalisatrice (Rosenthal &amp; Jakobson, 1968) : projections sur l’évalué des représentations que l’évaluateur a de lui.</a:t>
            </a:r>
          </a:p>
          <a:p>
            <a:r>
              <a:rPr lang="fr-FR" dirty="0">
                <a:effectLst/>
              </a:rPr>
              <a:t>Effet </a:t>
            </a:r>
            <a:r>
              <a:rPr lang="fr-FR" dirty="0">
                <a:solidFill>
                  <a:srgbClr val="FF0000"/>
                </a:solidFill>
                <a:effectLst/>
              </a:rPr>
              <a:t>Mathieu</a:t>
            </a:r>
            <a:r>
              <a:rPr lang="fr-FR" dirty="0">
                <a:effectLst/>
              </a:rPr>
              <a:t> (Merton, 1968 ; </a:t>
            </a:r>
            <a:r>
              <a:rPr lang="fr-FR" dirty="0" err="1">
                <a:effectLst/>
              </a:rPr>
              <a:t>Stanovitch</a:t>
            </a:r>
            <a:r>
              <a:rPr lang="fr-FR" dirty="0">
                <a:effectLst/>
              </a:rPr>
              <a:t>, 1986): les riches s’enrichissent, les pauvres s’appauvrissent </a:t>
            </a:r>
            <a:r>
              <a:rPr lang="fr-FR" sz="2800" dirty="0">
                <a:effectLst/>
              </a:rPr>
              <a:t>(« car on donnera à celui qui a, et il sera dans l'abondance, mais à celui qui n'a pas on ôtera même ce qu'il a. » Mt 25:29)</a:t>
            </a:r>
            <a:r>
              <a:rPr lang="fr-FR" dirty="0">
                <a:effectLst/>
              </a:rPr>
              <a:t> : le rythme d’enseignement et l’évaluation des performances creusent les écarts (temps imparti, complexité du langage, etc.). </a:t>
            </a:r>
          </a:p>
        </p:txBody>
      </p:sp>
    </p:spTree>
    <p:extLst>
      <p:ext uri="{BB962C8B-B14F-4D97-AF65-F5344CB8AC3E}">
        <p14:creationId xmlns:p14="http://schemas.microsoft.com/office/powerpoint/2010/main" val="3504786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75520" y="277813"/>
            <a:ext cx="8892480" cy="1143000"/>
          </a:xfrm>
        </p:spPr>
        <p:txBody>
          <a:bodyPr>
            <a:normAutofit/>
          </a:bodyPr>
          <a:lstStyle/>
          <a:p>
            <a:pPr algn="l"/>
            <a:r>
              <a:rPr lang="fr-FR" sz="4000" dirty="0">
                <a:effectLst/>
              </a:rPr>
              <a:t>La question posée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262" y="1420814"/>
            <a:ext cx="11090030" cy="543718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i="1" dirty="0">
                <a:effectLst/>
              </a:rPr>
              <a:t>(</a:t>
            </a:r>
            <a:r>
              <a:rPr lang="el-GR" i="1" dirty="0">
                <a:effectLst/>
              </a:rPr>
              <a:t>δοκιμή</a:t>
            </a:r>
            <a:r>
              <a:rPr lang="fr-FR" i="1" dirty="0">
                <a:effectLst/>
              </a:rPr>
              <a:t> : épreuve ; </a:t>
            </a:r>
            <a:r>
              <a:rPr lang="el-GR" i="1" dirty="0">
                <a:effectLst/>
              </a:rPr>
              <a:t>λόγος</a:t>
            </a:r>
            <a:r>
              <a:rPr lang="fr-FR" i="1" dirty="0">
                <a:effectLst/>
              </a:rPr>
              <a:t> : étude, discours)</a:t>
            </a:r>
            <a:endParaRPr lang="fr-FR" sz="2800" i="1" u="sng" dirty="0">
              <a:effectLst/>
            </a:endParaRPr>
          </a:p>
          <a:p>
            <a:pPr algn="just"/>
            <a:r>
              <a:rPr lang="fr-FR" sz="2800" dirty="0">
                <a:effectLst/>
              </a:rPr>
              <a:t>Terme posé par Pierron en 1922, défini en 1951 comme </a:t>
            </a:r>
            <a:r>
              <a:rPr lang="fr-FR" sz="2400" i="1" dirty="0">
                <a:effectLst/>
              </a:rPr>
              <a:t>« l’étude systématique des examens (modes de notation, variabilité interindividuelle et intra-individuelle des examinateurs, facteurs subjectifs, etc.) ».</a:t>
            </a:r>
            <a:endParaRPr lang="fr-FR" sz="2800" i="1" dirty="0">
              <a:effectLst/>
            </a:endParaRPr>
          </a:p>
          <a:p>
            <a:pPr algn="just"/>
            <a:r>
              <a:rPr lang="fr-FR" sz="2800" dirty="0">
                <a:effectLst/>
              </a:rPr>
              <a:t>Fait échos aux travaux de </a:t>
            </a:r>
            <a:r>
              <a:rPr lang="fr-FR" sz="2800" u="sng" dirty="0">
                <a:effectLst/>
              </a:rPr>
              <a:t>Laugier &amp; Weinberg (1936)</a:t>
            </a:r>
            <a:r>
              <a:rPr lang="fr-FR" sz="2800" dirty="0">
                <a:effectLst/>
              </a:rPr>
              <a:t> qui mettaient en cause la fidélité des correcteurs du baccalauréat*, travaux repris par </a:t>
            </a:r>
            <a:r>
              <a:rPr lang="fr-FR" sz="2800" u="sng" dirty="0">
                <a:effectLst/>
              </a:rPr>
              <a:t>Merle (1996)</a:t>
            </a:r>
            <a:r>
              <a:rPr lang="fr-FR" sz="2800" dirty="0">
                <a:effectLst/>
              </a:rPr>
              <a:t> et </a:t>
            </a:r>
            <a:r>
              <a:rPr lang="fr-FR" sz="2800" u="sng" dirty="0" err="1">
                <a:effectLst/>
              </a:rPr>
              <a:t>Suchaut</a:t>
            </a:r>
            <a:r>
              <a:rPr lang="fr-FR" sz="2800" dirty="0">
                <a:effectLst/>
              </a:rPr>
              <a:t> avec les mêmes conclusions </a:t>
            </a:r>
            <a:r>
              <a:rPr lang="fr-FR" sz="2400" dirty="0">
                <a:effectLst/>
              </a:rPr>
              <a:t>(« La loterie des notes au bac. Un réexamen de l’arbitraire de la notation des élèves **»</a:t>
            </a:r>
            <a:r>
              <a:rPr lang="fr-FR" sz="2800" dirty="0">
                <a:effectLst/>
              </a:rPr>
              <a:t>, </a:t>
            </a:r>
            <a:r>
              <a:rPr lang="fr-FR" sz="2800" u="sng" dirty="0">
                <a:effectLst/>
              </a:rPr>
              <a:t>2008</a:t>
            </a:r>
            <a:r>
              <a:rPr lang="fr-FR" sz="2800" dirty="0">
                <a:effectLst/>
              </a:rPr>
              <a:t>)</a:t>
            </a:r>
          </a:p>
          <a:p>
            <a:pPr marL="0" indent="0" algn="just">
              <a:buNone/>
            </a:pPr>
            <a:r>
              <a:rPr lang="fr-FR" sz="2400" i="1" dirty="0">
                <a:effectLst/>
              </a:rPr>
              <a:t>* 30% des élèves étaient concernés par la variabilité pour avoir le diplôme.</a:t>
            </a:r>
          </a:p>
          <a:p>
            <a:pPr marL="0" indent="0" algn="just">
              <a:buNone/>
            </a:pPr>
            <a:r>
              <a:rPr lang="fr-FR" sz="2400" i="1" dirty="0">
                <a:effectLst/>
              </a:rPr>
              <a:t>** une même copie de SES a été notée entre 5/20 et 16/20 (écart-type 2,7).</a:t>
            </a:r>
          </a:p>
        </p:txBody>
      </p:sp>
    </p:spTree>
    <p:extLst>
      <p:ext uri="{BB962C8B-B14F-4D97-AF65-F5344CB8AC3E}">
        <p14:creationId xmlns:p14="http://schemas.microsoft.com/office/powerpoint/2010/main" val="393661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9199E4B-A9C9-4C93-8601-996C1AE010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pPr eaLnBrk="1" hangingPunct="1"/>
            <a:r>
              <a:rPr lang="fr-FR" altLang="fr-FR" sz="3600" dirty="0">
                <a:effectLst/>
              </a:rPr>
              <a:t>La double articulation dans l’opération d’évaluation</a:t>
            </a:r>
            <a:r>
              <a:rPr lang="fr-FR" altLang="fr-FR" dirty="0">
                <a:effectLst/>
              </a:rPr>
              <a:t> </a:t>
            </a: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9D421FC2-EA4E-42A0-AB87-6E9C18684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199" y="1905000"/>
            <a:ext cx="2773928" cy="107721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fr-FR" altLang="fr-FR" sz="2400" b="1" dirty="0">
                <a:latin typeface="Times New Roman" panose="02020603050405020304" pitchFamily="18" charset="0"/>
              </a:rPr>
              <a:t>R</a:t>
            </a:r>
            <a:r>
              <a:rPr lang="fr-FR" alt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fr-FR" altLang="fr-FR" sz="2400" b="1" dirty="0">
                <a:latin typeface="Times New Roman" panose="02020603050405020304" pitchFamily="18" charset="0"/>
              </a:rPr>
              <a:t>F</a:t>
            </a:r>
            <a:r>
              <a:rPr lang="fr-FR" alt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fr-FR" altLang="fr-FR" sz="2400" b="1" dirty="0">
                <a:latin typeface="Times New Roman" panose="02020603050405020304" pitchFamily="18" charset="0"/>
              </a:rPr>
              <a:t>R</a:t>
            </a:r>
            <a:r>
              <a:rPr lang="fr-FR" alt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fr-FR" altLang="fr-FR" sz="2400" b="1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fr-FR" altLang="fr-FR" sz="2000" dirty="0">
                <a:latin typeface="Times New Roman" panose="02020603050405020304" pitchFamily="18" charset="0"/>
              </a:rPr>
              <a:t>Ensemble d’éléments jugés représentatifs de …</a:t>
            </a:r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459D5873-A3B7-4E04-B82E-B24A60F98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399" y="5486400"/>
            <a:ext cx="2667008" cy="107721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fr-FR" altLang="fr-FR" sz="2400" b="1" dirty="0">
                <a:latin typeface="Times New Roman" panose="02020603050405020304" pitchFamily="18" charset="0"/>
              </a:rPr>
              <a:t>R</a:t>
            </a:r>
            <a:r>
              <a:rPr lang="fr-FR" alt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fr-FR" altLang="fr-FR" sz="2400" b="1" dirty="0">
                <a:latin typeface="Times New Roman" panose="02020603050405020304" pitchFamily="18" charset="0"/>
              </a:rPr>
              <a:t>F</a:t>
            </a:r>
            <a:r>
              <a:rPr lang="fr-FR" alt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fr-FR" altLang="fr-FR" sz="2400" b="1" dirty="0">
                <a:latin typeface="Times New Roman" panose="02020603050405020304" pitchFamily="18" charset="0"/>
              </a:rPr>
              <a:t>RENT</a:t>
            </a:r>
            <a:endParaRPr lang="fr-FR" altLang="fr-FR" sz="2000" b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fr-FR" altLang="fr-FR" sz="2000" dirty="0">
                <a:latin typeface="Times New Roman" panose="02020603050405020304" pitchFamily="18" charset="0"/>
              </a:rPr>
              <a:t>Ensemble d’intentions jugées significatives de</a:t>
            </a:r>
          </a:p>
        </p:txBody>
      </p:sp>
      <p:sp>
        <p:nvSpPr>
          <p:cNvPr id="9221" name="Text Box 5">
            <a:extLst>
              <a:ext uri="{FF2B5EF4-FFF2-40B4-BE49-F238E27FC236}">
                <a16:creationId xmlns:a16="http://schemas.microsoft.com/office/drawing/2014/main" id="{D4BDEACF-8070-4936-8B6E-A4DB204EE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86200"/>
            <a:ext cx="9906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400" b="1" dirty="0">
                <a:latin typeface="Times New Roman" panose="02020603050405020304" pitchFamily="18" charset="0"/>
              </a:rPr>
              <a:t>EVALUER= juger/ attribuer une valeur, un sens</a:t>
            </a:r>
            <a:r>
              <a:rPr lang="fr-FR" altLang="fr-FR" sz="2800" b="1" dirty="0">
                <a:latin typeface="Times New Roman" panose="02020603050405020304" pitchFamily="18" charset="0"/>
              </a:rPr>
              <a:t> </a:t>
            </a:r>
            <a:r>
              <a:rPr lang="fr-FR" altLang="fr-FR" sz="2400" dirty="0">
                <a:latin typeface="Times New Roman" panose="02020603050405020304" pitchFamily="18" charset="0"/>
              </a:rPr>
              <a:t>en confrontant</a:t>
            </a:r>
            <a:r>
              <a:rPr lang="fr-FR" altLang="fr-FR" sz="2800" b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9222" name="Line 7">
            <a:extLst>
              <a:ext uri="{FF2B5EF4-FFF2-40B4-BE49-F238E27FC236}">
                <a16:creationId xmlns:a16="http://schemas.microsoft.com/office/drawing/2014/main" id="{FCF8331D-86B8-4FFD-81FB-2E26D03F0E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5399" y="2614828"/>
            <a:ext cx="228592" cy="13542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9223" name="Line 8">
            <a:extLst>
              <a:ext uri="{FF2B5EF4-FFF2-40B4-BE49-F238E27FC236}">
                <a16:creationId xmlns:a16="http://schemas.microsoft.com/office/drawing/2014/main" id="{6B8F5EB1-0165-465B-A3B4-48E25E8047C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23831" y="4510790"/>
            <a:ext cx="357030" cy="147884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9224" name="Text Box 10">
            <a:extLst>
              <a:ext uri="{FF2B5EF4-FFF2-40B4-BE49-F238E27FC236}">
                <a16:creationId xmlns:a16="http://schemas.microsoft.com/office/drawing/2014/main" id="{11BA9BBE-5FFB-464D-AB2E-6DE0D0930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0326" y="1894095"/>
            <a:ext cx="198856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>
                <a:latin typeface="Times New Roman" panose="02020603050405020304" pitchFamily="18" charset="0"/>
              </a:rPr>
              <a:t>Utilisation d’indicateurs</a:t>
            </a:r>
          </a:p>
        </p:txBody>
      </p:sp>
      <p:sp>
        <p:nvSpPr>
          <p:cNvPr id="9225" name="Text Box 11">
            <a:extLst>
              <a:ext uri="{FF2B5EF4-FFF2-40B4-BE49-F238E27FC236}">
                <a16:creationId xmlns:a16="http://schemas.microsoft.com/office/drawing/2014/main" id="{4D3AC6F7-9740-4BEB-BB52-32CFE6A40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0326" y="4838700"/>
            <a:ext cx="244208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fr-FR" altLang="fr-FR" sz="2000" b="1" dirty="0">
                <a:latin typeface="Times New Roman" panose="02020603050405020304" pitchFamily="18" charset="0"/>
              </a:rPr>
              <a:t>Production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fr-FR" altLang="fr-FR" sz="2000" b="1" dirty="0">
                <a:latin typeface="Times New Roman" panose="02020603050405020304" pitchFamily="18" charset="0"/>
              </a:rPr>
              <a:t>de normes ou de critères de jugement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BBE11851-8A7E-4EEB-BD2E-805E0B9FCED6}"/>
              </a:ext>
            </a:extLst>
          </p:cNvPr>
          <p:cNvGrpSpPr/>
          <p:nvPr/>
        </p:nvGrpSpPr>
        <p:grpSpPr>
          <a:xfrm>
            <a:off x="10626209" y="1714544"/>
            <a:ext cx="1447799" cy="1828771"/>
            <a:chOff x="9601199" y="1828799"/>
            <a:chExt cx="1447799" cy="1828771"/>
          </a:xfrm>
        </p:grpSpPr>
        <p:sp>
          <p:nvSpPr>
            <p:cNvPr id="9226" name="Oval 12">
              <a:extLst>
                <a:ext uri="{FF2B5EF4-FFF2-40B4-BE49-F238E27FC236}">
                  <a16:creationId xmlns:a16="http://schemas.microsoft.com/office/drawing/2014/main" id="{EA3B2A5B-2707-4752-902A-BCEA806D11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1199" y="1828799"/>
              <a:ext cx="1447799" cy="1828771"/>
            </a:xfrm>
            <a:prstGeom prst="ellipse">
              <a:avLst/>
            </a:prstGeom>
            <a:solidFill>
              <a:schemeClr val="bg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>
              <a:lvl1pPr>
                <a:spcBef>
                  <a:spcPct val="20000"/>
                </a:spcBef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>
                <a:latin typeface="Times New Roman" panose="02020603050405020304" pitchFamily="18" charset="0"/>
              </a:endParaRPr>
            </a:p>
          </p:txBody>
        </p:sp>
        <p:sp>
          <p:nvSpPr>
            <p:cNvPr id="9227" name="Text Box 13">
              <a:extLst>
                <a:ext uri="{FF2B5EF4-FFF2-40B4-BE49-F238E27FC236}">
                  <a16:creationId xmlns:a16="http://schemas.microsoft.com/office/drawing/2014/main" id="{155A5FB7-4488-41E5-B3C7-74A890660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77400" y="2362200"/>
              <a:ext cx="1371598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2800" b="1" dirty="0">
                  <a:latin typeface="Times New Roman" panose="02020603050405020304" pitchFamily="18" charset="0"/>
                </a:rPr>
                <a:t>Réalité </a:t>
              </a:r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CAEA9860-C094-4205-97C2-F48F6F92B11E}"/>
              </a:ext>
            </a:extLst>
          </p:cNvPr>
          <p:cNvGrpSpPr/>
          <p:nvPr/>
        </p:nvGrpSpPr>
        <p:grpSpPr>
          <a:xfrm>
            <a:off x="10626209" y="4724400"/>
            <a:ext cx="1371595" cy="1752600"/>
            <a:chOff x="9829799" y="4724400"/>
            <a:chExt cx="1371595" cy="1752600"/>
          </a:xfrm>
        </p:grpSpPr>
        <p:sp>
          <p:nvSpPr>
            <p:cNvPr id="9228" name="Oval 14">
              <a:extLst>
                <a:ext uri="{FF2B5EF4-FFF2-40B4-BE49-F238E27FC236}">
                  <a16:creationId xmlns:a16="http://schemas.microsoft.com/office/drawing/2014/main" id="{183A4F8D-938E-4214-9192-EA028F8F40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9799" y="4724400"/>
              <a:ext cx="1371595" cy="1752600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>
              <a:lvl1pPr>
                <a:spcBef>
                  <a:spcPct val="20000"/>
                </a:spcBef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>
                <a:latin typeface="Times New Roman" panose="02020603050405020304" pitchFamily="18" charset="0"/>
              </a:endParaRPr>
            </a:p>
          </p:txBody>
        </p:sp>
        <p:sp>
          <p:nvSpPr>
            <p:cNvPr id="9229" name="Text Box 15">
              <a:extLst>
                <a:ext uri="{FF2B5EF4-FFF2-40B4-BE49-F238E27FC236}">
                  <a16:creationId xmlns:a16="http://schemas.microsoft.com/office/drawing/2014/main" id="{3EC65B18-61E7-4A5B-AA8C-B158E2334D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0" y="5257800"/>
              <a:ext cx="129539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fr-FR" altLang="fr-FR" sz="2800" b="1" dirty="0">
                  <a:latin typeface="Times New Roman" panose="02020603050405020304" pitchFamily="18" charset="0"/>
                </a:rPr>
                <a:t>Projet</a:t>
              </a:r>
              <a:endParaRPr lang="fr-FR" altLang="fr-FR" sz="1600" b="1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9230" name="Line 16">
            <a:extLst>
              <a:ext uri="{FF2B5EF4-FFF2-40B4-BE49-F238E27FC236}">
                <a16:creationId xmlns:a16="http://schemas.microsoft.com/office/drawing/2014/main" id="{C3DCAC21-970B-4CEA-8F16-103CCEC5C156}"/>
              </a:ext>
            </a:extLst>
          </p:cNvPr>
          <p:cNvSpPr>
            <a:spLocks noChangeShapeType="1"/>
          </p:cNvSpPr>
          <p:nvPr/>
        </p:nvSpPr>
        <p:spPr bwMode="auto">
          <a:xfrm>
            <a:off x="7007942" y="3124200"/>
            <a:ext cx="0" cy="2362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 dirty="0"/>
          </a:p>
        </p:txBody>
      </p:sp>
      <p:sp>
        <p:nvSpPr>
          <p:cNvPr id="9231" name="Line 17">
            <a:extLst>
              <a:ext uri="{FF2B5EF4-FFF2-40B4-BE49-F238E27FC236}">
                <a16:creationId xmlns:a16="http://schemas.microsoft.com/office/drawing/2014/main" id="{63A4C579-F3D9-42F1-AFCD-3864D7894D27}"/>
              </a:ext>
            </a:extLst>
          </p:cNvPr>
          <p:cNvSpPr>
            <a:spLocks noChangeShapeType="1"/>
          </p:cNvSpPr>
          <p:nvPr/>
        </p:nvSpPr>
        <p:spPr bwMode="auto">
          <a:xfrm>
            <a:off x="8288598" y="2716198"/>
            <a:ext cx="222700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 dirty="0"/>
          </a:p>
        </p:txBody>
      </p:sp>
      <p:sp>
        <p:nvSpPr>
          <p:cNvPr id="9232" name="Line 18">
            <a:extLst>
              <a:ext uri="{FF2B5EF4-FFF2-40B4-BE49-F238E27FC236}">
                <a16:creationId xmlns:a16="http://schemas.microsoft.com/office/drawing/2014/main" id="{5087C685-9890-42F0-84BB-197CC33A2CA4}"/>
              </a:ext>
            </a:extLst>
          </p:cNvPr>
          <p:cNvSpPr>
            <a:spLocks noChangeShapeType="1"/>
          </p:cNvSpPr>
          <p:nvPr/>
        </p:nvSpPr>
        <p:spPr bwMode="auto">
          <a:xfrm>
            <a:off x="8260326" y="6019868"/>
            <a:ext cx="225527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 dirty="0"/>
          </a:p>
        </p:txBody>
      </p:sp>
      <p:sp>
        <p:nvSpPr>
          <p:cNvPr id="9233" name="Line 19">
            <a:extLst>
              <a:ext uri="{FF2B5EF4-FFF2-40B4-BE49-F238E27FC236}">
                <a16:creationId xmlns:a16="http://schemas.microsoft.com/office/drawing/2014/main" id="{F603D4F6-4965-49EF-A452-BE24FC12CB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54612" y="2716197"/>
            <a:ext cx="1189707" cy="106863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9234" name="Line 20">
            <a:extLst>
              <a:ext uri="{FF2B5EF4-FFF2-40B4-BE49-F238E27FC236}">
                <a16:creationId xmlns:a16="http://schemas.microsoft.com/office/drawing/2014/main" id="{9882138E-F9A0-4FAD-9134-D558B7ABB7D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4999" y="4457645"/>
            <a:ext cx="1103059" cy="12359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9235" name="Text Box 22">
            <a:extLst>
              <a:ext uri="{FF2B5EF4-FFF2-40B4-BE49-F238E27FC236}">
                <a16:creationId xmlns:a16="http://schemas.microsoft.com/office/drawing/2014/main" id="{2EA8C8D8-1576-4A44-AF2F-4D03E231B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8059" y="5722877"/>
            <a:ext cx="1828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000" b="1" dirty="0">
                <a:latin typeface="Times New Roman" panose="02020603050405020304" pitchFamily="18" charset="0"/>
              </a:rPr>
              <a:t>En fonction de </a:t>
            </a:r>
          </a:p>
        </p:txBody>
      </p:sp>
      <p:sp>
        <p:nvSpPr>
          <p:cNvPr id="9236" name="Text Box 23">
            <a:extLst>
              <a:ext uri="{FF2B5EF4-FFF2-40B4-BE49-F238E27FC236}">
                <a16:creationId xmlns:a16="http://schemas.microsoft.com/office/drawing/2014/main" id="{21E39885-C7B4-4C24-8B5E-2D2D16418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100" y="2371010"/>
            <a:ext cx="1752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fr-FR" altLang="fr-FR" sz="2000" b="1" dirty="0">
                <a:latin typeface="Times New Roman" panose="02020603050405020304" pitchFamily="18" charset="0"/>
              </a:rPr>
              <a:t>À partir de</a:t>
            </a:r>
            <a:r>
              <a:rPr lang="fr-FR" altLang="fr-FR" sz="2000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9237" name="Line 24">
            <a:extLst>
              <a:ext uri="{FF2B5EF4-FFF2-40B4-BE49-F238E27FC236}">
                <a16:creationId xmlns:a16="http://schemas.microsoft.com/office/drawing/2014/main" id="{0CAECCAC-03C6-4B1A-AD41-6BD9124BCF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590799"/>
            <a:ext cx="762000" cy="2402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9238" name="Line 25">
            <a:extLst>
              <a:ext uri="{FF2B5EF4-FFF2-40B4-BE49-F238E27FC236}">
                <a16:creationId xmlns:a16="http://schemas.microsoft.com/office/drawing/2014/main" id="{68672959-9026-41C3-8241-719F7D1F2FF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5989638"/>
            <a:ext cx="60959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9239" name="Oval 26">
            <a:extLst>
              <a:ext uri="{FF2B5EF4-FFF2-40B4-BE49-F238E27FC236}">
                <a16:creationId xmlns:a16="http://schemas.microsoft.com/office/drawing/2014/main" id="{6BF7A1E9-BF0E-4123-AE72-B8FB058F5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4319" y="3200400"/>
            <a:ext cx="1984881" cy="70981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>
              <a:latin typeface="Times New Roman" panose="02020603050405020304" pitchFamily="18" charset="0"/>
            </a:endParaRPr>
          </a:p>
        </p:txBody>
      </p:sp>
      <p:sp>
        <p:nvSpPr>
          <p:cNvPr id="9240" name="Text Box 27">
            <a:extLst>
              <a:ext uri="{FF2B5EF4-FFF2-40B4-BE49-F238E27FC236}">
                <a16:creationId xmlns:a16="http://schemas.microsoft.com/office/drawing/2014/main" id="{887D2DEC-2592-4D6B-9DB3-88A12ABFF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6613" y="3348975"/>
            <a:ext cx="198487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800" dirty="0">
                <a:latin typeface="Times New Roman" panose="02020603050405020304" pitchFamily="18" charset="0"/>
              </a:rPr>
              <a:t>Une situation réelle</a:t>
            </a:r>
          </a:p>
        </p:txBody>
      </p:sp>
      <p:sp>
        <p:nvSpPr>
          <p:cNvPr id="9241" name="Oval 28">
            <a:extLst>
              <a:ext uri="{FF2B5EF4-FFF2-40B4-BE49-F238E27FC236}">
                <a16:creationId xmlns:a16="http://schemas.microsoft.com/office/drawing/2014/main" id="{BA2146B3-1D5C-416B-A1AB-F7B0A5FA9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8058" y="4648199"/>
            <a:ext cx="2097342" cy="65027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2400">
              <a:latin typeface="Times New Roman" panose="02020603050405020304" pitchFamily="18" charset="0"/>
            </a:endParaRPr>
          </a:p>
        </p:txBody>
      </p:sp>
      <p:sp>
        <p:nvSpPr>
          <p:cNvPr id="9242" name="Text Box 29">
            <a:extLst>
              <a:ext uri="{FF2B5EF4-FFF2-40B4-BE49-F238E27FC236}">
                <a16:creationId xmlns:a16="http://schemas.microsoft.com/office/drawing/2014/main" id="{75797C0F-49E8-479E-BA91-B863523A4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6489" y="4783392"/>
            <a:ext cx="22589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1800" dirty="0">
                <a:latin typeface="Times New Roman" panose="02020603050405020304" pitchFamily="18" charset="0"/>
              </a:rPr>
              <a:t>Une situation désirée </a:t>
            </a:r>
          </a:p>
        </p:txBody>
      </p:sp>
      <p:sp>
        <p:nvSpPr>
          <p:cNvPr id="9243" name="Text Box 30">
            <a:extLst>
              <a:ext uri="{FF2B5EF4-FFF2-40B4-BE49-F238E27FC236}">
                <a16:creationId xmlns:a16="http://schemas.microsoft.com/office/drawing/2014/main" id="{25DFA4DB-C354-495E-A659-57A8AB0BD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914" y="6349354"/>
            <a:ext cx="40410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2400" i="1" dirty="0">
                <a:latin typeface="Times New Roman" panose="02020603050405020304" pitchFamily="18" charset="0"/>
              </a:rPr>
              <a:t>D’après Charles Hadji (1989)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DDCC49-3B86-445B-81B2-992D4F427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7813"/>
            <a:ext cx="7207045" cy="1143000"/>
          </a:xfrm>
        </p:spPr>
        <p:txBody>
          <a:bodyPr/>
          <a:lstStyle/>
          <a:p>
            <a:r>
              <a:rPr lang="fr-FR" altLang="fr-FR" dirty="0">
                <a:effectLst/>
              </a:rPr>
              <a:t>La « constante macabre »</a:t>
            </a:r>
            <a:endParaRPr lang="fr-FR" dirty="0">
              <a:effectLst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B65B0CB-7BCD-4132-938F-21C5347DA7AE}"/>
              </a:ext>
            </a:extLst>
          </p:cNvPr>
          <p:cNvSpPr/>
          <p:nvPr/>
        </p:nvSpPr>
        <p:spPr>
          <a:xfrm>
            <a:off x="412955" y="1814052"/>
            <a:ext cx="7403690" cy="3832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fr-FR" altLang="fr-FR" sz="3200" dirty="0"/>
              <a:t>« Par "Constante macabre", j'entends qu'inconsciemment les enseignants s'arrangent toujours, sous la pression de la société, pour mettre un certain pourcentage de mauvaises notes. Ce pourcentage est la constante macabre » André </a:t>
            </a:r>
            <a:r>
              <a:rPr lang="fr-FR" altLang="fr-FR" sz="3200" dirty="0" err="1"/>
              <a:t>Antibi</a:t>
            </a:r>
            <a:r>
              <a:rPr lang="fr-FR" altLang="fr-FR" sz="3200" dirty="0"/>
              <a:t>. </a:t>
            </a:r>
          </a:p>
        </p:txBody>
      </p:sp>
      <p:pic>
        <p:nvPicPr>
          <p:cNvPr id="4" name="Picture 17" descr="la-constante-macabre_c">
            <a:extLst>
              <a:ext uri="{FF2B5EF4-FFF2-40B4-BE49-F238E27FC236}">
                <a16:creationId xmlns:a16="http://schemas.microsoft.com/office/drawing/2014/main" id="{174B189F-7809-4842-AFE9-05C41FBEB8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04053" y="427705"/>
            <a:ext cx="4443703" cy="6356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0003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4">
            <a:extLst>
              <a:ext uri="{FF2B5EF4-FFF2-40B4-BE49-F238E27FC236}">
                <a16:creationId xmlns:a16="http://schemas.microsoft.com/office/drawing/2014/main" id="{9C2DA583-077B-47B7-B5F8-DFAA357CB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454742"/>
            <a:ext cx="10702413" cy="1143000"/>
          </a:xfrm>
        </p:spPr>
        <p:txBody>
          <a:bodyPr/>
          <a:lstStyle/>
          <a:p>
            <a:r>
              <a:rPr lang="fr-FR" altLang="fr-FR" sz="3600" b="1" dirty="0">
                <a:effectLst/>
              </a:rPr>
              <a:t>Un phénomène inconscient : pourquoi ? </a:t>
            </a:r>
            <a:endParaRPr lang="fr-FR" altLang="fr-FR" dirty="0"/>
          </a:p>
        </p:txBody>
      </p:sp>
      <p:sp>
        <p:nvSpPr>
          <p:cNvPr id="16387" name="Espace réservé du contenu 5">
            <a:extLst>
              <a:ext uri="{FF2B5EF4-FFF2-40B4-BE49-F238E27FC236}">
                <a16:creationId xmlns:a16="http://schemas.microsoft.com/office/drawing/2014/main" id="{141FAF3F-7ADC-4AED-B41A-B5F5C505E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43548"/>
            <a:ext cx="10972800" cy="4287378"/>
          </a:xfrm>
        </p:spPr>
        <p:txBody>
          <a:bodyPr/>
          <a:lstStyle/>
          <a:p>
            <a:r>
              <a:rPr lang="fr-FR" altLang="fr-FR" dirty="0">
                <a:effectLst/>
              </a:rPr>
              <a:t>On pense inconsciemment qu’une répartition de notes est un phénomène naturel.</a:t>
            </a:r>
          </a:p>
          <a:p>
            <a:r>
              <a:rPr lang="fr-FR" altLang="fr-FR" dirty="0">
                <a:effectLst/>
              </a:rPr>
              <a:t>Lors d’une évaluation, on pose des questions originales, pour faire réfléchir…</a:t>
            </a:r>
          </a:p>
          <a:p>
            <a:r>
              <a:rPr lang="fr-FR" altLang="fr-FR" dirty="0">
                <a:effectLst/>
              </a:rPr>
              <a:t>Le poids de la tradition.</a:t>
            </a:r>
          </a:p>
          <a:p>
            <a:endParaRPr lang="fr-FR" alt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>
            <a:extLst>
              <a:ext uri="{FF2B5EF4-FFF2-40B4-BE49-F238E27FC236}">
                <a16:creationId xmlns:a16="http://schemas.microsoft.com/office/drawing/2014/main" id="{A6428EAD-991B-4777-9EC0-35BC117DC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32" y="581127"/>
            <a:ext cx="8893329" cy="1143000"/>
          </a:xfrm>
        </p:spPr>
        <p:txBody>
          <a:bodyPr/>
          <a:lstStyle/>
          <a:p>
            <a:r>
              <a:rPr lang="fr-FR" altLang="fr-FR" sz="3600" dirty="0">
                <a:effectLst/>
              </a:rPr>
              <a:t>Conséquences de la constante macabre </a:t>
            </a:r>
            <a:endParaRPr lang="fr-FR" altLang="fr-FR" dirty="0">
              <a:effectLst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99C920-EB31-47B5-9978-0A30211A90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2233" y="2123767"/>
            <a:ext cx="6888808" cy="4520872"/>
          </a:xfrm>
        </p:spPr>
        <p:txBody>
          <a:bodyPr/>
          <a:lstStyle/>
          <a:p>
            <a:pPr>
              <a:defRPr/>
            </a:pPr>
            <a:r>
              <a:rPr lang="fr-FR" dirty="0">
                <a:effectLst/>
              </a:rPr>
              <a:t>Détérioration du climat de confiance entre les professeurs et les étudiants</a:t>
            </a:r>
          </a:p>
          <a:p>
            <a:pPr>
              <a:defRPr/>
            </a:pPr>
            <a:r>
              <a:rPr lang="fr-FR" dirty="0">
                <a:effectLst/>
              </a:rPr>
              <a:t>Perte de confiance en soi des étudiants</a:t>
            </a:r>
          </a:p>
          <a:p>
            <a:pPr>
              <a:defRPr/>
            </a:pPr>
            <a:r>
              <a:rPr lang="fr-FR" dirty="0">
                <a:effectLst/>
              </a:rPr>
              <a:t>Mal-être à l’université </a:t>
            </a:r>
          </a:p>
          <a:p>
            <a:pPr>
              <a:defRPr/>
            </a:pPr>
            <a:r>
              <a:rPr lang="fr-FR" dirty="0">
                <a:effectLst/>
              </a:rPr>
              <a:t>Stress personnel et familial</a:t>
            </a:r>
          </a:p>
          <a:p>
            <a:pPr>
              <a:defRPr/>
            </a:pPr>
            <a:r>
              <a:rPr lang="fr-FR" dirty="0">
                <a:effectLst/>
              </a:rPr>
              <a:t>Réorientation, redoublement, décrochage, abandon des étudiants  </a:t>
            </a:r>
          </a:p>
          <a:p>
            <a:pPr>
              <a:defRPr/>
            </a:pPr>
            <a:r>
              <a:rPr lang="fr-FR" dirty="0">
                <a:effectLst/>
              </a:rPr>
              <a:t>Cours particuliers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BCC55E13-A208-4B02-A32D-D0A1EC984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3588" y="2638322"/>
            <a:ext cx="5327772" cy="400631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>
            <a:extLst>
              <a:ext uri="{FF2B5EF4-FFF2-40B4-BE49-F238E27FC236}">
                <a16:creationId xmlns:a16="http://schemas.microsoft.com/office/drawing/2014/main" id="{2C5FBFF5-7A93-4590-840A-9C866C5A3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57201"/>
            <a:ext cx="10972800" cy="1143000"/>
          </a:xfrm>
        </p:spPr>
        <p:txBody>
          <a:bodyPr/>
          <a:lstStyle/>
          <a:p>
            <a:r>
              <a:rPr lang="fr-FR" altLang="fr-FR" sz="3600" b="1" dirty="0">
                <a:effectLst/>
              </a:rPr>
              <a:t>Système d’évaluation par contrat de confiance (EPCC)</a:t>
            </a:r>
            <a:endParaRPr lang="fr-FR" altLang="fr-FR" dirty="0">
              <a:effectLst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6B2A71-37E0-44AE-B8C2-430DBE3CF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135" y="1828800"/>
            <a:ext cx="6135985" cy="4302126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r-FR" b="1" dirty="0">
                <a:effectLst/>
              </a:rPr>
              <a:t>Réalisation pratique :</a:t>
            </a:r>
          </a:p>
          <a:p>
            <a:pPr>
              <a:defRPr/>
            </a:pPr>
            <a:r>
              <a:rPr lang="fr-FR" dirty="0">
                <a:effectLst/>
              </a:rPr>
              <a:t>annonce du programme de contrôle</a:t>
            </a:r>
          </a:p>
          <a:p>
            <a:pPr>
              <a:defRPr/>
            </a:pPr>
            <a:r>
              <a:rPr lang="fr-FR" dirty="0">
                <a:effectLst/>
              </a:rPr>
              <a:t>séance de questions-réponses pré-contrôle</a:t>
            </a:r>
          </a:p>
          <a:p>
            <a:pPr>
              <a:defRPr/>
            </a:pPr>
            <a:r>
              <a:rPr lang="fr-FR" dirty="0">
                <a:effectLst/>
              </a:rPr>
              <a:t>contenu et correction du sujet. </a:t>
            </a:r>
          </a:p>
          <a:p>
            <a:pPr>
              <a:defRPr/>
            </a:pP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B5CF4EEE-CFBF-4E88-88C1-4EFF0B7C7B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4090" y="1828799"/>
            <a:ext cx="5787910" cy="43021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0B3B9B-5279-4620-BA48-3A361F587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>
                <a:effectLst/>
              </a:rPr>
              <a:t>Effets de contamination :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0224E6-DEE1-4368-8AC5-BCB2AD501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890" y="1637071"/>
            <a:ext cx="11779045" cy="4943116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effectLst/>
              </a:rPr>
              <a:t>Le retour évaluatif est influencé par des éléments extérieurs :</a:t>
            </a:r>
          </a:p>
          <a:p>
            <a:r>
              <a:rPr lang="fr-FR" dirty="0">
                <a:effectLst/>
              </a:rPr>
              <a:t>des facteurs associés à la réussite : tenue corporelle et vestimentaire, maîtrise des normes linguistiques (registre, orthographe, syntaxe) </a:t>
            </a:r>
            <a:r>
              <a:rPr lang="fr-FR" dirty="0">
                <a:effectLst/>
                <a:sym typeface="Wingdings" panose="05000000000000000000" pitchFamily="2" charset="2"/>
              </a:rPr>
              <a:t> effet de </a:t>
            </a:r>
            <a:r>
              <a:rPr lang="fr-FR" dirty="0">
                <a:solidFill>
                  <a:srgbClr val="C00000"/>
                </a:solidFill>
                <a:effectLst/>
                <a:sym typeface="Wingdings" panose="05000000000000000000" pitchFamily="2" charset="2"/>
              </a:rPr>
              <a:t>halo</a:t>
            </a:r>
            <a:r>
              <a:rPr lang="fr-FR" dirty="0">
                <a:effectLst/>
                <a:sym typeface="Wingdings" panose="05000000000000000000" pitchFamily="2" charset="2"/>
              </a:rPr>
              <a:t> </a:t>
            </a:r>
            <a:r>
              <a:rPr lang="fr-FR" sz="2800" dirty="0">
                <a:effectLst/>
                <a:sym typeface="Wingdings" panose="05000000000000000000" pitchFamily="2" charset="2"/>
              </a:rPr>
              <a:t>(Asch, 1946).</a:t>
            </a:r>
          </a:p>
          <a:p>
            <a:r>
              <a:rPr lang="fr-FR" dirty="0">
                <a:effectLst/>
                <a:sym typeface="Wingdings" panose="05000000000000000000" pitchFamily="2" charset="2"/>
              </a:rPr>
              <a:t>les origines ethniques, sociales, géographiques, le genre, l’âge  effet d’</a:t>
            </a:r>
            <a:r>
              <a:rPr lang="fr-FR" dirty="0">
                <a:solidFill>
                  <a:srgbClr val="C00000"/>
                </a:solidFill>
                <a:effectLst/>
                <a:sym typeface="Wingdings" panose="05000000000000000000" pitchFamily="2" charset="2"/>
              </a:rPr>
              <a:t>attente</a:t>
            </a:r>
            <a:r>
              <a:rPr lang="fr-FR" dirty="0">
                <a:effectLst/>
                <a:sym typeface="Wingdings" panose="05000000000000000000" pitchFamily="2" charset="2"/>
              </a:rPr>
              <a:t> </a:t>
            </a:r>
            <a:r>
              <a:rPr lang="fr-FR" sz="2800" dirty="0">
                <a:effectLst/>
                <a:sym typeface="Wingdings" panose="05000000000000000000" pitchFamily="2" charset="2"/>
              </a:rPr>
              <a:t>(</a:t>
            </a:r>
            <a:r>
              <a:rPr lang="fr-FR" sz="2800" dirty="0" err="1">
                <a:effectLst/>
                <a:sym typeface="Wingdings" panose="05000000000000000000" pitchFamily="2" charset="2"/>
              </a:rPr>
              <a:t>Mathey</a:t>
            </a:r>
            <a:r>
              <a:rPr lang="fr-FR" sz="2800" dirty="0">
                <a:effectLst/>
                <a:sym typeface="Wingdings" panose="05000000000000000000" pitchFamily="2" charset="2"/>
              </a:rPr>
              <a:t>-Pierre, 1983 ; Duru &amp; </a:t>
            </a:r>
            <a:r>
              <a:rPr lang="fr-FR" sz="2800" dirty="0" err="1">
                <a:effectLst/>
                <a:sym typeface="Wingdings" panose="05000000000000000000" pitchFamily="2" charset="2"/>
              </a:rPr>
              <a:t>Mingat</a:t>
            </a:r>
            <a:r>
              <a:rPr lang="fr-FR" sz="2800" dirty="0">
                <a:effectLst/>
                <a:sym typeface="Wingdings" panose="05000000000000000000" pitchFamily="2" charset="2"/>
              </a:rPr>
              <a:t>, 1988).</a:t>
            </a:r>
            <a:endParaRPr lang="fr-FR" dirty="0">
              <a:effectLst/>
              <a:sym typeface="Wingdings" panose="05000000000000000000" pitchFamily="2" charset="2"/>
            </a:endParaRPr>
          </a:p>
          <a:p>
            <a:r>
              <a:rPr lang="fr-FR" dirty="0">
                <a:effectLst/>
                <a:sym typeface="Wingdings" panose="05000000000000000000" pitchFamily="2" charset="2"/>
              </a:rPr>
              <a:t>le rapprochement avec les performances passées  effet </a:t>
            </a:r>
            <a:r>
              <a:rPr lang="fr-FR" dirty="0">
                <a:solidFill>
                  <a:srgbClr val="C00000"/>
                </a:solidFill>
                <a:effectLst/>
                <a:sym typeface="Wingdings" panose="05000000000000000000" pitchFamily="2" charset="2"/>
              </a:rPr>
              <a:t>source</a:t>
            </a:r>
            <a:r>
              <a:rPr lang="fr-FR" dirty="0">
                <a:effectLst/>
                <a:sym typeface="Wingdings" panose="05000000000000000000" pitchFamily="2" charset="2"/>
              </a:rPr>
              <a:t> </a:t>
            </a:r>
            <a:r>
              <a:rPr lang="fr-FR" sz="2800" dirty="0">
                <a:effectLst/>
                <a:sym typeface="Wingdings" panose="05000000000000000000" pitchFamily="2" charset="2"/>
              </a:rPr>
              <a:t>(Noizet &amp; Caverni, 1983) </a:t>
            </a:r>
            <a:r>
              <a:rPr lang="fr-FR" dirty="0">
                <a:effectLst/>
                <a:sym typeface="Wingdings" panose="05000000000000000000" pitchFamily="2" charset="2"/>
              </a:rPr>
              <a:t>ou </a:t>
            </a:r>
            <a:r>
              <a:rPr lang="fr-FR" dirty="0">
                <a:solidFill>
                  <a:srgbClr val="C00000"/>
                </a:solidFill>
                <a:effectLst/>
                <a:sym typeface="Wingdings" panose="05000000000000000000" pitchFamily="2" charset="2"/>
              </a:rPr>
              <a:t>stéréotypie</a:t>
            </a:r>
            <a:r>
              <a:rPr lang="fr-FR" dirty="0">
                <a:effectLst/>
                <a:sym typeface="Wingdings" panose="05000000000000000000" pitchFamily="2" charset="2"/>
              </a:rPr>
              <a:t> </a:t>
            </a:r>
            <a:r>
              <a:rPr lang="fr-FR" sz="2800" dirty="0">
                <a:effectLst/>
                <a:sym typeface="Wingdings" panose="05000000000000000000" pitchFamily="2" charset="2"/>
              </a:rPr>
              <a:t>(Hadji, 1989).</a:t>
            </a:r>
          </a:p>
          <a:p>
            <a:endParaRPr lang="fr-F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71947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0B3B9B-5279-4620-BA48-3A361F587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>
                <a:effectLst/>
              </a:rPr>
              <a:t>Effets d’ordre :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0224E6-DEE1-4368-8AC5-BCB2AD501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477" y="1420813"/>
            <a:ext cx="11985523" cy="5319200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effectLst/>
              </a:rPr>
              <a:t>Le retour évaluatif est influencé par la place d’une copie dans un paquet </a:t>
            </a:r>
            <a:r>
              <a:rPr lang="fr-FR" sz="2800" dirty="0">
                <a:effectLst/>
                <a:sym typeface="Wingdings" panose="05000000000000000000" pitchFamily="2" charset="2"/>
              </a:rPr>
              <a:t>(</a:t>
            </a:r>
            <a:r>
              <a:rPr lang="fr-FR" sz="2800" dirty="0" err="1">
                <a:effectLst/>
                <a:sym typeface="Wingdings" panose="05000000000000000000" pitchFamily="2" charset="2"/>
              </a:rPr>
              <a:t>Bonniol</a:t>
            </a:r>
            <a:r>
              <a:rPr lang="fr-FR" sz="2800" dirty="0">
                <a:effectLst/>
                <a:sym typeface="Wingdings" panose="05000000000000000000" pitchFamily="2" charset="2"/>
              </a:rPr>
              <a:t>, 1965)</a:t>
            </a:r>
            <a:r>
              <a:rPr lang="fr-FR" dirty="0">
                <a:effectLst/>
                <a:sym typeface="Wingdings" panose="05000000000000000000" pitchFamily="2" charset="2"/>
              </a:rPr>
              <a:t> </a:t>
            </a:r>
            <a:r>
              <a:rPr lang="fr-FR" dirty="0">
                <a:effectLst/>
              </a:rPr>
              <a:t>:</a:t>
            </a:r>
          </a:p>
          <a:p>
            <a:r>
              <a:rPr lang="fr-FR" dirty="0">
                <a:effectLst/>
              </a:rPr>
              <a:t>La ou les copies qui précèdent : selon qu’elles soient très bonnes ou très faibles, écart de plusieurs point pour une même copie qui suit </a:t>
            </a:r>
            <a:r>
              <a:rPr lang="fr-FR" dirty="0">
                <a:effectLst/>
                <a:sym typeface="Wingdings" panose="05000000000000000000" pitchFamily="2" charset="2"/>
              </a:rPr>
              <a:t> effet de </a:t>
            </a:r>
            <a:r>
              <a:rPr lang="fr-FR" dirty="0">
                <a:solidFill>
                  <a:srgbClr val="C00000"/>
                </a:solidFill>
                <a:effectLst/>
                <a:sym typeface="Wingdings" panose="05000000000000000000" pitchFamily="2" charset="2"/>
              </a:rPr>
              <a:t>contraste</a:t>
            </a:r>
            <a:r>
              <a:rPr lang="fr-FR" sz="2800" dirty="0">
                <a:effectLst/>
                <a:sym typeface="Wingdings" panose="05000000000000000000" pitchFamily="2" charset="2"/>
              </a:rPr>
              <a:t>.</a:t>
            </a:r>
          </a:p>
          <a:p>
            <a:r>
              <a:rPr lang="fr-FR" dirty="0">
                <a:effectLst/>
              </a:rPr>
              <a:t>Présence d’excellentes ou de très (très) faibles copies : elles constituent un repère </a:t>
            </a:r>
            <a:r>
              <a:rPr lang="fr-FR" dirty="0">
                <a:effectLst/>
                <a:sym typeface="Wingdings" panose="05000000000000000000" pitchFamily="2" charset="2"/>
              </a:rPr>
              <a:t> effet d’</a:t>
            </a:r>
            <a:r>
              <a:rPr lang="fr-FR" dirty="0">
                <a:solidFill>
                  <a:srgbClr val="C00000"/>
                </a:solidFill>
                <a:effectLst/>
                <a:sym typeface="Wingdings" panose="05000000000000000000" pitchFamily="2" charset="2"/>
              </a:rPr>
              <a:t>ancre</a:t>
            </a:r>
            <a:r>
              <a:rPr lang="fr-FR" sz="2800" dirty="0">
                <a:effectLst/>
                <a:sym typeface="Wingdings" panose="05000000000000000000" pitchFamily="2" charset="2"/>
              </a:rPr>
              <a:t>.</a:t>
            </a:r>
          </a:p>
          <a:p>
            <a:r>
              <a:rPr lang="fr-FR" dirty="0">
                <a:effectLst/>
                <a:sym typeface="Wingdings" panose="05000000000000000000" pitchFamily="2" charset="2"/>
              </a:rPr>
              <a:t>La place de la copie dans le paquet : les premières ont tendance à obtenir des notes moins extrêmes que les dernières  effet de </a:t>
            </a:r>
            <a:r>
              <a:rPr lang="fr-FR" dirty="0">
                <a:solidFill>
                  <a:srgbClr val="C00000"/>
                </a:solidFill>
                <a:effectLst/>
                <a:sym typeface="Wingdings" panose="05000000000000000000" pitchFamily="2" charset="2"/>
              </a:rPr>
              <a:t>place</a:t>
            </a:r>
            <a:r>
              <a:rPr lang="fr-FR" sz="2800" dirty="0">
                <a:effectLst/>
                <a:sym typeface="Wingdings" panose="05000000000000000000" pitchFamily="2" charset="2"/>
              </a:rPr>
              <a:t>.</a:t>
            </a:r>
            <a:endParaRPr lang="fr-F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03123108"/>
      </p:ext>
    </p:extLst>
  </p:cSld>
  <p:clrMapOvr>
    <a:masterClrMapping/>
  </p:clrMapOvr>
</p:sld>
</file>

<file path=ppt/theme/theme1.xml><?xml version="1.0" encoding="utf-8"?>
<a:theme xmlns:a="http://schemas.openxmlformats.org/drawingml/2006/main" name="Justice">
  <a:themeElements>
    <a:clrScheme name="Personnalisé 18">
      <a:dk1>
        <a:sysClr val="windowText" lastClr="000000"/>
      </a:dk1>
      <a:lt1>
        <a:srgbClr val="000000"/>
      </a:lt1>
      <a:dk2>
        <a:srgbClr val="8CA0EE"/>
      </a:dk2>
      <a:lt2>
        <a:srgbClr val="000000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1">
  <a:themeElements>
    <a:clrScheme name="Personnalisé 18">
      <a:dk1>
        <a:sysClr val="windowText" lastClr="000000"/>
      </a:dk1>
      <a:lt1>
        <a:srgbClr val="000000"/>
      </a:lt1>
      <a:dk2>
        <a:srgbClr val="8CA0EE"/>
      </a:dk2>
      <a:lt2>
        <a:srgbClr val="000000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659</Words>
  <Application>Microsoft Office PowerPoint</Application>
  <PresentationFormat>Grand écran</PresentationFormat>
  <Paragraphs>56</Paragraphs>
  <Slides>10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Tahoma</vt:lpstr>
      <vt:lpstr>Times New Roman</vt:lpstr>
      <vt:lpstr>Wingdings</vt:lpstr>
      <vt:lpstr>Justice</vt:lpstr>
      <vt:lpstr>Thème1</vt:lpstr>
      <vt:lpstr>Approche docimologique des évaluations</vt:lpstr>
      <vt:lpstr>La question posée</vt:lpstr>
      <vt:lpstr>La double articulation dans l’opération d’évaluation </vt:lpstr>
      <vt:lpstr>La « constante macabre »</vt:lpstr>
      <vt:lpstr>Un phénomène inconscient : pourquoi ? </vt:lpstr>
      <vt:lpstr>Conséquences de la constante macabre </vt:lpstr>
      <vt:lpstr>Système d’évaluation par contrat de confiance (EPCC)</vt:lpstr>
      <vt:lpstr>Effets de contamination :</vt:lpstr>
      <vt:lpstr>Effets d’ordre :</vt:lpstr>
      <vt:lpstr>Les effets de l’action enseignante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Relecteur</dc:creator>
  <cp:lastModifiedBy>SYLVIE QUITTELIER</cp:lastModifiedBy>
  <cp:revision>14</cp:revision>
  <dcterms:created xsi:type="dcterms:W3CDTF">2020-01-04T17:36:29Z</dcterms:created>
  <dcterms:modified xsi:type="dcterms:W3CDTF">2021-01-04T11:17:22Z</dcterms:modified>
</cp:coreProperties>
</file>