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91" r:id="rId2"/>
    <p:sldId id="313" r:id="rId3"/>
    <p:sldId id="312" r:id="rId4"/>
    <p:sldId id="299" r:id="rId5"/>
    <p:sldId id="329" r:id="rId6"/>
    <p:sldId id="334" r:id="rId7"/>
    <p:sldId id="332" r:id="rId8"/>
    <p:sldId id="333" r:id="rId9"/>
    <p:sldId id="300" r:id="rId10"/>
    <p:sldId id="335" r:id="rId11"/>
    <p:sldId id="336" r:id="rId12"/>
    <p:sldId id="337" r:id="rId13"/>
    <p:sldId id="328" r:id="rId14"/>
    <p:sldId id="294" r:id="rId15"/>
    <p:sldId id="327" r:id="rId16"/>
    <p:sldId id="498" r:id="rId17"/>
    <p:sldId id="338" r:id="rId18"/>
    <p:sldId id="339" r:id="rId19"/>
    <p:sldId id="340" r:id="rId20"/>
    <p:sldId id="341" r:id="rId21"/>
    <p:sldId id="271" r:id="rId22"/>
    <p:sldId id="272" r:id="rId23"/>
    <p:sldId id="267" r:id="rId24"/>
    <p:sldId id="342" r:id="rId25"/>
    <p:sldId id="348" r:id="rId26"/>
    <p:sldId id="346" r:id="rId27"/>
    <p:sldId id="343" r:id="rId28"/>
    <p:sldId id="344" r:id="rId29"/>
    <p:sldId id="345" r:id="rId30"/>
    <p:sldId id="317" r:id="rId31"/>
    <p:sldId id="330" r:id="rId32"/>
    <p:sldId id="324" r:id="rId33"/>
  </p:sldIdLst>
  <p:sldSz cx="9144000" cy="6858000" type="screen4x3"/>
  <p:notesSz cx="6797675" cy="9926638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an-Louis Laubry" initials="JLL" lastIdx="1" clrIdx="0">
    <p:extLst>
      <p:ext uri="{19B8F6BF-5375-455C-9EA6-DF929625EA0E}">
        <p15:presenceInfo xmlns:p15="http://schemas.microsoft.com/office/powerpoint/2012/main" userId="S::jean-louis.laubry@univ-orleans.fr::f54ae3ec-0aca-4b0c-9c9f-9832aa7d3cb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868"/>
    <p:restoredTop sz="94588"/>
  </p:normalViewPr>
  <p:slideViewPr>
    <p:cSldViewPr snapToGrid="0" snapToObjects="1">
      <p:cViewPr varScale="1">
        <p:scale>
          <a:sx n="84" d="100"/>
          <a:sy n="84" d="100"/>
        </p:scale>
        <p:origin x="103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2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11-21T15:41:30.023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B0E330-7842-4A96-8137-9A644AD31319}" type="datetimeFigureOut">
              <a:rPr lang="fr-FR" smtClean="0"/>
              <a:pPr/>
              <a:t>06/11/2025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C58926-1F77-4F8E-BA29-ABA77D76741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27293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792731-D242-D24A-AF9D-F84BB7B0E852}" type="datetimeFigureOut">
              <a:rPr lang="fr-FR" smtClean="0"/>
              <a:t>06/11/2025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1804B3-C690-9440-8AC6-B71ACA945F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7734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1804B3-C690-9440-8AC6-B71ACA945F6E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2075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1804B3-C690-9440-8AC6-B71ACA945F6E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5045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06/11/2025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06/11/2025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06/11/2025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06/11/2025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06/11/2025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06/11/2025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06/11/2025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06/11/2025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06/11/2025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06/11/2025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06/11/2025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714939-4D00-6643-8E83-6848F136B6FF}" type="datetimeFigureOut">
              <a:rPr lang="fr-FR" smtClean="0"/>
              <a:pPr/>
              <a:t>06/11/2025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D29CAF-6795-4D4E-B1AF-CCDA6211493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comments" Target="../comments/commen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https://dunant-evreux.college.ac-normandie.fr/?animation-sur-la-machine-a-vapeur-de-watt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46E6AD-0DC3-D04A-86CC-7C82305A56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ln w="25400">
            <a:solidFill>
              <a:schemeClr val="tx1"/>
            </a:solidFill>
          </a:ln>
        </p:spPr>
        <p:txBody>
          <a:bodyPr/>
          <a:lstStyle/>
          <a:p>
            <a:r>
              <a:rPr lang="fr-FR" b="1" dirty="0"/>
              <a:t>Le fait religieux et la laïcité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B72F4A9-A25F-3942-941F-FB5B6F1D67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>
                <a:solidFill>
                  <a:schemeClr val="tx1"/>
                </a:solidFill>
              </a:rPr>
              <a:t>TD5</a:t>
            </a:r>
          </a:p>
          <a:p>
            <a:r>
              <a:rPr lang="fr-FR" dirty="0">
                <a:solidFill>
                  <a:schemeClr val="tx1"/>
                </a:solidFill>
              </a:rPr>
              <a:t>UE11EC4</a:t>
            </a:r>
          </a:p>
        </p:txBody>
      </p:sp>
    </p:spTree>
    <p:extLst>
      <p:ext uri="{BB962C8B-B14F-4D97-AF65-F5344CB8AC3E}">
        <p14:creationId xmlns:p14="http://schemas.microsoft.com/office/powerpoint/2010/main" val="33481256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6DB497-CB30-7A43-BD3A-AAA81AF5E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4463"/>
            <a:ext cx="9144000" cy="775699"/>
          </a:xfrm>
        </p:spPr>
        <p:txBody>
          <a:bodyPr>
            <a:normAutofit/>
          </a:bodyPr>
          <a:lstStyle/>
          <a:p>
            <a:r>
              <a:rPr lang="fr-FR" b="1" dirty="0"/>
              <a:t>B) Le thème : l’âge industriel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B4535CAC-6181-B64F-BFDB-43E51E7B6D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63834"/>
            <a:ext cx="8229600" cy="5808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800" dirty="0">
                <a:sym typeface="Wingdings" pitchFamily="2" charset="2"/>
              </a:rPr>
              <a:t>La fiche </a:t>
            </a:r>
            <a:r>
              <a:rPr lang="fr-FR" sz="2800" dirty="0" err="1">
                <a:sym typeface="Wingdings" pitchFamily="2" charset="2"/>
              </a:rPr>
              <a:t>Eduscol</a:t>
            </a:r>
            <a:endParaRPr lang="fr-FR" sz="28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4BE3552-E8CC-0246-88DC-727FF18B25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265" y="1222625"/>
            <a:ext cx="3824562" cy="563537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4B0EC63-DF1F-2342-B3C7-F0BE76558E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3720" y="764502"/>
            <a:ext cx="4135476" cy="6093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069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FC2F14E6-00BC-EF4C-AA43-F2AF32E08C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9679" y="0"/>
            <a:ext cx="4654321" cy="6858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B502E1C-C062-0141-A0E8-492FBBF294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6543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0530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CD9EC263-D588-3F44-95A1-CB535E2EB8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9679" y="0"/>
            <a:ext cx="4654321" cy="6858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F7A0D83-E48C-F348-9A5D-D7C6F9E20C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6543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5547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204F159A-6516-B840-AB00-46613F72B9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930564"/>
            <a:ext cx="8588632" cy="56878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u="sng" dirty="0"/>
              <a:t>Etes-vous d’accord avec ces trois affirmations</a:t>
            </a:r>
            <a:r>
              <a:rPr lang="fr-FR" u="sng"/>
              <a:t>. </a:t>
            </a:r>
          </a:p>
          <a:p>
            <a:pPr marL="0" indent="0">
              <a:buNone/>
            </a:pPr>
            <a:r>
              <a:rPr lang="fr-FR" u="sng"/>
              <a:t>Pourquoi </a:t>
            </a:r>
            <a:r>
              <a:rPr lang="fr-FR" u="sng" dirty="0"/>
              <a:t>?</a:t>
            </a:r>
          </a:p>
          <a:p>
            <a:pPr marL="0" indent="0">
              <a:buNone/>
            </a:pPr>
            <a:endParaRPr lang="fr-FR" u="sng" dirty="0"/>
          </a:p>
          <a:p>
            <a:pPr marL="0" indent="0" algn="just">
              <a:buNone/>
            </a:pPr>
            <a:r>
              <a:rPr lang="fr-FR" dirty="0"/>
              <a:t>a) La Révolution industrielle a concerné l’industrie.</a:t>
            </a:r>
          </a:p>
          <a:p>
            <a:pPr marL="0" indent="0" algn="just">
              <a:buNone/>
            </a:pPr>
            <a:endParaRPr lang="fr-FR" u="sng" dirty="0"/>
          </a:p>
          <a:p>
            <a:pPr marL="0" indent="0" algn="just">
              <a:buNone/>
            </a:pPr>
            <a:r>
              <a:rPr lang="fr-FR" dirty="0"/>
              <a:t>b) Le terme à employer est « industrialisation » et non pas « révolution industrielle ».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/>
              <a:t>c) Il ne faut pas dire « machine à vapeur » mais « moteur à vapeur ».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2983E8CF-524E-3C47-8B0E-94EBF7688414}"/>
              </a:ext>
            </a:extLst>
          </p:cNvPr>
          <p:cNvSpPr txBox="1">
            <a:spLocks/>
          </p:cNvSpPr>
          <p:nvPr/>
        </p:nvSpPr>
        <p:spPr>
          <a:xfrm>
            <a:off x="0" y="44463"/>
            <a:ext cx="9144000" cy="7756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/>
              <a:t>B) Le thème : l’âge industriel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209710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7857976" y="149536"/>
            <a:ext cx="1198728" cy="369332"/>
          </a:xfrm>
          <a:prstGeom prst="rect">
            <a:avLst/>
          </a:prstGeom>
          <a:noFill/>
          <a:ln w="38100" cmpd="sng"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/>
              <a:t>POLITIQUE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6607766" y="149536"/>
            <a:ext cx="962711" cy="369332"/>
          </a:xfrm>
          <a:prstGeom prst="rect">
            <a:avLst/>
          </a:prstGeom>
          <a:noFill/>
          <a:ln w="38100" cmpd="sng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/>
              <a:t>SOCIETE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4748925" y="149535"/>
            <a:ext cx="1686872" cy="923330"/>
          </a:xfrm>
          <a:prstGeom prst="rect">
            <a:avLst/>
          </a:prstGeom>
          <a:noFill/>
          <a:ln w="38100" cmpd="sng"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MODE D’OCCUPATION DE L’ESPACE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331859" y="149536"/>
            <a:ext cx="1243362" cy="369332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FR" dirty="0"/>
              <a:t>ECONOMIE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1587385" y="149536"/>
            <a:ext cx="1481560" cy="646331"/>
          </a:xfrm>
          <a:prstGeom prst="rect">
            <a:avLst/>
          </a:prstGeom>
          <a:noFill/>
          <a:ln w="38100" cmpd="sng"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MODE DE PRODUCTION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49528" y="149536"/>
            <a:ext cx="1406117" cy="369332"/>
          </a:xfrm>
          <a:prstGeom prst="rect">
            <a:avLst/>
          </a:prstGeom>
          <a:noFill/>
          <a:ln w="38100" cmpd="sng"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FR" dirty="0"/>
              <a:t>TECHNIQUES</a:t>
            </a:r>
          </a:p>
        </p:txBody>
      </p:sp>
      <p:cxnSp>
        <p:nvCxnSpPr>
          <p:cNvPr id="9" name="Connecteur droit avec flèche 8"/>
          <p:cNvCxnSpPr/>
          <p:nvPr/>
        </p:nvCxnSpPr>
        <p:spPr>
          <a:xfrm>
            <a:off x="1243263" y="2978288"/>
            <a:ext cx="344122" cy="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>
            <a:off x="1429350" y="671047"/>
            <a:ext cx="0" cy="561056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 flipH="1">
            <a:off x="3198794" y="671047"/>
            <a:ext cx="13903" cy="561056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4651684" y="671047"/>
            <a:ext cx="0" cy="561056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>
            <a:off x="6497308" y="518868"/>
            <a:ext cx="18589" cy="5762744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>
            <a:off x="7805541" y="518868"/>
            <a:ext cx="0" cy="5762744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-1" y="2402204"/>
            <a:ext cx="15873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0000FF"/>
                </a:solidFill>
              </a:rPr>
              <a:t>Innovations technologiques</a:t>
            </a:r>
          </a:p>
          <a:p>
            <a:r>
              <a:rPr lang="fr-FR" sz="1600" dirty="0">
                <a:solidFill>
                  <a:srgbClr val="0000FF"/>
                </a:solidFill>
              </a:rPr>
              <a:t>(MOTEURS)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1481560" y="2444156"/>
            <a:ext cx="17311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008000"/>
                </a:solidFill>
              </a:rPr>
              <a:t>Nouvelle manière de produire et de travailler avec des MACHINES</a:t>
            </a:r>
          </a:p>
        </p:txBody>
      </p:sp>
      <p:cxnSp>
        <p:nvCxnSpPr>
          <p:cNvPr id="21" name="Connecteur droit avec flèche 20"/>
          <p:cNvCxnSpPr/>
          <p:nvPr/>
        </p:nvCxnSpPr>
        <p:spPr>
          <a:xfrm flipV="1">
            <a:off x="2263998" y="1863778"/>
            <a:ext cx="0" cy="580378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/>
          <p:nvPr/>
        </p:nvCxnSpPr>
        <p:spPr>
          <a:xfrm>
            <a:off x="2263998" y="3521374"/>
            <a:ext cx="0" cy="523545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ZoneTexte 25"/>
          <p:cNvSpPr txBox="1"/>
          <p:nvPr/>
        </p:nvSpPr>
        <p:spPr>
          <a:xfrm>
            <a:off x="1429350" y="4021188"/>
            <a:ext cx="173113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008000"/>
                </a:solidFill>
              </a:rPr>
              <a:t>Travail des enfants</a:t>
            </a:r>
          </a:p>
          <a:p>
            <a:r>
              <a:rPr lang="fr-FR" sz="1600" dirty="0">
                <a:solidFill>
                  <a:srgbClr val="008000"/>
                </a:solidFill>
              </a:rPr>
              <a:t>(situation, lois)</a:t>
            </a:r>
          </a:p>
        </p:txBody>
      </p:sp>
      <p:sp>
        <p:nvSpPr>
          <p:cNvPr id="27" name="ZoneTexte 26"/>
          <p:cNvSpPr txBox="1"/>
          <p:nvPr/>
        </p:nvSpPr>
        <p:spPr>
          <a:xfrm>
            <a:off x="1429350" y="1204011"/>
            <a:ext cx="173113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008000"/>
                </a:solidFill>
              </a:rPr>
              <a:t>Travail à la mine/à l’usine (LOCAL)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3212697" y="1314195"/>
            <a:ext cx="15142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AGRICULTURE</a:t>
            </a:r>
          </a:p>
        </p:txBody>
      </p:sp>
      <p:cxnSp>
        <p:nvCxnSpPr>
          <p:cNvPr id="30" name="Connecteur droit avec flèche 29"/>
          <p:cNvCxnSpPr/>
          <p:nvPr/>
        </p:nvCxnSpPr>
        <p:spPr>
          <a:xfrm flipV="1">
            <a:off x="3212697" y="1683527"/>
            <a:ext cx="266130" cy="159162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/>
          <p:cNvCxnSpPr/>
          <p:nvPr/>
        </p:nvCxnSpPr>
        <p:spPr>
          <a:xfrm flipV="1">
            <a:off x="3212697" y="2537370"/>
            <a:ext cx="404179" cy="69583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ZoneTexte 34"/>
          <p:cNvSpPr txBox="1"/>
          <p:nvPr/>
        </p:nvSpPr>
        <p:spPr>
          <a:xfrm>
            <a:off x="3450392" y="2168038"/>
            <a:ext cx="1221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INDUSTRIE</a:t>
            </a:r>
          </a:p>
        </p:txBody>
      </p:sp>
      <p:cxnSp>
        <p:nvCxnSpPr>
          <p:cNvPr id="36" name="Connecteur droit avec flèche 35"/>
          <p:cNvCxnSpPr/>
          <p:nvPr/>
        </p:nvCxnSpPr>
        <p:spPr>
          <a:xfrm flipV="1">
            <a:off x="3212697" y="3233201"/>
            <a:ext cx="266130" cy="4195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ZoneTexte 38"/>
          <p:cNvSpPr txBox="1"/>
          <p:nvPr/>
        </p:nvSpPr>
        <p:spPr>
          <a:xfrm>
            <a:off x="3406132" y="2930220"/>
            <a:ext cx="1329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COMMERCE</a:t>
            </a:r>
          </a:p>
        </p:txBody>
      </p:sp>
      <p:cxnSp>
        <p:nvCxnSpPr>
          <p:cNvPr id="40" name="Connecteur droit avec flèche 39"/>
          <p:cNvCxnSpPr/>
          <p:nvPr/>
        </p:nvCxnSpPr>
        <p:spPr>
          <a:xfrm>
            <a:off x="3212697" y="3275153"/>
            <a:ext cx="193435" cy="25911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ZoneTexte 45"/>
          <p:cNvSpPr txBox="1"/>
          <p:nvPr/>
        </p:nvSpPr>
        <p:spPr>
          <a:xfrm>
            <a:off x="3350912" y="3339506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TRANSPORTS</a:t>
            </a:r>
          </a:p>
        </p:txBody>
      </p:sp>
      <p:cxnSp>
        <p:nvCxnSpPr>
          <p:cNvPr id="47" name="Connecteur droit avec flèche 46"/>
          <p:cNvCxnSpPr/>
          <p:nvPr/>
        </p:nvCxnSpPr>
        <p:spPr>
          <a:xfrm>
            <a:off x="3198794" y="3355859"/>
            <a:ext cx="207338" cy="665329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ZoneTexte 53"/>
          <p:cNvSpPr txBox="1"/>
          <p:nvPr/>
        </p:nvSpPr>
        <p:spPr>
          <a:xfrm>
            <a:off x="3450393" y="3836522"/>
            <a:ext cx="12128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FINANCES</a:t>
            </a:r>
          </a:p>
          <a:p>
            <a:r>
              <a:rPr lang="fr-FR" sz="1200" dirty="0">
                <a:solidFill>
                  <a:srgbClr val="FF0000"/>
                </a:solidFill>
              </a:rPr>
              <a:t>(non évoqué avec les élèves)</a:t>
            </a:r>
          </a:p>
        </p:txBody>
      </p:sp>
      <p:sp>
        <p:nvSpPr>
          <p:cNvPr id="55" name="ZoneTexte 54"/>
          <p:cNvSpPr txBox="1"/>
          <p:nvPr/>
        </p:nvSpPr>
        <p:spPr>
          <a:xfrm>
            <a:off x="4762124" y="1356411"/>
            <a:ext cx="173113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accent4">
                    <a:lumMod val="50000"/>
                  </a:schemeClr>
                </a:solidFill>
              </a:rPr>
              <a:t>Transformation des campagnes</a:t>
            </a:r>
          </a:p>
        </p:txBody>
      </p:sp>
      <p:sp>
        <p:nvSpPr>
          <p:cNvPr id="56" name="ZoneTexte 55"/>
          <p:cNvSpPr txBox="1"/>
          <p:nvPr/>
        </p:nvSpPr>
        <p:spPr>
          <a:xfrm>
            <a:off x="4704660" y="3007164"/>
            <a:ext cx="17311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403152"/>
                </a:solidFill>
              </a:rPr>
              <a:t>Transformation des villes</a:t>
            </a:r>
          </a:p>
          <a:p>
            <a:r>
              <a:rPr lang="fr-FR" sz="1600" dirty="0">
                <a:solidFill>
                  <a:srgbClr val="403152"/>
                </a:solidFill>
              </a:rPr>
              <a:t>(</a:t>
            </a:r>
            <a:r>
              <a:rPr lang="fr-FR" sz="1600" b="1" dirty="0">
                <a:solidFill>
                  <a:srgbClr val="403152"/>
                </a:solidFill>
              </a:rPr>
              <a:t>URBANISATION</a:t>
            </a:r>
            <a:r>
              <a:rPr lang="fr-FR" sz="1600" dirty="0">
                <a:solidFill>
                  <a:srgbClr val="403152"/>
                </a:solidFill>
              </a:rPr>
              <a:t>)</a:t>
            </a:r>
          </a:p>
        </p:txBody>
      </p:sp>
      <p:cxnSp>
        <p:nvCxnSpPr>
          <p:cNvPr id="58" name="Connecteur droit avec flèche 57"/>
          <p:cNvCxnSpPr/>
          <p:nvPr/>
        </p:nvCxnSpPr>
        <p:spPr>
          <a:xfrm>
            <a:off x="5370093" y="1982605"/>
            <a:ext cx="0" cy="1037101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ZoneTexte 60"/>
          <p:cNvSpPr txBox="1"/>
          <p:nvPr/>
        </p:nvSpPr>
        <p:spPr>
          <a:xfrm>
            <a:off x="5508143" y="2222724"/>
            <a:ext cx="9276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accent4">
                    <a:lumMod val="75000"/>
                  </a:schemeClr>
                </a:solidFill>
              </a:rPr>
              <a:t>EXODE RURAL</a:t>
            </a:r>
          </a:p>
        </p:txBody>
      </p:sp>
      <p:cxnSp>
        <p:nvCxnSpPr>
          <p:cNvPr id="63" name="Connecteur droit avec flèche 62"/>
          <p:cNvCxnSpPr/>
          <p:nvPr/>
        </p:nvCxnSpPr>
        <p:spPr>
          <a:xfrm>
            <a:off x="4348534" y="2747343"/>
            <a:ext cx="579804" cy="0"/>
          </a:xfrm>
          <a:prstGeom prst="straightConnector1">
            <a:avLst/>
          </a:prstGeom>
          <a:ln>
            <a:solidFill>
              <a:srgbClr val="40315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necteur droit avec flèche 63"/>
          <p:cNvCxnSpPr/>
          <p:nvPr/>
        </p:nvCxnSpPr>
        <p:spPr>
          <a:xfrm>
            <a:off x="6243077" y="3384007"/>
            <a:ext cx="579804" cy="0"/>
          </a:xfrm>
          <a:prstGeom prst="straightConnector1">
            <a:avLst/>
          </a:prstGeom>
          <a:ln>
            <a:solidFill>
              <a:srgbClr val="40315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ZoneTexte 64"/>
          <p:cNvSpPr txBox="1"/>
          <p:nvPr/>
        </p:nvSpPr>
        <p:spPr>
          <a:xfrm>
            <a:off x="6493261" y="1173483"/>
            <a:ext cx="1325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Paysannerie</a:t>
            </a:r>
          </a:p>
        </p:txBody>
      </p:sp>
      <p:sp>
        <p:nvSpPr>
          <p:cNvPr id="66" name="ZoneTexte 65"/>
          <p:cNvSpPr txBox="1"/>
          <p:nvPr/>
        </p:nvSpPr>
        <p:spPr>
          <a:xfrm>
            <a:off x="6493261" y="1955758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Artisanat</a:t>
            </a:r>
          </a:p>
        </p:txBody>
      </p:sp>
      <p:sp>
        <p:nvSpPr>
          <p:cNvPr id="67" name="ZoneTexte 66"/>
          <p:cNvSpPr txBox="1"/>
          <p:nvPr/>
        </p:nvSpPr>
        <p:spPr>
          <a:xfrm>
            <a:off x="6579912" y="2510099"/>
            <a:ext cx="10741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CLASSES</a:t>
            </a:r>
          </a:p>
          <a:p>
            <a:r>
              <a:rPr lang="fr-FR" dirty="0"/>
              <a:t>SOCIALES</a:t>
            </a:r>
          </a:p>
        </p:txBody>
      </p:sp>
      <p:sp>
        <p:nvSpPr>
          <p:cNvPr id="68" name="ZoneTexte 67"/>
          <p:cNvSpPr txBox="1"/>
          <p:nvPr/>
        </p:nvSpPr>
        <p:spPr>
          <a:xfrm>
            <a:off x="6515897" y="3561882"/>
            <a:ext cx="1315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Bourgeoisie</a:t>
            </a:r>
          </a:p>
        </p:txBody>
      </p:sp>
      <p:sp>
        <p:nvSpPr>
          <p:cNvPr id="69" name="ZoneTexte 68"/>
          <p:cNvSpPr txBox="1"/>
          <p:nvPr/>
        </p:nvSpPr>
        <p:spPr>
          <a:xfrm>
            <a:off x="6532433" y="4158983"/>
            <a:ext cx="13697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/>
              <a:t>Classes moyennes</a:t>
            </a:r>
          </a:p>
          <a:p>
            <a:r>
              <a:rPr lang="fr-FR" sz="1200" i="1" dirty="0"/>
              <a:t>(progrès de l’instruction)</a:t>
            </a:r>
          </a:p>
        </p:txBody>
      </p:sp>
      <p:sp>
        <p:nvSpPr>
          <p:cNvPr id="70" name="ZoneTexte 69"/>
          <p:cNvSpPr txBox="1"/>
          <p:nvPr/>
        </p:nvSpPr>
        <p:spPr>
          <a:xfrm>
            <a:off x="6493261" y="5355616"/>
            <a:ext cx="13647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Ouvriers (prolétariat)</a:t>
            </a:r>
          </a:p>
        </p:txBody>
      </p:sp>
      <p:cxnSp>
        <p:nvCxnSpPr>
          <p:cNvPr id="72" name="Connecteur en angle 71"/>
          <p:cNvCxnSpPr/>
          <p:nvPr/>
        </p:nvCxnSpPr>
        <p:spPr>
          <a:xfrm>
            <a:off x="2263998" y="1072865"/>
            <a:ext cx="5894679" cy="790913"/>
          </a:xfrm>
          <a:prstGeom prst="bentConnector3">
            <a:avLst>
              <a:gd name="adj1" fmla="val 69438"/>
            </a:avLst>
          </a:prstGeom>
          <a:ln w="57150" cmpd="sng">
            <a:solidFill>
              <a:srgbClr val="FFFF00"/>
            </a:solidFill>
            <a:prstDash val="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Connecteur en angle 75"/>
          <p:cNvCxnSpPr/>
          <p:nvPr/>
        </p:nvCxnSpPr>
        <p:spPr>
          <a:xfrm flipV="1">
            <a:off x="2263998" y="4021188"/>
            <a:ext cx="5770436" cy="753617"/>
          </a:xfrm>
          <a:prstGeom prst="bentConnector3">
            <a:avLst>
              <a:gd name="adj1" fmla="val 50000"/>
            </a:avLst>
          </a:prstGeom>
          <a:ln w="57150" cmpd="sng">
            <a:solidFill>
              <a:srgbClr val="FFFF00"/>
            </a:solidFill>
            <a:prstDash val="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Connecteur en arc 83"/>
          <p:cNvCxnSpPr>
            <a:cxnSpLocks/>
            <a:stCxn id="70" idx="3"/>
          </p:cNvCxnSpPr>
          <p:nvPr/>
        </p:nvCxnSpPr>
        <p:spPr>
          <a:xfrm flipV="1">
            <a:off x="7857976" y="3756154"/>
            <a:ext cx="1046163" cy="1922628"/>
          </a:xfrm>
          <a:prstGeom prst="curvedConnector2">
            <a:avLst/>
          </a:prstGeom>
          <a:ln w="57150" cmpd="sng">
            <a:solidFill>
              <a:srgbClr val="FFFF00"/>
            </a:solidFill>
            <a:prstDash val="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6" name="ZoneTexte 85"/>
          <p:cNvSpPr txBox="1"/>
          <p:nvPr/>
        </p:nvSpPr>
        <p:spPr>
          <a:xfrm>
            <a:off x="7872809" y="2001826"/>
            <a:ext cx="1225311" cy="1754327"/>
          </a:xfrm>
          <a:prstGeom prst="rect">
            <a:avLst/>
          </a:prstGeom>
          <a:noFill/>
          <a:ln w="38100" cmpd="sng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/>
              <a:t>Conquêtes dans le domaine des droits sociaux</a:t>
            </a:r>
          </a:p>
          <a:p>
            <a:r>
              <a:rPr lang="fr-FR" dirty="0"/>
              <a:t>(LOIS)</a:t>
            </a:r>
          </a:p>
        </p:txBody>
      </p:sp>
      <p:sp>
        <p:nvSpPr>
          <p:cNvPr id="91" name="ZoneTexte 90"/>
          <p:cNvSpPr txBox="1"/>
          <p:nvPr/>
        </p:nvSpPr>
        <p:spPr>
          <a:xfrm>
            <a:off x="0" y="6369638"/>
            <a:ext cx="9139905" cy="369332"/>
          </a:xfrm>
          <a:prstGeom prst="rect">
            <a:avLst/>
          </a:prstGeom>
          <a:noFill/>
          <a:ln w="38100" cmpd="sng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/>
              <a:t>SCHEMA DES DIFFERENTES DIMENSIONS DE L’INDUSTRIALISATION (REVOLUTION INDUSTRIELLE)</a:t>
            </a:r>
          </a:p>
        </p:txBody>
      </p:sp>
    </p:spTree>
    <p:extLst>
      <p:ext uri="{BB962C8B-B14F-4D97-AF65-F5344CB8AC3E}">
        <p14:creationId xmlns:p14="http://schemas.microsoft.com/office/powerpoint/2010/main" val="1130196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6" grpId="0"/>
      <p:bldP spid="27" grpId="0"/>
      <p:bldP spid="28" grpId="0"/>
      <p:bldP spid="35" grpId="0"/>
      <p:bldP spid="39" grpId="0"/>
      <p:bldP spid="46" grpId="0"/>
      <p:bldP spid="54" grpId="0"/>
      <p:bldP spid="55" grpId="0"/>
      <p:bldP spid="56" grpId="0"/>
      <p:bldP spid="61" grpId="0"/>
      <p:bldP spid="65" grpId="0"/>
      <p:bldP spid="66" grpId="0"/>
      <p:bldP spid="67" grpId="0"/>
      <p:bldP spid="68" grpId="0"/>
      <p:bldP spid="69" grpId="0"/>
      <p:bldP spid="70" grpId="0"/>
      <p:bldP spid="8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ageIndustrielMachineVapeur.jpg">
            <a:extLst>
              <a:ext uri="{FF2B5EF4-FFF2-40B4-BE49-F238E27FC236}">
                <a16:creationId xmlns:a16="http://schemas.microsoft.com/office/drawing/2014/main" id="{1E748942-1650-6145-8171-FA98CC171F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1666" y="1749982"/>
            <a:ext cx="4820668" cy="3813040"/>
          </a:xfrm>
          <a:prstGeom prst="rect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23ED1404-84FD-F643-BA7E-F2A9F99D4E0E}"/>
              </a:ext>
            </a:extLst>
          </p:cNvPr>
          <p:cNvSpPr txBox="1">
            <a:spLocks/>
          </p:cNvSpPr>
          <p:nvPr/>
        </p:nvSpPr>
        <p:spPr>
          <a:xfrm>
            <a:off x="0" y="44463"/>
            <a:ext cx="9144000" cy="775699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/>
              <a:t>B) Le thème : l’âge industriel</a:t>
            </a:r>
            <a:endParaRPr lang="fr-FR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93DC4C7-2759-F03B-6873-2F66007668F0}"/>
              </a:ext>
            </a:extLst>
          </p:cNvPr>
          <p:cNvSpPr txBox="1"/>
          <p:nvPr/>
        </p:nvSpPr>
        <p:spPr>
          <a:xfrm>
            <a:off x="1725740" y="6092377"/>
            <a:ext cx="56925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dirty="0"/>
              <a:t>Voir animation dynamique du moteur à vapeur sur CELENE</a:t>
            </a:r>
          </a:p>
        </p:txBody>
      </p:sp>
      <p:pic>
        <p:nvPicPr>
          <p:cNvPr id="6" name="machine-watt5_collegedunant-evreux_ac-rouen.fr.mp4">
            <a:hlinkClick r:id="" action="ppaction://media"/>
            <a:extLst>
              <a:ext uri="{FF2B5EF4-FFF2-40B4-BE49-F238E27FC236}">
                <a16:creationId xmlns:a16="http://schemas.microsoft.com/office/drawing/2014/main" id="{AB979D30-5676-59D6-612A-4515CFD90BE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9500" y="820162"/>
            <a:ext cx="6985000" cy="50800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CB8E683-DEE2-BF70-F8A7-20EFEEF9C53E}"/>
              </a:ext>
            </a:extLst>
          </p:cNvPr>
          <p:cNvSpPr txBox="1"/>
          <p:nvPr/>
        </p:nvSpPr>
        <p:spPr>
          <a:xfrm>
            <a:off x="270609" y="6460650"/>
            <a:ext cx="8873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hlinkClick r:id="rId6"/>
              </a:rPr>
              <a:t>https://dunant-evreux.college.ac-normandie.fr/?animation-sur-la-machine-a-vapeur-de-watt</a:t>
            </a:r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4A5D13F-42F3-8D53-8A69-6369BC420A3D}"/>
              </a:ext>
            </a:extLst>
          </p:cNvPr>
          <p:cNvSpPr txBox="1"/>
          <p:nvPr/>
        </p:nvSpPr>
        <p:spPr>
          <a:xfrm>
            <a:off x="1886370" y="857430"/>
            <a:ext cx="3024098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2800" dirty="0"/>
              <a:t>Le m</a:t>
            </a:r>
            <a:r>
              <a:rPr lang="fr-US" sz="2800" dirty="0"/>
              <a:t>oteur à vapeur</a:t>
            </a:r>
          </a:p>
        </p:txBody>
      </p:sp>
    </p:spTree>
    <p:extLst>
      <p:ext uri="{BB962C8B-B14F-4D97-AF65-F5344CB8AC3E}">
        <p14:creationId xmlns:p14="http://schemas.microsoft.com/office/powerpoint/2010/main" val="1553089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8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785F017-4151-9933-29A5-4EB5B2F293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9125" y="2238123"/>
            <a:ext cx="5794875" cy="461987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3A49B94-2D32-C560-3FB5-3A35D9A503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28" y="1"/>
            <a:ext cx="4010531" cy="302785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C08B44E-22A7-1E80-9F51-29CE546253E5}"/>
              </a:ext>
            </a:extLst>
          </p:cNvPr>
          <p:cNvSpPr txBox="1"/>
          <p:nvPr/>
        </p:nvSpPr>
        <p:spPr>
          <a:xfrm>
            <a:off x="30128" y="3321524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dirty="0"/>
              <a:t>1789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B737010-9DBD-46FB-9AAF-EF4B8BCA5832}"/>
              </a:ext>
            </a:extLst>
          </p:cNvPr>
          <p:cNvSpPr txBox="1"/>
          <p:nvPr/>
        </p:nvSpPr>
        <p:spPr>
          <a:xfrm>
            <a:off x="2696382" y="6488668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dirty="0"/>
              <a:t>1908</a:t>
            </a:r>
          </a:p>
        </p:txBody>
      </p:sp>
    </p:spTree>
    <p:extLst>
      <p:ext uri="{BB962C8B-B14F-4D97-AF65-F5344CB8AC3E}">
        <p14:creationId xmlns:p14="http://schemas.microsoft.com/office/powerpoint/2010/main" val="34606048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F8E1CCC-9000-6242-880C-090917A7D4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160858" cy="278138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9BE0116-16D5-E24F-93F5-8A0D0605B6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0858" y="0"/>
            <a:ext cx="4327394" cy="326718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965FF68-620B-604A-8FA0-519A450755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6920" y="2847205"/>
            <a:ext cx="4194698" cy="264665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6C3C3AC-55F3-604C-912A-EBEDAE9343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43598" y="2488568"/>
            <a:ext cx="3828646" cy="249653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8DC634E-0CD2-B94D-9092-A87DA33444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56907" y="3904916"/>
            <a:ext cx="4610710" cy="297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5092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F05CB9-98C2-744F-B2F7-2016EF5DD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4674"/>
          </a:xfrm>
        </p:spPr>
        <p:txBody>
          <a:bodyPr/>
          <a:lstStyle/>
          <a:p>
            <a:r>
              <a:rPr lang="fr-FR" b="1" dirty="0"/>
              <a:t>C) Fait religieux et laïcité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858CE4-692E-4044-AE5D-8F891F92B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96594"/>
            <a:ext cx="8229600" cy="5129570"/>
          </a:xfrm>
        </p:spPr>
        <p:txBody>
          <a:bodyPr/>
          <a:lstStyle/>
          <a:p>
            <a:pPr marL="0" indent="0">
              <a:buNone/>
            </a:pPr>
            <a:r>
              <a:rPr lang="fr-FR" b="1" dirty="0">
                <a:solidFill>
                  <a:srgbClr val="7030A0"/>
                </a:solidFill>
              </a:rPr>
              <a:t>Qu’est-ce qu’une (la) religion ?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78DF8AD1-BF41-6A4E-BBD3-5A1A433C7165}"/>
              </a:ext>
            </a:extLst>
          </p:cNvPr>
          <p:cNvSpPr txBox="1">
            <a:spLocks/>
          </p:cNvSpPr>
          <p:nvPr/>
        </p:nvSpPr>
        <p:spPr>
          <a:xfrm>
            <a:off x="457199" y="1654629"/>
            <a:ext cx="8433261" cy="50430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/>
              <a:buNone/>
            </a:pPr>
            <a:r>
              <a:rPr lang="fr-FR" dirty="0"/>
              <a:t>Je propose de nommer " </a:t>
            </a:r>
            <a:r>
              <a:rPr lang="fr-FR" b="1" dirty="0">
                <a:solidFill>
                  <a:srgbClr val="0432FF"/>
                </a:solidFill>
              </a:rPr>
              <a:t>religion</a:t>
            </a:r>
            <a:r>
              <a:rPr lang="fr-FR" dirty="0"/>
              <a:t> " (…) </a:t>
            </a:r>
            <a:r>
              <a:rPr lang="fr-FR" b="1" dirty="0"/>
              <a:t>un système de croyances (1) et de pratiques (2) relatives au sacré (1) qui produit des conduites sociales et qui unit, dans une même communauté (3), l'ensemble des individus qui y adhèrent.</a:t>
            </a:r>
          </a:p>
          <a:p>
            <a:pPr marL="0" indent="0" algn="just">
              <a:buFont typeface="Arial"/>
              <a:buNone/>
            </a:pPr>
            <a:endParaRPr lang="fr-FR" dirty="0"/>
          </a:p>
          <a:p>
            <a:pPr marL="0" indent="0" algn="just">
              <a:spcBef>
                <a:spcPts val="0"/>
              </a:spcBef>
              <a:buFont typeface="Arial"/>
              <a:buNone/>
            </a:pPr>
            <a:r>
              <a:rPr lang="fr-FR" sz="2800" dirty="0"/>
              <a:t>Bruno ETIENNE, universitaire, </a:t>
            </a:r>
            <a:r>
              <a:rPr lang="fr-FR" sz="2800" u="sng" dirty="0"/>
              <a:t>Faut-il enseigner le "fait religieux" à l'Ecole</a:t>
            </a:r>
            <a:r>
              <a:rPr lang="fr-FR" sz="2800" dirty="0"/>
              <a:t> ?, conférence, compte rendu disponible sur internet, années 2000.</a:t>
            </a:r>
          </a:p>
        </p:txBody>
      </p:sp>
    </p:spTree>
    <p:extLst>
      <p:ext uri="{BB962C8B-B14F-4D97-AF65-F5344CB8AC3E}">
        <p14:creationId xmlns:p14="http://schemas.microsoft.com/office/powerpoint/2010/main" val="434916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F05CB9-98C2-744F-B2F7-2016EF5DD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4674"/>
          </a:xfrm>
        </p:spPr>
        <p:txBody>
          <a:bodyPr/>
          <a:lstStyle/>
          <a:p>
            <a:r>
              <a:rPr lang="fr-FR" b="1" dirty="0"/>
              <a:t>C) Fait religieux et laïcité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858CE4-692E-4044-AE5D-8F891F92B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96594"/>
            <a:ext cx="8229600" cy="5129570"/>
          </a:xfrm>
        </p:spPr>
        <p:txBody>
          <a:bodyPr/>
          <a:lstStyle/>
          <a:p>
            <a:pPr marL="0" indent="0">
              <a:buNone/>
            </a:pPr>
            <a:r>
              <a:rPr lang="fr-FR" b="1" dirty="0">
                <a:solidFill>
                  <a:srgbClr val="7030A0"/>
                </a:solidFill>
              </a:rPr>
              <a:t>Qu’est-ce qu’un (le) fait religieux ?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BA7FF9A3-5B49-9E47-9942-9937D13AFBA5}"/>
              </a:ext>
            </a:extLst>
          </p:cNvPr>
          <p:cNvSpPr txBox="1">
            <a:spLocks/>
          </p:cNvSpPr>
          <p:nvPr/>
        </p:nvSpPr>
        <p:spPr>
          <a:xfrm>
            <a:off x="457199" y="1705428"/>
            <a:ext cx="8686801" cy="515257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/>
              <a:buNone/>
            </a:pPr>
            <a:r>
              <a:rPr lang="fr-FR" b="1" dirty="0"/>
              <a:t>Un fait a trois caractéristiques. </a:t>
            </a:r>
          </a:p>
          <a:p>
            <a:pPr algn="just">
              <a:buFontTx/>
              <a:buChar char="-"/>
            </a:pPr>
            <a:r>
              <a:rPr lang="fr-FR" b="1" u="sng" dirty="0"/>
              <a:t>Premièrement</a:t>
            </a:r>
            <a:r>
              <a:rPr lang="fr-FR" b="1" dirty="0"/>
              <a:t>, il se constate et s’impose à tous</a:t>
            </a:r>
            <a:r>
              <a:rPr lang="fr-FR" dirty="0"/>
              <a:t>.</a:t>
            </a:r>
          </a:p>
          <a:p>
            <a:pPr algn="just">
              <a:buFontTx/>
              <a:buChar char="-"/>
            </a:pPr>
            <a:r>
              <a:rPr lang="fr-FR" b="1" u="sng" dirty="0"/>
              <a:t>Deuxièmement</a:t>
            </a:r>
            <a:r>
              <a:rPr lang="fr-FR" b="1" dirty="0"/>
              <a:t>, un fait ne préjuge ni de sa nature, ni du statut moral ou épistémologique à lui accorder. Prendre acte n’est pas prendre parti</a:t>
            </a:r>
            <a:r>
              <a:rPr lang="fr-FR" dirty="0"/>
              <a:t>. </a:t>
            </a:r>
          </a:p>
          <a:p>
            <a:pPr algn="just">
              <a:buFontTx/>
              <a:buChar char="-"/>
            </a:pPr>
            <a:r>
              <a:rPr lang="fr-FR" b="1" u="sng" dirty="0"/>
              <a:t>Troisièmement</a:t>
            </a:r>
            <a:r>
              <a:rPr lang="fr-FR" b="1" dirty="0"/>
              <a:t>, un fait est englobant</a:t>
            </a:r>
            <a:r>
              <a:rPr lang="fr-FR" dirty="0"/>
              <a:t>.</a:t>
            </a:r>
            <a:endParaRPr lang="fr-FR" b="1" dirty="0"/>
          </a:p>
          <a:p>
            <a:pPr algn="just">
              <a:buFont typeface="Wingdings" pitchFamily="2" charset="2"/>
              <a:buChar char="à"/>
            </a:pPr>
            <a:r>
              <a:rPr lang="fr-FR" b="1" dirty="0">
                <a:solidFill>
                  <a:srgbClr val="0432FF"/>
                </a:solidFill>
              </a:rPr>
              <a:t>Le fait (religieux) est (donc) observable, neutre et pluraliste</a:t>
            </a:r>
            <a:r>
              <a:rPr lang="fr-FR" dirty="0"/>
              <a:t>. </a:t>
            </a:r>
          </a:p>
          <a:p>
            <a:pPr marL="0" indent="0" algn="just">
              <a:buNone/>
            </a:pPr>
            <a:r>
              <a:rPr lang="fr-FR" dirty="0"/>
              <a:t>(source, Régis Debray, </a:t>
            </a:r>
            <a:r>
              <a:rPr lang="fr-FR" u="sng" dirty="0"/>
              <a:t>L’enseignement du fait religieux à l’école laïque</a:t>
            </a:r>
            <a:r>
              <a:rPr lang="fr-FR" dirty="0"/>
              <a:t>, 2002).</a:t>
            </a:r>
          </a:p>
        </p:txBody>
      </p:sp>
    </p:spTree>
    <p:extLst>
      <p:ext uri="{BB962C8B-B14F-4D97-AF65-F5344CB8AC3E}">
        <p14:creationId xmlns:p14="http://schemas.microsoft.com/office/powerpoint/2010/main" val="174926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6DB497-CB30-7A43-BD3A-AAA81AF5E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19906"/>
          </a:xfrm>
        </p:spPr>
        <p:txBody>
          <a:bodyPr/>
          <a:lstStyle/>
          <a:p>
            <a:r>
              <a:rPr lang="fr-FR" dirty="0"/>
              <a:t>Le calendrier du S1-S7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6DA98C29-DB33-0EC9-E504-9E9ED65243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6295488"/>
              </p:ext>
            </p:extLst>
          </p:nvPr>
        </p:nvGraphicFramePr>
        <p:xfrm>
          <a:off x="457200" y="951722"/>
          <a:ext cx="8136295" cy="56014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6531">
                  <a:extLst>
                    <a:ext uri="{9D8B030D-6E8A-4147-A177-3AD203B41FA5}">
                      <a16:colId xmlns:a16="http://schemas.microsoft.com/office/drawing/2014/main" val="2854680230"/>
                    </a:ext>
                  </a:extLst>
                </a:gridCol>
                <a:gridCol w="2573646">
                  <a:extLst>
                    <a:ext uri="{9D8B030D-6E8A-4147-A177-3AD203B41FA5}">
                      <a16:colId xmlns:a16="http://schemas.microsoft.com/office/drawing/2014/main" val="382749837"/>
                    </a:ext>
                  </a:extLst>
                </a:gridCol>
                <a:gridCol w="2591351">
                  <a:extLst>
                    <a:ext uri="{9D8B030D-6E8A-4147-A177-3AD203B41FA5}">
                      <a16:colId xmlns:a16="http://schemas.microsoft.com/office/drawing/2014/main" val="931972329"/>
                    </a:ext>
                  </a:extLst>
                </a:gridCol>
                <a:gridCol w="1252825">
                  <a:extLst>
                    <a:ext uri="{9D8B030D-6E8A-4147-A177-3AD203B41FA5}">
                      <a16:colId xmlns:a16="http://schemas.microsoft.com/office/drawing/2014/main" val="998791717"/>
                    </a:ext>
                  </a:extLst>
                </a:gridCol>
                <a:gridCol w="1251942">
                  <a:extLst>
                    <a:ext uri="{9D8B030D-6E8A-4147-A177-3AD203B41FA5}">
                      <a16:colId xmlns:a16="http://schemas.microsoft.com/office/drawing/2014/main" val="363117919"/>
                    </a:ext>
                  </a:extLst>
                </a:gridCol>
              </a:tblGrid>
              <a:tr h="246443">
                <a:tc>
                  <a:txBody>
                    <a:bodyPr/>
                    <a:lstStyle/>
                    <a:p>
                      <a:pPr algn="just"/>
                      <a:r>
                        <a:rPr lang="fr-FR" sz="1200">
                          <a:effectLst/>
                        </a:rPr>
                        <a:t> 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200" dirty="0">
                          <a:effectLst/>
                        </a:rPr>
                        <a:t>Thématiques</a:t>
                      </a:r>
                      <a:endParaRPr lang="fr-FR" sz="12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200">
                          <a:effectLst/>
                        </a:rPr>
                        <a:t>Contenus/Programmes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200">
                          <a:effectLst/>
                        </a:rPr>
                        <a:t>M1 A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200">
                          <a:effectLst/>
                        </a:rPr>
                        <a:t>M1 B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775018795"/>
                  </a:ext>
                </a:extLst>
              </a:tr>
              <a:tr h="492885"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TD1</a:t>
                      </a:r>
                      <a:endParaRPr lang="fr-FR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0" dirty="0">
                          <a:effectLst/>
                        </a:rPr>
                        <a:t>Le repérage dans le temps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0" dirty="0">
                          <a:effectLst/>
                        </a:rPr>
                        <a:t>Dates, périodes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0" dirty="0">
                          <a:effectLst/>
                        </a:rPr>
                        <a:t>1/09/2025</a:t>
                      </a:r>
                    </a:p>
                    <a:p>
                      <a:pPr algn="just"/>
                      <a:r>
                        <a:rPr lang="fr-FR" sz="1400" b="0" dirty="0">
                          <a:effectLst/>
                        </a:rPr>
                        <a:t>Après-Midi2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0" dirty="0">
                          <a:effectLst/>
                        </a:rPr>
                        <a:t>1/09/2025</a:t>
                      </a:r>
                    </a:p>
                    <a:p>
                      <a:pPr algn="just"/>
                      <a:r>
                        <a:rPr lang="fr-FR" sz="1400" b="0" dirty="0">
                          <a:effectLst/>
                        </a:rPr>
                        <a:t>Après-Midi1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1994980467"/>
                  </a:ext>
                </a:extLst>
              </a:tr>
              <a:tr h="672570"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fr-FR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0" dirty="0">
                          <a:solidFill>
                            <a:srgbClr val="FF0000"/>
                          </a:solidFill>
                          <a:effectLst/>
                        </a:rPr>
                        <a:t>SORTIE ARGENTOMAGUS</a:t>
                      </a:r>
                    </a:p>
                    <a:p>
                      <a:pPr algn="just"/>
                      <a:r>
                        <a:rPr lang="fr-FR" sz="1400" b="0" dirty="0">
                          <a:solidFill>
                            <a:srgbClr val="FF0000"/>
                          </a:solidFill>
                          <a:effectLst/>
                        </a:rPr>
                        <a:t> (COVOITURAGE, 30 km de </a:t>
                      </a:r>
                      <a:r>
                        <a:rPr lang="fr-FR" sz="1400" b="0" dirty="0" err="1">
                          <a:solidFill>
                            <a:srgbClr val="FF0000"/>
                          </a:solidFill>
                          <a:effectLst/>
                        </a:rPr>
                        <a:t>Chtx</a:t>
                      </a:r>
                      <a:r>
                        <a:rPr lang="fr-FR" sz="1400" b="0" dirty="0">
                          <a:solidFill>
                            <a:srgbClr val="FF0000"/>
                          </a:solidFill>
                          <a:effectLst/>
                        </a:rPr>
                        <a:t>)</a:t>
                      </a:r>
                      <a:endParaRPr lang="fr-FR" sz="14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0" dirty="0">
                          <a:solidFill>
                            <a:srgbClr val="FF0000"/>
                          </a:solidFill>
                          <a:effectLst/>
                        </a:rPr>
                        <a:t>Visite du site et du musée</a:t>
                      </a:r>
                    </a:p>
                    <a:p>
                      <a:pPr algn="just"/>
                      <a:r>
                        <a:rPr lang="fr-FR" sz="1400" b="0" dirty="0">
                          <a:solidFill>
                            <a:srgbClr val="FF0000"/>
                          </a:solidFill>
                          <a:effectLst/>
                        </a:rPr>
                        <a:t>(Préhistoire, Antiquité)</a:t>
                      </a:r>
                      <a:endParaRPr lang="fr-FR" sz="14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0" dirty="0">
                          <a:solidFill>
                            <a:srgbClr val="FF0000"/>
                          </a:solidFill>
                          <a:effectLst/>
                        </a:rPr>
                        <a:t>8/09/2025</a:t>
                      </a:r>
                    </a:p>
                    <a:p>
                      <a:pPr algn="just"/>
                      <a:r>
                        <a:rPr lang="fr-FR" sz="1400" b="0" dirty="0">
                          <a:solidFill>
                            <a:srgbClr val="FF0000"/>
                          </a:solidFill>
                          <a:effectLst/>
                        </a:rPr>
                        <a:t>Après-midi</a:t>
                      </a:r>
                      <a:endParaRPr lang="fr-FR" sz="14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0" dirty="0">
                          <a:solidFill>
                            <a:srgbClr val="FF0000"/>
                          </a:solidFill>
                          <a:effectLst/>
                        </a:rPr>
                        <a:t>8/09/2025</a:t>
                      </a:r>
                    </a:p>
                    <a:p>
                      <a:pPr algn="just"/>
                      <a:r>
                        <a:rPr lang="fr-FR" sz="1400" b="0" dirty="0">
                          <a:solidFill>
                            <a:srgbClr val="FF0000"/>
                          </a:solidFill>
                          <a:effectLst/>
                        </a:rPr>
                        <a:t>Matin</a:t>
                      </a:r>
                      <a:endParaRPr lang="fr-FR" sz="1400" b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2219963087"/>
                  </a:ext>
                </a:extLst>
              </a:tr>
              <a:tr h="492885"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TD2</a:t>
                      </a:r>
                      <a:endParaRPr lang="fr-FR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0" dirty="0">
                          <a:effectLst/>
                        </a:rPr>
                        <a:t>Trace, héritage et patrimoine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0" dirty="0">
                          <a:effectLst/>
                        </a:rPr>
                        <a:t>Préhistoire, Gaulois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0" dirty="0">
                          <a:effectLst/>
                        </a:rPr>
                        <a:t>15/09/2025</a:t>
                      </a:r>
                    </a:p>
                    <a:p>
                      <a:pPr algn="just"/>
                      <a:r>
                        <a:rPr lang="fr-FR" sz="1400" b="0" dirty="0">
                          <a:effectLst/>
                        </a:rPr>
                        <a:t>Après-Midi1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0" dirty="0">
                          <a:effectLst/>
                        </a:rPr>
                        <a:t>15/09/2025</a:t>
                      </a:r>
                    </a:p>
                    <a:p>
                      <a:pPr algn="just"/>
                      <a:r>
                        <a:rPr lang="fr-FR" sz="1400" b="0" dirty="0">
                          <a:effectLst/>
                        </a:rPr>
                        <a:t>Après-Midi2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3832795112"/>
                  </a:ext>
                </a:extLst>
              </a:tr>
              <a:tr h="492885">
                <a:tc>
                  <a:txBody>
                    <a:bodyPr/>
                    <a:lstStyle/>
                    <a:p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TD3</a:t>
                      </a:r>
                      <a:endParaRPr lang="fr-FR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0" dirty="0">
                          <a:effectLst/>
                        </a:rPr>
                        <a:t>Les modes de vie et leur évolution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0" dirty="0">
                          <a:effectLst/>
                        </a:rPr>
                        <a:t>Seigneurs et paysans (CE2)</a:t>
                      </a:r>
                    </a:p>
                    <a:p>
                      <a:pPr algn="just"/>
                      <a:r>
                        <a:rPr lang="fr-FR" sz="1400" b="0" dirty="0">
                          <a:effectLst/>
                        </a:rPr>
                        <a:t>L'âge industriel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0" dirty="0">
                          <a:effectLst/>
                        </a:rPr>
                        <a:t>23/09/2025</a:t>
                      </a:r>
                    </a:p>
                    <a:p>
                      <a:pPr algn="just"/>
                      <a:r>
                        <a:rPr lang="fr-FR" sz="1400" b="0" dirty="0">
                          <a:effectLst/>
                        </a:rPr>
                        <a:t>Après-Midi2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0" dirty="0">
                          <a:effectLst/>
                        </a:rPr>
                        <a:t>23/09/2025</a:t>
                      </a:r>
                    </a:p>
                    <a:p>
                      <a:pPr algn="just"/>
                      <a:r>
                        <a:rPr lang="fr-FR" sz="1400" b="0" dirty="0">
                          <a:effectLst/>
                        </a:rPr>
                        <a:t>Après-Midi1</a:t>
                      </a:r>
                      <a:endParaRPr lang="fr-FR" sz="1400" b="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2212698277"/>
                  </a:ext>
                </a:extLst>
              </a:tr>
              <a:tr h="492885"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CM1</a:t>
                      </a:r>
                      <a:endParaRPr lang="fr-FR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L'histoire et son enseignement</a:t>
                      </a:r>
                      <a:endParaRPr lang="fr-FR" sz="1400" dirty="0">
                        <a:solidFill>
                          <a:srgbClr val="0432FF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 </a:t>
                      </a:r>
                      <a:endParaRPr lang="fr-FR" sz="1400" dirty="0">
                        <a:solidFill>
                          <a:srgbClr val="0432FF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30/09/2025</a:t>
                      </a:r>
                    </a:p>
                    <a:p>
                      <a:pPr algn="just"/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Matin1</a:t>
                      </a:r>
                      <a:endParaRPr lang="fr-FR" sz="1400" dirty="0">
                        <a:solidFill>
                          <a:srgbClr val="0432FF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30/09/2025</a:t>
                      </a:r>
                    </a:p>
                    <a:p>
                      <a:pPr algn="just"/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Matin1</a:t>
                      </a:r>
                      <a:endParaRPr lang="fr-FR" sz="1400" dirty="0">
                        <a:solidFill>
                          <a:srgbClr val="0432FF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1794044781"/>
                  </a:ext>
                </a:extLst>
              </a:tr>
              <a:tr h="739328"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TD4</a:t>
                      </a:r>
                      <a:endParaRPr lang="fr-FR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effectLst/>
                        </a:rPr>
                        <a:t>Le pouvoir (organisation, idéologie, symboles)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dirty="0">
                          <a:effectLst/>
                        </a:rPr>
                        <a:t>Louis XIV</a:t>
                      </a:r>
                    </a:p>
                    <a:p>
                      <a:pPr algn="just"/>
                      <a:r>
                        <a:rPr lang="fr-FR" sz="1400" dirty="0">
                          <a:effectLst/>
                        </a:rPr>
                        <a:t>La Rév </a:t>
                      </a:r>
                      <a:r>
                        <a:rPr lang="fr-FR" sz="1400" dirty="0" err="1">
                          <a:effectLst/>
                        </a:rPr>
                        <a:t>fr.</a:t>
                      </a:r>
                      <a:r>
                        <a:rPr lang="fr-FR" sz="1400" dirty="0">
                          <a:effectLst/>
                        </a:rPr>
                        <a:t> et le Ier Empire</a:t>
                      </a:r>
                    </a:p>
                    <a:p>
                      <a:pPr algn="just"/>
                      <a:r>
                        <a:rPr lang="fr-FR" sz="1400" dirty="0">
                          <a:effectLst/>
                        </a:rPr>
                        <a:t>Le temps de la République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effectLst/>
                        </a:rPr>
                        <a:t>21/10/2025</a:t>
                      </a:r>
                    </a:p>
                    <a:p>
                      <a:pPr algn="just"/>
                      <a:r>
                        <a:rPr lang="fr-FR" sz="1400">
                          <a:effectLst/>
                        </a:rPr>
                        <a:t>Matin2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effectLst/>
                        </a:rPr>
                        <a:t>21/10/2025</a:t>
                      </a:r>
                    </a:p>
                    <a:p>
                      <a:pPr algn="just"/>
                      <a:r>
                        <a:rPr lang="fr-FR" sz="1400">
                          <a:effectLst/>
                        </a:rPr>
                        <a:t>Matin1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4040611733"/>
                  </a:ext>
                </a:extLst>
              </a:tr>
              <a:tr h="492885"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TD5</a:t>
                      </a:r>
                      <a:endParaRPr lang="fr-FR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1">
                          <a:effectLst/>
                        </a:rPr>
                        <a:t>Le fait religieux et la laïcité</a:t>
                      </a:r>
                      <a:endParaRPr lang="fr-FR" sz="1400" b="1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1">
                          <a:effectLst/>
                        </a:rPr>
                        <a:t>Louis IX, Henri IV</a:t>
                      </a:r>
                    </a:p>
                    <a:p>
                      <a:pPr algn="just"/>
                      <a:r>
                        <a:rPr lang="fr-FR" sz="1400" b="1">
                          <a:effectLst/>
                        </a:rPr>
                        <a:t>L'école de Jules Ferry</a:t>
                      </a:r>
                      <a:endParaRPr lang="fr-FR" sz="1400" b="1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1">
                          <a:effectLst/>
                        </a:rPr>
                        <a:t>6/11/2025</a:t>
                      </a:r>
                    </a:p>
                    <a:p>
                      <a:pPr algn="just"/>
                      <a:r>
                        <a:rPr lang="fr-FR" sz="1400" b="1">
                          <a:effectLst/>
                        </a:rPr>
                        <a:t>Après-midi1</a:t>
                      </a:r>
                      <a:endParaRPr lang="fr-FR" sz="1400" b="1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b="1" dirty="0">
                          <a:effectLst/>
                        </a:rPr>
                        <a:t>6/11/2025</a:t>
                      </a:r>
                    </a:p>
                    <a:p>
                      <a:pPr algn="just"/>
                      <a:r>
                        <a:rPr lang="fr-FR" sz="1400" b="1" dirty="0">
                          <a:effectLst/>
                        </a:rPr>
                        <a:t>Matin1</a:t>
                      </a:r>
                      <a:endParaRPr lang="fr-FR" sz="14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4247411382"/>
                  </a:ext>
                </a:extLst>
              </a:tr>
              <a:tr h="492885"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TD6</a:t>
                      </a:r>
                      <a:endParaRPr lang="fr-FR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effectLst/>
                        </a:rPr>
                        <a:t>Les violences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effectLst/>
                        </a:rPr>
                        <a:t>La France dans les deux guerres mondiales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effectLst/>
                        </a:rPr>
                        <a:t>24/11/2025</a:t>
                      </a:r>
                    </a:p>
                    <a:p>
                      <a:pPr algn="just"/>
                      <a:r>
                        <a:rPr lang="fr-FR" sz="1400">
                          <a:effectLst/>
                        </a:rPr>
                        <a:t>Après-Midi1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>
                          <a:effectLst/>
                        </a:rPr>
                        <a:t>24/11/2025</a:t>
                      </a:r>
                    </a:p>
                    <a:p>
                      <a:pPr algn="just"/>
                      <a:r>
                        <a:rPr lang="fr-FR" sz="1400">
                          <a:effectLst/>
                        </a:rPr>
                        <a:t>Après-Midi2</a:t>
                      </a:r>
                      <a:endParaRPr lang="fr-FR" sz="14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4293118392"/>
                  </a:ext>
                </a:extLst>
              </a:tr>
              <a:tr h="492885">
                <a:tc>
                  <a:txBody>
                    <a:bodyPr/>
                    <a:lstStyle/>
                    <a:p>
                      <a:pPr algn="just"/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CM2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La géographie et son enseignement</a:t>
                      </a:r>
                      <a:endParaRPr lang="fr-FR" sz="1400" dirty="0">
                        <a:solidFill>
                          <a:srgbClr val="0432FF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 </a:t>
                      </a:r>
                      <a:endParaRPr lang="fr-FR" sz="1400" dirty="0">
                        <a:solidFill>
                          <a:srgbClr val="0432FF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1/12/2025</a:t>
                      </a:r>
                    </a:p>
                    <a:p>
                      <a:pPr algn="just"/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Après-midi1</a:t>
                      </a:r>
                      <a:endParaRPr lang="fr-FR" sz="1400" dirty="0">
                        <a:solidFill>
                          <a:srgbClr val="0432FF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1/12/2025</a:t>
                      </a:r>
                    </a:p>
                    <a:p>
                      <a:pPr algn="just"/>
                      <a:r>
                        <a:rPr lang="fr-FR" sz="1400" dirty="0">
                          <a:solidFill>
                            <a:srgbClr val="0432FF"/>
                          </a:solidFill>
                          <a:effectLst/>
                        </a:rPr>
                        <a:t>Après-midi1</a:t>
                      </a:r>
                      <a:endParaRPr lang="fr-FR" sz="1400" dirty="0">
                        <a:solidFill>
                          <a:srgbClr val="0432FF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2242157675"/>
                  </a:ext>
                </a:extLst>
              </a:tr>
              <a:tr h="492885">
                <a:tc>
                  <a:txBody>
                    <a:bodyPr/>
                    <a:lstStyle/>
                    <a:p>
                      <a:pPr algn="just"/>
                      <a:r>
                        <a:rPr lang="fr-FR" sz="1200">
                          <a:effectLst/>
                          <a:highlight>
                            <a:srgbClr val="00FF00"/>
                          </a:highlight>
                        </a:rPr>
                        <a:t> </a:t>
                      </a:r>
                      <a:endParaRPr lang="fr-FR" sz="12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i="1" dirty="0">
                          <a:solidFill>
                            <a:srgbClr val="00B050"/>
                          </a:solidFill>
                          <a:effectLst/>
                        </a:rPr>
                        <a:t>DST d’une heure : évaluation des connaissances</a:t>
                      </a:r>
                      <a:endParaRPr lang="fr-FR" sz="1400" i="1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i="1" dirty="0">
                          <a:solidFill>
                            <a:srgbClr val="00B050"/>
                          </a:solidFill>
                          <a:effectLst/>
                        </a:rPr>
                        <a:t>2 questions sur 2 notions + 1 commentaire de  document</a:t>
                      </a:r>
                      <a:endParaRPr lang="fr-FR" sz="1400" i="1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i="1" dirty="0">
                          <a:solidFill>
                            <a:srgbClr val="00B050"/>
                          </a:solidFill>
                          <a:effectLst/>
                        </a:rPr>
                        <a:t>10/12/2025</a:t>
                      </a:r>
                    </a:p>
                    <a:p>
                      <a:pPr algn="just"/>
                      <a:r>
                        <a:rPr lang="fr-FR" sz="1400" i="1" dirty="0">
                          <a:solidFill>
                            <a:srgbClr val="00B050"/>
                          </a:solidFill>
                          <a:effectLst/>
                        </a:rPr>
                        <a:t>9h-10h</a:t>
                      </a:r>
                      <a:endParaRPr lang="fr-FR" sz="1400" i="1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i="1" dirty="0">
                          <a:solidFill>
                            <a:srgbClr val="00B050"/>
                          </a:solidFill>
                          <a:effectLst/>
                        </a:rPr>
                        <a:t>10/12/2025</a:t>
                      </a:r>
                    </a:p>
                    <a:p>
                      <a:pPr algn="just"/>
                      <a:r>
                        <a:rPr lang="fr-FR" sz="1400" i="1" dirty="0">
                          <a:solidFill>
                            <a:srgbClr val="00B050"/>
                          </a:solidFill>
                          <a:effectLst/>
                        </a:rPr>
                        <a:t>9h-10h</a:t>
                      </a:r>
                      <a:endParaRPr lang="fr-FR" sz="1400" i="1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36706823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52207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63F9F3BC-5373-9242-9B86-8D4370A5E591}"/>
              </a:ext>
            </a:extLst>
          </p:cNvPr>
          <p:cNvSpPr txBox="1">
            <a:spLocks/>
          </p:cNvSpPr>
          <p:nvPr/>
        </p:nvSpPr>
        <p:spPr>
          <a:xfrm>
            <a:off x="457200" y="0"/>
            <a:ext cx="8229600" cy="9246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/>
              <a:t>C) Fait religieux et laïcité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C6D8A73-F731-2B47-AF81-B81D8B33B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3088" y="924674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Une référence : </a:t>
            </a:r>
            <a:r>
              <a:rPr lang="fr-FR" dirty="0">
                <a:solidFill>
                  <a:srgbClr val="7030A0"/>
                </a:solidFill>
              </a:rPr>
              <a:t>l’IESR (2002)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84D7D69-7188-DA48-B886-17328CBE39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20" y="2332036"/>
            <a:ext cx="5793917" cy="266871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F4D66A6-FEC6-6444-BC91-89488059D1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4728" y="989521"/>
            <a:ext cx="3989369" cy="134251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D277372-E66D-4054-B2D2-28FBE6C62F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9548" y="-86706"/>
            <a:ext cx="5804452" cy="6944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471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60337"/>
            <a:ext cx="9144000" cy="1143000"/>
          </a:xfrm>
          <a:ln w="254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En cycle 3 en « histoire des arts »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9699" y="1524000"/>
            <a:ext cx="8585847" cy="5334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sz="2800" dirty="0"/>
              <a:t>« </a:t>
            </a:r>
            <a:r>
              <a:rPr lang="fr-FR" sz="2800" b="1" i="1" dirty="0"/>
              <a:t>Le cycle 3 </a:t>
            </a:r>
            <a:r>
              <a:rPr lang="fr-FR" sz="2800" i="1" dirty="0"/>
              <a:t>voit l’apparition de l’enseignement </a:t>
            </a:r>
            <a:r>
              <a:rPr lang="fr-FR" sz="2800" b="1" i="1" dirty="0"/>
              <a:t>d’</a:t>
            </a:r>
            <a:r>
              <a:rPr lang="fr-FR" sz="2800" b="1" i="1" dirty="0">
                <a:solidFill>
                  <a:srgbClr val="0432FF"/>
                </a:solidFill>
              </a:rPr>
              <a:t>histoire des arts</a:t>
            </a:r>
            <a:r>
              <a:rPr lang="fr-FR" sz="2800" i="1" dirty="0"/>
              <a:t>. Cet </a:t>
            </a:r>
            <a:r>
              <a:rPr lang="fr-FR" sz="2800" b="1" i="1" dirty="0">
                <a:solidFill>
                  <a:srgbClr val="0432FF"/>
                </a:solidFill>
              </a:rPr>
              <a:t>enseignement pluridisciplinaire </a:t>
            </a:r>
            <a:r>
              <a:rPr lang="fr-FR" sz="2800" i="1" dirty="0"/>
              <a:t>implique </a:t>
            </a:r>
            <a:r>
              <a:rPr lang="fr-FR" sz="2800" b="1" i="1" dirty="0">
                <a:solidFill>
                  <a:srgbClr val="7030A0"/>
                </a:solidFill>
              </a:rPr>
              <a:t>explicitement un recours aux faits religieux </a:t>
            </a:r>
            <a:r>
              <a:rPr lang="fr-FR" sz="2800" i="1" dirty="0"/>
              <a:t>à plusieurs reprises. </a:t>
            </a:r>
          </a:p>
          <a:p>
            <a:pPr marL="0" indent="0" algn="just">
              <a:buNone/>
            </a:pPr>
            <a:r>
              <a:rPr lang="fr-FR" sz="2400" i="1" dirty="0"/>
              <a:t>En termes de compétences, les élèves doivent :</a:t>
            </a:r>
          </a:p>
          <a:p>
            <a:pPr algn="just">
              <a:buFontTx/>
              <a:buChar char="-"/>
            </a:pPr>
            <a:r>
              <a:rPr lang="fr-FR" sz="2400" i="1" dirty="0"/>
              <a:t>identifier des </a:t>
            </a:r>
            <a:r>
              <a:rPr lang="fr-FR" sz="2400" b="1" i="1" dirty="0"/>
              <a:t>personnages</a:t>
            </a:r>
            <a:r>
              <a:rPr lang="fr-FR" sz="2400" i="1" dirty="0"/>
              <a:t> mythologiques ou religieux </a:t>
            </a:r>
          </a:p>
          <a:p>
            <a:pPr algn="just">
              <a:buFontTx/>
              <a:buChar char="-"/>
            </a:pPr>
            <a:r>
              <a:rPr lang="fr-FR" sz="2400" i="1" dirty="0"/>
              <a:t>connaître les </a:t>
            </a:r>
            <a:r>
              <a:rPr lang="fr-FR" sz="2400" b="1" i="1" dirty="0"/>
              <a:t>mythes</a:t>
            </a:r>
            <a:r>
              <a:rPr lang="fr-FR" sz="2400" i="1" dirty="0"/>
              <a:t> antiques et fondateurs, notamment bibliques ;</a:t>
            </a:r>
          </a:p>
          <a:p>
            <a:pPr algn="just">
              <a:buFontTx/>
              <a:buChar char="-"/>
            </a:pPr>
            <a:r>
              <a:rPr lang="fr-FR" sz="2400" i="1" dirty="0"/>
              <a:t>mettre en relation un </a:t>
            </a:r>
            <a:r>
              <a:rPr lang="fr-FR" sz="2400" b="1" i="1" dirty="0"/>
              <a:t>texte</a:t>
            </a:r>
            <a:r>
              <a:rPr lang="fr-FR" sz="2400" i="1" dirty="0"/>
              <a:t> connu (récit, fable, poésie, texte religieux ou mythologique) et plusieurs de ses </a:t>
            </a:r>
            <a:r>
              <a:rPr lang="fr-FR" sz="2400" b="1" i="1" dirty="0"/>
              <a:t>illustrations</a:t>
            </a:r>
            <a:r>
              <a:rPr lang="fr-FR" sz="2400" i="1" dirty="0"/>
              <a:t> ou </a:t>
            </a:r>
            <a:r>
              <a:rPr lang="fr-FR" sz="2400" b="1" i="1" dirty="0"/>
              <a:t>transpositions visuelles, musicales, scéniques, chorégraphiques ou filmique</a:t>
            </a:r>
            <a:r>
              <a:rPr lang="fr-FR" sz="2400" i="1" dirty="0"/>
              <a:t>. </a:t>
            </a:r>
            <a:r>
              <a:rPr lang="fr-FR" sz="2400" dirty="0"/>
              <a:t>» (IESR)</a:t>
            </a:r>
            <a:endParaRPr lang="fr-FR" sz="2400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954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6773"/>
            <a:ext cx="9144000" cy="1143000"/>
          </a:xfrm>
          <a:ln w="254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fr-FR" b="1" dirty="0"/>
              <a:t>En cycle 3, en histoire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0588" y="1271373"/>
            <a:ext cx="8802823" cy="5446927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fr-FR" sz="2800" dirty="0"/>
              <a:t>Un des objectifs du cycle 3 est de </a:t>
            </a:r>
            <a:r>
              <a:rPr lang="fr-FR" sz="2800" b="1" dirty="0">
                <a:solidFill>
                  <a:srgbClr val="7030A0"/>
                </a:solidFill>
              </a:rPr>
              <a:t>distinguer histoire et fiction/savoir et croyance </a:t>
            </a:r>
            <a:r>
              <a:rPr lang="fr-FR" sz="2800" dirty="0"/>
              <a:t>[…]. </a:t>
            </a:r>
            <a:r>
              <a:rPr lang="fr-FR" sz="2800" b="1" dirty="0"/>
              <a:t>Le programme d’histoire comporte plusieurs entrées consacrées aux faits religieux</a:t>
            </a:r>
            <a:r>
              <a:rPr lang="fr-FR" sz="2800" dirty="0"/>
              <a:t>. </a:t>
            </a:r>
          </a:p>
          <a:p>
            <a:pPr marL="0" indent="0" algn="just">
              <a:buNone/>
            </a:pPr>
            <a:r>
              <a:rPr lang="fr-FR" sz="2800" u="sng" dirty="0">
                <a:solidFill>
                  <a:srgbClr val="0432FF"/>
                </a:solidFill>
              </a:rPr>
              <a:t>En CM1</a:t>
            </a:r>
            <a:r>
              <a:rPr lang="fr-FR" sz="2800" dirty="0">
                <a:solidFill>
                  <a:srgbClr val="0432FF"/>
                </a:solidFill>
              </a:rPr>
              <a:t>, le christianisme (« christianisation ») </a:t>
            </a:r>
            <a:r>
              <a:rPr lang="fr-FR" sz="2800" dirty="0"/>
              <a:t>est présenté comme un héritage de l’Empire romain. </a:t>
            </a:r>
          </a:p>
          <a:p>
            <a:pPr marL="0" indent="0" algn="just">
              <a:buNone/>
            </a:pPr>
            <a:r>
              <a:rPr lang="fr-FR" sz="2800" dirty="0"/>
              <a:t>Le </a:t>
            </a:r>
            <a:r>
              <a:rPr lang="fr-FR" sz="2800" dirty="0">
                <a:solidFill>
                  <a:srgbClr val="0432FF"/>
                </a:solidFill>
              </a:rPr>
              <a:t>baptême de Clovis</a:t>
            </a:r>
            <a:r>
              <a:rPr lang="fr-FR" sz="2800" dirty="0"/>
              <a:t>, la création d’un empire romain-chrétien par Charlemagne et la figure de </a:t>
            </a:r>
            <a:r>
              <a:rPr lang="fr-FR" sz="2800" dirty="0">
                <a:solidFill>
                  <a:srgbClr val="0432FF"/>
                </a:solidFill>
              </a:rPr>
              <a:t>Louis IX « roi chrétien </a:t>
            </a:r>
            <a:r>
              <a:rPr lang="fr-FR" sz="2800" dirty="0"/>
              <a:t>» permettent de dégager l’importance du christianisme au Moyen Âge.</a:t>
            </a:r>
          </a:p>
          <a:p>
            <a:pPr marL="0" indent="0" algn="just">
              <a:buNone/>
            </a:pPr>
            <a:r>
              <a:rPr lang="fr-FR" sz="2800" dirty="0"/>
              <a:t>L’étude de l’édit de Nantes est liée à celle des </a:t>
            </a:r>
            <a:r>
              <a:rPr lang="fr-FR" sz="2800" dirty="0">
                <a:solidFill>
                  <a:srgbClr val="0432FF"/>
                </a:solidFill>
              </a:rPr>
              <a:t>guerres de religions</a:t>
            </a:r>
            <a:r>
              <a:rPr lang="fr-FR" sz="2800" dirty="0"/>
              <a:t> et une </a:t>
            </a:r>
            <a:r>
              <a:rPr lang="fr-FR" sz="2800" dirty="0">
                <a:solidFill>
                  <a:srgbClr val="7030A0"/>
                </a:solidFill>
              </a:rPr>
              <a:t>rapide présentation de la Réforme (protestante) est nécessaire</a:t>
            </a:r>
            <a:r>
              <a:rPr lang="fr-FR" sz="2800" dirty="0"/>
              <a:t>. </a:t>
            </a:r>
          </a:p>
          <a:p>
            <a:pPr marL="0" indent="0" algn="just">
              <a:buNone/>
            </a:pPr>
            <a:r>
              <a:rPr lang="fr-FR" sz="2800" u="sng" dirty="0">
                <a:solidFill>
                  <a:srgbClr val="0432FF"/>
                </a:solidFill>
              </a:rPr>
              <a:t>Le CM2 </a:t>
            </a:r>
            <a:r>
              <a:rPr lang="fr-FR" sz="2800" dirty="0">
                <a:solidFill>
                  <a:srgbClr val="0432FF"/>
                </a:solidFill>
              </a:rPr>
              <a:t>ne prévoit aucun travail explicite sur des faits religieux</a:t>
            </a:r>
            <a:r>
              <a:rPr lang="fr-FR" sz="2800" dirty="0"/>
              <a:t>, mais prévoit l’étude de </a:t>
            </a:r>
            <a:r>
              <a:rPr lang="fr-FR" sz="2800" dirty="0">
                <a:solidFill>
                  <a:srgbClr val="FF0000"/>
                </a:solidFill>
              </a:rPr>
              <a:t>l’école laïque </a:t>
            </a:r>
            <a:r>
              <a:rPr lang="fr-FR" sz="2800" dirty="0"/>
              <a:t>de Jules Ferry.</a:t>
            </a:r>
          </a:p>
        </p:txBody>
      </p:sp>
    </p:spTree>
    <p:extLst>
      <p:ext uri="{BB962C8B-B14F-4D97-AF65-F5344CB8AC3E}">
        <p14:creationId xmlns:p14="http://schemas.microsoft.com/office/powerpoint/2010/main" val="335396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5">
            <a:extLst>
              <a:ext uri="{FF2B5EF4-FFF2-40B4-BE49-F238E27FC236}">
                <a16:creationId xmlns:a16="http://schemas.microsoft.com/office/drawing/2014/main" id="{61572BB6-B044-3848-A8FB-45E336A2F3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3383376"/>
              </p:ext>
            </p:extLst>
          </p:nvPr>
        </p:nvGraphicFramePr>
        <p:xfrm>
          <a:off x="143838" y="182501"/>
          <a:ext cx="8856324" cy="6551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3722">
                  <a:extLst>
                    <a:ext uri="{9D8B030D-6E8A-4147-A177-3AD203B41FA5}">
                      <a16:colId xmlns:a16="http://schemas.microsoft.com/office/drawing/2014/main" val="3064452125"/>
                    </a:ext>
                  </a:extLst>
                </a:gridCol>
                <a:gridCol w="3899226">
                  <a:extLst>
                    <a:ext uri="{9D8B030D-6E8A-4147-A177-3AD203B41FA5}">
                      <a16:colId xmlns:a16="http://schemas.microsoft.com/office/drawing/2014/main" val="2358155814"/>
                    </a:ext>
                  </a:extLst>
                </a:gridCol>
                <a:gridCol w="3693376">
                  <a:extLst>
                    <a:ext uri="{9D8B030D-6E8A-4147-A177-3AD203B41FA5}">
                      <a16:colId xmlns:a16="http://schemas.microsoft.com/office/drawing/2014/main" val="2659170552"/>
                    </a:ext>
                  </a:extLst>
                </a:gridCol>
              </a:tblGrid>
              <a:tr h="356358">
                <a:tc>
                  <a:txBody>
                    <a:bodyPr/>
                    <a:lstStyle/>
                    <a:p>
                      <a:r>
                        <a:rPr lang="fr-FR" sz="1600" dirty="0"/>
                        <a:t>Programmes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Thèmes – axes du programmes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Contenus – notions en jeu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6903692"/>
                  </a:ext>
                </a:extLst>
              </a:tr>
              <a:tr h="882483">
                <a:tc>
                  <a:txBody>
                    <a:bodyPr/>
                    <a:lstStyle/>
                    <a:p>
                      <a:r>
                        <a:rPr lang="fr-FR" dirty="0">
                          <a:highlight>
                            <a:srgbClr val="FFFF00"/>
                          </a:highlight>
                        </a:rPr>
                        <a:t>Cycle 2</a:t>
                      </a:r>
                    </a:p>
                    <a:p>
                      <a:r>
                        <a:rPr lang="fr-FR" sz="1600" dirty="0">
                          <a:highlight>
                            <a:srgbClr val="FFFF00"/>
                          </a:highlight>
                        </a:rPr>
                        <a:t>Temps (espace)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Modes de vie </a:t>
                      </a:r>
                      <a:r>
                        <a:rPr lang="fr-FR" dirty="0"/>
                        <a:t>(dans le temps et dans l’espace)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1" i="1" dirty="0">
                          <a:solidFill>
                            <a:srgbClr val="7030A0"/>
                          </a:solidFill>
                        </a:rPr>
                        <a:t>Les fêtes </a:t>
                      </a:r>
                      <a:r>
                        <a:rPr lang="fr-FR" sz="1600" i="1" dirty="0">
                          <a:solidFill>
                            <a:srgbClr val="7030A0"/>
                          </a:solidFill>
                        </a:rPr>
                        <a:t>(/calendrier)civique et religieux </a:t>
                      </a:r>
                    </a:p>
                    <a:p>
                      <a:r>
                        <a:rPr lang="fr-FR" sz="1600" b="1" i="1" dirty="0">
                          <a:solidFill>
                            <a:srgbClr val="7030A0"/>
                          </a:solidFill>
                        </a:rPr>
                        <a:t>Le mariage </a:t>
                      </a:r>
                      <a:r>
                        <a:rPr lang="fr-FR" sz="1600" i="1" dirty="0">
                          <a:solidFill>
                            <a:srgbClr val="7030A0"/>
                          </a:solidFill>
                        </a:rPr>
                        <a:t>(</a:t>
                      </a:r>
                      <a:r>
                        <a:rPr lang="fr-FR" sz="1600" i="1" dirty="0" err="1">
                          <a:solidFill>
                            <a:srgbClr val="7030A0"/>
                          </a:solidFill>
                        </a:rPr>
                        <a:t>civil+PACS</a:t>
                      </a:r>
                      <a:r>
                        <a:rPr lang="fr-FR" sz="1600" i="1" dirty="0">
                          <a:solidFill>
                            <a:srgbClr val="7030A0"/>
                          </a:solidFill>
                        </a:rPr>
                        <a:t>/religions) (CP-CE1)</a:t>
                      </a:r>
                    </a:p>
                    <a:p>
                      <a:r>
                        <a:rPr lang="fr-FR" sz="1600" b="0" i="1" dirty="0">
                          <a:solidFill>
                            <a:srgbClr val="7030A0"/>
                          </a:solidFill>
                        </a:rPr>
                        <a:t>Seigneurs et paysans au Moyen Age (CE2)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576852"/>
                  </a:ext>
                </a:extLst>
              </a:tr>
              <a:tr h="623626">
                <a:tc>
                  <a:txBody>
                    <a:bodyPr/>
                    <a:lstStyle/>
                    <a:p>
                      <a:r>
                        <a:rPr lang="fr-FR" dirty="0">
                          <a:highlight>
                            <a:srgbClr val="00FF00"/>
                          </a:highlight>
                        </a:rPr>
                        <a:t>EMC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/>
                        <a:t>Respecter autrui </a:t>
                      </a:r>
                      <a:r>
                        <a:rPr lang="fr-FR" b="1" dirty="0">
                          <a:sym typeface="Wingdings" pitchFamily="2" charset="2"/>
                        </a:rPr>
                        <a:t></a:t>
                      </a:r>
                      <a:endParaRPr lang="fr-FR" b="1" dirty="0"/>
                    </a:p>
                    <a:p>
                      <a:r>
                        <a:rPr lang="fr-FR" b="1" dirty="0"/>
                        <a:t>Acquérir et partager les valeurs de la République </a:t>
                      </a:r>
                      <a:r>
                        <a:rPr lang="fr-FR" b="1" dirty="0">
                          <a:sym typeface="Wingdings" pitchFamily="2" charset="2"/>
                        </a:rPr>
                        <a:t></a:t>
                      </a:r>
                      <a:endParaRPr lang="fr-FR" b="1" dirty="0"/>
                    </a:p>
                    <a:p>
                      <a:r>
                        <a:rPr lang="fr-FR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Aborder la </a:t>
                      </a:r>
                      <a:r>
                        <a:rPr lang="fr-FR" sz="16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laïcite</a:t>
                      </a:r>
                      <a:r>
                        <a:rPr lang="fr-FR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́ comme </a:t>
                      </a:r>
                      <a:r>
                        <a:rPr lang="fr-FR" sz="16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liberte</a:t>
                      </a:r>
                      <a:r>
                        <a:rPr lang="fr-FR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́ de croire ou de ne pas croire. </a:t>
                      </a:r>
                      <a:endParaRPr lang="fr-FR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i="1" dirty="0">
                          <a:solidFill>
                            <a:srgbClr val="7030A0"/>
                          </a:solidFill>
                        </a:rPr>
                        <a:t>Le respect des autres dans leur diversité : la conscience de la diversité des croyances et des convictions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i="1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i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Les valeurs et principes : la </a:t>
                      </a:r>
                      <a:r>
                        <a:rPr lang="fr-FR" sz="1400" i="1" kern="1200" dirty="0" err="1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liberte</a:t>
                      </a:r>
                      <a:r>
                        <a:rPr lang="fr-FR" sz="1400" i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́, l’</a:t>
                      </a:r>
                      <a:r>
                        <a:rPr lang="fr-FR" sz="1400" i="1" kern="1200" dirty="0" err="1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égalite</a:t>
                      </a:r>
                      <a:r>
                        <a:rPr lang="fr-FR" sz="1400" i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́, la </a:t>
                      </a:r>
                      <a:r>
                        <a:rPr lang="fr-FR" sz="1400" i="1" kern="1200" dirty="0" err="1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fraternite</a:t>
                      </a:r>
                      <a:r>
                        <a:rPr lang="fr-FR" sz="1400" i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́, la </a:t>
                      </a:r>
                      <a:r>
                        <a:rPr lang="fr-FR" sz="1400" i="1" kern="1200" dirty="0" err="1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laïcite</a:t>
                      </a:r>
                      <a:r>
                        <a:rPr lang="fr-FR" sz="1400" i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́. </a:t>
                      </a:r>
                      <a:endParaRPr lang="fr-FR" sz="1400" i="1" dirty="0">
                        <a:solidFill>
                          <a:srgbClr val="7030A0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7832542"/>
                  </a:ext>
                </a:extLst>
              </a:tr>
              <a:tr h="2227235">
                <a:tc>
                  <a:txBody>
                    <a:bodyPr/>
                    <a:lstStyle/>
                    <a:p>
                      <a:r>
                        <a:rPr lang="fr-FR" dirty="0">
                          <a:highlight>
                            <a:srgbClr val="FFFF00"/>
                          </a:highlight>
                        </a:rPr>
                        <a:t>Cycle 3</a:t>
                      </a:r>
                    </a:p>
                    <a:p>
                      <a:r>
                        <a:rPr lang="fr-FR" dirty="0">
                          <a:highlight>
                            <a:srgbClr val="FFFF00"/>
                          </a:highlight>
                        </a:rPr>
                        <a:t>Histoire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• La religion des Gaulois et des Gallo-romains</a:t>
                      </a:r>
                    </a:p>
                    <a:p>
                      <a:r>
                        <a:rPr lang="fr-FR" sz="1600" dirty="0"/>
                        <a:t>• La christianisation de la Gaule romaine / Clovis</a:t>
                      </a:r>
                    </a:p>
                    <a:p>
                      <a:r>
                        <a:rPr lang="fr-FR" sz="1600" dirty="0"/>
                        <a:t>• Louis IX roi chrétien</a:t>
                      </a:r>
                    </a:p>
                    <a:p>
                      <a:r>
                        <a:rPr lang="fr-FR" sz="1600" dirty="0"/>
                        <a:t>• Henri IV et l’Edit de Nantes (guerres de religion)</a:t>
                      </a:r>
                    </a:p>
                    <a:p>
                      <a:r>
                        <a:rPr lang="fr-FR" sz="1600" i="1" dirty="0"/>
                        <a:t>• La Révolution française</a:t>
                      </a:r>
                    </a:p>
                    <a:p>
                      <a:r>
                        <a:rPr lang="fr-FR" sz="1600" dirty="0"/>
                        <a:t>• L’école de Jules Ferry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>
                          <a:solidFill>
                            <a:srgbClr val="7030A0"/>
                          </a:solidFill>
                        </a:rPr>
                        <a:t>Polythéisme</a:t>
                      </a:r>
                    </a:p>
                    <a:p>
                      <a:endParaRPr lang="fr-FR" sz="1600" dirty="0">
                        <a:solidFill>
                          <a:srgbClr val="7030A0"/>
                        </a:solidFill>
                      </a:endParaRPr>
                    </a:p>
                    <a:p>
                      <a:r>
                        <a:rPr lang="fr-FR" sz="1600" dirty="0">
                          <a:solidFill>
                            <a:srgbClr val="7030A0"/>
                          </a:solidFill>
                        </a:rPr>
                        <a:t>Christianisme</a:t>
                      </a:r>
                    </a:p>
                    <a:p>
                      <a:r>
                        <a:rPr lang="fr-FR" sz="1600" dirty="0">
                          <a:solidFill>
                            <a:srgbClr val="7030A0"/>
                          </a:solidFill>
                        </a:rPr>
                        <a:t>Chrétiens (conversion et baptême)</a:t>
                      </a:r>
                    </a:p>
                    <a:p>
                      <a:r>
                        <a:rPr lang="fr-FR" sz="1600" dirty="0">
                          <a:solidFill>
                            <a:srgbClr val="7030A0"/>
                          </a:solidFill>
                        </a:rPr>
                        <a:t>Croisades, rituel du sacre</a:t>
                      </a:r>
                    </a:p>
                    <a:p>
                      <a:r>
                        <a:rPr lang="fr-FR" sz="1600" dirty="0">
                          <a:solidFill>
                            <a:srgbClr val="7030A0"/>
                          </a:solidFill>
                        </a:rPr>
                        <a:t>Catholiques et protestants</a:t>
                      </a:r>
                    </a:p>
                    <a:p>
                      <a:endParaRPr lang="fr-FR" sz="1600" dirty="0">
                        <a:solidFill>
                          <a:srgbClr val="7030A0"/>
                        </a:solidFill>
                      </a:endParaRPr>
                    </a:p>
                    <a:p>
                      <a:r>
                        <a:rPr lang="fr-FR" sz="1600" i="1" dirty="0">
                          <a:solidFill>
                            <a:srgbClr val="7030A0"/>
                          </a:solidFill>
                        </a:rPr>
                        <a:t>L’état civil</a:t>
                      </a:r>
                    </a:p>
                    <a:p>
                      <a:r>
                        <a:rPr lang="fr-FR" sz="1600" dirty="0">
                          <a:solidFill>
                            <a:srgbClr val="7030A0"/>
                          </a:solidFill>
                        </a:rPr>
                        <a:t>École publique laïque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3023409"/>
                  </a:ext>
                </a:extLst>
              </a:tr>
              <a:tr h="1054171">
                <a:tc>
                  <a:txBody>
                    <a:bodyPr/>
                    <a:lstStyle/>
                    <a:p>
                      <a:r>
                        <a:rPr lang="fr-FR" dirty="0">
                          <a:highlight>
                            <a:srgbClr val="00FF00"/>
                          </a:highlight>
                        </a:rPr>
                        <a:t>EMC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b="1" dirty="0"/>
                        <a:t>Acquérir et partager les valeurs de la République</a:t>
                      </a: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Comprendre que la </a:t>
                      </a:r>
                      <a:r>
                        <a:rPr lang="fr-FR" sz="16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laïcite</a:t>
                      </a:r>
                      <a:r>
                        <a:rPr lang="fr-FR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́ accorde à chacun un droit </a:t>
                      </a:r>
                      <a:r>
                        <a:rPr lang="fr-FR" sz="16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égal</a:t>
                      </a:r>
                      <a:r>
                        <a:rPr lang="fr-FR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à exercer librement son jugement et exige le respect de ce droit chez autrui </a:t>
                      </a:r>
                      <a:endParaRPr lang="fr-FR" sz="160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i="1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i="1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i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 </a:t>
                      </a:r>
                      <a:r>
                        <a:rPr lang="fr-FR" sz="1600" i="1" kern="1200" dirty="0" err="1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laïcite</a:t>
                      </a:r>
                      <a:r>
                        <a:rPr lang="fr-FR" sz="1600" i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́ comme </a:t>
                      </a:r>
                      <a:r>
                        <a:rPr lang="fr-FR" sz="1600" i="1" kern="1200" dirty="0" err="1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liberte</a:t>
                      </a:r>
                      <a:r>
                        <a:rPr lang="fr-FR" sz="1600" i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́ de penser et de croire ou de ne pas croire à travers la </a:t>
                      </a:r>
                      <a:r>
                        <a:rPr lang="fr-FR" sz="1600" i="1" kern="1200" dirty="0">
                          <a:solidFill>
                            <a:srgbClr val="7030A0"/>
                          </a:solidFill>
                          <a:effectLst/>
                          <a:highlight>
                            <a:srgbClr val="00FFFF"/>
                          </a:highlight>
                          <a:latin typeface="+mn-lt"/>
                          <a:ea typeface="+mn-ea"/>
                          <a:cs typeface="+mn-cs"/>
                        </a:rPr>
                        <a:t>Charte de la </a:t>
                      </a:r>
                      <a:r>
                        <a:rPr lang="fr-FR" sz="1600" i="1" kern="1200" dirty="0" err="1">
                          <a:solidFill>
                            <a:srgbClr val="7030A0"/>
                          </a:solidFill>
                          <a:effectLst/>
                          <a:highlight>
                            <a:srgbClr val="00FFFF"/>
                          </a:highlight>
                          <a:latin typeface="+mn-lt"/>
                          <a:ea typeface="+mn-ea"/>
                          <a:cs typeface="+mn-cs"/>
                        </a:rPr>
                        <a:t>laïcite</a:t>
                      </a:r>
                      <a:r>
                        <a:rPr lang="fr-FR" sz="1600" i="1" kern="1200" dirty="0">
                          <a:solidFill>
                            <a:srgbClr val="7030A0"/>
                          </a:solidFill>
                          <a:effectLst/>
                          <a:highlight>
                            <a:srgbClr val="00FFFF"/>
                          </a:highlight>
                          <a:latin typeface="+mn-lt"/>
                          <a:ea typeface="+mn-ea"/>
                          <a:cs typeface="+mn-cs"/>
                        </a:rPr>
                        <a:t>́ à l’</a:t>
                      </a:r>
                      <a:r>
                        <a:rPr lang="fr-FR" sz="1600" i="1" kern="1200" dirty="0" err="1">
                          <a:solidFill>
                            <a:srgbClr val="7030A0"/>
                          </a:solidFill>
                          <a:effectLst/>
                          <a:highlight>
                            <a:srgbClr val="00FFFF"/>
                          </a:highlight>
                          <a:latin typeface="+mn-lt"/>
                          <a:ea typeface="+mn-ea"/>
                          <a:cs typeface="+mn-cs"/>
                        </a:rPr>
                        <a:t>école</a:t>
                      </a:r>
                      <a:r>
                        <a:rPr lang="fr-FR" sz="1600" i="1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endParaRPr lang="fr-FR" sz="1600" i="1" dirty="0">
                        <a:solidFill>
                          <a:srgbClr val="7030A0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20927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51985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6DB497-CB30-7A43-BD3A-AAA81AF5E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19906"/>
          </a:xfrm>
        </p:spPr>
        <p:txBody>
          <a:bodyPr>
            <a:normAutofit/>
          </a:bodyPr>
          <a:lstStyle/>
          <a:p>
            <a:r>
              <a:rPr lang="fr-FR" b="1" dirty="0"/>
              <a:t>C) Fait religieux et laïcité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BF27858-154A-9349-B5C6-6CCCE615E9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699" y="961025"/>
            <a:ext cx="8229600" cy="5407681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fr-FR" i="1" dirty="0"/>
              <a:t>Vigilance vis-à-vis 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i="1" dirty="0"/>
              <a:t>des manuels (ex : Hatier)	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F69476C4-4B87-7D4F-832B-FE171F13F874}"/>
              </a:ext>
            </a:extLst>
          </p:cNvPr>
          <p:cNvSpPr txBox="1">
            <a:spLocks/>
          </p:cNvSpPr>
          <p:nvPr/>
        </p:nvSpPr>
        <p:spPr>
          <a:xfrm>
            <a:off x="139699" y="1657565"/>
            <a:ext cx="9004301" cy="5200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i="1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E5A391E-5008-B343-B296-4517A553C4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1631" y="934948"/>
            <a:ext cx="4632369" cy="331955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EBF4FA0-7071-644B-B449-EBE44CBC54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5420"/>
            <a:ext cx="9144000" cy="30293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3C4D83-FB14-AB5C-5F5F-AE2B6F03C660}"/>
              </a:ext>
            </a:extLst>
          </p:cNvPr>
          <p:cNvSpPr txBox="1"/>
          <p:nvPr/>
        </p:nvSpPr>
        <p:spPr>
          <a:xfrm>
            <a:off x="0" y="4876800"/>
            <a:ext cx="12658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US" dirty="0"/>
              <a:t>Texte de cours du manuel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2F858675-C970-8EE4-BA47-D96F6CE8C315}"/>
              </a:ext>
            </a:extLst>
          </p:cNvPr>
          <p:cNvCxnSpPr>
            <a:cxnSpLocks/>
          </p:cNvCxnSpPr>
          <p:nvPr/>
        </p:nvCxnSpPr>
        <p:spPr>
          <a:xfrm>
            <a:off x="906123" y="5556250"/>
            <a:ext cx="46133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Image 11">
            <a:extLst>
              <a:ext uri="{FF2B5EF4-FFF2-40B4-BE49-F238E27FC236}">
                <a16:creationId xmlns:a16="http://schemas.microsoft.com/office/drawing/2014/main" id="{96EB9829-50A8-4AA8-B1FE-D2E810143D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60" y="3131821"/>
            <a:ext cx="9051891" cy="3726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438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24928BD-8CEA-D659-24F6-EEA5E3044100}"/>
              </a:ext>
            </a:extLst>
          </p:cNvPr>
          <p:cNvSpPr txBox="1"/>
          <p:nvPr/>
        </p:nvSpPr>
        <p:spPr>
          <a:xfrm>
            <a:off x="1" y="6190887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b="1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Choisissez un des 4 thèmes. En quoi les documents fournis concernent-ils le fait religieux ?  Est-il pertinent de les utiliser avec des élèves par rapport au thème à traiter en CM ?</a:t>
            </a:r>
            <a:endParaRPr lang="fr-FR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543D48E-BC45-4712-8DBA-19B3B65442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48" y="0"/>
            <a:ext cx="4515899" cy="619088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BFA7F54-2F46-9262-240B-88D10111EA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5079" y="20782"/>
            <a:ext cx="4729469" cy="6190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8879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6DB497-CB30-7A43-BD3A-AAA81AF5E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72" y="0"/>
            <a:ext cx="8229600" cy="1019906"/>
          </a:xfrm>
        </p:spPr>
        <p:txBody>
          <a:bodyPr>
            <a:normAutofit/>
          </a:bodyPr>
          <a:lstStyle/>
          <a:p>
            <a:r>
              <a:rPr lang="fr-FR" b="1" dirty="0"/>
              <a:t>C) Fait religieux et laïcité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BF27858-154A-9349-B5C6-6CCCE615E9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60289"/>
            <a:ext cx="8229600" cy="56542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i="1" dirty="0"/>
              <a:t>La christianisation de la Gaule romaine   	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F69476C4-4B87-7D4F-832B-FE171F13F874}"/>
              </a:ext>
            </a:extLst>
          </p:cNvPr>
          <p:cNvSpPr txBox="1">
            <a:spLocks/>
          </p:cNvSpPr>
          <p:nvPr/>
        </p:nvSpPr>
        <p:spPr>
          <a:xfrm>
            <a:off x="139699" y="1657565"/>
            <a:ext cx="9004301" cy="5200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i="1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0DB3D41-6342-0640-8DD4-74C9F050ABA1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422" y="1285323"/>
            <a:ext cx="4410075" cy="280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F21AC64-7A8D-0042-90F5-3D1481BB2443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9900" y="1472928"/>
            <a:ext cx="2324100" cy="3219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C931709-310A-3D4D-936D-D62CC92289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225" y="4057048"/>
            <a:ext cx="4286250" cy="283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481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6DB497-CB30-7A43-BD3A-AAA81AF5E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48976"/>
            <a:ext cx="8229600" cy="1019906"/>
          </a:xfrm>
        </p:spPr>
        <p:txBody>
          <a:bodyPr>
            <a:normAutofit/>
          </a:bodyPr>
          <a:lstStyle/>
          <a:p>
            <a:r>
              <a:rPr lang="fr-FR" b="1" dirty="0"/>
              <a:t>C) Fait religieux et laïcité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BF27858-154A-9349-B5C6-6CCCE615E9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89061"/>
            <a:ext cx="8229600" cy="54076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i="1" dirty="0"/>
              <a:t>Louis IX, roi très chrétien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F69476C4-4B87-7D4F-832B-FE171F13F874}"/>
              </a:ext>
            </a:extLst>
          </p:cNvPr>
          <p:cNvSpPr txBox="1">
            <a:spLocks/>
          </p:cNvSpPr>
          <p:nvPr/>
        </p:nvSpPr>
        <p:spPr>
          <a:xfrm>
            <a:off x="139699" y="1657565"/>
            <a:ext cx="9004301" cy="5200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i="1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AE13DB4-86FA-004F-BF6D-252B9CE72B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5596"/>
            <a:ext cx="4726073" cy="35047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943DC71-7C12-3E45-8964-B08F972752AA}"/>
              </a:ext>
            </a:extLst>
          </p:cNvPr>
          <p:cNvSpPr txBox="1"/>
          <p:nvPr/>
        </p:nvSpPr>
        <p:spPr>
          <a:xfrm>
            <a:off x="0" y="5251521"/>
            <a:ext cx="4895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Miniature extraite de « </a:t>
            </a:r>
            <a:r>
              <a:rPr lang="fr-FR" sz="1600" u="sng" dirty="0"/>
              <a:t>Vie et miracles de Saint-Louis </a:t>
            </a:r>
            <a:r>
              <a:rPr lang="fr-FR" sz="1600" dirty="0"/>
              <a:t>», par Guillaume de Saint-Pathus, vers 1330-1351.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4BFBE92-BD07-E94D-939D-D0D35B041F9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68620" y="1657565"/>
            <a:ext cx="2075380" cy="2902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FA3F74F-3FC5-E444-A1A9-450C62AA1F3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26073" y="2771260"/>
            <a:ext cx="2614844" cy="3361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AAD2265-132F-D504-7F22-BB8841599F05}"/>
              </a:ext>
            </a:extLst>
          </p:cNvPr>
          <p:cNvSpPr txBox="1"/>
          <p:nvPr/>
        </p:nvSpPr>
        <p:spPr>
          <a:xfrm>
            <a:off x="7340917" y="4550108"/>
            <a:ext cx="18030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US" dirty="0"/>
              <a:t>Un juif portant la rouelle dans le Royaume de France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5616D97-15BC-7C4C-5282-CBAC42B027D6}"/>
              </a:ext>
            </a:extLst>
          </p:cNvPr>
          <p:cNvSpPr txBox="1"/>
          <p:nvPr/>
        </p:nvSpPr>
        <p:spPr>
          <a:xfrm>
            <a:off x="0" y="6166489"/>
            <a:ext cx="64404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</a:t>
            </a:r>
            <a:r>
              <a:rPr lang="fr-US" dirty="0"/>
              <a:t>iniature : </a:t>
            </a:r>
            <a:r>
              <a:rPr lang="fr-FR" dirty="0">
                <a:latin typeface="FiraSans Regular"/>
              </a:rPr>
              <a:t>i</a:t>
            </a:r>
            <a:r>
              <a:rPr lang="fr-FR" b="0" i="0" u="none" strike="noStrike" dirty="0">
                <a:effectLst/>
                <a:latin typeface="FiraSans Regular"/>
              </a:rPr>
              <a:t>mage peinte participant à l'enluminure d'un manuscrit</a:t>
            </a:r>
          </a:p>
          <a:p>
            <a:r>
              <a:rPr lang="fr-FR" dirty="0">
                <a:latin typeface="FiraSans Regular"/>
              </a:rPr>
              <a:t>Ordonnance </a:t>
            </a:r>
            <a:r>
              <a:rPr lang="fr-FR">
                <a:latin typeface="FiraSans Regular"/>
              </a:rPr>
              <a:t>ou édit </a:t>
            </a:r>
            <a:r>
              <a:rPr lang="fr-FR" dirty="0">
                <a:latin typeface="FiraSans Regular"/>
              </a:rPr>
              <a:t>: loi décidée par le roi de France</a:t>
            </a:r>
            <a:endParaRPr lang="fr-US" dirty="0"/>
          </a:p>
        </p:txBody>
      </p:sp>
    </p:spTree>
    <p:extLst>
      <p:ext uri="{BB962C8B-B14F-4D97-AF65-F5344CB8AC3E}">
        <p14:creationId xmlns:p14="http://schemas.microsoft.com/office/powerpoint/2010/main" val="1736372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6DB497-CB30-7A43-BD3A-AAA81AF5E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8863"/>
            <a:ext cx="8229600" cy="69894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C) Fait religieux et laïcité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BF27858-154A-9349-B5C6-6CCCE615E9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27803"/>
            <a:ext cx="8229600" cy="57689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i="1" dirty="0"/>
              <a:t>Henri IV et l’édit de Nantes                   		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F69476C4-4B87-7D4F-832B-FE171F13F874}"/>
              </a:ext>
            </a:extLst>
          </p:cNvPr>
          <p:cNvSpPr txBox="1">
            <a:spLocks/>
          </p:cNvSpPr>
          <p:nvPr/>
        </p:nvSpPr>
        <p:spPr>
          <a:xfrm>
            <a:off x="139699" y="1657565"/>
            <a:ext cx="9004301" cy="5200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i="1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BE60D89-F328-EB4A-B979-1C44B49817DC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17000"/>
          </a:blip>
          <a:srcRect/>
          <a:stretch>
            <a:fillRect/>
          </a:stretch>
        </p:blipFill>
        <p:spPr bwMode="auto">
          <a:xfrm>
            <a:off x="291243" y="1915426"/>
            <a:ext cx="5861533" cy="385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3E53F93-F9F6-5C44-9F18-05244D1FE4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733" y="723278"/>
            <a:ext cx="2534024" cy="595409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2AA1A48-AF71-BB4C-B900-5D0B366B14BB}"/>
              </a:ext>
            </a:extLst>
          </p:cNvPr>
          <p:cNvSpPr/>
          <p:nvPr/>
        </p:nvSpPr>
        <p:spPr>
          <a:xfrm>
            <a:off x="291243" y="5768939"/>
            <a:ext cx="60274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P. </a:t>
            </a:r>
            <a:r>
              <a:rPr lang="fr-FR" dirty="0" err="1"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Magiter</a:t>
            </a:r>
            <a:r>
              <a:rPr lang="fr-FR" dirty="0"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fr-FR" i="1" dirty="0"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Le poids de la Bible</a:t>
            </a:r>
            <a:r>
              <a:rPr lang="fr-FR" dirty="0"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, gravure, Musée Calvin, Noyon, XVIème siècle.</a:t>
            </a:r>
            <a:endParaRPr lang="fr-FR" sz="2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5695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6DB497-CB30-7A43-BD3A-AAA81AF5E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049" y="0"/>
            <a:ext cx="8229600" cy="883578"/>
          </a:xfrm>
        </p:spPr>
        <p:txBody>
          <a:bodyPr>
            <a:normAutofit/>
          </a:bodyPr>
          <a:lstStyle/>
          <a:p>
            <a:r>
              <a:rPr lang="fr-FR" b="1" dirty="0"/>
              <a:t>C) Fait religieux et laïcité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BF27858-154A-9349-B5C6-6CCCE615E9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128" y="725159"/>
            <a:ext cx="8409398" cy="54076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i="1" dirty="0"/>
              <a:t>L’école laïque de Jules Ferry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F69476C4-4B87-7D4F-832B-FE171F13F874}"/>
              </a:ext>
            </a:extLst>
          </p:cNvPr>
          <p:cNvSpPr txBox="1">
            <a:spLocks/>
          </p:cNvSpPr>
          <p:nvPr/>
        </p:nvSpPr>
        <p:spPr>
          <a:xfrm>
            <a:off x="139699" y="1657565"/>
            <a:ext cx="9004301" cy="5200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i="1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578F33C-F627-854B-986C-78EDD1EA5A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7269"/>
            <a:ext cx="4572000" cy="279564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D3B760A-8BFE-FD40-B349-D208C48A8D8E}"/>
              </a:ext>
            </a:extLst>
          </p:cNvPr>
          <p:cNvSpPr txBox="1"/>
          <p:nvPr/>
        </p:nvSpPr>
        <p:spPr>
          <a:xfrm>
            <a:off x="-71919" y="3965394"/>
            <a:ext cx="43316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Une école au milieu du XIXème siècle en France, gravure.</a:t>
            </a:r>
          </a:p>
          <a:p>
            <a:endParaRPr lang="fr-FR" sz="14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6E3C4D3-7F39-3046-9B8F-A324ADA9E3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3618" y="1365392"/>
            <a:ext cx="4203208" cy="196149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9BFDC93-CCFB-3044-B467-2B6E03A00D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050" y="4268072"/>
            <a:ext cx="3405696" cy="215694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04D0995-04A0-CC43-8A20-3D763E2411C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186" y="3965394"/>
            <a:ext cx="4666815" cy="2898916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D535064C-9C29-2B4D-BB0C-0E7EEFCFCDFD}"/>
              </a:ext>
            </a:extLst>
          </p:cNvPr>
          <p:cNvSpPr txBox="1"/>
          <p:nvPr/>
        </p:nvSpPr>
        <p:spPr>
          <a:xfrm>
            <a:off x="-41095" y="6392730"/>
            <a:ext cx="4572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dirty="0"/>
              <a:t>Ecole primaire de garçons de </a:t>
            </a:r>
            <a:r>
              <a:rPr lang="fr-FR" sz="1400" dirty="0" err="1"/>
              <a:t>Damvillers</a:t>
            </a:r>
            <a:r>
              <a:rPr lang="fr-FR" sz="1400" dirty="0"/>
              <a:t>, 1899, Musée national de l'Education, Rouen.</a:t>
            </a:r>
          </a:p>
          <a:p>
            <a:pPr algn="r"/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241804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6DB497-CB30-7A43-BD3A-AAA81AF5E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00110"/>
          </a:xfrm>
        </p:spPr>
        <p:txBody>
          <a:bodyPr>
            <a:normAutofit fontScale="90000"/>
          </a:bodyPr>
          <a:lstStyle/>
          <a:p>
            <a:r>
              <a:rPr lang="fr-FR" dirty="0"/>
              <a:t>Calendrier S1-S7 : thèmes à travailler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B14FD08C-3DD9-AE42-A917-FE08961961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994444"/>
              </p:ext>
            </p:extLst>
          </p:nvPr>
        </p:nvGraphicFramePr>
        <p:xfrm>
          <a:off x="279917" y="846044"/>
          <a:ext cx="8668139" cy="46977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0857">
                  <a:extLst>
                    <a:ext uri="{9D8B030D-6E8A-4147-A177-3AD203B41FA5}">
                      <a16:colId xmlns:a16="http://schemas.microsoft.com/office/drawing/2014/main" val="2437665805"/>
                    </a:ext>
                  </a:extLst>
                </a:gridCol>
                <a:gridCol w="2972249">
                  <a:extLst>
                    <a:ext uri="{9D8B030D-6E8A-4147-A177-3AD203B41FA5}">
                      <a16:colId xmlns:a16="http://schemas.microsoft.com/office/drawing/2014/main" val="4187858261"/>
                    </a:ext>
                  </a:extLst>
                </a:gridCol>
                <a:gridCol w="5055033">
                  <a:extLst>
                    <a:ext uri="{9D8B030D-6E8A-4147-A177-3AD203B41FA5}">
                      <a16:colId xmlns:a16="http://schemas.microsoft.com/office/drawing/2014/main" val="3745034788"/>
                    </a:ext>
                  </a:extLst>
                </a:gridCol>
              </a:tblGrid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8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>
                          <a:effectLst/>
                        </a:rPr>
                        <a:t>Thématiques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solidFill>
                            <a:srgbClr val="FFFF00"/>
                          </a:solidFill>
                          <a:effectLst/>
                        </a:rPr>
                        <a:t>Thème à travailler en autonomie à partir du programme et d’un chapitre de manuel de concours</a:t>
                      </a:r>
                      <a:endParaRPr lang="fr-FR" sz="18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0429262"/>
                  </a:ext>
                </a:extLst>
              </a:tr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effectLst/>
                        </a:rPr>
                        <a:t>TD1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Le repérage dans le temps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effectLst/>
                        </a:rPr>
                        <a:t>Dates, périodes historiques, périodisation, chronologie (1/09/2025)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53231512"/>
                  </a:ext>
                </a:extLst>
              </a:tr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effectLst/>
                        </a:rPr>
                        <a:t>TD2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effectLst/>
                        </a:rPr>
                        <a:t>Les traces en histoire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rgbClr val="0432FF"/>
                          </a:solidFill>
                          <a:effectLst/>
                        </a:rPr>
                        <a:t>Et avant la France ? (15/09/2025)</a:t>
                      </a:r>
                    </a:p>
                    <a:p>
                      <a:pPr algn="just"/>
                      <a:endParaRPr lang="fr-FR" sz="1800" dirty="0">
                        <a:solidFill>
                          <a:srgbClr val="0432FF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6666684"/>
                  </a:ext>
                </a:extLst>
              </a:tr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800">
                          <a:effectLst/>
                        </a:rPr>
                        <a:t>TD3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effectLst/>
                        </a:rPr>
                        <a:t>Les modes de vie et leur évolution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rgbClr val="0432FF"/>
                          </a:solidFill>
                          <a:effectLst/>
                        </a:rPr>
                        <a:t>Le temps des rois (23/09/2025</a:t>
                      </a:r>
                      <a:r>
                        <a:rPr lang="fr-FR" sz="1800" dirty="0">
                          <a:solidFill>
                            <a:srgbClr val="0432FF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)</a:t>
                      </a:r>
                      <a:endParaRPr lang="fr-FR" sz="1800" dirty="0">
                        <a:solidFill>
                          <a:srgbClr val="0432FF"/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9271232"/>
                  </a:ext>
                </a:extLst>
              </a:tr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800">
                          <a:effectLst/>
                        </a:rPr>
                        <a:t>TD4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b="0" dirty="0">
                          <a:effectLst/>
                        </a:rPr>
                        <a:t>Le pouvoir politique (organisation, idéologie, symboles)</a:t>
                      </a:r>
                      <a:endParaRPr lang="fr-FR" sz="1800" b="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b="0" dirty="0">
                          <a:solidFill>
                            <a:srgbClr val="0432FF"/>
                          </a:solidFill>
                          <a:effectLst/>
                        </a:rPr>
                        <a:t>La Révolution Française et le Ier empire.</a:t>
                      </a: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0" dirty="0">
                          <a:solidFill>
                            <a:srgbClr val="0432FF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Le temps de la République (</a:t>
                      </a:r>
                      <a:r>
                        <a:rPr lang="fr-FR" sz="1800" b="0" dirty="0">
                          <a:solidFill>
                            <a:srgbClr val="0432FF"/>
                          </a:solidFill>
                          <a:effectLst/>
                        </a:rPr>
                        <a:t>21/10/2025</a:t>
                      </a:r>
                      <a:r>
                        <a:rPr lang="fr-FR" sz="1800" b="0" dirty="0">
                          <a:solidFill>
                            <a:srgbClr val="0432FF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)</a:t>
                      </a:r>
                      <a:endParaRPr lang="fr-FR" sz="1800" b="0" dirty="0">
                        <a:solidFill>
                          <a:srgbClr val="0432FF"/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58452443"/>
                  </a:ext>
                </a:extLst>
              </a:tr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800">
                          <a:effectLst/>
                        </a:rPr>
                        <a:t>TD5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b="1" dirty="0">
                          <a:effectLst/>
                        </a:rPr>
                        <a:t>Le fait religieux et la laïcité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dirty="0">
                          <a:solidFill>
                            <a:srgbClr val="0432FF"/>
                          </a:solidFill>
                          <a:effectLst/>
                        </a:rPr>
                        <a:t>L’âge industriel (6/11/2025</a:t>
                      </a:r>
                      <a:r>
                        <a:rPr lang="fr-FR" sz="1800" b="1" dirty="0">
                          <a:solidFill>
                            <a:srgbClr val="0432FF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)</a:t>
                      </a:r>
                      <a:endParaRPr lang="fr-FR" sz="1800" b="1" dirty="0">
                        <a:solidFill>
                          <a:srgbClr val="0432FF"/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09321820"/>
                  </a:ext>
                </a:extLst>
              </a:tr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800">
                          <a:effectLst/>
                        </a:rPr>
                        <a:t>TD6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effectLst/>
                        </a:rPr>
                        <a:t>Les violences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rgbClr val="0432FF"/>
                          </a:solidFill>
                          <a:effectLst/>
                        </a:rPr>
                        <a:t>La France des guerres mondiales à la construction européenne (24/11/2025</a:t>
                      </a:r>
                      <a:r>
                        <a:rPr lang="fr-FR" sz="1800" dirty="0">
                          <a:solidFill>
                            <a:srgbClr val="0432FF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)</a:t>
                      </a:r>
                      <a:endParaRPr lang="fr-FR" sz="1800" dirty="0">
                        <a:solidFill>
                          <a:srgbClr val="0432FF"/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42162755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6787779-AAD7-051B-69D1-264F1641981A}"/>
              </a:ext>
            </a:extLst>
          </p:cNvPr>
          <p:cNvSpPr txBox="1"/>
          <p:nvPr/>
        </p:nvSpPr>
        <p:spPr>
          <a:xfrm>
            <a:off x="877078" y="5689762"/>
            <a:ext cx="77257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b="1" dirty="0">
                <a:solidFill>
                  <a:srgbClr val="7030A0"/>
                </a:solidFill>
                <a:sym typeface="Wingdings" pitchFamily="2" charset="2"/>
              </a:rPr>
              <a:t> </a:t>
            </a:r>
            <a:r>
              <a:rPr lang="fr-FR" b="1" dirty="0">
                <a:solidFill>
                  <a:srgbClr val="7030A0"/>
                </a:solidFill>
              </a:rPr>
              <a:t>Prendre des notes sur les grands thèmes au programme en identifiant les notions associées à l’aide du tableau des notions : c’est avant tout un travail qualitatif de compréhension davantage qu’un travail </a:t>
            </a:r>
            <a:r>
              <a:rPr lang="fr-FR" b="1">
                <a:solidFill>
                  <a:srgbClr val="7030A0"/>
                </a:solidFill>
              </a:rPr>
              <a:t>de mémorisation</a:t>
            </a:r>
            <a:endParaRPr lang="fr-FR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3541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6DB497-CB30-7A43-BD3A-AAA81AF5E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19906"/>
          </a:xfrm>
        </p:spPr>
        <p:txBody>
          <a:bodyPr>
            <a:normAutofit/>
          </a:bodyPr>
          <a:lstStyle/>
          <a:p>
            <a:r>
              <a:rPr lang="fr-FR" b="1" dirty="0"/>
              <a:t>C) Fait religieux et laïcité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BF27858-154A-9349-B5C6-6CCCE615E9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19907"/>
            <a:ext cx="8229600" cy="54768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u="sng" dirty="0">
                <a:solidFill>
                  <a:srgbClr val="7030A0"/>
                </a:solidFill>
              </a:rPr>
              <a:t>Enseigner le fait religieux : des conseils</a:t>
            </a:r>
            <a:endParaRPr lang="fr-FR" dirty="0">
              <a:solidFill>
                <a:srgbClr val="7030A0"/>
              </a:solidFill>
            </a:endParaRP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F69476C4-4B87-7D4F-832B-FE171F13F874}"/>
              </a:ext>
            </a:extLst>
          </p:cNvPr>
          <p:cNvSpPr txBox="1">
            <a:spLocks/>
          </p:cNvSpPr>
          <p:nvPr/>
        </p:nvSpPr>
        <p:spPr>
          <a:xfrm>
            <a:off x="139699" y="1657565"/>
            <a:ext cx="9004301" cy="5200435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Tx/>
              <a:buChar char="-"/>
            </a:pPr>
            <a:r>
              <a:rPr lang="fr-FR" b="1" dirty="0"/>
              <a:t>ne pas présenter une religion comme un ensemble statique</a:t>
            </a:r>
            <a:r>
              <a:rPr lang="fr-FR" dirty="0"/>
              <a:t> : </a:t>
            </a:r>
            <a:r>
              <a:rPr lang="fr-FR" b="1" dirty="0">
                <a:solidFill>
                  <a:srgbClr val="0432FF"/>
                </a:solidFill>
              </a:rPr>
              <a:t>historiciser le phénomène, le contextualiser </a:t>
            </a:r>
            <a:r>
              <a:rPr lang="fr-FR" b="1" dirty="0"/>
              <a:t>tout en évoquant croyances et pratiques</a:t>
            </a:r>
            <a:endParaRPr lang="fr-FR" b="1" dirty="0">
              <a:solidFill>
                <a:srgbClr val="0432FF"/>
              </a:solidFill>
            </a:endParaRPr>
          </a:p>
          <a:p>
            <a:pPr algn="just">
              <a:buFontTx/>
              <a:buChar char="-"/>
            </a:pPr>
            <a:r>
              <a:rPr lang="fr-FR" b="1" dirty="0"/>
              <a:t>Il faut pouvoir </a:t>
            </a:r>
            <a:r>
              <a:rPr lang="fr-FR" b="1" dirty="0">
                <a:solidFill>
                  <a:srgbClr val="0432FF"/>
                </a:solidFill>
              </a:rPr>
              <a:t>distinguer les croyances des savoirs</a:t>
            </a:r>
            <a:r>
              <a:rPr lang="fr-FR" dirty="0"/>
              <a:t>, par exemple dire « les Chrétiens pensent que… ».</a:t>
            </a:r>
          </a:p>
          <a:p>
            <a:pPr algn="just">
              <a:buFontTx/>
              <a:buChar char="-"/>
            </a:pPr>
            <a:r>
              <a:rPr lang="fr-FR" dirty="0"/>
              <a:t>Adopter si possible une </a:t>
            </a:r>
            <a:r>
              <a:rPr lang="fr-FR" b="1" dirty="0">
                <a:solidFill>
                  <a:srgbClr val="0432FF"/>
                </a:solidFill>
              </a:rPr>
              <a:t>démarche comparatiste (donc pluraliste) </a:t>
            </a:r>
            <a:r>
              <a:rPr lang="fr-FR" dirty="0"/>
              <a:t>permet d’</a:t>
            </a:r>
            <a:r>
              <a:rPr lang="fr-FR" b="1" dirty="0"/>
              <a:t>identifier des différences, mais aussi des similitudes</a:t>
            </a:r>
          </a:p>
          <a:p>
            <a:pPr algn="just">
              <a:buFontTx/>
              <a:buChar char="-"/>
            </a:pPr>
            <a:r>
              <a:rPr lang="fr-FR" b="1" dirty="0"/>
              <a:t>Privilégier une </a:t>
            </a:r>
            <a:r>
              <a:rPr lang="fr-FR" b="1" dirty="0">
                <a:solidFill>
                  <a:srgbClr val="0432FF"/>
                </a:solidFill>
              </a:rPr>
              <a:t>approche transdisciplinaire </a:t>
            </a:r>
            <a:r>
              <a:rPr lang="fr-FR" b="1" dirty="0"/>
              <a:t>: </a:t>
            </a:r>
            <a:r>
              <a:rPr lang="fr-FR" dirty="0"/>
              <a:t>histoire, géographie, enseignement moral et civique, littérature, arts (visuels, musical…)</a:t>
            </a:r>
            <a:endParaRPr lang="fr-FR" b="1" dirty="0"/>
          </a:p>
          <a:p>
            <a:pPr algn="just">
              <a:buFontTx/>
              <a:buChar char="-"/>
            </a:pPr>
            <a:r>
              <a:rPr lang="fr-FR" dirty="0"/>
              <a:t>A partir de personnages et de récits, </a:t>
            </a:r>
            <a:r>
              <a:rPr lang="fr-FR" b="1" dirty="0"/>
              <a:t>l’enjeu est la création d’une </a:t>
            </a:r>
            <a:r>
              <a:rPr lang="fr-FR" b="1" dirty="0">
                <a:solidFill>
                  <a:srgbClr val="0432FF"/>
                </a:solidFill>
              </a:rPr>
              <a:t>culture commune de savoirs sur les religions </a:t>
            </a:r>
            <a:r>
              <a:rPr lang="fr-FR" dirty="0"/>
              <a:t>avec des références partagées permettant de </a:t>
            </a:r>
            <a:r>
              <a:rPr lang="fr-FR" dirty="0">
                <a:solidFill>
                  <a:srgbClr val="0432FF"/>
                </a:solidFill>
              </a:rPr>
              <a:t>décoder le monde</a:t>
            </a:r>
          </a:p>
          <a:p>
            <a:pPr algn="just">
              <a:buFontTx/>
              <a:buChar char="-"/>
            </a:pPr>
            <a:r>
              <a:rPr lang="fr-FR" dirty="0"/>
              <a:t>Un </a:t>
            </a:r>
            <a:r>
              <a:rPr lang="fr-FR" b="1" dirty="0">
                <a:solidFill>
                  <a:srgbClr val="FF0000"/>
                </a:solidFill>
              </a:rPr>
              <a:t>danger</a:t>
            </a:r>
            <a:r>
              <a:rPr lang="fr-FR" dirty="0"/>
              <a:t> en classe </a:t>
            </a:r>
            <a:r>
              <a:rPr lang="fr-FR" b="1" dirty="0"/>
              <a:t>: </a:t>
            </a:r>
            <a:r>
              <a:rPr lang="fr-FR" b="1" dirty="0">
                <a:solidFill>
                  <a:srgbClr val="FF0000"/>
                </a:solidFill>
              </a:rPr>
              <a:t>renforcer les réflexes identitaires</a:t>
            </a:r>
            <a:r>
              <a:rPr lang="fr-FR" dirty="0"/>
              <a:t>, </a:t>
            </a:r>
            <a:r>
              <a:rPr lang="fr-FR" b="1" dirty="0"/>
              <a:t>véhiculer</a:t>
            </a:r>
            <a:r>
              <a:rPr lang="fr-FR" dirty="0"/>
              <a:t> malgré soi des </a:t>
            </a:r>
            <a:r>
              <a:rPr lang="fr-FR" b="1" dirty="0"/>
              <a:t>préjugés</a:t>
            </a:r>
            <a:r>
              <a:rPr lang="fr-FR" dirty="0"/>
              <a:t> (ex : toutes les personnes ayant des origines en Afrique du Nord seraient musulmanes)</a:t>
            </a:r>
          </a:p>
          <a:p>
            <a:pPr algn="just">
              <a:buFontTx/>
              <a:buChar char="-"/>
            </a:pPr>
            <a:r>
              <a:rPr lang="fr-FR" dirty="0"/>
              <a:t>Un </a:t>
            </a:r>
            <a:r>
              <a:rPr lang="fr-FR" b="1" dirty="0">
                <a:solidFill>
                  <a:srgbClr val="FF0000"/>
                </a:solidFill>
              </a:rPr>
              <a:t>écueil</a:t>
            </a:r>
            <a:r>
              <a:rPr lang="fr-FR" dirty="0"/>
              <a:t> : présenter inconsciemment la croyance religieuse comme la norme et </a:t>
            </a:r>
            <a:r>
              <a:rPr lang="fr-FR" b="1" dirty="0">
                <a:solidFill>
                  <a:srgbClr val="FF0000"/>
                </a:solidFill>
              </a:rPr>
              <a:t>oublier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b="1" dirty="0">
                <a:solidFill>
                  <a:srgbClr val="FF0000"/>
                </a:solidFill>
              </a:rPr>
              <a:t>les courants athée, agnostique et les formes de spiritualité non religieuses</a:t>
            </a:r>
          </a:p>
        </p:txBody>
      </p:sp>
    </p:spTree>
    <p:extLst>
      <p:ext uri="{BB962C8B-B14F-4D97-AF65-F5344CB8AC3E}">
        <p14:creationId xmlns:p14="http://schemas.microsoft.com/office/powerpoint/2010/main" val="2826251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6DB497-CB30-7A43-BD3A-AAA81AF5E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839" y="0"/>
            <a:ext cx="8747796" cy="657922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Les exposés de l’UE11EC4 – M1 A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CFB6E30-5346-E126-6693-52AD7DDA60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graphicFrame>
        <p:nvGraphicFramePr>
          <p:cNvPr id="6" name="Espace réservé du contenu 4">
            <a:extLst>
              <a:ext uri="{FF2B5EF4-FFF2-40B4-BE49-F238E27FC236}">
                <a16:creationId xmlns:a16="http://schemas.microsoft.com/office/drawing/2014/main" id="{B24B9FAD-A498-BE87-5F41-785C5C72148C}"/>
              </a:ext>
            </a:extLst>
          </p:cNvPr>
          <p:cNvGraphicFramePr>
            <a:graphicFrameLocks/>
          </p:cNvGraphicFramePr>
          <p:nvPr/>
        </p:nvGraphicFramePr>
        <p:xfrm>
          <a:off x="122335" y="657922"/>
          <a:ext cx="8899329" cy="6096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4824">
                  <a:extLst>
                    <a:ext uri="{9D8B030D-6E8A-4147-A177-3AD203B41FA5}">
                      <a16:colId xmlns:a16="http://schemas.microsoft.com/office/drawing/2014/main" val="2437665805"/>
                    </a:ext>
                  </a:extLst>
                </a:gridCol>
                <a:gridCol w="1576874">
                  <a:extLst>
                    <a:ext uri="{9D8B030D-6E8A-4147-A177-3AD203B41FA5}">
                      <a16:colId xmlns:a16="http://schemas.microsoft.com/office/drawing/2014/main" val="4187858261"/>
                    </a:ext>
                  </a:extLst>
                </a:gridCol>
                <a:gridCol w="2239347">
                  <a:extLst>
                    <a:ext uri="{9D8B030D-6E8A-4147-A177-3AD203B41FA5}">
                      <a16:colId xmlns:a16="http://schemas.microsoft.com/office/drawing/2014/main" val="3745034788"/>
                    </a:ext>
                  </a:extLst>
                </a:gridCol>
                <a:gridCol w="3381880">
                  <a:extLst>
                    <a:ext uri="{9D8B030D-6E8A-4147-A177-3AD203B41FA5}">
                      <a16:colId xmlns:a16="http://schemas.microsoft.com/office/drawing/2014/main" val="2900688989"/>
                    </a:ext>
                  </a:extLst>
                </a:gridCol>
                <a:gridCol w="1226404">
                  <a:extLst>
                    <a:ext uri="{9D8B030D-6E8A-4147-A177-3AD203B41FA5}">
                      <a16:colId xmlns:a16="http://schemas.microsoft.com/office/drawing/2014/main" val="3789533417"/>
                    </a:ext>
                  </a:extLst>
                </a:gridCol>
              </a:tblGrid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8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effectLst/>
                        </a:rPr>
                        <a:t>Thématiques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effectLst/>
                        </a:rPr>
                        <a:t>Notions proposées (à construire avec les élèves)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Documents proposés</a:t>
                      </a:r>
                    </a:p>
                    <a:p>
                      <a:pPr algn="just"/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(à utiliser avec les élèves)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Présentation-analyse séance stage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0429262"/>
                  </a:ext>
                </a:extLst>
              </a:tr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effectLst/>
                        </a:rPr>
                        <a:t>TD2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effectLst/>
                        </a:rPr>
                        <a:t>Les traces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solidFill>
                            <a:srgbClr val="0A813E"/>
                          </a:solidFill>
                          <a:effectLst/>
                        </a:rPr>
                        <a:t>• Les traces (du passé)</a:t>
                      </a:r>
                    </a:p>
                    <a:p>
                      <a:pPr algn="just"/>
                      <a:endParaRPr lang="fr-FR" sz="1600" dirty="0">
                        <a:solidFill>
                          <a:srgbClr val="0A813E"/>
                        </a:solidFill>
                        <a:effectLst/>
                      </a:endParaRPr>
                    </a:p>
                    <a:p>
                      <a:pPr algn="just"/>
                      <a:r>
                        <a:rPr lang="fr-FR" sz="1600" dirty="0">
                          <a:solidFill>
                            <a:srgbClr val="0A813E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• Héritage, racine ou patrimoine historique ?</a:t>
                      </a:r>
                    </a:p>
                    <a:p>
                      <a:pPr algn="just"/>
                      <a:r>
                        <a:rPr lang="fr-FR" sz="1600" dirty="0">
                          <a:solidFill>
                            <a:srgbClr val="0432FF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Enzo-Clémentine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- Les dieux du foyer d’</a:t>
                      </a:r>
                      <a:r>
                        <a:rPr lang="fr-FR" sz="1600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Argentomagus</a:t>
                      </a:r>
                      <a:endParaRPr lang="fr-FR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fr-FR" sz="1600" dirty="0">
                          <a:solidFill>
                            <a:srgbClr val="0432FF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Benjamin-Willy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endParaRPr lang="fr-FR" sz="18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6666684"/>
                  </a:ext>
                </a:extLst>
              </a:tr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600">
                          <a:effectLst/>
                        </a:rPr>
                        <a:t>TD3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effectLst/>
                        </a:rPr>
                        <a:t>Les modes de vie et leur évolution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solidFill>
                            <a:srgbClr val="0A813E"/>
                          </a:solidFill>
                          <a:effectLst/>
                        </a:rPr>
                        <a:t>• L’industrialisation</a:t>
                      </a:r>
                    </a:p>
                    <a:p>
                      <a:pPr algn="just"/>
                      <a:endParaRPr lang="fr-FR" sz="1600" dirty="0">
                        <a:solidFill>
                          <a:srgbClr val="0A813E"/>
                        </a:solidFill>
                        <a:effectLst/>
                      </a:endParaRPr>
                    </a:p>
                    <a:p>
                      <a:pPr algn="just"/>
                      <a:r>
                        <a:rPr lang="fr-FR" sz="1600" dirty="0">
                          <a:solidFill>
                            <a:srgbClr val="0A813E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• L’habitat</a:t>
                      </a: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1600" dirty="0">
                          <a:solidFill>
                            <a:srgbClr val="0432FF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Clémentine-Cloé-Carla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- La « moissonneuse » gauloise</a:t>
                      </a: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fr-FR" sz="1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- Quatre images des usines </a:t>
                      </a:r>
                      <a:r>
                        <a:rPr lang="fr-FR" sz="1600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Balsan</a:t>
                      </a:r>
                      <a:r>
                        <a:rPr lang="fr-FR" sz="1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vers 1900 </a:t>
                      </a:r>
                      <a:r>
                        <a:rPr lang="fr-FR" sz="1600" dirty="0">
                          <a:solidFill>
                            <a:srgbClr val="0432FF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Marion-Emilie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endParaRPr lang="fr-FR" sz="18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9271232"/>
                  </a:ext>
                </a:extLst>
              </a:tr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600">
                          <a:effectLst/>
                        </a:rPr>
                        <a:t>TD4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600" dirty="0">
                          <a:effectLst/>
                        </a:rPr>
                        <a:t>Le pouvoir (organisation, idéologie, symboles)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solidFill>
                            <a:srgbClr val="0A813E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• La république</a:t>
                      </a:r>
                    </a:p>
                    <a:p>
                      <a:pPr algn="just"/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Léa-Gaëlle</a:t>
                      </a:r>
                    </a:p>
                    <a:p>
                      <a:pPr algn="just"/>
                      <a:r>
                        <a:rPr lang="fr-FR" sz="1600" dirty="0">
                          <a:solidFill>
                            <a:srgbClr val="0A813E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• La démocratie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- Napoléon Ier en costume de sacre</a:t>
                      </a:r>
                    </a:p>
                    <a:p>
                      <a:pPr algn="just"/>
                      <a:r>
                        <a:rPr lang="fr-FR" sz="1600" dirty="0">
                          <a:solidFill>
                            <a:srgbClr val="0432FF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Emma-Louane-Shelly </a:t>
                      </a:r>
                      <a:endParaRPr lang="fr-FR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fr-FR" sz="1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- Le triomphe de la République (1875)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endParaRPr lang="fr-FR" sz="18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58452443"/>
                  </a:ext>
                </a:extLst>
              </a:tr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600">
                          <a:effectLst/>
                        </a:rPr>
                        <a:t>TD5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Le fait religieux et la laïcité (dans l’histoire)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solidFill>
                            <a:srgbClr val="0A813E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• La violence et la tolérance (en matière de religion)</a:t>
                      </a:r>
                      <a:r>
                        <a:rPr lang="fr-FR" sz="1600" dirty="0">
                          <a:solidFill>
                            <a:srgbClr val="0432FF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Julia-Marion</a:t>
                      </a:r>
                    </a:p>
                    <a:p>
                      <a:pPr algn="just"/>
                      <a:endParaRPr lang="fr-FR" sz="1600" dirty="0">
                        <a:solidFill>
                          <a:srgbClr val="0A813E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fr-FR" sz="1600" dirty="0">
                          <a:solidFill>
                            <a:srgbClr val="0A813E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• La christianisation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- la prise de Damiette (1249) par Saint-Louis</a:t>
                      </a:r>
                    </a:p>
                    <a:p>
                      <a:pPr algn="just"/>
                      <a:endParaRPr lang="fr-FR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fr-FR" sz="1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- 2 images d’élèves au XIXème siècle</a:t>
                      </a:r>
                    </a:p>
                    <a:p>
                      <a:pPr algn="just"/>
                      <a:endParaRPr lang="fr-FR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POSSIBLE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09321820"/>
                  </a:ext>
                </a:extLst>
              </a:tr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effectLst/>
                        </a:rPr>
                        <a:t>TD6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effectLst/>
                        </a:rPr>
                        <a:t>Les violences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solidFill>
                            <a:srgbClr val="0A813E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• La guerre</a:t>
                      </a:r>
                    </a:p>
                    <a:p>
                      <a:pPr algn="just"/>
                      <a:endParaRPr lang="fr-FR" sz="1600" dirty="0">
                        <a:solidFill>
                          <a:srgbClr val="0A813E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solidFill>
                            <a:srgbClr val="0A813E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• Le génocide des Juifs</a:t>
                      </a: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solidFill>
                            <a:srgbClr val="0432FF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Maïlys-Eloïse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- la lettre d’un poilu de l’Indre en 1916</a:t>
                      </a: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solidFill>
                            <a:srgbClr val="0432FF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Charlène-Gianni</a:t>
                      </a:r>
                      <a:endParaRPr lang="fr-FR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fr-FR" sz="1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- la lettre de l’infirmière du camp de Douadic (mars 1943)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POSSIBLE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421627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62198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6DB497-CB30-7A43-BD3A-AAA81AF5E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839" y="0"/>
            <a:ext cx="8747796" cy="657922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Les exposés de l’UE11EC4 – M1 B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B14FD08C-3DD9-AE42-A917-FE08961961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3335851"/>
              </p:ext>
            </p:extLst>
          </p:nvPr>
        </p:nvGraphicFramePr>
        <p:xfrm>
          <a:off x="122335" y="761447"/>
          <a:ext cx="8899329" cy="58521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4824">
                  <a:extLst>
                    <a:ext uri="{9D8B030D-6E8A-4147-A177-3AD203B41FA5}">
                      <a16:colId xmlns:a16="http://schemas.microsoft.com/office/drawing/2014/main" val="2437665805"/>
                    </a:ext>
                  </a:extLst>
                </a:gridCol>
                <a:gridCol w="1576874">
                  <a:extLst>
                    <a:ext uri="{9D8B030D-6E8A-4147-A177-3AD203B41FA5}">
                      <a16:colId xmlns:a16="http://schemas.microsoft.com/office/drawing/2014/main" val="4187858261"/>
                    </a:ext>
                  </a:extLst>
                </a:gridCol>
                <a:gridCol w="2239347">
                  <a:extLst>
                    <a:ext uri="{9D8B030D-6E8A-4147-A177-3AD203B41FA5}">
                      <a16:colId xmlns:a16="http://schemas.microsoft.com/office/drawing/2014/main" val="3745034788"/>
                    </a:ext>
                  </a:extLst>
                </a:gridCol>
                <a:gridCol w="3381880">
                  <a:extLst>
                    <a:ext uri="{9D8B030D-6E8A-4147-A177-3AD203B41FA5}">
                      <a16:colId xmlns:a16="http://schemas.microsoft.com/office/drawing/2014/main" val="2900688989"/>
                    </a:ext>
                  </a:extLst>
                </a:gridCol>
                <a:gridCol w="1226404">
                  <a:extLst>
                    <a:ext uri="{9D8B030D-6E8A-4147-A177-3AD203B41FA5}">
                      <a16:colId xmlns:a16="http://schemas.microsoft.com/office/drawing/2014/main" val="3789533417"/>
                    </a:ext>
                  </a:extLst>
                </a:gridCol>
              </a:tblGrid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800">
                          <a:effectLst/>
                        </a:rPr>
                        <a:t> 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effectLst/>
                        </a:rPr>
                        <a:t>Thématiques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effectLst/>
                        </a:rPr>
                        <a:t>Notions proposées (à construire avec les élèves)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Documents proposés</a:t>
                      </a:r>
                    </a:p>
                    <a:p>
                      <a:pPr algn="just"/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(à utiliser avec les élèves)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Présentation-analyse séance stage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0429262"/>
                  </a:ext>
                </a:extLst>
              </a:tr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effectLst/>
                        </a:rPr>
                        <a:t>TD2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effectLst/>
                        </a:rPr>
                        <a:t>Les traces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solidFill>
                            <a:srgbClr val="0A813E"/>
                          </a:solidFill>
                          <a:effectLst/>
                        </a:rPr>
                        <a:t>• Les traces (du passé)</a:t>
                      </a: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Alicia</a:t>
                      </a:r>
                    </a:p>
                    <a:p>
                      <a:pPr algn="just"/>
                      <a:endParaRPr lang="fr-FR" sz="1600" dirty="0">
                        <a:solidFill>
                          <a:srgbClr val="0A813E"/>
                        </a:solidFill>
                        <a:effectLst/>
                      </a:endParaRPr>
                    </a:p>
                    <a:p>
                      <a:pPr algn="just"/>
                      <a:r>
                        <a:rPr lang="fr-FR" sz="1600" dirty="0">
                          <a:solidFill>
                            <a:srgbClr val="0A813E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• Héritage, racine ou patrimoine historique ?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- Les dieux du foyer d’</a:t>
                      </a:r>
                      <a:r>
                        <a:rPr lang="fr-FR" sz="1600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Argentomagus</a:t>
                      </a:r>
                      <a:endParaRPr lang="fr-FR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fr-FR" sz="16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Steffy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endParaRPr lang="fr-FR" sz="18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6666684"/>
                  </a:ext>
                </a:extLst>
              </a:tr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600">
                          <a:effectLst/>
                        </a:rPr>
                        <a:t>TD3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effectLst/>
                        </a:rPr>
                        <a:t>Les modes de vie et leur évolution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solidFill>
                            <a:srgbClr val="0A813E"/>
                          </a:solidFill>
                          <a:effectLst/>
                        </a:rPr>
                        <a:t>• L’industrialisation</a:t>
                      </a:r>
                    </a:p>
                    <a:p>
                      <a:pPr algn="just"/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Ambre</a:t>
                      </a:r>
                    </a:p>
                    <a:p>
                      <a:pPr algn="just"/>
                      <a:r>
                        <a:rPr lang="fr-FR" sz="1600" dirty="0">
                          <a:solidFill>
                            <a:srgbClr val="0A813E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• L’habitat</a:t>
                      </a:r>
                    </a:p>
                    <a:p>
                      <a:pPr algn="just"/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Aude-Fanny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- La « moissonneuse » gauloise</a:t>
                      </a: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fr-FR" sz="1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- Quatre images des usines </a:t>
                      </a:r>
                      <a:r>
                        <a:rPr lang="fr-FR" sz="1600" dirty="0" err="1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Balsan</a:t>
                      </a:r>
                      <a:r>
                        <a:rPr lang="fr-FR" sz="1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 vers 1900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endParaRPr lang="fr-FR" sz="18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9271232"/>
                  </a:ext>
                </a:extLst>
              </a:tr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600">
                          <a:effectLst/>
                        </a:rPr>
                        <a:t>TD4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600" dirty="0">
                          <a:effectLst/>
                        </a:rPr>
                        <a:t>Le pouvoir (organisation, idéologie, symboles)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solidFill>
                            <a:srgbClr val="0A813E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• La république</a:t>
                      </a:r>
                    </a:p>
                    <a:p>
                      <a:pPr algn="just"/>
                      <a:endParaRPr lang="fr-FR" sz="1600" dirty="0">
                        <a:solidFill>
                          <a:srgbClr val="0A813E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fr-FR" sz="1600" dirty="0">
                          <a:solidFill>
                            <a:srgbClr val="0A813E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• La démocratie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- Napoléon Ier en costume de sacre</a:t>
                      </a:r>
                    </a:p>
                    <a:p>
                      <a:pPr algn="just"/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Coline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fr-FR" sz="1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Le triomphe de la République (1875) </a:t>
                      </a: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Sana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endParaRPr lang="fr-FR" sz="18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58452443"/>
                  </a:ext>
                </a:extLst>
              </a:tr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600">
                          <a:effectLst/>
                        </a:rPr>
                        <a:t>TD5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Le fait religieux et la laïcité (dans l’histoire)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solidFill>
                            <a:srgbClr val="0A813E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• La violence et la tolérance (en matière de religion) </a:t>
                      </a: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Arthur-Mélissa</a:t>
                      </a:r>
                    </a:p>
                    <a:p>
                      <a:pPr algn="just"/>
                      <a:r>
                        <a:rPr lang="fr-FR" sz="1600" dirty="0">
                          <a:solidFill>
                            <a:srgbClr val="0A813E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• La christianisation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- la prise de Damiette (1249) par Saint-Louis</a:t>
                      </a:r>
                    </a:p>
                    <a:p>
                      <a:pPr algn="just"/>
                      <a:r>
                        <a:rPr lang="fr-FR" sz="1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- 2 images d’élèves au XIXème siècle</a:t>
                      </a:r>
                    </a:p>
                    <a:p>
                      <a:pPr algn="just"/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Manon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endParaRPr lang="fr-FR" sz="18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09321820"/>
                  </a:ext>
                </a:extLst>
              </a:tr>
              <a:tr h="645804"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effectLst/>
                        </a:rPr>
                        <a:t>TD6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effectLst/>
                        </a:rPr>
                        <a:t>Les violences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solidFill>
                            <a:srgbClr val="0A813E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• La guerre</a:t>
                      </a: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Lukas</a:t>
                      </a: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solidFill>
                            <a:srgbClr val="0A813E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• Le génocide des Juifs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- la lettre d’un poilu de l’Indre en 1916</a:t>
                      </a:r>
                    </a:p>
                    <a:p>
                      <a:pPr algn="just"/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Sanae-</a:t>
                      </a:r>
                      <a:r>
                        <a:rPr lang="fr-FR" sz="16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Moinecha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fr-FR" sz="16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- la lettre de l’infirmière du camp de Douadic (mars 1943) </a:t>
                      </a: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Lana</a:t>
                      </a:r>
                      <a:endParaRPr lang="fr-FR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POSSIBLE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421627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7417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6DB497-CB30-7A43-BD3A-AAA81AF5E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67265"/>
          </a:xfrm>
        </p:spPr>
        <p:txBody>
          <a:bodyPr>
            <a:normAutofit fontScale="90000"/>
          </a:bodyPr>
          <a:lstStyle/>
          <a:p>
            <a:r>
              <a:rPr lang="fr-FR" dirty="0"/>
              <a:t>Plan du TD5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7A31C01-F4A1-EA43-8B73-1CE98EDE4B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66119"/>
            <a:ext cx="8229600" cy="6091881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AutoNum type="alphaUcParenR"/>
            </a:pPr>
            <a:r>
              <a:rPr lang="fr-FR" sz="3000" b="1" dirty="0"/>
              <a:t>Retour sur questionner un document (portrait du pouvoir)</a:t>
            </a:r>
          </a:p>
          <a:p>
            <a:pPr marL="0" indent="0">
              <a:buNone/>
            </a:pPr>
            <a:endParaRPr lang="fr-FR" sz="3000" b="1" dirty="0"/>
          </a:p>
          <a:p>
            <a:pPr marL="0" indent="0">
              <a:buNone/>
            </a:pPr>
            <a:r>
              <a:rPr lang="fr-FR" sz="3000" b="1" dirty="0"/>
              <a:t>B) Le thème à (re)voir : l’âge industriel</a:t>
            </a:r>
          </a:p>
          <a:p>
            <a:pPr marL="0" indent="0">
              <a:buNone/>
            </a:pPr>
            <a:endParaRPr lang="fr-FR" sz="3000" b="1" dirty="0"/>
          </a:p>
          <a:p>
            <a:pPr marL="0" indent="0">
              <a:buNone/>
            </a:pPr>
            <a:r>
              <a:rPr lang="fr-FR" sz="3000" b="1" dirty="0"/>
              <a:t>C) Exposés</a:t>
            </a:r>
          </a:p>
          <a:p>
            <a:pPr marL="0" indent="0">
              <a:buNone/>
            </a:pPr>
            <a:r>
              <a:rPr lang="fr-FR" sz="2400" dirty="0">
                <a:solidFill>
                  <a:srgbClr val="0A813E"/>
                </a:solidFill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• La violence et la tolérance (en matière de religion)</a:t>
            </a:r>
            <a:r>
              <a:rPr lang="fr-FR" sz="2400" dirty="0">
                <a:solidFill>
                  <a:srgbClr val="0432FF"/>
                </a:solidFill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Julia-Marion (M1A)</a:t>
            </a:r>
          </a:p>
          <a:p>
            <a:pPr marL="0" indent="0">
              <a:buNone/>
            </a:pPr>
            <a:r>
              <a:rPr lang="fr-FR" sz="2400" dirty="0">
                <a:solidFill>
                  <a:srgbClr val="0A813E"/>
                </a:solidFill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• La violence et la tolérance (en matière de religion) </a:t>
            </a:r>
            <a:r>
              <a:rPr lang="fr-FR" sz="2400" dirty="0"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Arthur-Mélissa (M1B)</a:t>
            </a:r>
          </a:p>
          <a:p>
            <a:pPr marL="0" indent="0" algn="just">
              <a:buNone/>
            </a:pPr>
            <a:r>
              <a:rPr lang="fr-FR" sz="2400" dirty="0">
                <a:solidFill>
                  <a:srgbClr val="FF0000"/>
                </a:solidFill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• 2 images d’élèves au XIXème siècle </a:t>
            </a:r>
            <a:r>
              <a:rPr lang="fr-FR" sz="2400" dirty="0"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Manon (M1B)</a:t>
            </a:r>
          </a:p>
          <a:p>
            <a:pPr marL="0" indent="0">
              <a:buNone/>
            </a:pPr>
            <a:endParaRPr lang="fr-FR" b="1" dirty="0"/>
          </a:p>
          <a:p>
            <a:pPr marL="0" indent="0">
              <a:buNone/>
            </a:pPr>
            <a:r>
              <a:rPr lang="fr-FR" sz="3000" b="1" dirty="0"/>
              <a:t>D) Fait religieux et laïcité dans l’enseignement de l’histoire</a:t>
            </a:r>
          </a:p>
          <a:p>
            <a:pPr marL="0" indent="0">
              <a:buNone/>
            </a:pPr>
            <a:r>
              <a:rPr lang="fr-FR" sz="2400" dirty="0"/>
              <a:t>Qu’est-ce qu’une </a:t>
            </a:r>
            <a:r>
              <a:rPr lang="fr-FR" sz="2400" dirty="0">
                <a:solidFill>
                  <a:srgbClr val="0432FF"/>
                </a:solidFill>
              </a:rPr>
              <a:t>religion</a:t>
            </a:r>
            <a:r>
              <a:rPr lang="fr-FR" sz="2400" dirty="0"/>
              <a:t> ? Qu’est-ce qu’un </a:t>
            </a:r>
            <a:r>
              <a:rPr lang="fr-FR" sz="2400" dirty="0">
                <a:solidFill>
                  <a:srgbClr val="0432FF"/>
                </a:solidFill>
              </a:rPr>
              <a:t>fait religieux </a:t>
            </a:r>
            <a:r>
              <a:rPr lang="fr-FR" sz="2400" dirty="0"/>
              <a:t>?</a:t>
            </a:r>
          </a:p>
          <a:p>
            <a:pPr marL="0" indent="0">
              <a:buNone/>
            </a:pPr>
            <a:r>
              <a:rPr lang="fr-FR" sz="2400" dirty="0"/>
              <a:t>Quels </a:t>
            </a:r>
            <a:r>
              <a:rPr lang="fr-FR" sz="2400" dirty="0">
                <a:solidFill>
                  <a:srgbClr val="0432FF"/>
                </a:solidFill>
              </a:rPr>
              <a:t>contenus concernés </a:t>
            </a:r>
            <a:r>
              <a:rPr lang="fr-FR" sz="2400" dirty="0"/>
              <a:t>par le fait religieux dans le programme ?</a:t>
            </a:r>
          </a:p>
          <a:p>
            <a:pPr marL="0" indent="0">
              <a:buNone/>
            </a:pPr>
            <a:r>
              <a:rPr lang="fr-FR" sz="2400" dirty="0"/>
              <a:t>Quels </a:t>
            </a:r>
            <a:r>
              <a:rPr lang="fr-FR" sz="2400" dirty="0">
                <a:solidFill>
                  <a:srgbClr val="0432FF"/>
                </a:solidFill>
              </a:rPr>
              <a:t>documents pour aborder le fait religieux </a:t>
            </a:r>
            <a:r>
              <a:rPr lang="fr-FR" sz="2400" dirty="0"/>
              <a:t>à travers ces points du programme ?</a:t>
            </a:r>
          </a:p>
          <a:p>
            <a:pPr marL="0" indent="0">
              <a:buNone/>
            </a:pPr>
            <a:r>
              <a:rPr lang="fr-FR" sz="2200" i="1" dirty="0"/>
              <a:t>La christianisation de la Gaule romaine   	Louis IX, roi très chrétien</a:t>
            </a:r>
          </a:p>
          <a:p>
            <a:pPr marL="0" indent="0">
              <a:buNone/>
            </a:pPr>
            <a:r>
              <a:rPr lang="fr-FR" sz="2200" i="1" dirty="0"/>
              <a:t>Henri IV et l’édit de Nantes                   		L’école laïque de Jules Ferry</a:t>
            </a:r>
          </a:p>
        </p:txBody>
      </p:sp>
    </p:spTree>
    <p:extLst>
      <p:ext uri="{BB962C8B-B14F-4D97-AF65-F5344CB8AC3E}">
        <p14:creationId xmlns:p14="http://schemas.microsoft.com/office/powerpoint/2010/main" val="3583415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341A1C-B380-F441-884D-40BDA2A41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935" y="0"/>
            <a:ext cx="8774130" cy="998483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A) Retour sur « questionner » en histoire</a:t>
            </a:r>
          </a:p>
        </p:txBody>
      </p:sp>
      <p:pic>
        <p:nvPicPr>
          <p:cNvPr id="5" name="Image 3" descr="1792_[Mille_sept_cent_quatre_[...]_ReducReglageNetjpg">
            <a:extLst>
              <a:ext uri="{FF2B5EF4-FFF2-40B4-BE49-F238E27FC236}">
                <a16:creationId xmlns:a16="http://schemas.microsoft.com/office/drawing/2014/main" id="{FAEF322F-87A6-8947-9EA7-19BC47DB74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0434" y="752153"/>
            <a:ext cx="3983318" cy="5303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5C134EB-6E39-5C4C-8EA7-3A57DCDE8B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853" y="806734"/>
            <a:ext cx="3689131" cy="524935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16457A05-8A99-9246-BF7F-15DD1A375FF9}"/>
              </a:ext>
            </a:extLst>
          </p:cNvPr>
          <p:cNvSpPr txBox="1"/>
          <p:nvPr/>
        </p:nvSpPr>
        <p:spPr>
          <a:xfrm>
            <a:off x="-43695" y="6056090"/>
            <a:ext cx="46876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u="sng" dirty="0"/>
              <a:t>Louis XIV en costume de sacre</a:t>
            </a:r>
            <a:r>
              <a:rPr lang="fr-FR" sz="1600" dirty="0"/>
              <a:t>, par Hyacinthe Rigaud, 1701, huile sur toile, hauteur : 2,77m, largeur : 1,94m, Château de Versailles et Musée du Louvre à Paris.</a:t>
            </a:r>
          </a:p>
          <a:p>
            <a:endParaRPr lang="fr-FR" sz="1600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8B09DAA-39C5-9D48-84E6-E3147632423C}"/>
              </a:ext>
            </a:extLst>
          </p:cNvPr>
          <p:cNvSpPr txBox="1"/>
          <p:nvPr/>
        </p:nvSpPr>
        <p:spPr>
          <a:xfrm>
            <a:off x="4840434" y="6034601"/>
            <a:ext cx="44774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Affiche pour le centenaire de la République, Imprimerie </a:t>
            </a:r>
            <a:r>
              <a:rPr lang="fr-FR" sz="1600" dirty="0" err="1"/>
              <a:t>Pichot</a:t>
            </a:r>
            <a:r>
              <a:rPr lang="fr-FR" sz="1600" dirty="0"/>
              <a:t>, 1892, Paris, Bibliothèque nationale de France (</a:t>
            </a:r>
            <a:r>
              <a:rPr lang="fr-FR" sz="1600" dirty="0" err="1"/>
              <a:t>BnF</a:t>
            </a:r>
            <a:r>
              <a:rPr lang="fr-FR" sz="1600" dirty="0"/>
              <a:t>), 1m40 sur 1 m.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99C8FCF-9618-6648-B797-56812B7D4F6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44467" y="752153"/>
            <a:ext cx="3779583" cy="6063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48055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CA22690-9B95-FF4D-BC1C-035044D5DE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5162"/>
            <a:ext cx="9144000" cy="638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743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 22">
            <a:extLst>
              <a:ext uri="{FF2B5EF4-FFF2-40B4-BE49-F238E27FC236}">
                <a16:creationId xmlns:a16="http://schemas.microsoft.com/office/drawing/2014/main" id="{B32E1201-5A17-0446-8CEC-743C59D6EE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9599"/>
            <a:ext cx="9144000" cy="6258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4212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370BBBE4-7430-0111-35C1-8EB7B9064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515" y="0"/>
            <a:ext cx="43809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210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6DB497-CB30-7A43-BD3A-AAA81AF5E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4463"/>
            <a:ext cx="9144000" cy="775699"/>
          </a:xfrm>
        </p:spPr>
        <p:txBody>
          <a:bodyPr>
            <a:normAutofit/>
          </a:bodyPr>
          <a:lstStyle/>
          <a:p>
            <a:r>
              <a:rPr lang="fr-FR" b="1" dirty="0"/>
              <a:t>B) Le thème : l’âge industriel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B4535CAC-6181-B64F-BFDB-43E51E7B6D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98634"/>
            <a:ext cx="8229600" cy="858247"/>
          </a:xfrm>
        </p:spPr>
        <p:txBody>
          <a:bodyPr/>
          <a:lstStyle/>
          <a:p>
            <a:pPr marL="0" indent="0">
              <a:buNone/>
            </a:pPr>
            <a:r>
              <a:rPr lang="fr-FR" dirty="0">
                <a:sym typeface="Wingdings" pitchFamily="2" charset="2"/>
              </a:rPr>
              <a:t>Le texte des programmes (2015, 2020…)</a:t>
            </a:r>
            <a:endParaRPr lang="fr-FR" dirty="0"/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F527F52-B77F-C946-AF2F-CAACE5ADDE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9723621"/>
              </p:ext>
            </p:extLst>
          </p:nvPr>
        </p:nvGraphicFramePr>
        <p:xfrm>
          <a:off x="540328" y="1578499"/>
          <a:ext cx="7845136" cy="414538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98909">
                  <a:extLst>
                    <a:ext uri="{9D8B030D-6E8A-4147-A177-3AD203B41FA5}">
                      <a16:colId xmlns:a16="http://schemas.microsoft.com/office/drawing/2014/main" val="3947274842"/>
                    </a:ext>
                  </a:extLst>
                </a:gridCol>
                <a:gridCol w="4746227">
                  <a:extLst>
                    <a:ext uri="{9D8B030D-6E8A-4147-A177-3AD203B41FA5}">
                      <a16:colId xmlns:a16="http://schemas.microsoft.com/office/drawing/2014/main" val="551496225"/>
                    </a:ext>
                  </a:extLst>
                </a:gridCol>
              </a:tblGrid>
              <a:tr h="284901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b="1" dirty="0">
                          <a:effectLst/>
                        </a:rPr>
                        <a:t>Classe de CM2</a:t>
                      </a:r>
                      <a:endParaRPr lang="fr-F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56" marR="15697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5420379"/>
                  </a:ext>
                </a:extLst>
              </a:tr>
              <a:tr h="2215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b="1" dirty="0">
                          <a:effectLst/>
                        </a:rPr>
                        <a:t>Repères annuels de programmation</a:t>
                      </a:r>
                      <a:endParaRPr lang="fr-F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56" marR="156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400" b="1" dirty="0">
                          <a:effectLst/>
                        </a:rPr>
                        <a:t>Démarches et contenus d’enseignement</a:t>
                      </a:r>
                      <a:endParaRPr lang="fr-F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56" marR="15697" marT="0" marB="0"/>
                </a:tc>
                <a:extLst>
                  <a:ext uri="{0D108BD9-81ED-4DB2-BD59-A6C34878D82A}">
                    <a16:rowId xmlns:a16="http://schemas.microsoft.com/office/drawing/2014/main" val="1201740844"/>
                  </a:ext>
                </a:extLst>
              </a:tr>
              <a:tr h="3617577">
                <a:tc>
                  <a:txBody>
                    <a:bodyPr/>
                    <a:lstStyle/>
                    <a:p>
                      <a:pPr algn="ctr">
                        <a:lnSpc>
                          <a:spcPct val="165000"/>
                        </a:lnSpc>
                        <a:spcBef>
                          <a:spcPts val="800"/>
                        </a:spcBef>
                        <a:spcAft>
                          <a:spcPts val="500"/>
                        </a:spcAft>
                      </a:pPr>
                      <a:r>
                        <a:rPr lang="fr-FR" sz="1800" dirty="0">
                          <a:effectLst/>
                        </a:rPr>
                        <a:t> Thème 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b="1" dirty="0">
                          <a:effectLst/>
                        </a:rPr>
                        <a:t>L’âge industriel en France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dirty="0">
                          <a:effectLst/>
                        </a:rPr>
                        <a:t> • </a:t>
                      </a:r>
                      <a:r>
                        <a:rPr lang="fr-FR" sz="1800" dirty="0">
                          <a:solidFill>
                            <a:srgbClr val="00B050"/>
                          </a:solidFill>
                          <a:effectLst/>
                        </a:rPr>
                        <a:t>Les énergies majeures de l’âge industriel (charbon puis pétrole) et les machines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dirty="0">
                          <a:effectLst/>
                        </a:rPr>
                        <a:t> • Le travail à la mine, à l’usine, à l’atelier, au grand magasin.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dirty="0">
                          <a:solidFill>
                            <a:srgbClr val="0432FF"/>
                          </a:solidFill>
                          <a:effectLst/>
                        </a:rPr>
                        <a:t> • La ville industrielle.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800" dirty="0">
                          <a:solidFill>
                            <a:srgbClr val="0432FF"/>
                          </a:solidFill>
                          <a:effectLst/>
                        </a:rPr>
                        <a:t> • Le monde rural.</a:t>
                      </a:r>
                    </a:p>
                  </a:txBody>
                  <a:tcPr marL="856" marR="156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8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800" dirty="0">
                          <a:effectLst/>
                        </a:rPr>
                        <a:t>Parmi les sujets d’étude proposés, le professeur en choisit deux. Les </a:t>
                      </a:r>
                      <a:r>
                        <a:rPr lang="fr-FR" sz="1800" b="1" dirty="0">
                          <a:effectLst/>
                        </a:rPr>
                        <a:t>entrées concrètes</a:t>
                      </a:r>
                      <a:r>
                        <a:rPr lang="fr-FR" sz="1800" dirty="0">
                          <a:effectLst/>
                        </a:rPr>
                        <a:t> doivent être privilégiées pour saisir les </a:t>
                      </a:r>
                      <a:r>
                        <a:rPr lang="fr-FR" sz="1800" b="1" dirty="0">
                          <a:effectLst/>
                        </a:rPr>
                        <a:t>nouveaux modes et lieux de production</a:t>
                      </a:r>
                      <a:r>
                        <a:rPr lang="fr-FR" sz="1800" dirty="0">
                          <a:effectLst/>
                        </a:rPr>
                        <a:t>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800" dirty="0">
                          <a:effectLst/>
                        </a:rPr>
                        <a:t>On montre que </a:t>
                      </a:r>
                      <a:r>
                        <a:rPr lang="fr-FR" sz="1800" b="1" dirty="0">
                          <a:effectLst/>
                        </a:rPr>
                        <a:t>l’industrialisation</a:t>
                      </a:r>
                      <a:r>
                        <a:rPr lang="fr-FR" sz="1800" dirty="0">
                          <a:effectLst/>
                        </a:rPr>
                        <a:t> est un </a:t>
                      </a:r>
                      <a:r>
                        <a:rPr lang="fr-FR" sz="1800" b="1" dirty="0">
                          <a:effectLst/>
                        </a:rPr>
                        <a:t>processus</a:t>
                      </a:r>
                      <a:r>
                        <a:rPr lang="fr-FR" sz="1800" dirty="0">
                          <a:effectLst/>
                        </a:rPr>
                        <a:t> qui s’inscrit </a:t>
                      </a:r>
                      <a:r>
                        <a:rPr lang="fr-FR" sz="1800" b="1" dirty="0">
                          <a:effectLst/>
                        </a:rPr>
                        <a:t>dans la durée</a:t>
                      </a:r>
                      <a:r>
                        <a:rPr lang="fr-FR" sz="1800" b="0" dirty="0">
                          <a:effectLst/>
                        </a:rPr>
                        <a:t>, </a:t>
                      </a:r>
                      <a:r>
                        <a:rPr lang="fr-FR" sz="1800" b="0" dirty="0">
                          <a:solidFill>
                            <a:srgbClr val="00B050"/>
                          </a:solidFill>
                          <a:effectLst/>
                        </a:rPr>
                        <a:t>qui touche </a:t>
                      </a:r>
                      <a:r>
                        <a:rPr lang="fr-FR" sz="1800" b="1" dirty="0">
                          <a:solidFill>
                            <a:srgbClr val="00B050"/>
                          </a:solidFill>
                          <a:effectLst/>
                        </a:rPr>
                        <a:t>tous les secteurs de production</a:t>
                      </a:r>
                      <a:r>
                        <a:rPr lang="fr-FR" sz="1800" b="1" dirty="0">
                          <a:effectLst/>
                        </a:rPr>
                        <a:t> </a:t>
                      </a:r>
                      <a:r>
                        <a:rPr lang="fr-FR" sz="1800" dirty="0">
                          <a:effectLst/>
                        </a:rPr>
                        <a:t>et qui entraine des </a:t>
                      </a:r>
                      <a:r>
                        <a:rPr lang="fr-FR" sz="1800" b="1" dirty="0">
                          <a:effectLst/>
                        </a:rPr>
                        <a:t>évolutions des mondes urbain et rural</a:t>
                      </a:r>
                      <a:r>
                        <a:rPr lang="fr-FR" sz="1800" b="0" dirty="0">
                          <a:effectLst/>
                        </a:rPr>
                        <a:t> </a:t>
                      </a:r>
                      <a:r>
                        <a:rPr lang="fr-FR" sz="1800" b="0" dirty="0">
                          <a:solidFill>
                            <a:srgbClr val="00B050"/>
                          </a:solidFill>
                          <a:effectLst/>
                        </a:rPr>
                        <a:t>et de profonds </a:t>
                      </a:r>
                      <a:r>
                        <a:rPr lang="fr-FR" sz="1800" b="1" dirty="0">
                          <a:solidFill>
                            <a:schemeClr val="tx1"/>
                          </a:solidFill>
                          <a:effectLst/>
                        </a:rPr>
                        <a:t>changements sociaux </a:t>
                      </a:r>
                      <a:r>
                        <a:rPr lang="fr-FR" sz="1800" b="0" dirty="0">
                          <a:solidFill>
                            <a:srgbClr val="00B050"/>
                          </a:solidFill>
                          <a:effectLst/>
                        </a:rPr>
                        <a:t>et environnementaux.</a:t>
                      </a:r>
                      <a:endParaRPr lang="fr-FR" sz="180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Mangal" panose="02040503050203030202" pitchFamily="18" charset="0"/>
                      </a:endParaRPr>
                    </a:p>
                  </a:txBody>
                  <a:tcPr marL="856" marR="15697" marT="0" marB="0"/>
                </a:tc>
                <a:extLst>
                  <a:ext uri="{0D108BD9-81ED-4DB2-BD59-A6C34878D82A}">
                    <a16:rowId xmlns:a16="http://schemas.microsoft.com/office/drawing/2014/main" val="172260731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3A453B3F-72CC-2341-A271-06927636AF34}"/>
              </a:ext>
            </a:extLst>
          </p:cNvPr>
          <p:cNvSpPr txBox="1"/>
          <p:nvPr/>
        </p:nvSpPr>
        <p:spPr>
          <a:xfrm>
            <a:off x="685801" y="5876239"/>
            <a:ext cx="80737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7030A0"/>
                </a:solidFill>
              </a:rPr>
              <a:t>PROBLEMATIQUE : quels bouleversements provoque l’âge industriel (en France) </a:t>
            </a:r>
            <a:r>
              <a:rPr lang="fr-FR" sz="2400" b="1" i="1" dirty="0">
                <a:solidFill>
                  <a:srgbClr val="7030A0"/>
                </a:solidFill>
              </a:rPr>
              <a:t>au XIXème siècle (jusqu’en 1914) </a:t>
            </a:r>
            <a:r>
              <a:rPr lang="fr-FR" sz="2400" b="1" dirty="0">
                <a:solidFill>
                  <a:srgbClr val="7030A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74682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4419</TotalTime>
  <Words>2427</Words>
  <Application>Microsoft Office PowerPoint</Application>
  <PresentationFormat>Affichage à l'écran (4:3)</PresentationFormat>
  <Paragraphs>388</Paragraphs>
  <Slides>32</Slides>
  <Notes>2</Notes>
  <HiddenSlides>0</HiddenSlides>
  <MMClips>1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32</vt:i4>
      </vt:variant>
    </vt:vector>
  </HeadingPairs>
  <TitlesOfParts>
    <vt:vector size="41" baseType="lpstr">
      <vt:lpstr>DengXian</vt:lpstr>
      <vt:lpstr>SimSun</vt:lpstr>
      <vt:lpstr>Arial</vt:lpstr>
      <vt:lpstr>Calibri</vt:lpstr>
      <vt:lpstr>FiraSans Regular</vt:lpstr>
      <vt:lpstr>Mangal</vt:lpstr>
      <vt:lpstr>Times New Roman</vt:lpstr>
      <vt:lpstr>Wingdings</vt:lpstr>
      <vt:lpstr>Thème Office</vt:lpstr>
      <vt:lpstr>Le fait religieux et la laïcité</vt:lpstr>
      <vt:lpstr>Le calendrier du S1-S7</vt:lpstr>
      <vt:lpstr>Calendrier S1-S7 : thèmes à travailler</vt:lpstr>
      <vt:lpstr>Plan du TD5</vt:lpstr>
      <vt:lpstr>A) Retour sur « questionner » en histoire</vt:lpstr>
      <vt:lpstr>Présentation PowerPoint</vt:lpstr>
      <vt:lpstr>Présentation PowerPoint</vt:lpstr>
      <vt:lpstr>Présentation PowerPoint</vt:lpstr>
      <vt:lpstr>B) Le thème : l’âge industriel</vt:lpstr>
      <vt:lpstr>B) Le thème : l’âge industriel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C) Fait religieux et laïcité</vt:lpstr>
      <vt:lpstr>C) Fait religieux et laïcité</vt:lpstr>
      <vt:lpstr>Présentation PowerPoint</vt:lpstr>
      <vt:lpstr>En cycle 3 en « histoire des arts »</vt:lpstr>
      <vt:lpstr>En cycle 3, en histoire</vt:lpstr>
      <vt:lpstr>Présentation PowerPoint</vt:lpstr>
      <vt:lpstr>C) Fait religieux et laïcité</vt:lpstr>
      <vt:lpstr>Présentation PowerPoint</vt:lpstr>
      <vt:lpstr>C) Fait religieux et laïcité</vt:lpstr>
      <vt:lpstr>C) Fait religieux et laïcité</vt:lpstr>
      <vt:lpstr>C) Fait religieux et laïcité</vt:lpstr>
      <vt:lpstr>C) Fait religieux et laïcité</vt:lpstr>
      <vt:lpstr>C) Fait religieux et laïcité</vt:lpstr>
      <vt:lpstr>Les exposés de l’UE11EC4 – M1 A</vt:lpstr>
      <vt:lpstr>Les exposés de l’UE11EC4 – M1 B</vt:lpstr>
    </vt:vector>
  </TitlesOfParts>
  <Company>Iufm Orléans-Tours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Préhistoire</dc:title>
  <dc:creator>Jean-Louis LAUBRY</dc:creator>
  <cp:lastModifiedBy>Jean-Louis Laubry</cp:lastModifiedBy>
  <cp:revision>201</cp:revision>
  <cp:lastPrinted>2017-09-04T10:56:21Z</cp:lastPrinted>
  <dcterms:created xsi:type="dcterms:W3CDTF">2020-09-06T15:52:41Z</dcterms:created>
  <dcterms:modified xsi:type="dcterms:W3CDTF">2025-11-06T06:59:26Z</dcterms:modified>
</cp:coreProperties>
</file>