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8"/>
  </p:notesMasterIdLst>
  <p:sldIdLst>
    <p:sldId id="257" r:id="rId2"/>
    <p:sldId id="366" r:id="rId3"/>
    <p:sldId id="355" r:id="rId4"/>
    <p:sldId id="258" r:id="rId5"/>
    <p:sldId id="310" r:id="rId6"/>
    <p:sldId id="343" r:id="rId7"/>
    <p:sldId id="340" r:id="rId8"/>
    <p:sldId id="307" r:id="rId9"/>
    <p:sldId id="308" r:id="rId10"/>
    <p:sldId id="367" r:id="rId11"/>
    <p:sldId id="311" r:id="rId12"/>
    <p:sldId id="356" r:id="rId13"/>
    <p:sldId id="368" r:id="rId14"/>
    <p:sldId id="261" r:id="rId15"/>
    <p:sldId id="369" r:id="rId16"/>
    <p:sldId id="371" r:id="rId17"/>
    <p:sldId id="370" r:id="rId18"/>
    <p:sldId id="329" r:id="rId19"/>
    <p:sldId id="372" r:id="rId20"/>
    <p:sldId id="373" r:id="rId21"/>
    <p:sldId id="304" r:id="rId22"/>
    <p:sldId id="314" r:id="rId23"/>
    <p:sldId id="374" r:id="rId24"/>
    <p:sldId id="344" r:id="rId25"/>
    <p:sldId id="375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5" r:id="rId34"/>
    <p:sldId id="386" r:id="rId35"/>
    <p:sldId id="387" r:id="rId36"/>
    <p:sldId id="388" r:id="rId37"/>
    <p:sldId id="389" r:id="rId38"/>
    <p:sldId id="390" r:id="rId39"/>
    <p:sldId id="393" r:id="rId40"/>
    <p:sldId id="394" r:id="rId41"/>
    <p:sldId id="395" r:id="rId42"/>
    <p:sldId id="396" r:id="rId43"/>
    <p:sldId id="397" r:id="rId44"/>
    <p:sldId id="398" r:id="rId45"/>
    <p:sldId id="376" r:id="rId46"/>
    <p:sldId id="306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 varScale="1">
        <p:scale>
          <a:sx n="91" d="100"/>
          <a:sy n="91" d="100"/>
        </p:scale>
        <p:origin x="123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94B66-D961-4AC4-9AEF-2EF38D7394E1}" type="datetimeFigureOut">
              <a:rPr lang="fr-FR" smtClean="0"/>
              <a:pPr/>
              <a:t>06/09/2024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39A88-E61F-46F6-9A0B-4D6862B0AB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0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641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880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011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638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933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415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063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733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081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502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62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319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118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081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457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205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159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8133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895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732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658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97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7372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229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098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2809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6483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24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83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301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237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248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20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9A88-E61F-46F6-9A0B-4D6862B0ABAB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7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0F8FD2D-BECB-4C56-88FB-433F19E4CA9A}" type="datetime1">
              <a:rPr lang="fr-FR" smtClean="0"/>
              <a:t>06/09/2024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09D702-A9FF-47C8-AA2C-04CFA63C58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351-7C2E-4CAF-93C8-CC00D7C86140}" type="datetime1">
              <a:rPr lang="fr-FR" smtClean="0"/>
              <a:t>06/09/2024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D702-A9FF-47C8-AA2C-04CFA63C58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225818E-0D08-4EBA-A021-20145638407B}" type="datetime1">
              <a:rPr lang="fr-FR" smtClean="0"/>
              <a:t>06/09/2024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409D702-A9FF-47C8-AA2C-04CFA63C58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86C7-525C-4CA4-B70D-D21495E25929}" type="datetime1">
              <a:rPr lang="fr-FR" smtClean="0"/>
              <a:t>06/09/2024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09D702-A9FF-47C8-AA2C-04CFA63C58C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C4FB-4F88-4060-A355-EDB51A825435}" type="datetime1">
              <a:rPr lang="fr-FR" smtClean="0"/>
              <a:t>06/09/2024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409D702-A9FF-47C8-AA2C-04CFA63C58C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7C6A0B5-A14B-4B9E-A6B9-F7DE23D5A806}" type="datetime1">
              <a:rPr lang="fr-FR" smtClean="0"/>
              <a:t>06/09/2024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409D702-A9FF-47C8-AA2C-04CFA63C58C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3C598B-E042-4CF6-B9F0-52027B73E300}" type="datetime1">
              <a:rPr lang="fr-FR" smtClean="0"/>
              <a:t>06/09/2024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409D702-A9FF-47C8-AA2C-04CFA63C58C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0599-B77B-4801-AF4D-C8E8A9B43BE3}" type="datetime1">
              <a:rPr lang="fr-FR" smtClean="0"/>
              <a:t>06/09/2024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09D702-A9FF-47C8-AA2C-04CFA63C58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8DC6-8DAE-440D-BEA7-37FD9FB793AA}" type="datetime1">
              <a:rPr lang="fr-FR" smtClean="0"/>
              <a:t>06/09/2024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09D702-A9FF-47C8-AA2C-04CFA63C58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FE7D-CCE9-4AA0-A3C0-6C5E9B921F57}" type="datetime1">
              <a:rPr lang="fr-FR" smtClean="0"/>
              <a:t>06/09/2024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09D702-A9FF-47C8-AA2C-04CFA63C58C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157A4C8-63E2-4370-944A-4B9C86D67AF6}" type="datetime1">
              <a:rPr lang="fr-FR" smtClean="0"/>
              <a:t>06/09/2024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409D702-A9FF-47C8-AA2C-04CFA63C58C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65B674-74B0-4486-9EA1-F05FAE52580A}" type="datetime1">
              <a:rPr lang="fr-FR" smtClean="0"/>
              <a:t>06/09/2024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09D702-A9FF-47C8-AA2C-04CFA63C58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che.media.eduscol.education.fr/file/Le_monde_du_vivant/01/1/RA16_C2_QMON_1_inscrire_comment_reconnaitre_le_monde_vivant_N.D_555011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od.unistra.fr/inspe/svt-dissections/video/21814-svt-02-dissection-les-mouvements-corporels-la-dissection-de-la-patte-de-grenouille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.media.eduscol.education.fr/file/Le_monde_du_vivant/01/3/RA16_C2_QMON_1_repere_mise_en_oeuvre_sequence_555013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pid34139/cycle-2-ecole-elementair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scol.education.fr/90/j-enseigne-au-cycle-4" TargetMode="External"/><Relationship Id="rId4" Type="http://schemas.openxmlformats.org/officeDocument/2006/relationships/hyperlink" Target="https://eduscol.education.fr/pid34150/cycle-3-ecole-elementaire-colleg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cid100354/copie-ressources-svt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8761" y="3279589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fr-FR" dirty="0"/>
              <a:t>CM </a:t>
            </a:r>
            <a:br>
              <a:rPr lang="fr-FR" dirty="0"/>
            </a:br>
            <a:r>
              <a:rPr lang="fr-FR" dirty="0"/>
              <a:t>UE 1.1 EC5</a:t>
            </a:r>
            <a:br>
              <a:rPr lang="fr-FR" dirty="0"/>
            </a:br>
            <a:r>
              <a:rPr lang="fr-FR" sz="2200" dirty="0"/>
              <a:t>S. </a:t>
            </a:r>
            <a:r>
              <a:rPr lang="fr-FR" sz="2200" dirty="0" err="1"/>
              <a:t>BOURget</a:t>
            </a:r>
            <a:br>
              <a:rPr lang="fr-FR" sz="2200" dirty="0"/>
            </a:br>
            <a:r>
              <a:rPr lang="fr-FR" sz="2200" dirty="0"/>
              <a:t>INSPE Centre val de Loire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D702-A9FF-47C8-AA2C-04CFA63C58CC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1" y="272531"/>
            <a:ext cx="3856640" cy="1017037"/>
          </a:xfrm>
          <a:prstGeom prst="rect">
            <a:avLst/>
          </a:prstGeom>
        </p:spPr>
      </p:pic>
      <p:pic>
        <p:nvPicPr>
          <p:cNvPr id="13" name="Image 12" descr="Une image contenant personne, habits, intérieur, Visage humain&#10;&#10;Description générée automatiquement">
            <a:extLst>
              <a:ext uri="{FF2B5EF4-FFF2-40B4-BE49-F238E27FC236}">
                <a16:creationId xmlns:a16="http://schemas.microsoft.com/office/drawing/2014/main" id="{8C013DBA-4BCB-A8EE-19DD-08B982FDC8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4" y="1436983"/>
            <a:ext cx="5715446" cy="3216153"/>
          </a:xfrm>
          <a:prstGeom prst="rect">
            <a:avLst/>
          </a:prstGeom>
        </p:spPr>
      </p:pic>
      <p:sp>
        <p:nvSpPr>
          <p:cNvPr id="16" name="Sous-titre 15">
            <a:extLst>
              <a:ext uri="{FF2B5EF4-FFF2-40B4-BE49-F238E27FC236}">
                <a16:creationId xmlns:a16="http://schemas.microsoft.com/office/drawing/2014/main" id="{74D2E087-B3CA-1FAB-2649-28C246AE23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71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9D17EA-AAB6-825E-6F5B-4848BEBD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3.Comment faire des sciences à l’école élémentaire?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70ECCFF-110E-AC2E-5979-B2E34867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366025-E7FD-A702-4ADC-CEA11801FA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208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Démarche d’investigation en cycle 2:</a:t>
            </a:r>
            <a:br>
              <a:rPr lang="fr-FR" sz="3200" dirty="0"/>
            </a:br>
            <a:r>
              <a:rPr lang="fr-FR" sz="3200" dirty="0"/>
              <a:t>les mouvements corporels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452320" y="580526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BO n°31,</a:t>
            </a:r>
          </a:p>
          <a:p>
            <a:r>
              <a:rPr lang="fr-FR" sz="1400" dirty="0"/>
              <a:t>30 juillet 2020</a:t>
            </a:r>
          </a:p>
        </p:txBody>
      </p:sp>
      <p:pic>
        <p:nvPicPr>
          <p:cNvPr id="7" name="Espace réservé pour une image  4" descr="Programme2020_cycle_2_comparatif_131324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169" y="1394460"/>
            <a:ext cx="6551087" cy="52114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5301208"/>
            <a:ext cx="3390528" cy="43204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1076476"/>
            <a:ext cx="1656184" cy="360040"/>
          </a:xfrm>
          <a:prstGeom prst="wedgeRectCallout">
            <a:avLst>
              <a:gd name="adj1" fmla="val -16886"/>
              <a:gd name="adj2" fmla="val 235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compétences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411760" y="3248980"/>
            <a:ext cx="1656184" cy="360040"/>
          </a:xfrm>
          <a:prstGeom prst="wedgeRectCallout">
            <a:avLst>
              <a:gd name="adj1" fmla="val -159481"/>
              <a:gd name="adj2" fmla="val -114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connaissances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7191" y="1076476"/>
            <a:ext cx="1656184" cy="548870"/>
          </a:xfrm>
          <a:prstGeom prst="wedgeRectCallout">
            <a:avLst>
              <a:gd name="adj1" fmla="val -91872"/>
              <a:gd name="adj2" fmla="val 1715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Exemples d’activités</a:t>
            </a:r>
          </a:p>
        </p:txBody>
      </p:sp>
    </p:spTree>
    <p:extLst>
      <p:ext uri="{BB962C8B-B14F-4D97-AF65-F5344CB8AC3E}">
        <p14:creationId xmlns:p14="http://schemas.microsoft.com/office/powerpoint/2010/main" val="414017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23340" t="15051" r="6586" b="51314"/>
          <a:stretch/>
        </p:blipFill>
        <p:spPr>
          <a:xfrm>
            <a:off x="0" y="1526484"/>
            <a:ext cx="8400933" cy="312665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56047" y="5517232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https://cache.media.eduscol.education.fr/file/Le_monde_du_vivant/01/1/RA16_C2_QMON_1_inscrire_comment_reconnaitre_le_monde_vivant_N.D_555011.pdf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3928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6116F1-14BB-14E3-D265-BD5E43D7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mouvement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D656963-0513-4ACF-1B1D-70EB76B4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BEFF11-A127-7D6B-52B8-48F6BFF00DA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Ce que vous savez!!!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Activité 1: dessiner votre bras en indiquant les différents éléments qui permettent son mouvement.</a:t>
            </a:r>
          </a:p>
        </p:txBody>
      </p:sp>
    </p:spTree>
    <p:extLst>
      <p:ext uri="{BB962C8B-B14F-4D97-AF65-F5344CB8AC3E}">
        <p14:creationId xmlns:p14="http://schemas.microsoft.com/office/powerpoint/2010/main" val="2506816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Conceptions initiales: définition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indent="-339725" algn="just">
              <a:spcBef>
                <a:spcPct val="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800" dirty="0">
              <a:latin typeface="+mj-lt"/>
            </a:endParaRPr>
          </a:p>
          <a:p>
            <a:pPr indent="-339725" algn="just">
              <a:spcBef>
                <a:spcPct val="0"/>
              </a:spcBef>
              <a:buClr>
                <a:srgbClr val="CCCC66"/>
              </a:buClr>
              <a:buFont typeface="Wingdings" pitchFamily="2" charset="2"/>
              <a:buChar char="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latin typeface="+mj-lt"/>
              </a:rPr>
              <a:t>Ensemble d’idées coordonnées et d’images cohérentes explicatives, utilisées par les apprenants pour raisonner face à des situations. </a:t>
            </a:r>
          </a:p>
          <a:p>
            <a:pPr indent="-339725" algn="just">
              <a:spcBef>
                <a:spcPct val="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800" dirty="0">
              <a:latin typeface="+mj-lt"/>
            </a:endParaRPr>
          </a:p>
          <a:p>
            <a:pPr indent="-339725">
              <a:spcBef>
                <a:spcPct val="0"/>
              </a:spcBef>
              <a:buClr>
                <a:srgbClr val="CCCC66"/>
              </a:buClr>
              <a:buFont typeface="Wingdings" pitchFamily="2" charset="2"/>
              <a:buChar char="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800" dirty="0">
              <a:latin typeface="+mj-lt"/>
            </a:endParaRPr>
          </a:p>
          <a:p>
            <a:pPr indent="-339725">
              <a:spcBef>
                <a:spcPct val="0"/>
              </a:spcBef>
              <a:buClr>
                <a:srgbClr val="CCCC66"/>
              </a:buClr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 dirty="0">
                <a:solidFill>
                  <a:srgbClr val="999900"/>
                </a:solidFill>
              </a:rPr>
              <a:t>                Une conception est un modèle explicatif du monde qui s’est construit par les différentes expériences des apprenants </a:t>
            </a:r>
          </a:p>
          <a:p>
            <a:pPr indent="-339725">
              <a:spcBef>
                <a:spcPct val="0"/>
              </a:spcBef>
              <a:buClr>
                <a:srgbClr val="CCCC66"/>
              </a:buClr>
              <a:buFont typeface="Wingdings" pitchFamily="2" charset="2"/>
              <a:buChar char="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800" dirty="0">
              <a:latin typeface="+mj-lt"/>
            </a:endParaRPr>
          </a:p>
          <a:p>
            <a:pPr indent="-339725">
              <a:spcBef>
                <a:spcPct val="0"/>
              </a:spcBef>
              <a:buClr>
                <a:srgbClr val="CCCC66"/>
              </a:buClr>
              <a:buFont typeface="Wingdings" pitchFamily="2" charset="2"/>
              <a:buChar char="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dirty="0">
              <a:latin typeface="Arial" charset="0"/>
            </a:endParaRPr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1043608" y="4437112"/>
            <a:ext cx="648072" cy="14401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7D30C6-DA63-4288-018A-340261F7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mouvement : les connaissances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3B3EC88-FBB0-DA35-5529-050CDDDA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271217-173F-C536-E8A7-A6720E19D9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F859BB-DA53-FE38-100C-DC34F4C49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761902"/>
            <a:ext cx="6820904" cy="3334098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1366AAD-402B-D9BD-7F54-016A5DA20FCB}"/>
              </a:ext>
            </a:extLst>
          </p:cNvPr>
          <p:cNvSpPr/>
          <p:nvPr/>
        </p:nvSpPr>
        <p:spPr>
          <a:xfrm>
            <a:off x="3635896" y="3645024"/>
            <a:ext cx="288032" cy="576064"/>
          </a:xfrm>
          <a:prstGeom prst="ellipse">
            <a:avLst/>
          </a:prstGeom>
          <a:noFill/>
          <a:ln w="476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081A299-4608-90BF-3490-BF74ADA5F7B4}"/>
              </a:ext>
            </a:extLst>
          </p:cNvPr>
          <p:cNvSpPr/>
          <p:nvPr/>
        </p:nvSpPr>
        <p:spPr>
          <a:xfrm>
            <a:off x="4788024" y="4969768"/>
            <a:ext cx="288032" cy="576064"/>
          </a:xfrm>
          <a:prstGeom prst="ellipse">
            <a:avLst/>
          </a:prstGeom>
          <a:noFill/>
          <a:ln w="476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CBEBA98-67C3-9832-C258-E72CD748DBB4}"/>
              </a:ext>
            </a:extLst>
          </p:cNvPr>
          <p:cNvCxnSpPr/>
          <p:nvPr/>
        </p:nvCxnSpPr>
        <p:spPr>
          <a:xfrm>
            <a:off x="2771800" y="2852936"/>
            <a:ext cx="864096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AEC37B5F-2ABC-30F7-5A6F-E9CF4C9DB2C7}"/>
              </a:ext>
            </a:extLst>
          </p:cNvPr>
          <p:cNvSpPr txBox="1"/>
          <p:nvPr/>
        </p:nvSpPr>
        <p:spPr>
          <a:xfrm>
            <a:off x="1157332" y="2577236"/>
            <a:ext cx="162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articulations</a:t>
            </a:r>
          </a:p>
        </p:txBody>
      </p:sp>
    </p:spTree>
    <p:extLst>
      <p:ext uri="{BB962C8B-B14F-4D97-AF65-F5344CB8AC3E}">
        <p14:creationId xmlns:p14="http://schemas.microsoft.com/office/powerpoint/2010/main" val="32787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03AC8-BD97-E8B3-C92A-D2A56235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4B18B79-B56E-46CA-5865-DA3C9DD9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E855045-4FD3-B134-A43B-42283F521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517377"/>
            <a:ext cx="2972215" cy="3038899"/>
          </a:xfrm>
          <a:prstGeom prst="rect">
            <a:avLst/>
          </a:prstGeom>
        </p:spPr>
      </p:pic>
      <p:pic>
        <p:nvPicPr>
          <p:cNvPr id="12" name="Image 11" descr="Une image contenant croquis, art, dessin, illustration&#10;&#10;Description générée automatiquement">
            <a:extLst>
              <a:ext uri="{FF2B5EF4-FFF2-40B4-BE49-F238E27FC236}">
                <a16:creationId xmlns:a16="http://schemas.microsoft.com/office/drawing/2014/main" id="{1B3FDD11-8427-0CE4-F32F-BC46FD95F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42" y="1743424"/>
            <a:ext cx="4000500" cy="29146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B5999F2-8F21-89BA-4259-1FB7236AC31E}"/>
              </a:ext>
            </a:extLst>
          </p:cNvPr>
          <p:cNvSpPr/>
          <p:nvPr/>
        </p:nvSpPr>
        <p:spPr>
          <a:xfrm>
            <a:off x="4572000" y="1628800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87A7C0-8F2C-5CEE-3B98-0CB04F0DDCF8}"/>
              </a:ext>
            </a:extLst>
          </p:cNvPr>
          <p:cNvSpPr/>
          <p:nvPr/>
        </p:nvSpPr>
        <p:spPr>
          <a:xfrm>
            <a:off x="4689348" y="2142295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6855E1-DCBE-D41B-F9C2-A4183A1F0BB3}"/>
              </a:ext>
            </a:extLst>
          </p:cNvPr>
          <p:cNvSpPr/>
          <p:nvPr/>
        </p:nvSpPr>
        <p:spPr>
          <a:xfrm>
            <a:off x="4689348" y="3158970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5BF56E-F898-7BD6-F8C1-16FAF30FE3B7}"/>
              </a:ext>
            </a:extLst>
          </p:cNvPr>
          <p:cNvSpPr/>
          <p:nvPr/>
        </p:nvSpPr>
        <p:spPr>
          <a:xfrm>
            <a:off x="7668344" y="2856806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1C1C5A-C8D7-4ADE-EA6E-89972F18FCBA}"/>
              </a:ext>
            </a:extLst>
          </p:cNvPr>
          <p:cNvSpPr/>
          <p:nvPr/>
        </p:nvSpPr>
        <p:spPr>
          <a:xfrm>
            <a:off x="4572000" y="4509121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932CCD-793D-34DC-F0E4-56FCDD8A6218}"/>
              </a:ext>
            </a:extLst>
          </p:cNvPr>
          <p:cNvSpPr/>
          <p:nvPr/>
        </p:nvSpPr>
        <p:spPr>
          <a:xfrm>
            <a:off x="7684927" y="3461135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3C6B62-16F9-EA4E-EC2D-432B78414223}"/>
              </a:ext>
            </a:extLst>
          </p:cNvPr>
          <p:cNvSpPr/>
          <p:nvPr/>
        </p:nvSpPr>
        <p:spPr>
          <a:xfrm>
            <a:off x="7684927" y="3970188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  <p:pic>
        <p:nvPicPr>
          <p:cNvPr id="25" name="Image 24" descr="Une image contenant Graisse animale, Chair, nourriture&#10;&#10;Description générée automatiquement">
            <a:extLst>
              <a:ext uri="{FF2B5EF4-FFF2-40B4-BE49-F238E27FC236}">
                <a16:creationId xmlns:a16="http://schemas.microsoft.com/office/drawing/2014/main" id="{741FF6A1-7A1E-27D3-02DE-504650123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0" y="1551763"/>
            <a:ext cx="3167338" cy="443427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7E48B6E4-08DE-424E-DFA5-B33E5CCE46D8}"/>
              </a:ext>
            </a:extLst>
          </p:cNvPr>
          <p:cNvSpPr txBox="1"/>
          <p:nvPr/>
        </p:nvSpPr>
        <p:spPr>
          <a:xfrm>
            <a:off x="5220072" y="4772698"/>
            <a:ext cx="35273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indent="0">
              <a:buNone/>
            </a:pPr>
            <a:r>
              <a:rPr lang="fr-FR" dirty="0"/>
              <a:t>Au niveau d’une articulation, les os sont recouverts de cartilage lisse, et un liquide permet de faciliter le glissement.</a:t>
            </a:r>
          </a:p>
          <a:p>
            <a:pPr marL="118872" indent="0">
              <a:buNone/>
            </a:pPr>
            <a:r>
              <a:rPr lang="fr-FR" dirty="0"/>
              <a:t>Les os sont attachés entre eux grâce aux ligaments mais pas par les muscles.</a:t>
            </a:r>
          </a:p>
        </p:txBody>
      </p:sp>
    </p:spTree>
    <p:extLst>
      <p:ext uri="{BB962C8B-B14F-4D97-AF65-F5344CB8AC3E}">
        <p14:creationId xmlns:p14="http://schemas.microsoft.com/office/powerpoint/2010/main" val="39206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50F5EC6-962D-1664-4642-48DE8739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467A40-685D-1B4F-1F00-082FF51F0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5071376" cy="597540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3502859-A34B-A6CC-832E-280BD7D3719A}"/>
              </a:ext>
            </a:extLst>
          </p:cNvPr>
          <p:cNvSpPr txBox="1"/>
          <p:nvPr/>
        </p:nvSpPr>
        <p:spPr>
          <a:xfrm>
            <a:off x="5940152" y="2348880"/>
            <a:ext cx="2664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biceps et le triceps sont des </a:t>
            </a:r>
            <a:r>
              <a:rPr lang="fr-FR" b="1" dirty="0"/>
              <a:t>muscles antagonistes</a:t>
            </a:r>
            <a:r>
              <a:rPr lang="fr-FR" dirty="0"/>
              <a:t>.</a:t>
            </a:r>
          </a:p>
          <a:p>
            <a:r>
              <a:rPr lang="fr-FR" dirty="0"/>
              <a:t>Lorsque l’un est contracté, l’autre est relâché.</a:t>
            </a:r>
          </a:p>
          <a:p>
            <a:endParaRPr lang="fr-FR" dirty="0"/>
          </a:p>
          <a:p>
            <a:r>
              <a:rPr lang="fr-FR" dirty="0"/>
              <a:t>Les muscles s’insérant de part et d’autre d’une articulation, </a:t>
            </a:r>
            <a:r>
              <a:rPr lang="fr-FR" b="1" dirty="0"/>
              <a:t>sont à l’origine du mouvement </a:t>
            </a:r>
            <a:r>
              <a:rPr lang="fr-FR" dirty="0"/>
              <a:t>par leur contraction, induisant un rétrécissement.</a:t>
            </a:r>
          </a:p>
        </p:txBody>
      </p:sp>
    </p:spTree>
    <p:extLst>
      <p:ext uri="{BB962C8B-B14F-4D97-AF65-F5344CB8AC3E}">
        <p14:creationId xmlns:p14="http://schemas.microsoft.com/office/powerpoint/2010/main" val="4120118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259632" y="616530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A2529CE5-A5B1-459F-A2CF-7D0AB89DF053}"/>
              </a:ext>
            </a:extLst>
          </p:cNvPr>
          <p:cNvPicPr>
            <a:picLocks noGrp="1"/>
          </p:cNvPicPr>
          <p:nvPr>
            <p:ph sz="quarter" idx="1"/>
          </p:nvPr>
        </p:nvPicPr>
        <p:blipFill rotWithShape="1">
          <a:blip r:embed="rId3"/>
          <a:srcRect l="30116" t="18491" r="53749" b="46492"/>
          <a:stretch/>
        </p:blipFill>
        <p:spPr bwMode="auto">
          <a:xfrm>
            <a:off x="366734" y="1973424"/>
            <a:ext cx="7877674" cy="4335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0657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686AAB-EE87-A92A-71C8-A1FD71C9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3F1745-BB8A-E642-13D7-BE86593FDFA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99A02A-3ECF-0B15-9335-3C644EAF4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404664"/>
            <a:ext cx="7135221" cy="494416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784CFE1-B515-B751-8F89-8932F6978411}"/>
              </a:ext>
            </a:extLst>
          </p:cNvPr>
          <p:cNvSpPr txBox="1"/>
          <p:nvPr/>
        </p:nvSpPr>
        <p:spPr>
          <a:xfrm>
            <a:off x="1259632" y="566124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contraction des muscles se fait grâce à </a:t>
            </a:r>
            <a:r>
              <a:rPr lang="fr-FR" b="1" dirty="0"/>
              <a:t>un message nerveux </a:t>
            </a:r>
            <a:r>
              <a:rPr lang="fr-FR" dirty="0"/>
              <a:t>issus du cerveau en réaction aux stimulations du milieu.</a:t>
            </a:r>
          </a:p>
        </p:txBody>
      </p:sp>
    </p:spTree>
    <p:extLst>
      <p:ext uri="{BB962C8B-B14F-4D97-AF65-F5344CB8AC3E}">
        <p14:creationId xmlns:p14="http://schemas.microsoft.com/office/powerpoint/2010/main" val="17616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078F6B-AE6F-4C21-FDD1-6158DE7A1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11E754A-3FD4-E319-FC32-086BB811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C3C85D-0E7F-D362-8D96-7BC4D1C25A1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3103138-9C60-70CF-EB6C-F1D051C3206E}"/>
              </a:ext>
            </a:extLst>
          </p:cNvPr>
          <p:cNvSpPr/>
          <p:nvPr/>
        </p:nvSpPr>
        <p:spPr>
          <a:xfrm>
            <a:off x="827584" y="2204864"/>
            <a:ext cx="2160240" cy="115212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Quelle définition?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05340C6-EB2F-E4FA-7685-6694E6E2026E}"/>
              </a:ext>
            </a:extLst>
          </p:cNvPr>
          <p:cNvSpPr/>
          <p:nvPr/>
        </p:nvSpPr>
        <p:spPr>
          <a:xfrm>
            <a:off x="3275857" y="5099238"/>
            <a:ext cx="2304256" cy="144016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Pourquoi l’enseigner dès l’école primaire?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F536D1-9A10-10F2-A8E2-5E589C86338B}"/>
              </a:ext>
            </a:extLst>
          </p:cNvPr>
          <p:cNvSpPr/>
          <p:nvPr/>
        </p:nvSpPr>
        <p:spPr>
          <a:xfrm>
            <a:off x="3059833" y="3482720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   SCIENCES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E11B19B-55E7-7758-F240-7F011B07A57B}"/>
              </a:ext>
            </a:extLst>
          </p:cNvPr>
          <p:cNvSpPr/>
          <p:nvPr/>
        </p:nvSpPr>
        <p:spPr>
          <a:xfrm>
            <a:off x="6380993" y="2525656"/>
            <a:ext cx="2160240" cy="115212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Comment l’enseigner?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BC638A0-2AD4-0567-1402-F39077019928}"/>
              </a:ext>
            </a:extLst>
          </p:cNvPr>
          <p:cNvCxnSpPr/>
          <p:nvPr/>
        </p:nvCxnSpPr>
        <p:spPr>
          <a:xfrm flipH="1" flipV="1">
            <a:off x="3059833" y="3101720"/>
            <a:ext cx="360039" cy="2735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0E8DB24-F6FD-40CD-0675-6FD6E5B7FEE2}"/>
              </a:ext>
            </a:extLst>
          </p:cNvPr>
          <p:cNvCxnSpPr>
            <a:cxnSpLocks/>
          </p:cNvCxnSpPr>
          <p:nvPr/>
        </p:nvCxnSpPr>
        <p:spPr>
          <a:xfrm flipV="1">
            <a:off x="5680140" y="3155440"/>
            <a:ext cx="476038" cy="2091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2008EC2-6B89-1544-461E-2A115E9F35D7}"/>
              </a:ext>
            </a:extLst>
          </p:cNvPr>
          <p:cNvCxnSpPr>
            <a:cxnSpLocks/>
          </p:cNvCxnSpPr>
          <p:nvPr/>
        </p:nvCxnSpPr>
        <p:spPr>
          <a:xfrm>
            <a:off x="4451329" y="4474088"/>
            <a:ext cx="0" cy="5390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71966D4C-5D2B-A75D-8985-561FE8C9FC3A}"/>
              </a:ext>
            </a:extLst>
          </p:cNvPr>
          <p:cNvSpPr/>
          <p:nvPr/>
        </p:nvSpPr>
        <p:spPr>
          <a:xfrm>
            <a:off x="827584" y="2383912"/>
            <a:ext cx="504056" cy="325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FF3455E-2216-068C-D5D3-A316D68DF0B2}"/>
              </a:ext>
            </a:extLst>
          </p:cNvPr>
          <p:cNvSpPr/>
          <p:nvPr/>
        </p:nvSpPr>
        <p:spPr>
          <a:xfrm>
            <a:off x="3059833" y="5589240"/>
            <a:ext cx="504056" cy="325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DABC072-9CA7-651F-93D1-A70B33AC56DB}"/>
              </a:ext>
            </a:extLst>
          </p:cNvPr>
          <p:cNvSpPr/>
          <p:nvPr/>
        </p:nvSpPr>
        <p:spPr>
          <a:xfrm>
            <a:off x="6380993" y="2546416"/>
            <a:ext cx="504056" cy="325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22682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C44577-9B72-B535-594D-50AB9060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démarche utilisée en sciences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4D6532C-B2AB-6DBA-2736-E2564EEC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8C779B-87D6-8E7A-66A1-5DF7F2F5A25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525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B63492-110B-9280-931F-FEF5C8EB7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145" y="476672"/>
            <a:ext cx="6725709" cy="54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4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Conceptions d’élèves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Représenter l’intérieur du bras avec les éléments qui permettent son mouvement.</a:t>
            </a:r>
          </a:p>
          <a:p>
            <a:pPr marL="118872" indent="0">
              <a:buNone/>
            </a:pPr>
            <a:endParaRPr lang="fr-FR" dirty="0"/>
          </a:p>
          <a:p>
            <a:pPr marL="118872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6702" t="28366" r="56396" b="17380"/>
          <a:stretch/>
        </p:blipFill>
        <p:spPr>
          <a:xfrm rot="5400000">
            <a:off x="1447961" y="-11560"/>
            <a:ext cx="6248079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1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21AE03-C57D-42BE-D560-1783A0DB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8B7D33E-5979-9E0D-6304-8083AC77D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C8A707-277C-ACD3-A0D9-E22F7BD3029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Activité 2: </a:t>
            </a:r>
          </a:p>
          <a:p>
            <a:pPr marL="0" indent="0">
              <a:buNone/>
            </a:pPr>
            <a:r>
              <a:rPr lang="fr-FR" dirty="0"/>
              <a:t>Les conceptions initiales sont différentes, quelles sont alors les questions (ou sous questions) que l’on pourrait se poser pour comprendre comment le bras se plie?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60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Confrontation des conceptions et choix de questions.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Questions qui pourraient émerger de la confrontation des conceptions: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2400" dirty="0"/>
              <a:t>Il y a un choix de l’enseignant des questions qui vont pouvoir amener une investigation =&gt; </a:t>
            </a:r>
            <a:r>
              <a:rPr lang="fr-FR" sz="2400" b="1" dirty="0"/>
              <a:t>questions productives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51520" y="2708920"/>
            <a:ext cx="1728192" cy="792088"/>
          </a:xfrm>
          <a:prstGeom prst="wedgeRectCallout">
            <a:avLst>
              <a:gd name="adj1" fmla="val 76192"/>
              <a:gd name="adj2" fmla="val -680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Comic Sans MS" panose="030F0702030302020204" pitchFamily="66" charset="0"/>
              </a:rPr>
              <a:t>Comment sont positionnés les os?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3768" y="3212976"/>
            <a:ext cx="1728192" cy="792088"/>
          </a:xfrm>
          <a:prstGeom prst="wedgeRectCallout">
            <a:avLst>
              <a:gd name="adj1" fmla="val 332"/>
              <a:gd name="adj2" fmla="val -1181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Comic Sans MS" panose="030F0702030302020204" pitchFamily="66" charset="0"/>
              </a:rPr>
              <a:t>Comment est faite une articulation?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9348" y="2996952"/>
            <a:ext cx="1970884" cy="1368152"/>
          </a:xfrm>
          <a:prstGeom prst="wedgeRectCallout">
            <a:avLst>
              <a:gd name="adj1" fmla="val -47479"/>
              <a:gd name="adj2" fmla="val -9029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Comic Sans MS" panose="030F0702030302020204" pitchFamily="66" charset="0"/>
              </a:rPr>
              <a:t>Comment les muscles font bouger les os?</a:t>
            </a:r>
          </a:p>
        </p:txBody>
      </p:sp>
      <p:sp>
        <p:nvSpPr>
          <p:cNvPr id="8" name="Rectangle 7"/>
          <p:cNvSpPr/>
          <p:nvPr/>
        </p:nvSpPr>
        <p:spPr>
          <a:xfrm>
            <a:off x="6894928" y="3411498"/>
            <a:ext cx="1728192" cy="792088"/>
          </a:xfrm>
          <a:prstGeom prst="wedgeRectCallout">
            <a:avLst>
              <a:gd name="adj1" fmla="val -55129"/>
              <a:gd name="adj2" fmla="val -1097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Comic Sans MS" panose="030F0702030302020204" pitchFamily="66" charset="0"/>
              </a:rPr>
              <a:t>Comment le sang circule?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0" y="2348880"/>
            <a:ext cx="2160240" cy="1440160"/>
          </a:xfrm>
          <a:prstGeom prst="ellipse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72508737-2F79-AB76-E5A5-70B5CD54C9E7}"/>
              </a:ext>
            </a:extLst>
          </p:cNvPr>
          <p:cNvSpPr/>
          <p:nvPr/>
        </p:nvSpPr>
        <p:spPr>
          <a:xfrm>
            <a:off x="7394894" y="2114344"/>
            <a:ext cx="1728192" cy="1098631"/>
          </a:xfrm>
          <a:prstGeom prst="wedgeRectCallout">
            <a:avLst>
              <a:gd name="adj1" fmla="val -94448"/>
              <a:gd name="adj2" fmla="val -4516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Comic Sans MS" panose="030F0702030302020204" pitchFamily="66" charset="0"/>
              </a:rPr>
              <a:t>Comment la commande du mouvement se fait?</a:t>
            </a:r>
            <a:endParaRPr lang="fr-F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7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allAtOnce" animBg="1"/>
      <p:bldP spid="11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E19889-541B-2BC1-2F65-08A4C5BE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Choix des activités pour répondre aux questions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4FD9F2-EEEE-5711-BD21-F3CB4734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AEB3E9F-18B1-EE54-1347-EABE4A9542C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2340" t="23060" r="57639" b="32094"/>
          <a:stretch/>
        </p:blipFill>
        <p:spPr>
          <a:xfrm>
            <a:off x="395536" y="1700808"/>
            <a:ext cx="1800200" cy="2520222"/>
          </a:xfrm>
          <a:prstGeom prst="rect">
            <a:avLst/>
          </a:prstGeom>
        </p:spPr>
      </p:pic>
      <p:pic>
        <p:nvPicPr>
          <p:cNvPr id="6" name="Picture 2" descr="Afficher l'image d'origine">
            <a:extLst>
              <a:ext uri="{FF2B5EF4-FFF2-40B4-BE49-F238E27FC236}">
                <a16:creationId xmlns:a16="http://schemas.microsoft.com/office/drawing/2014/main" id="{7E31B7AE-0FB5-E908-4B28-169B87DC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24803"/>
            <a:ext cx="2196244" cy="266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ficher l'image d'origine">
            <a:extLst>
              <a:ext uri="{FF2B5EF4-FFF2-40B4-BE49-F238E27FC236}">
                <a16:creationId xmlns:a16="http://schemas.microsoft.com/office/drawing/2014/main" id="{56047F2D-F119-2D78-1994-0C33E328B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1444552"/>
            <a:ext cx="3924436" cy="23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20B1A1B5-35C6-4133-E115-39ECF3C17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22" t="25627" r="41529" b="10307"/>
          <a:stretch/>
        </p:blipFill>
        <p:spPr>
          <a:xfrm>
            <a:off x="6732240" y="2623815"/>
            <a:ext cx="2237149" cy="17546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9BCB9D7-C30B-D551-FB3C-01F74C371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81761"/>
            <a:ext cx="2520280" cy="1967459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28DB04B2-B713-17EA-A002-39A7941745DD}"/>
              </a:ext>
            </a:extLst>
          </p:cNvPr>
          <p:cNvSpPr/>
          <p:nvPr/>
        </p:nvSpPr>
        <p:spPr>
          <a:xfrm>
            <a:off x="266700" y="1700808"/>
            <a:ext cx="416868" cy="2974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ED34DE8-BDF6-F852-3537-03AEA2FD7E7F}"/>
              </a:ext>
            </a:extLst>
          </p:cNvPr>
          <p:cNvSpPr/>
          <p:nvPr/>
        </p:nvSpPr>
        <p:spPr>
          <a:xfrm>
            <a:off x="2602059" y="3693513"/>
            <a:ext cx="416868" cy="2974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7093B00-5BFF-8915-43D4-0A1FFFB22281}"/>
              </a:ext>
            </a:extLst>
          </p:cNvPr>
          <p:cNvSpPr/>
          <p:nvPr/>
        </p:nvSpPr>
        <p:spPr>
          <a:xfrm>
            <a:off x="4689348" y="1337800"/>
            <a:ext cx="416868" cy="3011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03370D3-913F-DD3A-7A32-40BA91A97842}"/>
              </a:ext>
            </a:extLst>
          </p:cNvPr>
          <p:cNvSpPr/>
          <p:nvPr/>
        </p:nvSpPr>
        <p:spPr>
          <a:xfrm>
            <a:off x="4480914" y="4531186"/>
            <a:ext cx="416868" cy="3011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011D63-EA12-A786-4A22-7C27FCF7FC60}"/>
              </a:ext>
            </a:extLst>
          </p:cNvPr>
          <p:cNvSpPr/>
          <p:nvPr/>
        </p:nvSpPr>
        <p:spPr>
          <a:xfrm>
            <a:off x="1475656" y="1638949"/>
            <a:ext cx="1126403" cy="3593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maquette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C2D241-C376-BDF1-3306-59531AAB8B3B}"/>
              </a:ext>
            </a:extLst>
          </p:cNvPr>
          <p:cNvSpPr/>
          <p:nvPr/>
        </p:nvSpPr>
        <p:spPr>
          <a:xfrm>
            <a:off x="683569" y="5688170"/>
            <a:ext cx="1445300" cy="3593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radiographie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08517E-7D37-2365-190A-B55E1BECB064}"/>
              </a:ext>
            </a:extLst>
          </p:cNvPr>
          <p:cNvSpPr/>
          <p:nvPr/>
        </p:nvSpPr>
        <p:spPr>
          <a:xfrm>
            <a:off x="6804248" y="6130224"/>
            <a:ext cx="1872208" cy="4991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Maquette de l’articulation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D03E98-84B4-74FD-4D79-31BD32E08403}"/>
              </a:ext>
            </a:extLst>
          </p:cNvPr>
          <p:cNvSpPr/>
          <p:nvPr/>
        </p:nvSpPr>
        <p:spPr>
          <a:xfrm>
            <a:off x="7005092" y="1479255"/>
            <a:ext cx="1872208" cy="6083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Dissection pate de grenouille</a:t>
            </a:r>
          </a:p>
        </p:txBody>
      </p:sp>
    </p:spTree>
    <p:extLst>
      <p:ext uri="{BB962C8B-B14F-4D97-AF65-F5344CB8AC3E}">
        <p14:creationId xmlns:p14="http://schemas.microsoft.com/office/powerpoint/2010/main" val="91745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>
            <a:normAutofit/>
          </a:bodyPr>
          <a:lstStyle/>
          <a:p>
            <a:r>
              <a:rPr lang="fr-FR" sz="2800" u="sng" dirty="0"/>
              <a:t>Question 1</a:t>
            </a:r>
            <a:r>
              <a:rPr lang="fr-FR" sz="2800" dirty="0"/>
              <a:t>: Comment les os sont ils positionnés dans le bras pour permettre le mouvement?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89604" y="1738678"/>
            <a:ext cx="8229600" cy="4625609"/>
          </a:xfrm>
        </p:spPr>
        <p:txBody>
          <a:bodyPr/>
          <a:lstStyle/>
          <a:p>
            <a:r>
              <a:rPr lang="fr-FR" dirty="0"/>
              <a:t>Radiographie</a:t>
            </a:r>
          </a:p>
          <a:p>
            <a:r>
              <a:rPr lang="fr-FR" dirty="0"/>
              <a:t>Documents </a:t>
            </a:r>
          </a:p>
          <a:p>
            <a:r>
              <a:rPr lang="fr-FR" dirty="0"/>
              <a:t>Dissection</a:t>
            </a:r>
          </a:p>
          <a:p>
            <a:endParaRPr lang="fr-FR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68" y="1738678"/>
            <a:ext cx="3240360" cy="393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4" y="1613143"/>
            <a:ext cx="2820075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6702" t="28366" r="56396" b="17380"/>
          <a:stretch/>
        </p:blipFill>
        <p:spPr>
          <a:xfrm rot="5400000">
            <a:off x="121647" y="1312099"/>
            <a:ext cx="4870509" cy="4495800"/>
          </a:xfrm>
          <a:prstGeom prst="rect">
            <a:avLst/>
          </a:prstGeom>
        </p:spPr>
      </p:pic>
      <p:sp>
        <p:nvSpPr>
          <p:cNvPr id="6" name="Multiplier 5"/>
          <p:cNvSpPr/>
          <p:nvPr/>
        </p:nvSpPr>
        <p:spPr>
          <a:xfrm>
            <a:off x="2506054" y="1502051"/>
            <a:ext cx="2132446" cy="202995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ultiplier 6"/>
          <p:cNvSpPr/>
          <p:nvPr/>
        </p:nvSpPr>
        <p:spPr>
          <a:xfrm>
            <a:off x="2525614" y="3748652"/>
            <a:ext cx="2132446" cy="202995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078634" y="1767214"/>
            <a:ext cx="35283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Bilan: </a:t>
            </a:r>
          </a:p>
          <a:p>
            <a:endParaRPr lang="fr-FR" dirty="0"/>
          </a:p>
          <a:p>
            <a:r>
              <a:rPr lang="fr-FR" sz="2800" dirty="0"/>
              <a:t>Les os sont durs et ne peuvent se plier ni se tordre.</a:t>
            </a:r>
          </a:p>
          <a:p>
            <a:r>
              <a:rPr lang="fr-FR" sz="2800" dirty="0"/>
              <a:t>Pour ce plier il faut donc des articulations, zone de jonction entre les os.</a:t>
            </a:r>
          </a:p>
        </p:txBody>
      </p:sp>
    </p:spTree>
    <p:extLst>
      <p:ext uri="{BB962C8B-B14F-4D97-AF65-F5344CB8AC3E}">
        <p14:creationId xmlns:p14="http://schemas.microsoft.com/office/powerpoint/2010/main" val="401228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u="sng" dirty="0"/>
              <a:t>Question 2: </a:t>
            </a:r>
            <a:r>
              <a:rPr lang="fr-FR" sz="3200" dirty="0"/>
              <a:t>Comment est organisée une articulation?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endParaRPr lang="fr-FR" dirty="0"/>
          </a:p>
          <a:p>
            <a:r>
              <a:rPr lang="fr-FR" u="sng" dirty="0"/>
              <a:t>Hypothèses</a:t>
            </a:r>
            <a:r>
              <a:rPr lang="fr-FR" dirty="0"/>
              <a:t>: </a:t>
            </a:r>
          </a:p>
          <a:p>
            <a:pPr marL="118872" indent="0">
              <a:buNone/>
            </a:pPr>
            <a:r>
              <a:rPr lang="fr-FR" dirty="0"/>
              <a:t>1: les os  s’emboitent et glissent entre eux, </a:t>
            </a:r>
          </a:p>
          <a:p>
            <a:pPr marL="118872" indent="0">
              <a:buNone/>
            </a:pPr>
            <a:r>
              <a:rPr lang="fr-FR" dirty="0"/>
              <a:t>2: les os sont tenus entre eux par les muscles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u="sng" dirty="0"/>
              <a:t>Investigation</a:t>
            </a:r>
            <a:r>
              <a:rPr lang="fr-FR" dirty="0"/>
              <a:t>:</a:t>
            </a:r>
          </a:p>
          <a:p>
            <a:pPr marL="118872" indent="0">
              <a:buNone/>
            </a:pPr>
            <a:r>
              <a:rPr lang="fr-FR" dirty="0"/>
              <a:t>-dissection (pattes de grenouille ou de poulet)</a:t>
            </a:r>
          </a:p>
          <a:p>
            <a:pPr marL="118872" indent="0">
              <a:buNone/>
            </a:pPr>
            <a:r>
              <a:rPr lang="fr-FR" dirty="0"/>
              <a:t>-documents</a:t>
            </a:r>
          </a:p>
          <a:p>
            <a:pPr marL="118872" indent="0">
              <a:buNone/>
            </a:pPr>
            <a:r>
              <a:rPr lang="fr-FR" dirty="0"/>
              <a:t>-maquette de l’articulation</a:t>
            </a:r>
          </a:p>
        </p:txBody>
      </p:sp>
    </p:spTree>
    <p:extLst>
      <p:ext uri="{BB962C8B-B14F-4D97-AF65-F5344CB8AC3E}">
        <p14:creationId xmlns:p14="http://schemas.microsoft.com/office/powerpoint/2010/main" val="269155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dissection…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876226"/>
            <a:ext cx="8229600" cy="4875093"/>
          </a:xfrm>
        </p:spPr>
        <p:txBody>
          <a:bodyPr/>
          <a:lstStyle/>
          <a:p>
            <a:pPr marL="118872" indent="0">
              <a:buNone/>
            </a:pPr>
            <a:endParaRPr lang="fr-FR" dirty="0"/>
          </a:p>
          <a:p>
            <a:pPr marL="118872" indent="0">
              <a:buNone/>
            </a:pPr>
            <a:endParaRPr lang="fr-FR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6" y="4015686"/>
            <a:ext cx="4544382" cy="277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788024" y="864777"/>
            <a:ext cx="42253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Hypothèse 1:</a:t>
            </a:r>
          </a:p>
          <a:p>
            <a:endParaRPr lang="fr-FR" dirty="0"/>
          </a:p>
          <a:p>
            <a:r>
              <a:rPr lang="fr-FR" dirty="0"/>
              <a:t>Protocole:</a:t>
            </a:r>
          </a:p>
          <a:p>
            <a:r>
              <a:rPr lang="fr-FR" dirty="0"/>
              <a:t>on enlève les muscles (ailes de poulet) pour laisser les os, et observer comment ils sont faits</a:t>
            </a:r>
          </a:p>
          <a:p>
            <a:endParaRPr lang="fr-FR" dirty="0"/>
          </a:p>
          <a:p>
            <a:r>
              <a:rPr lang="fr-FR" dirty="0"/>
              <a:t>Résultat attendu:</a:t>
            </a:r>
          </a:p>
          <a:p>
            <a:r>
              <a:rPr lang="fr-FR" dirty="0"/>
              <a:t>On s’attend à ce qu’ils soient de forme complémentaire comme sur les radios.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886637" y="303321"/>
            <a:ext cx="3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Vérification des hypothèses</a:t>
            </a:r>
            <a:r>
              <a:rPr lang="fr-FR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88024" y="3995678"/>
            <a:ext cx="42253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Hypothèse 2:</a:t>
            </a:r>
          </a:p>
          <a:p>
            <a:endParaRPr lang="fr-FR" dirty="0"/>
          </a:p>
          <a:p>
            <a:r>
              <a:rPr lang="fr-FR" dirty="0"/>
              <a:t>Protocole:</a:t>
            </a:r>
          </a:p>
          <a:p>
            <a:r>
              <a:rPr lang="fr-FR" dirty="0"/>
              <a:t>on enlève les muscles (pattes de grenouille) pour voir s’ils tiennent ensemble.</a:t>
            </a:r>
          </a:p>
          <a:p>
            <a:endParaRPr lang="fr-FR" dirty="0"/>
          </a:p>
          <a:p>
            <a:r>
              <a:rPr lang="fr-FR" dirty="0"/>
              <a:t>Résultat attendu:</a:t>
            </a:r>
          </a:p>
          <a:p>
            <a:r>
              <a:rPr lang="fr-FR" dirty="0"/>
              <a:t>On s’attend à ce qu’ils soient dissociés sans les muscles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1" y="1234203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0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La science: quelle définition?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i="1" dirty="0"/>
              <a:t>« Ensemble cohérent de connaissances relatives à certaines catégories de faits, d’objets et de phénomènes obéissant à des lois et vérifiées par les méthodes expérimentales »</a:t>
            </a:r>
          </a:p>
          <a:p>
            <a:pPr marL="0" indent="0">
              <a:buNone/>
            </a:pPr>
            <a:r>
              <a:rPr lang="fr-FR" b="1" i="1" dirty="0"/>
              <a:t>                                                   Larousse</a:t>
            </a:r>
          </a:p>
          <a:p>
            <a:pPr marL="0" indent="0">
              <a:buNone/>
            </a:pPr>
            <a:endParaRPr lang="fr-FR" b="1" i="1" dirty="0"/>
          </a:p>
          <a:p>
            <a:pPr marL="0" indent="0">
              <a:buNone/>
            </a:pPr>
            <a:endParaRPr lang="fr-FR" b="1" i="1" dirty="0"/>
          </a:p>
          <a:p>
            <a:pPr marL="0" indent="0">
              <a:buNone/>
            </a:pPr>
            <a:r>
              <a:rPr lang="fr-FR" b="1" i="1" dirty="0"/>
              <a:t>« La démarche scientifique n'utilise pas le verbe croire; la science se contente de proposer des modèles explicatifs provisoires de la réalité; et elle est prête à les modifier dès qu'une information nouvelle apporte une contradiction. » </a:t>
            </a:r>
          </a:p>
          <a:p>
            <a:endParaRPr lang="fr-FR" b="1" i="1" dirty="0"/>
          </a:p>
          <a:p>
            <a:r>
              <a:rPr lang="fr-FR" b="1" i="1" dirty="0"/>
              <a:t>Albert Jacquard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9557B67-CC7A-2848-1AC9-56957EECA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5057722"/>
            <a:ext cx="2034158" cy="141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30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Hypothèse 1: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15333" t="19856" r="37619" b="30492"/>
          <a:stretch/>
        </p:blipFill>
        <p:spPr>
          <a:xfrm>
            <a:off x="899592" y="1844824"/>
            <a:ext cx="3384376" cy="223224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20072" y="952596"/>
            <a:ext cx="3312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Dissection d’une patte de poulet:</a:t>
            </a:r>
          </a:p>
          <a:p>
            <a:endParaRPr lang="fr-FR" dirty="0"/>
          </a:p>
          <a:p>
            <a:r>
              <a:rPr lang="fr-FR" dirty="0"/>
              <a:t>Il faut enlever les muscles (la chair, c’est ce que l’on mange!) pour voir les os.</a:t>
            </a:r>
          </a:p>
          <a:p>
            <a:endParaRPr lang="fr-FR" dirty="0"/>
          </a:p>
          <a:p>
            <a:r>
              <a:rPr lang="fr-FR" dirty="0"/>
              <a:t>Casser les os pour voir leur forme</a:t>
            </a:r>
          </a:p>
          <a:p>
            <a:endParaRPr lang="fr-FR" dirty="0"/>
          </a:p>
          <a:p>
            <a:r>
              <a:rPr lang="fr-FR" u="sng" dirty="0"/>
              <a:t>Résultats:</a:t>
            </a:r>
          </a:p>
          <a:p>
            <a:r>
              <a:rPr lang="fr-FR" dirty="0"/>
              <a:t>Les os ont des formes complémentaires et son lisses</a:t>
            </a:r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 rotWithShape="1">
          <a:blip r:embed="rId4"/>
          <a:srcRect l="16334" t="27864" r="52634" b="35297"/>
          <a:stretch/>
        </p:blipFill>
        <p:spPr>
          <a:xfrm>
            <a:off x="283953" y="4293096"/>
            <a:ext cx="2808312" cy="20835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437112"/>
            <a:ext cx="2952328" cy="23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0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Hypothèse 2: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5522" t="25627" r="41529" b="10307"/>
          <a:stretch/>
        </p:blipFill>
        <p:spPr>
          <a:xfrm>
            <a:off x="755576" y="1844824"/>
            <a:ext cx="3672408" cy="288032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364088" y="1916832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Dissection:</a:t>
            </a:r>
          </a:p>
          <a:p>
            <a:endParaRPr lang="fr-FR" dirty="0"/>
          </a:p>
          <a:p>
            <a:r>
              <a:rPr lang="fr-FR" dirty="0"/>
              <a:t>Il faut enlever tous les muscles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u="sng" dirty="0"/>
              <a:t>Résultats:</a:t>
            </a:r>
          </a:p>
          <a:p>
            <a:r>
              <a:rPr lang="fr-FR" dirty="0"/>
              <a:t>Les os tiennent même sans les muscles, ils sont accrochés entre eux par de la « chaire » blanche.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20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documentaire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5" name="Espace réservé du contenu 4" descr="24-07-2016 18;50;54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15616" y="1772816"/>
            <a:ext cx="7564084" cy="381642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499992" y="393305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6" name="Ellipse 5"/>
          <p:cNvSpPr/>
          <p:nvPr/>
        </p:nvSpPr>
        <p:spPr>
          <a:xfrm>
            <a:off x="5868144" y="400506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7" name="Ellipse 6"/>
          <p:cNvSpPr/>
          <p:nvPr/>
        </p:nvSpPr>
        <p:spPr>
          <a:xfrm>
            <a:off x="4590519" y="494116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8" name="Ellipse 7"/>
          <p:cNvSpPr/>
          <p:nvPr/>
        </p:nvSpPr>
        <p:spPr>
          <a:xfrm>
            <a:off x="6156176" y="4797152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873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0" y="1775191"/>
            <a:ext cx="4572000" cy="4625609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118872" indent="0">
              <a:buNone/>
            </a:pPr>
            <a:r>
              <a:rPr lang="fr-FR" dirty="0"/>
              <a:t>Au niveau d’une articulation, les os sont recouvert de cartilage lisse, et un liquide permet de faciliter le glissement.</a:t>
            </a:r>
          </a:p>
          <a:p>
            <a:pPr marL="118872" indent="0">
              <a:buNone/>
            </a:pPr>
            <a:r>
              <a:rPr lang="fr-FR" dirty="0"/>
              <a:t>Les os sont attachés entre eux grâce aux ligaments mais pas par les muscles.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01800"/>
            <a:ext cx="3777523" cy="230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939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Comment les muscles font bouger les os?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Hypothèses:</a:t>
            </a:r>
          </a:p>
          <a:p>
            <a:pPr marL="0" indent="0">
              <a:buNone/>
            </a:pPr>
            <a:r>
              <a:rPr lang="fr-FR" dirty="0"/>
              <a:t>-les muscles sont accrochés aux os.</a:t>
            </a:r>
          </a:p>
          <a:p>
            <a:pPr marL="0" indent="0">
              <a:buNone/>
            </a:pPr>
            <a:r>
              <a:rPr lang="fr-FR" dirty="0"/>
              <a:t>-les muscles sont accrochés au niveau des articulations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Investigation:</a:t>
            </a:r>
          </a:p>
          <a:p>
            <a:pPr marL="0" indent="0">
              <a:buNone/>
            </a:pPr>
            <a:r>
              <a:rPr lang="fr-FR" dirty="0"/>
              <a:t>-dissection</a:t>
            </a:r>
          </a:p>
          <a:p>
            <a:pPr marL="0" indent="0">
              <a:buNone/>
            </a:pPr>
            <a:r>
              <a:rPr lang="fr-FR" dirty="0"/>
              <a:t>-réalisation d’une maquette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67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Phase d’investigation: La dissection…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876226"/>
            <a:ext cx="8229600" cy="4875093"/>
          </a:xfrm>
        </p:spPr>
        <p:txBody>
          <a:bodyPr/>
          <a:lstStyle/>
          <a:p>
            <a:endParaRPr lang="fr-FR" dirty="0"/>
          </a:p>
          <a:p>
            <a:pPr marL="118872" indent="0">
              <a:buNone/>
            </a:pPr>
            <a:r>
              <a:rPr lang="fr-FR" dirty="0">
                <a:hlinkClick r:id="rId3"/>
              </a:rPr>
              <a:t>https://pod.unistra.fr/inspe/svt-dissections/video/21814-svt-02-dissection-les-mouvements-corporels-la-dissection-de-la-patte-de-grenouille/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9229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8729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Phase d’investigation: la réalisation de modèle (= modélisation)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89680" y="90289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Construction de maquette pour voir comment les muscles sont ils attachés aux os.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Construction avec: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</a:t>
            </a:r>
            <a:r>
              <a:rPr lang="fr-FR" dirty="0" err="1"/>
              <a:t>légos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-élastiques</a:t>
            </a:r>
          </a:p>
          <a:p>
            <a:pPr marL="0" indent="0">
              <a:buNone/>
            </a:pPr>
            <a:r>
              <a:rPr lang="fr-FR" dirty="0"/>
              <a:t>-ficelles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541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22340" t="23060" r="57639" b="32094"/>
          <a:stretch/>
        </p:blipFill>
        <p:spPr>
          <a:xfrm>
            <a:off x="2267744" y="1124744"/>
            <a:ext cx="3312368" cy="463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66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87292"/>
            <a:ext cx="8153400" cy="990600"/>
          </a:xfrm>
        </p:spPr>
        <p:txBody>
          <a:bodyPr>
            <a:normAutofit/>
          </a:bodyPr>
          <a:lstStyle/>
          <a:p>
            <a:r>
              <a:rPr lang="fr-FR" sz="3600" dirty="0"/>
              <a:t>Phase d’investigation: le modélisation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89680" y="90289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Construction de maquette pour voir comment les os sont ils attachés.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6872"/>
            <a:ext cx="6115050" cy="441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95736" y="1479010"/>
            <a:ext cx="3168352" cy="1152128"/>
          </a:xfrm>
          <a:prstGeom prst="wedgeRectCallout">
            <a:avLst>
              <a:gd name="adj1" fmla="val -22757"/>
              <a:gd name="adj2" fmla="val 112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Bonne attache permettant le mouvement du bras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0398" y="5157192"/>
            <a:ext cx="3168352" cy="1152128"/>
          </a:xfrm>
          <a:prstGeom prst="wedgeRectCallout">
            <a:avLst>
              <a:gd name="adj1" fmla="val 39911"/>
              <a:gd name="adj2" fmla="val -109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Attache incorrecte car cela ne permet aucun mouvement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64088" y="5301208"/>
            <a:ext cx="3322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Le muscle permet le mouvement lorsqu’il est rattaché aux deux os de part et d’autre de l’articulation</a:t>
            </a:r>
          </a:p>
        </p:txBody>
      </p:sp>
    </p:spTree>
    <p:extLst>
      <p:ext uri="{BB962C8B-B14F-4D97-AF65-F5344CB8AC3E}">
        <p14:creationId xmlns:p14="http://schemas.microsoft.com/office/powerpoint/2010/main" val="40103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Comment se fait la commande nerveuse?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Hypothèses:</a:t>
            </a:r>
          </a:p>
          <a:p>
            <a:pPr marL="118872" indent="0">
              <a:buNone/>
            </a:pPr>
            <a:r>
              <a:rPr lang="fr-FR" dirty="0"/>
              <a:t>-action du cerveau</a:t>
            </a:r>
          </a:p>
          <a:p>
            <a:pPr marL="118872" indent="0">
              <a:buNone/>
            </a:pPr>
            <a:r>
              <a:rPr lang="fr-FR" dirty="0"/>
              <a:t>-présence de nerf</a:t>
            </a:r>
          </a:p>
          <a:p>
            <a:pPr marL="118872" indent="0">
              <a:buNone/>
            </a:pPr>
            <a:endParaRPr lang="fr-FR" dirty="0"/>
          </a:p>
          <a:p>
            <a:pPr marL="118872" indent="0">
              <a:buNone/>
            </a:pPr>
            <a:endParaRPr lang="fr-FR" dirty="0"/>
          </a:p>
          <a:p>
            <a:pPr marL="118872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034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2. Pourquoi faire des sciences à l’école primaire?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89DF69B-B534-C150-4DB5-0CC32A6F993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Comment se fait la commande nerveuse?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Investigation:</a:t>
            </a:r>
          </a:p>
          <a:p>
            <a:pPr marL="118872" indent="0">
              <a:buNone/>
            </a:pPr>
            <a:endParaRPr lang="fr-FR" dirty="0"/>
          </a:p>
          <a:p>
            <a:pPr marL="118872" indent="0">
              <a:buNone/>
            </a:pPr>
            <a:endParaRPr lang="fr-FR" dirty="0"/>
          </a:p>
          <a:p>
            <a:pPr marL="118872" indent="0">
              <a:buNone/>
            </a:pPr>
            <a:endParaRPr lang="fr-FR" dirty="0"/>
          </a:p>
          <a:p>
            <a:pPr marL="118872" indent="0">
              <a:buNone/>
            </a:pPr>
            <a:endParaRPr lang="fr-FR" dirty="0"/>
          </a:p>
          <a:p>
            <a:pPr marL="118872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44162" b="6487"/>
          <a:stretch/>
        </p:blipFill>
        <p:spPr>
          <a:xfrm>
            <a:off x="1132233" y="2492896"/>
            <a:ext cx="687953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2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Observer le comportement de la grenouille et compléter le tableau suivant:</a:t>
            </a:r>
          </a:p>
          <a:p>
            <a:pPr marL="118872" indent="0">
              <a:buNone/>
            </a:pPr>
            <a:endParaRPr lang="fr-FR" dirty="0"/>
          </a:p>
          <a:p>
            <a:pPr marL="118872" indent="0">
              <a:buNone/>
            </a:pP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83568" y="3068960"/>
          <a:ext cx="779975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1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Nous coupons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Nous observons que</a:t>
                      </a:r>
                      <a:r>
                        <a:rPr lang="fr-FR" baseline="0" dirty="0"/>
                        <a:t> la grenouille réalise/ ne réalise pas le mouvement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 cerveau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La moelle épinière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 nerf qui relie la moelle</a:t>
                      </a:r>
                      <a:r>
                        <a:rPr lang="fr-FR" baseline="0" dirty="0"/>
                        <a:t> épinière au muscle (=nerf moteur)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749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Observer le comportement de la grenouille et compléter le tableau suivant:</a:t>
            </a:r>
          </a:p>
          <a:p>
            <a:pPr marL="118872" indent="0">
              <a:buNone/>
            </a:pPr>
            <a:endParaRPr lang="fr-FR" dirty="0"/>
          </a:p>
          <a:p>
            <a:pPr marL="118872" indent="0">
              <a:buNone/>
            </a:pP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60678" y="3068960"/>
          <a:ext cx="7822644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1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Nous coupons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Nous observons que</a:t>
                      </a:r>
                      <a:r>
                        <a:rPr lang="fr-FR" baseline="0" dirty="0"/>
                        <a:t> la grenouille réalise/ ne réalise pas le mouvement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 cerveau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Pas de mouvement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La moelle épinière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Pas</a:t>
                      </a:r>
                      <a:r>
                        <a:rPr lang="fr-FR" baseline="0" dirty="0"/>
                        <a:t> de mouvement</a:t>
                      </a:r>
                    </a:p>
                    <a:p>
                      <a:r>
                        <a:rPr lang="fr-FR" baseline="0" dirty="0"/>
                        <a:t>(œil bouge)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 nerf qui relie la moelle</a:t>
                      </a:r>
                      <a:r>
                        <a:rPr lang="fr-FR" baseline="0" dirty="0"/>
                        <a:t> épinière au muscle (=nerf moteur)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Pas de mouvement</a:t>
                      </a:r>
                    </a:p>
                    <a:p>
                      <a:r>
                        <a:rPr lang="fr-FR" dirty="0"/>
                        <a:t>(œil</a:t>
                      </a:r>
                      <a:r>
                        <a:rPr lang="fr-FR" baseline="0" dirty="0"/>
                        <a:t> bouge)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654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43</a:t>
            </a:fld>
            <a:endParaRPr lang="fr-FR"/>
          </a:p>
        </p:txBody>
      </p:sp>
      <p:pic>
        <p:nvPicPr>
          <p:cNvPr id="7" name="Image 6" descr="25-07-2016 11;35;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20" y="1746321"/>
            <a:ext cx="4476781" cy="4883761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3799171" y="3271927"/>
            <a:ext cx="57150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9" name="Ellipse 8"/>
          <p:cNvSpPr/>
          <p:nvPr/>
        </p:nvSpPr>
        <p:spPr>
          <a:xfrm>
            <a:off x="2818831" y="2695863"/>
            <a:ext cx="57150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0" name="Ellipse 9"/>
          <p:cNvSpPr/>
          <p:nvPr/>
        </p:nvSpPr>
        <p:spPr>
          <a:xfrm>
            <a:off x="2219555" y="4045326"/>
            <a:ext cx="57150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1" name="Ellipse 10"/>
          <p:cNvSpPr/>
          <p:nvPr/>
        </p:nvSpPr>
        <p:spPr>
          <a:xfrm>
            <a:off x="2683111" y="4909423"/>
            <a:ext cx="57150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2" name="Ellipse 11"/>
          <p:cNvSpPr/>
          <p:nvPr/>
        </p:nvSpPr>
        <p:spPr>
          <a:xfrm>
            <a:off x="3841374" y="6240031"/>
            <a:ext cx="57150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3" name="Nuage 12"/>
          <p:cNvSpPr/>
          <p:nvPr/>
        </p:nvSpPr>
        <p:spPr>
          <a:xfrm>
            <a:off x="3627060" y="2695863"/>
            <a:ext cx="1000132" cy="128588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653278" y="284785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Danser!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508104" y="2223165"/>
            <a:ext cx="34301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1: réception d’une information venant de l’environnement</a:t>
            </a:r>
          </a:p>
          <a:p>
            <a:endParaRPr lang="fr-FR" dirty="0"/>
          </a:p>
          <a:p>
            <a:r>
              <a:rPr lang="fr-FR" dirty="0"/>
              <a:t>2: départ du message créé par le cerveau</a:t>
            </a:r>
          </a:p>
          <a:p>
            <a:endParaRPr lang="fr-FR" dirty="0"/>
          </a:p>
          <a:p>
            <a:r>
              <a:rPr lang="fr-FR" dirty="0"/>
              <a:t>3: le message est transmis par la moelle épinière et par les nerfs</a:t>
            </a:r>
          </a:p>
          <a:p>
            <a:endParaRPr lang="fr-FR" dirty="0"/>
          </a:p>
          <a:p>
            <a:r>
              <a:rPr lang="fr-FR" dirty="0"/>
              <a:t>4: les muscles de la jambe et du pied répondent en se contractant</a:t>
            </a:r>
          </a:p>
        </p:txBody>
      </p:sp>
    </p:spTree>
    <p:extLst>
      <p:ext uri="{BB962C8B-B14F-4D97-AF65-F5344CB8AC3E}">
        <p14:creationId xmlns:p14="http://schemas.microsoft.com/office/powerpoint/2010/main" val="2487823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document sur la démarche d’investigation :</a:t>
            </a:r>
          </a:p>
          <a:p>
            <a:r>
              <a:rPr lang="fr-FR" u="sng" dirty="0">
                <a:hlinkClick r:id="rId3"/>
              </a:rPr>
              <a:t>http://cache.media.eduscol.education.fr/file/Le_monde_du_vivant/01/3/RA16_C2_QMON_1_repere_mise_en_oeuvre_sequence_555013.pdf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20255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972C60-733A-1F34-FF76-BA09BB40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D60D13-A6D9-1EDB-AAF6-5F02DC7D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574D3D-5D48-095C-2A5E-F8E5A0D663F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732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sz="2400" dirty="0"/>
              <a:t>« L'erreur, un outil pour enseigner »</a:t>
            </a:r>
            <a:br>
              <a:rPr lang="fr-FR" sz="2400" dirty="0"/>
            </a:br>
            <a:r>
              <a:rPr lang="fr-FR" sz="2400" dirty="0"/>
              <a:t>Jean-Pierre </a:t>
            </a:r>
            <a:r>
              <a:rPr lang="fr-FR" sz="2400" dirty="0" err="1"/>
              <a:t>Astolfi</a:t>
            </a:r>
            <a:r>
              <a:rPr lang="fr-FR" sz="2400" dirty="0"/>
              <a:t> ; Pratiques &amp; enjeux pédagogiques ; ESF – 1997</a:t>
            </a:r>
          </a:p>
          <a:p>
            <a:pPr marL="118872" indent="0">
              <a:buNone/>
            </a:pPr>
            <a:endParaRPr lang="fr-FR" sz="2400" dirty="0"/>
          </a:p>
          <a:p>
            <a:r>
              <a:rPr lang="fr-FR" sz="2400" dirty="0"/>
              <a:t>« L’enseignement des sciences, comment faire pour que cela marche? »; </a:t>
            </a:r>
            <a:r>
              <a:rPr lang="fr-FR" sz="2400" dirty="0" err="1"/>
              <a:t>Gerard</a:t>
            </a:r>
            <a:r>
              <a:rPr lang="fr-FR" sz="2400" dirty="0"/>
              <a:t> De </a:t>
            </a:r>
            <a:r>
              <a:rPr lang="fr-FR" sz="2400" dirty="0" err="1"/>
              <a:t>Vecchi</a:t>
            </a:r>
            <a:r>
              <a:rPr lang="fr-FR" sz="2400" dirty="0"/>
              <a:t>, André </a:t>
            </a:r>
            <a:r>
              <a:rPr lang="fr-FR" sz="2400" dirty="0" err="1"/>
              <a:t>Giordan</a:t>
            </a:r>
            <a:r>
              <a:rPr lang="fr-FR" sz="2400" dirty="0"/>
              <a:t>, édition Delagrave Pédagogie et Formation</a:t>
            </a:r>
          </a:p>
          <a:p>
            <a:endParaRPr lang="fr-FR" sz="2400" dirty="0"/>
          </a:p>
          <a:p>
            <a:r>
              <a:rPr lang="fr-FR" sz="2400" dirty="0"/>
              <a:t>« les origines du savoir: des conceptions des apprenants aux concepts scientifiques, André </a:t>
            </a:r>
            <a:r>
              <a:rPr lang="fr-FR" sz="2400" dirty="0" err="1"/>
              <a:t>Giordan</a:t>
            </a:r>
            <a:r>
              <a:rPr lang="fr-FR" sz="2400" dirty="0"/>
              <a:t> et G. de </a:t>
            </a:r>
            <a:r>
              <a:rPr lang="fr-FR" sz="2400" dirty="0" err="1"/>
              <a:t>Vecchi</a:t>
            </a: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0447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sciences expérimentales à l’école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612" y="620688"/>
            <a:ext cx="9143999" cy="66967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r-FR" sz="3400" dirty="0"/>
          </a:p>
          <a:p>
            <a:pPr>
              <a:buNone/>
            </a:pPr>
            <a:endParaRPr lang="fr-FR" b="1" dirty="0"/>
          </a:p>
          <a:p>
            <a:pPr>
              <a:buNone/>
            </a:pPr>
            <a:endParaRPr lang="fr-FR" b="1" dirty="0"/>
          </a:p>
          <a:p>
            <a:pPr>
              <a:buNone/>
            </a:pPr>
            <a:r>
              <a:rPr lang="fr-FR" b="1" dirty="0"/>
              <a:t>Cycle 1: explorer le monde</a:t>
            </a:r>
          </a:p>
          <a:p>
            <a:pPr>
              <a:buNone/>
            </a:pPr>
            <a:r>
              <a:rPr lang="fr-FR" sz="3200" dirty="0"/>
              <a:t>      À leur entrée à l’école maternelle, les enfants ont déjà des représentations qui leur permettent de prendre des repères dans leur vie quotidienne. Pour les aider à </a:t>
            </a:r>
            <a:r>
              <a:rPr lang="fr-FR" sz="3200" dirty="0">
                <a:solidFill>
                  <a:srgbClr val="FF0000"/>
                </a:solidFill>
              </a:rPr>
              <a:t>découvrir, organiser et comprendre le monde qui les entoure</a:t>
            </a:r>
            <a:r>
              <a:rPr lang="fr-FR" sz="3200" dirty="0"/>
              <a:t>, l’enseignant propose des activités qui amènent les enfants à o</a:t>
            </a:r>
            <a:r>
              <a:rPr lang="fr-FR" sz="3200" dirty="0">
                <a:solidFill>
                  <a:srgbClr val="FF0000"/>
                </a:solidFill>
              </a:rPr>
              <a:t>bserver, formuler des interrogations plus rationnelles, construire des relations entre les phénomènes observés, prévoir des conséquences, identifier des caractéristiques susceptibles d’être catégorisées</a:t>
            </a:r>
            <a:r>
              <a:rPr lang="fr-FR" sz="3200" dirty="0"/>
              <a:t>. Les enfants commencent à comprendre ce qui distingue le vivant du non-vivant; ils manipulent, fabriquent pour se familiariser avec les objets et la matière</a:t>
            </a:r>
          </a:p>
          <a:p>
            <a:pPr>
              <a:buNone/>
            </a:pPr>
            <a:endParaRPr lang="fr-FR" sz="1800" b="1" dirty="0"/>
          </a:p>
          <a:p>
            <a:pPr>
              <a:buNone/>
            </a:pPr>
            <a:endParaRPr lang="fr-FR" sz="1800" b="1" dirty="0"/>
          </a:p>
          <a:p>
            <a:pPr>
              <a:buNone/>
            </a:pPr>
            <a:r>
              <a:rPr lang="fr-FR" b="1" dirty="0"/>
              <a:t>Cycle 2: questionner le monde</a:t>
            </a:r>
          </a:p>
          <a:p>
            <a:pPr>
              <a:buNone/>
            </a:pPr>
            <a:r>
              <a:rPr lang="fr-FR" sz="1400" dirty="0"/>
              <a:t>             </a:t>
            </a:r>
            <a:r>
              <a:rPr lang="fr-FR" sz="3200" dirty="0"/>
              <a:t>Dès l’école maternelle, les élèves explorent et observent le monde qui les entoure ; au cycle 2, ils vont apprendre à </a:t>
            </a:r>
            <a:r>
              <a:rPr lang="fr-FR" sz="3200" dirty="0">
                <a:solidFill>
                  <a:srgbClr val="FF0000"/>
                </a:solidFill>
              </a:rPr>
              <a:t>le questionner de manière plus précise</a:t>
            </a:r>
            <a:r>
              <a:rPr lang="fr-FR" sz="3200" dirty="0"/>
              <a:t>, par une </a:t>
            </a:r>
            <a:r>
              <a:rPr lang="fr-FR" sz="3200" dirty="0">
                <a:solidFill>
                  <a:srgbClr val="FF0000"/>
                </a:solidFill>
              </a:rPr>
              <a:t>première démarche scientifique et réfléchie</a:t>
            </a:r>
            <a:r>
              <a:rPr lang="fr-FR" sz="3200" dirty="0"/>
              <a:t>. </a:t>
            </a:r>
          </a:p>
          <a:p>
            <a:pPr>
              <a:buNone/>
            </a:pPr>
            <a:endParaRPr lang="fr-FR" sz="3200" b="1" dirty="0"/>
          </a:p>
          <a:p>
            <a:pPr>
              <a:buNone/>
            </a:pPr>
            <a:r>
              <a:rPr lang="fr-FR" b="1" dirty="0"/>
              <a:t>Cycle 3: sciences et technologie</a:t>
            </a:r>
          </a:p>
          <a:p>
            <a:pPr>
              <a:buNone/>
            </a:pPr>
            <a:r>
              <a:rPr lang="fr-FR" sz="3200" dirty="0"/>
              <a:t>              L’organisation des apprentissages au cours des différents cycles de la scolarité obligatoire est pensée de manière à introduire de façon progressive des notions et des concepts pour laisser du temps à leur assimilation. Au cours du cycle 2, l’élève a exploré, observé, expérimenté, questionné le monde qui l’entoure. Au cycle 3, en revisitant les concepts déjà abordés, ils progressent dans la conceptualisation et s’initient à la modélisation …</a:t>
            </a:r>
          </a:p>
        </p:txBody>
      </p:sp>
    </p:spTree>
    <p:extLst>
      <p:ext uri="{BB962C8B-B14F-4D97-AF65-F5344CB8AC3E}">
        <p14:creationId xmlns:p14="http://schemas.microsoft.com/office/powerpoint/2010/main" val="2213896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programmes et les IO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Les programmes cycle 2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https://eduscol.education.fr/pid34139/cycle-2-ecole-elementaire.html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Les programmes cycle 3</a:t>
            </a:r>
          </a:p>
          <a:p>
            <a:pPr marL="0" indent="0">
              <a:buNone/>
            </a:pPr>
            <a:r>
              <a:rPr lang="fr-FR" dirty="0">
                <a:hlinkClick r:id="rId4"/>
              </a:rPr>
              <a:t>https://eduscol.education.fr/pid34150/cycle-3-ecole-elementaire-college.html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programmes cycle 4</a:t>
            </a:r>
          </a:p>
          <a:p>
            <a:pPr marL="0" indent="0">
              <a:buNone/>
            </a:pPr>
            <a:r>
              <a:rPr lang="fr-FR" dirty="0">
                <a:hlinkClick r:id="rId5"/>
              </a:rPr>
              <a:t>https://eduscol.education.fr/90/j-enseigne-au-cycle-4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r>
              <a:rPr lang="fr-FR" dirty="0"/>
              <a:t> Tout est sur EDUSCOL!! + les ressources d’accompagnement par discipline</a:t>
            </a:r>
          </a:p>
        </p:txBody>
      </p:sp>
    </p:spTree>
    <p:extLst>
      <p:ext uri="{BB962C8B-B14F-4D97-AF65-F5344CB8AC3E}">
        <p14:creationId xmlns:p14="http://schemas.microsoft.com/office/powerpoint/2010/main" val="173226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fr-FR" dirty="0"/>
              <a:t>Accompagnement des programmes</a:t>
            </a:r>
          </a:p>
          <a:p>
            <a:pPr marL="118872" indent="0">
              <a:buNone/>
            </a:pPr>
            <a:endParaRPr lang="fr-FR" dirty="0"/>
          </a:p>
          <a:p>
            <a:pPr marL="118872" indent="0">
              <a:buNone/>
            </a:pPr>
            <a:r>
              <a:rPr lang="fr-FR" dirty="0">
                <a:hlinkClick r:id="rId3"/>
              </a:rPr>
              <a:t>http://eduscol.education.fr/cid100354/copie-ressources-svt.html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914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programmes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71600" y="2420888"/>
            <a:ext cx="1944216" cy="1224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ysClr val="windowText" lastClr="000000"/>
                </a:solidFill>
                <a:latin typeface="Bradley Hand ITC" panose="03070402050302030203" pitchFamily="66" charset="0"/>
              </a:rPr>
              <a:t>Le vivant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3898" y="2425145"/>
            <a:ext cx="1836204" cy="12198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ysClr val="windowText" lastClr="000000"/>
                </a:solidFill>
                <a:latin typeface="Bradley Hand ITC" panose="03070402050302030203" pitchFamily="66" charset="0"/>
              </a:rPr>
              <a:t>La matière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6176" y="2404457"/>
            <a:ext cx="1944216" cy="12405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ysClr val="windowText" lastClr="000000"/>
                </a:solidFill>
                <a:latin typeface="Bradley Hand ITC" panose="03070402050302030203" pitchFamily="66" charset="0"/>
              </a:rPr>
              <a:t>Les objets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4509120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On explore en cycle 1 :        « explorer le monde »</a:t>
            </a:r>
          </a:p>
          <a:p>
            <a:r>
              <a:rPr lang="fr-FR" sz="2800" dirty="0"/>
              <a:t>On questionne en cycle 2  :   « questionner le monde »</a:t>
            </a:r>
          </a:p>
          <a:p>
            <a:r>
              <a:rPr lang="fr-FR" sz="2800" dirty="0"/>
              <a:t>On explique en cycle 3:       « sciences et technologie »</a:t>
            </a:r>
          </a:p>
        </p:txBody>
      </p:sp>
    </p:spTree>
    <p:extLst>
      <p:ext uri="{BB962C8B-B14F-4D97-AF65-F5344CB8AC3E}">
        <p14:creationId xmlns:p14="http://schemas.microsoft.com/office/powerpoint/2010/main" val="401531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sciences en master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409D702-A9FF-47C8-AA2C-04CFA63C58CC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656953-3C0A-2DC5-011D-89569BBD61EB}"/>
              </a:ext>
            </a:extLst>
          </p:cNvPr>
          <p:cNvSpPr/>
          <p:nvPr/>
        </p:nvSpPr>
        <p:spPr>
          <a:xfrm>
            <a:off x="1043608" y="1759112"/>
            <a:ext cx="720080" cy="19978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600" dirty="0"/>
              <a:t>Semestre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F128C6-00D8-FFFB-1BE2-313BAFC8CC13}"/>
              </a:ext>
            </a:extLst>
          </p:cNvPr>
          <p:cNvSpPr/>
          <p:nvPr/>
        </p:nvSpPr>
        <p:spPr>
          <a:xfrm>
            <a:off x="2267744" y="1759112"/>
            <a:ext cx="2880320" cy="19978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Les thématiques:</a:t>
            </a:r>
          </a:p>
          <a:p>
            <a:endParaRPr lang="fr-FR" b="1" dirty="0"/>
          </a:p>
          <a:p>
            <a:r>
              <a:rPr lang="fr-FR" dirty="0"/>
              <a:t>-reproduction animale et végétale</a:t>
            </a:r>
          </a:p>
          <a:p>
            <a:r>
              <a:rPr lang="fr-FR" dirty="0"/>
              <a:t>-classification des </a:t>
            </a:r>
            <a:r>
              <a:rPr lang="fr-FR" dirty="0" err="1"/>
              <a:t>etres</a:t>
            </a:r>
            <a:r>
              <a:rPr lang="fr-FR" dirty="0"/>
              <a:t> vivants</a:t>
            </a:r>
          </a:p>
          <a:p>
            <a:r>
              <a:rPr lang="fr-FR" dirty="0"/>
              <a:t>-phénomènes géologiques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70C288-D3AF-6268-4051-00E9C5B15F07}"/>
              </a:ext>
            </a:extLst>
          </p:cNvPr>
          <p:cNvSpPr/>
          <p:nvPr/>
        </p:nvSpPr>
        <p:spPr>
          <a:xfrm>
            <a:off x="1043608" y="4005064"/>
            <a:ext cx="4104456" cy="43204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MCC : 1 CT de 2h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37628F-7375-387E-3A90-BE4B0FD5B33E}"/>
              </a:ext>
            </a:extLst>
          </p:cNvPr>
          <p:cNvSpPr/>
          <p:nvPr/>
        </p:nvSpPr>
        <p:spPr>
          <a:xfrm>
            <a:off x="1043608" y="4685184"/>
            <a:ext cx="720080" cy="19442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600" dirty="0"/>
              <a:t>Semestre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E647D9-36DA-5551-0C95-EEECB4C54975}"/>
              </a:ext>
            </a:extLst>
          </p:cNvPr>
          <p:cNvSpPr/>
          <p:nvPr/>
        </p:nvSpPr>
        <p:spPr>
          <a:xfrm>
            <a:off x="2267744" y="4685184"/>
            <a:ext cx="2880320" cy="19442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Les thématiques:</a:t>
            </a:r>
          </a:p>
          <a:p>
            <a:endParaRPr lang="fr-FR" b="1" dirty="0"/>
          </a:p>
          <a:p>
            <a:r>
              <a:rPr lang="fr-FR" dirty="0"/>
              <a:t>-les besoins des végétaux</a:t>
            </a:r>
          </a:p>
          <a:p>
            <a:r>
              <a:rPr lang="fr-FR" dirty="0"/>
              <a:t>-les écosystèmes </a:t>
            </a:r>
          </a:p>
          <a:p>
            <a:r>
              <a:rPr lang="fr-FR" dirty="0"/>
              <a:t>-l’alimentation humaine</a:t>
            </a:r>
          </a:p>
        </p:txBody>
      </p:sp>
    </p:spTree>
    <p:extLst>
      <p:ext uri="{BB962C8B-B14F-4D97-AF65-F5344CB8AC3E}">
        <p14:creationId xmlns:p14="http://schemas.microsoft.com/office/powerpoint/2010/main" val="2451082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1798</TotalTime>
  <Words>1759</Words>
  <Application>Microsoft Office PowerPoint</Application>
  <PresentationFormat>Affichage à l'écran (4:3)</PresentationFormat>
  <Paragraphs>341</Paragraphs>
  <Slides>46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4" baseType="lpstr">
      <vt:lpstr>Arial</vt:lpstr>
      <vt:lpstr>Bradley Hand ITC</vt:lpstr>
      <vt:lpstr>Calibri</vt:lpstr>
      <vt:lpstr>Comic Sans MS</vt:lpstr>
      <vt:lpstr>Tw Cen MT</vt:lpstr>
      <vt:lpstr>Wingdings</vt:lpstr>
      <vt:lpstr>Wingdings 2</vt:lpstr>
      <vt:lpstr>Médian</vt:lpstr>
      <vt:lpstr>CM  UE 1.1 EC5 S. BOURget INSPE Centre val de Loire</vt:lpstr>
      <vt:lpstr>Présentation PowerPoint</vt:lpstr>
      <vt:lpstr>1. La science: quelle définition?</vt:lpstr>
      <vt:lpstr>2. Pourquoi faire des sciences à l’école primaire?</vt:lpstr>
      <vt:lpstr>Les sciences expérimentales à l’école</vt:lpstr>
      <vt:lpstr>Les programmes et les IO</vt:lpstr>
      <vt:lpstr>Présentation PowerPoint</vt:lpstr>
      <vt:lpstr>Les programmes</vt:lpstr>
      <vt:lpstr>Les sciences en master</vt:lpstr>
      <vt:lpstr>3.Comment faire des sciences à l’école élémentaire?</vt:lpstr>
      <vt:lpstr>Démarche d’investigation en cycle 2: les mouvements corporels</vt:lpstr>
      <vt:lpstr>Présentation PowerPoint</vt:lpstr>
      <vt:lpstr>Le mouvement</vt:lpstr>
      <vt:lpstr>Conceptions initiales: définition</vt:lpstr>
      <vt:lpstr>Le mouvement : les connaissances</vt:lpstr>
      <vt:lpstr>Présentation PowerPoint</vt:lpstr>
      <vt:lpstr>Présentation PowerPoint</vt:lpstr>
      <vt:lpstr>Présentation PowerPoint</vt:lpstr>
      <vt:lpstr>Présentation PowerPoint</vt:lpstr>
      <vt:lpstr>La démarche utilisée en sciences</vt:lpstr>
      <vt:lpstr>Présentation PowerPoint</vt:lpstr>
      <vt:lpstr>Conceptions d’élèves</vt:lpstr>
      <vt:lpstr>Présentation PowerPoint</vt:lpstr>
      <vt:lpstr>Confrontation des conceptions et choix de questions.</vt:lpstr>
      <vt:lpstr>Choix des activités pour répondre aux questions</vt:lpstr>
      <vt:lpstr>Question 1: Comment les os sont ils positionnés dans le bras pour permettre le mouvement?</vt:lpstr>
      <vt:lpstr>Présentation PowerPoint</vt:lpstr>
      <vt:lpstr>Question 2: Comment est organisée une articulation?</vt:lpstr>
      <vt:lpstr>La dissection…</vt:lpstr>
      <vt:lpstr>Hypothèse 1:</vt:lpstr>
      <vt:lpstr>Hypothèse 2:</vt:lpstr>
      <vt:lpstr>Etude documentaire</vt:lpstr>
      <vt:lpstr>Présentation PowerPoint</vt:lpstr>
      <vt:lpstr>Comment les muscles font bouger les os?</vt:lpstr>
      <vt:lpstr>Phase d’investigation: La dissection…</vt:lpstr>
      <vt:lpstr>Phase d’investigation: la réalisation de modèle (= modélisation)</vt:lpstr>
      <vt:lpstr>Présentation PowerPoint</vt:lpstr>
      <vt:lpstr>Phase d’investigation: le modélisation</vt:lpstr>
      <vt:lpstr>Comment se fait la commande nerveuse?</vt:lpstr>
      <vt:lpstr>Comment se fait la commande nerveuse?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Bibliographie: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QUESSARD</dc:creator>
  <cp:lastModifiedBy>Sylvia Bourget</cp:lastModifiedBy>
  <cp:revision>101</cp:revision>
  <dcterms:created xsi:type="dcterms:W3CDTF">2014-09-07T22:49:58Z</dcterms:created>
  <dcterms:modified xsi:type="dcterms:W3CDTF">2024-09-06T10:49:11Z</dcterms:modified>
</cp:coreProperties>
</file>