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62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7564"/>
    <a:srgbClr val="334D57"/>
    <a:srgbClr val="BA002A"/>
    <a:srgbClr val="C10924"/>
    <a:srgbClr val="FEFEFE"/>
    <a:srgbClr val="344D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8879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96" y="6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137A8-FEC5-4D7D-934E-D62C1BEC6A71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106F0-B59C-4FB9-B56D-73F1CFCD05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01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282496-B900-44BF-9072-4E4205A1B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5B0A7C-D10B-4EDB-B3AC-AC7788022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5FACB3-5203-4369-B879-00F8DADB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250-D89D-4DA7-B522-C22FCE079503}" type="datetime1">
              <a:rPr lang="fr-FR" smtClean="0"/>
              <a:t>08/10/2020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62D646-B01E-4971-A88E-38AF813F6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183857-D183-4895-A51C-795B7F5CE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38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2DB57E-3C3F-40E0-82CD-B24047A34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0687470-77AD-4EBA-BD54-BEADFA51E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0477D5-4517-4C22-9407-6708A1D91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3A30-EE22-4D0D-95E1-697088837635}" type="datetime1">
              <a:rPr lang="fr-FR" smtClean="0"/>
              <a:t>08/10/2020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035478-365B-4FE0-A44E-D96B37C1E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A4A3BC-85A1-4E56-B2CB-0BC89D206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2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33C795B-1AC6-489B-9586-600A42A660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22CAF4E-55D3-4F48-AC0B-138BC62E7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A35F40-69E6-4794-ACC9-F566EA7F5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F691-D3C2-4481-B31C-EEF2B4D4E202}" type="datetime1">
              <a:rPr lang="fr-FR" smtClean="0"/>
              <a:t>08/10/2020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72500E-B63B-445A-9EBC-7BF74F0F9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31E941-CFF0-471A-AC8D-08BC0309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E04FCA-E9C1-468B-8D5E-FB3D23CFF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256523-B25E-40F5-AD2D-B484A3D15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578CDC-63B6-46ED-AD24-A84985C9F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7E71-17C3-44E2-9142-E0073A370DE3}" type="datetime1">
              <a:rPr lang="fr-FR" smtClean="0"/>
              <a:t>08/10/2020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BA325E-43B6-48EE-ABBD-3E0292F3E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187104-7C1E-48E2-8496-8138C976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3E060B-B80C-4A23-8576-FDAEDA9E5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BA0083-D5BC-4EC2-8AA6-0821B1172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43A12D-C859-4295-93CB-5409D034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6C77-F12B-4B85-87C6-2C16D26FFBE8}" type="datetime1">
              <a:rPr lang="fr-FR" smtClean="0"/>
              <a:t>08/10/2020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5BDCE5-D58B-4FE2-B89F-3BBF608FE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4EF750-359B-49D7-9393-0C4D7D62E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1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5BE338-1B7D-4D1D-8AB5-60A0EDEB7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ABD00F-DA41-4923-ABD2-DB14D1F510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2B82B9-D105-48F7-9024-A1DD7B3EB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27C539-68E3-420B-A57D-876272E23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9E8D-0F0C-4174-B01D-4463850DD0C6}" type="datetime1">
              <a:rPr lang="fr-FR" smtClean="0"/>
              <a:t>08/10/2020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425E26-A794-4D4B-8580-87C2A2404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B1DE0A-54AA-47E0-8FDE-2D5ED4FD8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6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96029B-2904-461F-8ABB-26551DE9B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35D53E-CEC6-4912-9904-19658F1F5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2521F56-DAF6-45CC-91C0-C49D71538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24983AB-F8E5-4B4C-8C5F-62131B51F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BD2D1EE-2DC0-4B3D-A633-634C48D3E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EC7441E-5C76-4914-93CB-F44773DA9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D6DC-2B80-4766-9E22-EFC906215F79}" type="datetime1">
              <a:rPr lang="fr-FR" smtClean="0"/>
              <a:t>08/10/2020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C6EC196-DD0B-45E9-9037-97A74DB2B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935B7BD-77E8-4B90-A9F4-57A1A3B41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AD958-E250-433B-9EB2-CCE4FB83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05A34F-6B93-4FC2-84F9-7E6372F95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105F-DF07-4C30-841B-51ECCF82FBB8}" type="datetime1">
              <a:rPr lang="fr-FR" smtClean="0"/>
              <a:t>08/10/2020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E4E43F-9694-42DF-AA47-0A0A5FD2D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1F7E31B-9A8B-44EB-AF44-FBDD53512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3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111B5A7-193B-499F-BAEB-D3812687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9DD4-3C4D-49AE-9C79-379B31C4E6D4}" type="datetime1">
              <a:rPr lang="fr-FR" smtClean="0"/>
              <a:t>08/10/2020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A3811C-BE36-4E8A-A28F-E8A82074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176D7D-583D-40E7-AFC6-F5D4D9D5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9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3F4D42-D84C-4456-B516-5EAB11AB4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CF9B10-495A-45C4-94B7-B4CE5FF68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75D8DD-DC40-4AEC-BAD8-62847D988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8965EE-73C2-44BB-9D15-6951EE556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4F5C-B7E8-4741-839A-9C0DCE4ADCAD}" type="datetime1">
              <a:rPr lang="fr-FR" smtClean="0"/>
              <a:t>08/10/2020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E8F126-9588-40A2-9B65-7C1FBBEAD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E6CE2F-E027-4B20-8C4E-C1036FB1E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4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363753-5149-4C50-B0B9-5C5BDCCF4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AD85404-9582-42D2-8E76-F56CD7C56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EA3596-E7F8-431F-9018-0BC231A30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9D4905-0EEC-4A94-8C3E-4E2062DBB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0CC4-2ED9-4A6F-915A-FD9484DC1C06}" type="datetime1">
              <a:rPr lang="fr-FR" smtClean="0"/>
              <a:t>08/10/2020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A55E92-0164-4B62-A5C8-D82BD80BB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6E2B67-8995-4B7D-97E1-9733A8C9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5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761225-C887-44BE-B92D-820650FF4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81D86A-9B32-46C4-9F7A-9A6C28A8F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6AFDCA-668B-4321-BD5B-6BC5BF209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911A8-7866-4299-A921-8141F3229D7D}" type="datetime1">
              <a:rPr lang="fr-FR" smtClean="0"/>
              <a:t>08/10/2020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151C72-AA3F-4F62-BD5F-5B2F8C6647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B6983F-D852-46B4-959E-16C648336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3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Capteur" TargetMode="External"/><Relationship Id="rId2" Type="http://schemas.openxmlformats.org/officeDocument/2006/relationships/hyperlink" Target="http://www.lycee-ferry-versailles.fr/sinew/4_2_aquis_inf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99309" y="86970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UE 21: Capteurs </a:t>
            </a:r>
            <a:r>
              <a:rPr lang="fr-FR" b="1" dirty="0"/>
              <a:t>Proprioceptifs et Extéroceptifs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690" y="3843054"/>
            <a:ext cx="2469483" cy="1824892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205317" y="6253692"/>
            <a:ext cx="10515600" cy="467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Aïcha </a:t>
            </a: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FONTE                                                                                                                                         </a:t>
            </a:r>
            <a:r>
              <a:rPr lang="fr-F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Licence </a:t>
            </a:r>
            <a:r>
              <a:rPr lang="fr-FR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Robotique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7567" y="2464572"/>
            <a:ext cx="1866850" cy="245456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600" y="3227104"/>
            <a:ext cx="1625600" cy="12319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0880" y="2784309"/>
            <a:ext cx="2111383" cy="21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6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i="1" u="sng" dirty="0"/>
              <a:t>Centrale Inertielle (IMU</a:t>
            </a:r>
            <a:r>
              <a:rPr lang="fr-FR" b="1" i="1" u="sng" dirty="0" smtClean="0"/>
              <a:t>)</a:t>
            </a:r>
          </a:p>
          <a:p>
            <a:r>
              <a:rPr lang="fr-FR" b="1" i="1" u="sng" dirty="0"/>
              <a:t>Principe de fonctionnement, technologie, caractéristiques, hybridation</a:t>
            </a:r>
            <a:r>
              <a:rPr lang="fr-FR" b="1" i="1" u="sng" dirty="0" smtClean="0"/>
              <a:t>.</a:t>
            </a:r>
          </a:p>
          <a:p>
            <a:r>
              <a:rPr lang="fr-FR" b="1" i="1" u="sng" dirty="0"/>
              <a:t>L'odométrie: Principe, technologie, </a:t>
            </a:r>
            <a:r>
              <a:rPr lang="fr-FR" b="1" i="1" u="sng" dirty="0" smtClean="0"/>
              <a:t>limites</a:t>
            </a:r>
          </a:p>
          <a:p>
            <a:r>
              <a:rPr lang="fr-FR" b="1" i="1" u="sng" dirty="0"/>
              <a:t>Génération de trajectoire </a:t>
            </a:r>
            <a:r>
              <a:rPr lang="fr-FR" b="1" i="1" u="sng" dirty="0" smtClean="0"/>
              <a:t>simple</a:t>
            </a:r>
          </a:p>
          <a:p>
            <a:r>
              <a:rPr lang="fr-FR" b="1" i="1" u="sng" dirty="0"/>
              <a:t>Génération d'une trajectoire entre deux </a:t>
            </a:r>
            <a:r>
              <a:rPr lang="fr-FR" b="1" i="1" u="sng" dirty="0" smtClean="0"/>
              <a:t>positions</a:t>
            </a:r>
          </a:p>
          <a:p>
            <a:r>
              <a:rPr lang="fr-FR" b="1" i="1" u="sng" dirty="0"/>
              <a:t>Génération de trajectoire avec évitement d'obstacles 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10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i="1" dirty="0">
                <a:solidFill>
                  <a:srgbClr val="FF0000"/>
                </a:solidFill>
              </a:rPr>
              <a:t>Séquence </a:t>
            </a:r>
            <a:r>
              <a:rPr lang="fr-FR" b="1" i="1" dirty="0" smtClean="0">
                <a:solidFill>
                  <a:srgbClr val="FF0000"/>
                </a:solidFill>
              </a:rPr>
              <a:t>XII et XIII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2529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i="1" u="sng" dirty="0"/>
              <a:t>Génération de trajectoire avec évitement d'obstacles </a:t>
            </a:r>
            <a:r>
              <a:rPr lang="fr-FR" b="1" i="1" u="sng" dirty="0" smtClean="0"/>
              <a:t>2</a:t>
            </a:r>
          </a:p>
          <a:p>
            <a:r>
              <a:rPr lang="fr-FR" b="1" i="1" u="sng" dirty="0"/>
              <a:t>Organigramme d'évitement </a:t>
            </a:r>
            <a:r>
              <a:rPr lang="fr-FR" b="1" i="1" u="sng" dirty="0" smtClean="0"/>
              <a:t>d'obstacles</a:t>
            </a:r>
          </a:p>
          <a:p>
            <a:r>
              <a:rPr lang="fr-FR" b="1" i="1" u="sng" dirty="0"/>
              <a:t>Les capteurs tactiles dans une tâche </a:t>
            </a:r>
            <a:r>
              <a:rPr lang="fr-FR" b="1" i="1" u="sng" dirty="0" smtClean="0"/>
              <a:t>d'assemblage</a:t>
            </a:r>
          </a:p>
          <a:p>
            <a:r>
              <a:rPr lang="fr-FR" b="1" i="1" u="sng" dirty="0"/>
              <a:t>Le capteur à fibre de carbone: Principe de fonctionnement, limites.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11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i="1" dirty="0">
                <a:solidFill>
                  <a:srgbClr val="FF0000"/>
                </a:solidFill>
              </a:rPr>
              <a:t>Séquence </a:t>
            </a:r>
            <a:r>
              <a:rPr lang="fr-FR" b="1" i="1" dirty="0" smtClean="0">
                <a:solidFill>
                  <a:srgbClr val="FF0000"/>
                </a:solidFill>
              </a:rPr>
              <a:t>XIV et XV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9748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Bibliographie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9334500" cy="4351338"/>
          </a:xfrm>
        </p:spPr>
        <p:txBody>
          <a:bodyPr/>
          <a:lstStyle/>
          <a:p>
            <a:r>
              <a:rPr lang="fr-FR" dirty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www.lycee-ferry-versailles.fr/sinew/4_2_aquis_info</a:t>
            </a:r>
            <a:endParaRPr lang="fr-FR" dirty="0" smtClean="0"/>
          </a:p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fr.wikipedia.org/wiki/Capteur</a:t>
            </a:r>
            <a:endParaRPr lang="fr-FR" dirty="0" smtClean="0"/>
          </a:p>
          <a:p>
            <a:r>
              <a:rPr lang="fr-FR" i="1" dirty="0"/>
              <a:t>Les Capteurs en instrumentation </a:t>
            </a:r>
            <a:r>
              <a:rPr lang="fr-FR" i="1" dirty="0" smtClean="0"/>
              <a:t>industrielle Georges </a:t>
            </a:r>
            <a:r>
              <a:rPr lang="fr-FR" i="1" dirty="0"/>
              <a:t>Asch et </a:t>
            </a:r>
            <a:r>
              <a:rPr lang="fr-FR" i="1" dirty="0" smtClean="0"/>
              <a:t>collaborateurs, 832 pages, </a:t>
            </a:r>
            <a:r>
              <a:rPr lang="fr-FR" i="1" dirty="0"/>
              <a:t>1999 5ème édition </a:t>
            </a:r>
            <a:r>
              <a:rPr lang="fr-FR" i="1" dirty="0" err="1"/>
              <a:t>Dunod</a:t>
            </a: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200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1080" y="457914"/>
            <a:ext cx="10515600" cy="1456689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/>
            </a:r>
            <a:br>
              <a:rPr lang="fr-FR" b="1" dirty="0" smtClean="0">
                <a:solidFill>
                  <a:srgbClr val="0070C0"/>
                </a:solidFill>
              </a:rPr>
            </a:br>
            <a:r>
              <a:rPr lang="fr-FR" b="1" dirty="0">
                <a:solidFill>
                  <a:srgbClr val="0070C0"/>
                </a:solidFill>
              </a:rPr>
              <a:t/>
            </a:r>
            <a:br>
              <a:rPr lang="fr-FR" b="1" dirty="0">
                <a:solidFill>
                  <a:srgbClr val="0070C0"/>
                </a:solidFill>
              </a:rPr>
            </a:br>
            <a:endParaRPr lang="fr-FR" b="1" dirty="0">
              <a:solidFill>
                <a:srgbClr val="334D57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1580" y="2435247"/>
            <a:ext cx="10134600" cy="211498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FR" b="1" i="1" u="sng" dirty="0" smtClean="0"/>
              <a:t>La perception 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2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27842" y="1815004"/>
            <a:ext cx="8023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B0F0"/>
                </a:solidFill>
              </a:rPr>
              <a:t>1</a:t>
            </a:r>
            <a:r>
              <a:rPr lang="fr-FR" sz="3200" b="1" dirty="0" smtClean="0">
                <a:solidFill>
                  <a:srgbClr val="00B0F0"/>
                </a:solidFill>
              </a:rPr>
              <a:t>- </a:t>
            </a:r>
            <a:r>
              <a:rPr lang="fr-FR" sz="3200" b="1" dirty="0" smtClean="0">
                <a:solidFill>
                  <a:srgbClr val="00B0F0"/>
                </a:solidFill>
              </a:rPr>
              <a:t>INTRODUCTION</a:t>
            </a:r>
            <a:endParaRPr lang="fr-FR" sz="3200" dirty="0">
              <a:solidFill>
                <a:srgbClr val="00B0F0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211580" y="3077985"/>
            <a:ext cx="10493829" cy="2114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fr-FR" b="1" i="1" u="sng" smtClean="0"/>
              <a:t>Le capteur</a:t>
            </a:r>
            <a:endParaRPr lang="fr-FR" dirty="0" smtClean="0"/>
          </a:p>
        </p:txBody>
      </p:sp>
      <p:sp>
        <p:nvSpPr>
          <p:cNvPr id="7" name="Rectangle 6"/>
          <p:cNvSpPr/>
          <p:nvPr/>
        </p:nvSpPr>
        <p:spPr>
          <a:xfrm>
            <a:off x="1192775" y="3756869"/>
            <a:ext cx="5523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i="1" u="sng" dirty="0"/>
              <a:t>Le rôle des capteurs et classification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739772" y="1210935"/>
            <a:ext cx="2494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i="1" dirty="0">
                <a:solidFill>
                  <a:srgbClr val="FF0000"/>
                </a:solidFill>
              </a:rPr>
              <a:t>Séquence I</a:t>
            </a:r>
            <a:endParaRPr lang="fr-FR" sz="4000" b="1" i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1580" y="4492448"/>
            <a:ext cx="6544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i="1" u="sng" dirty="0"/>
              <a:t>Propriétés et Caractéristiques des capteurs</a:t>
            </a:r>
          </a:p>
        </p:txBody>
      </p:sp>
    </p:spTree>
    <p:extLst>
      <p:ext uri="{BB962C8B-B14F-4D97-AF65-F5344CB8AC3E}">
        <p14:creationId xmlns:p14="http://schemas.microsoft.com/office/powerpoint/2010/main" val="403652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83456"/>
            <a:ext cx="10515600" cy="1325563"/>
          </a:xfrm>
        </p:spPr>
        <p:txBody>
          <a:bodyPr/>
          <a:lstStyle/>
          <a:p>
            <a:pPr algn="ctr"/>
            <a:r>
              <a:rPr lang="fr-FR" b="1" i="1" dirty="0">
                <a:solidFill>
                  <a:srgbClr val="FF0000"/>
                </a:solidFill>
              </a:rPr>
              <a:t>Séquence </a:t>
            </a:r>
            <a:r>
              <a:rPr lang="fr-FR" b="1" i="1" dirty="0" smtClean="0">
                <a:solidFill>
                  <a:srgbClr val="FF0000"/>
                </a:solidFill>
              </a:rPr>
              <a:t>II</a:t>
            </a:r>
            <a:r>
              <a:rPr lang="fr-FR" b="1" i="1" dirty="0">
                <a:solidFill>
                  <a:srgbClr val="FF0000"/>
                </a:solidFill>
              </a:rPr>
              <a:t/>
            </a:r>
            <a:br>
              <a:rPr lang="fr-FR" b="1" i="1" dirty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i="1" u="sng" dirty="0" smtClean="0"/>
              <a:t>Les </a:t>
            </a:r>
            <a:r>
              <a:rPr lang="fr-FR" b="1" i="1" u="sng" dirty="0"/>
              <a:t>capteurs </a:t>
            </a:r>
            <a:r>
              <a:rPr lang="fr-FR" b="1" i="1" u="sng" dirty="0" smtClean="0"/>
              <a:t>proprioceptifs</a:t>
            </a:r>
          </a:p>
          <a:p>
            <a:r>
              <a:rPr lang="fr-FR" b="1" i="1" u="sng" dirty="0" smtClean="0"/>
              <a:t>La </a:t>
            </a:r>
            <a:r>
              <a:rPr lang="fr-FR" b="1" i="1" u="sng" dirty="0"/>
              <a:t>mesure de la position en </a:t>
            </a:r>
            <a:r>
              <a:rPr lang="fr-FR" b="1" i="1" u="sng" dirty="0" smtClean="0"/>
              <a:t>robotique</a:t>
            </a:r>
          </a:p>
          <a:p>
            <a:r>
              <a:rPr lang="fr-FR" b="1" i="1" u="sng" dirty="0"/>
              <a:t>Les potentiomètres: Principe, avantages et </a:t>
            </a:r>
            <a:r>
              <a:rPr lang="fr-FR" b="1" i="1" u="sng" dirty="0" smtClean="0"/>
              <a:t>inconvénients</a:t>
            </a:r>
          </a:p>
          <a:p>
            <a:r>
              <a:rPr lang="fr-FR" b="1" i="1" u="sng" dirty="0"/>
              <a:t>Les résolveurs: Principe, avantages et inconvénients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369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838091"/>
            <a:ext cx="10515600" cy="1325563"/>
          </a:xfrm>
        </p:spPr>
        <p:txBody>
          <a:bodyPr/>
          <a:lstStyle/>
          <a:p>
            <a:pPr algn="ctr"/>
            <a:r>
              <a:rPr lang="fr-FR" b="1" i="1" dirty="0">
                <a:solidFill>
                  <a:srgbClr val="FF0000"/>
                </a:solidFill>
              </a:rPr>
              <a:t>Séquence </a:t>
            </a:r>
            <a:r>
              <a:rPr lang="fr-FR" b="1" i="1" dirty="0" smtClean="0">
                <a:solidFill>
                  <a:srgbClr val="FF0000"/>
                </a:solidFill>
              </a:rPr>
              <a:t>III</a:t>
            </a:r>
            <a:r>
              <a:rPr lang="fr-FR" b="1" i="1" dirty="0">
                <a:solidFill>
                  <a:srgbClr val="FF0000"/>
                </a:solidFill>
              </a:rPr>
              <a:t/>
            </a:r>
            <a:br>
              <a:rPr lang="fr-FR" b="1" i="1" dirty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b="1" i="1" u="sng" dirty="0" smtClean="0"/>
              <a:t>Le </a:t>
            </a:r>
            <a:r>
              <a:rPr lang="fr-FR" b="1" i="1" u="sng" dirty="0"/>
              <a:t>codeur optique incrémental: Principe, avantages et </a:t>
            </a:r>
            <a:r>
              <a:rPr lang="fr-FR" b="1" i="1" u="sng" dirty="0" smtClean="0"/>
              <a:t>inconvénients</a:t>
            </a:r>
          </a:p>
          <a:p>
            <a:pPr marL="0" indent="0">
              <a:buNone/>
            </a:pPr>
            <a:r>
              <a:rPr lang="fr-FR" b="1" i="1" u="sng" dirty="0"/>
              <a:t>Le codeur optique absolu: Principe, avantages et </a:t>
            </a:r>
            <a:r>
              <a:rPr lang="fr-FR" b="1" i="1" u="sng" dirty="0" smtClean="0"/>
              <a:t>inconvénients</a:t>
            </a:r>
          </a:p>
          <a:p>
            <a:pPr marL="0" indent="0">
              <a:buNone/>
            </a:pPr>
            <a:r>
              <a:rPr lang="fr-FR" b="1" i="1" u="sng" dirty="0"/>
              <a:t>Principe de fonctionnement du capteur à effet Hall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003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869622"/>
            <a:ext cx="10515600" cy="1325563"/>
          </a:xfrm>
        </p:spPr>
        <p:txBody>
          <a:bodyPr/>
          <a:lstStyle/>
          <a:p>
            <a:pPr algn="ctr"/>
            <a:r>
              <a:rPr lang="fr-FR" b="1" i="1" dirty="0">
                <a:solidFill>
                  <a:srgbClr val="FF0000"/>
                </a:solidFill>
              </a:rPr>
              <a:t>Séquence </a:t>
            </a:r>
            <a:r>
              <a:rPr lang="fr-FR" b="1" i="1" dirty="0" smtClean="0">
                <a:solidFill>
                  <a:srgbClr val="FF0000"/>
                </a:solidFill>
              </a:rPr>
              <a:t>IV et V</a:t>
            </a:r>
            <a:r>
              <a:rPr lang="fr-FR" b="1" i="1" dirty="0">
                <a:solidFill>
                  <a:srgbClr val="FF0000"/>
                </a:solidFill>
              </a:rPr>
              <a:t/>
            </a:r>
            <a:br>
              <a:rPr lang="fr-FR" b="1" i="1" dirty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i="1" u="sng" dirty="0"/>
              <a:t>Principe de fonctionnement du capteur LVDT, avantages et </a:t>
            </a:r>
            <a:r>
              <a:rPr lang="fr-FR" b="1" i="1" u="sng" dirty="0" smtClean="0"/>
              <a:t>inconvénients</a:t>
            </a:r>
          </a:p>
          <a:p>
            <a:r>
              <a:rPr lang="fr-FR" b="1" i="1" u="sng" dirty="0"/>
              <a:t>La mesure de la vitesse en robotique fixe: Génératrice </a:t>
            </a:r>
            <a:r>
              <a:rPr lang="fr-FR" b="1" i="1" u="sng" dirty="0" err="1" smtClean="0"/>
              <a:t>tachymétrique</a:t>
            </a:r>
            <a:endParaRPr lang="fr-FR" b="1" i="1" u="sng" dirty="0" smtClean="0"/>
          </a:p>
          <a:p>
            <a:r>
              <a:rPr lang="fr-FR" b="1" i="1" u="sng" dirty="0"/>
              <a:t>Principe de fonctionnement, technologies, avantages et inconvénients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679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1325563"/>
          </a:xfrm>
        </p:spPr>
        <p:txBody>
          <a:bodyPr/>
          <a:lstStyle/>
          <a:p>
            <a:pPr algn="ctr"/>
            <a:r>
              <a:rPr lang="fr-FR" b="1" i="1" dirty="0">
                <a:solidFill>
                  <a:srgbClr val="FF0000"/>
                </a:solidFill>
              </a:rPr>
              <a:t>Séquence </a:t>
            </a:r>
            <a:r>
              <a:rPr lang="fr-FR" b="1" i="1" dirty="0" smtClean="0">
                <a:solidFill>
                  <a:srgbClr val="FF0000"/>
                </a:solidFill>
              </a:rPr>
              <a:t>VI</a:t>
            </a:r>
            <a:r>
              <a:rPr lang="fr-FR" b="1" i="1" dirty="0">
                <a:solidFill>
                  <a:srgbClr val="FF0000"/>
                </a:solidFill>
              </a:rPr>
              <a:t/>
            </a:r>
            <a:br>
              <a:rPr lang="fr-FR" b="1" i="1" dirty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i="1" u="sng" dirty="0"/>
              <a:t>La mesure de la vitesse: codeur optique </a:t>
            </a:r>
            <a:r>
              <a:rPr lang="fr-FR" b="1" i="1" u="sng" dirty="0" smtClean="0"/>
              <a:t>incrémental</a:t>
            </a:r>
          </a:p>
          <a:p>
            <a:r>
              <a:rPr lang="fr-FR" b="1" i="1" u="sng" dirty="0"/>
              <a:t>Principe, technologies, </a:t>
            </a:r>
            <a:r>
              <a:rPr lang="fr-FR" b="1" i="1" u="sng" dirty="0" smtClean="0"/>
              <a:t>interfaçage</a:t>
            </a:r>
          </a:p>
          <a:p>
            <a:r>
              <a:rPr lang="fr-FR" b="1" i="1" u="sng" dirty="0"/>
              <a:t>La mesure de la vitesse: </a:t>
            </a:r>
            <a:r>
              <a:rPr lang="fr-FR" b="1" i="1" u="sng" dirty="0" smtClean="0"/>
              <a:t>Gyroscope</a:t>
            </a:r>
          </a:p>
          <a:p>
            <a:r>
              <a:rPr lang="fr-FR" b="1" i="1" u="sng" dirty="0"/>
              <a:t>Principe de fonctionnement, technologies, interfaçage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608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i="1" u="sng" dirty="0"/>
              <a:t>La mesure du couple/effort/déformation: </a:t>
            </a:r>
            <a:r>
              <a:rPr lang="fr-FR" b="1" i="1" u="sng" dirty="0" smtClean="0"/>
              <a:t>Jauges </a:t>
            </a:r>
            <a:r>
              <a:rPr lang="fr-FR" b="1" i="1" u="sng" dirty="0"/>
              <a:t>de </a:t>
            </a:r>
            <a:r>
              <a:rPr lang="fr-FR" b="1" i="1" u="sng" dirty="0" smtClean="0"/>
              <a:t>déformation</a:t>
            </a:r>
          </a:p>
          <a:p>
            <a:r>
              <a:rPr lang="fr-FR" b="1" i="1" u="sng" dirty="0"/>
              <a:t>Technologies, principe de fonctionnement,  interfaçage</a:t>
            </a:r>
            <a:r>
              <a:rPr lang="fr-FR" b="1" i="1" u="sng" dirty="0" smtClean="0"/>
              <a:t>.</a:t>
            </a:r>
          </a:p>
          <a:p>
            <a:r>
              <a:rPr lang="fr-FR" b="1" i="1" u="sng" dirty="0"/>
              <a:t>La mesure du couple/effort/déformation: Capteur </a:t>
            </a:r>
            <a:r>
              <a:rPr lang="fr-FR" b="1" i="1" u="sng" dirty="0" err="1"/>
              <a:t>piezoélectrique</a:t>
            </a:r>
            <a:endParaRPr lang="fr-FR" b="1" i="1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7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838091"/>
            <a:ext cx="10515600" cy="1325563"/>
          </a:xfrm>
        </p:spPr>
        <p:txBody>
          <a:bodyPr/>
          <a:lstStyle/>
          <a:p>
            <a:pPr algn="ctr"/>
            <a:r>
              <a:rPr lang="fr-FR" b="1" i="1" dirty="0">
                <a:solidFill>
                  <a:srgbClr val="FF0000"/>
                </a:solidFill>
              </a:rPr>
              <a:t>Séquence </a:t>
            </a:r>
            <a:r>
              <a:rPr lang="fr-FR" b="1" i="1" dirty="0" smtClean="0">
                <a:solidFill>
                  <a:srgbClr val="FF0000"/>
                </a:solidFill>
              </a:rPr>
              <a:t>VII</a:t>
            </a:r>
            <a:r>
              <a:rPr lang="fr-FR" b="1" i="1" dirty="0">
                <a:solidFill>
                  <a:srgbClr val="FF0000"/>
                </a:solidFill>
              </a:rPr>
              <a:t/>
            </a:r>
            <a:br>
              <a:rPr lang="fr-FR" b="1" i="1" dirty="0">
                <a:solidFill>
                  <a:srgbClr val="FF0000"/>
                </a:solidFill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4708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i="1" u="sng" dirty="0" smtClean="0"/>
              <a:t>Les capteurs extéroceptifs:</a:t>
            </a:r>
          </a:p>
          <a:p>
            <a:r>
              <a:rPr lang="fr-FR" b="1" i="1" u="sng" dirty="0" smtClean="0"/>
              <a:t>Capteurs </a:t>
            </a:r>
            <a:r>
              <a:rPr lang="fr-FR" b="1" i="1" u="sng" dirty="0"/>
              <a:t>de proximité: Technologie </a:t>
            </a:r>
            <a:r>
              <a:rPr lang="fr-FR" b="1" i="1" u="sng" dirty="0" smtClean="0"/>
              <a:t>infra-rouge</a:t>
            </a:r>
          </a:p>
          <a:p>
            <a:r>
              <a:rPr lang="fr-FR" b="1" i="1" u="sng" dirty="0"/>
              <a:t>Technologies, principe de fonctionnement,  </a:t>
            </a:r>
            <a:r>
              <a:rPr lang="fr-FR" b="1" i="1" u="sng" dirty="0" smtClean="0"/>
              <a:t>interfaçage</a:t>
            </a:r>
          </a:p>
          <a:p>
            <a:r>
              <a:rPr lang="fr-FR" b="1" i="1" u="sng" dirty="0"/>
              <a:t>Capteurs de proximité: Technologie électromagnétique</a:t>
            </a:r>
            <a:r>
              <a:rPr lang="fr-FR" b="1" i="1" u="sng" dirty="0" smtClean="0"/>
              <a:t>,</a:t>
            </a:r>
          </a:p>
          <a:p>
            <a:r>
              <a:rPr lang="fr-FR" b="1" i="1" u="sng" dirty="0"/>
              <a:t>Capteurs de proximité: Technologie ultrasonore</a:t>
            </a:r>
            <a:endParaRPr lang="fr-FR" b="1" i="1" u="sng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8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743498"/>
            <a:ext cx="10515600" cy="1325563"/>
          </a:xfrm>
        </p:spPr>
        <p:txBody>
          <a:bodyPr/>
          <a:lstStyle/>
          <a:p>
            <a:pPr algn="ctr"/>
            <a:r>
              <a:rPr lang="fr-FR" b="1" i="1" dirty="0">
                <a:solidFill>
                  <a:srgbClr val="FF0000"/>
                </a:solidFill>
              </a:rPr>
              <a:t>Séquence </a:t>
            </a:r>
            <a:r>
              <a:rPr lang="fr-FR" b="1" i="1" dirty="0" smtClean="0">
                <a:solidFill>
                  <a:srgbClr val="FF0000"/>
                </a:solidFill>
              </a:rPr>
              <a:t>VIII et IX</a:t>
            </a:r>
            <a:r>
              <a:rPr lang="fr-FR" b="1" i="1" dirty="0">
                <a:solidFill>
                  <a:srgbClr val="FF0000"/>
                </a:solidFill>
              </a:rPr>
              <a:t/>
            </a:r>
            <a:br>
              <a:rPr lang="fr-FR" b="1" i="1" dirty="0">
                <a:solidFill>
                  <a:srgbClr val="FF0000"/>
                </a:solidFill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8095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/>
          <a:p>
            <a:pPr algn="ctr"/>
            <a:r>
              <a:rPr lang="fr-FR" b="1" i="1" dirty="0">
                <a:solidFill>
                  <a:srgbClr val="FF0000"/>
                </a:solidFill>
              </a:rPr>
              <a:t>Séquence </a:t>
            </a:r>
            <a:r>
              <a:rPr lang="fr-FR" b="1" i="1" dirty="0" smtClean="0">
                <a:solidFill>
                  <a:srgbClr val="FF0000"/>
                </a:solidFill>
              </a:rPr>
              <a:t>X et XI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i="1" u="sng" dirty="0" smtClean="0"/>
              <a:t>Télémétrie: </a:t>
            </a:r>
            <a:r>
              <a:rPr lang="fr-FR" b="1" i="1" u="sng" dirty="0"/>
              <a:t>Lidar </a:t>
            </a:r>
            <a:endParaRPr lang="fr-FR" b="1" i="1" u="sng" dirty="0" smtClean="0"/>
          </a:p>
          <a:p>
            <a:r>
              <a:rPr lang="fr-FR" b="1" i="1" u="sng" dirty="0"/>
              <a:t>Principe de la </a:t>
            </a:r>
            <a:r>
              <a:rPr lang="fr-FR" b="1" i="1" u="sng" dirty="0" smtClean="0"/>
              <a:t>télémétrie, </a:t>
            </a:r>
            <a:r>
              <a:rPr lang="fr-FR" b="1" i="1" u="sng" dirty="0"/>
              <a:t>caractéristiques et technologie</a:t>
            </a:r>
            <a:r>
              <a:rPr lang="fr-FR" b="1" i="1" u="sng" dirty="0" smtClean="0"/>
              <a:t>.</a:t>
            </a:r>
          </a:p>
          <a:p>
            <a:r>
              <a:rPr lang="fr-FR" b="1" i="1" u="sng" dirty="0"/>
              <a:t>Accéléromètre non </a:t>
            </a:r>
            <a:r>
              <a:rPr lang="fr-FR" b="1" i="1" u="sng" dirty="0" smtClean="0"/>
              <a:t>asservis</a:t>
            </a:r>
          </a:p>
          <a:p>
            <a:r>
              <a:rPr lang="fr-FR" b="1" i="1" u="sng" dirty="0"/>
              <a:t>Principe de fonctionnement, technologie, caractéristiques et </a:t>
            </a:r>
            <a:r>
              <a:rPr lang="fr-FR" b="1" i="1" u="sng" dirty="0" smtClean="0"/>
              <a:t>interfaçage</a:t>
            </a:r>
          </a:p>
          <a:p>
            <a:r>
              <a:rPr lang="fr-FR" b="1" i="1" u="sng" dirty="0"/>
              <a:t>Capteur de positionnement: Le GPS et le DGPS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059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10805</TotalTime>
  <Words>369</Words>
  <Application>Microsoft Office PowerPoint</Application>
  <PresentationFormat>Grand écran</PresentationFormat>
  <Paragraphs>72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UE 21: Capteurs Proprioceptifs et Extéroceptifs</vt:lpstr>
      <vt:lpstr>  </vt:lpstr>
      <vt:lpstr>Séquence II </vt:lpstr>
      <vt:lpstr>Séquence III </vt:lpstr>
      <vt:lpstr>Séquence IV et V </vt:lpstr>
      <vt:lpstr>Séquence VI </vt:lpstr>
      <vt:lpstr>Séquence VII </vt:lpstr>
      <vt:lpstr>Séquence VIII et IX </vt:lpstr>
      <vt:lpstr>Séquence X et XI</vt:lpstr>
      <vt:lpstr>Séquence XII et XIII</vt:lpstr>
      <vt:lpstr>Séquence XIV et XV</vt:lpstr>
      <vt:lpstr>Bibliographie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Fabien Krause</dc:creator>
  <cp:lastModifiedBy>aicha.fonte</cp:lastModifiedBy>
  <cp:revision>46</cp:revision>
  <dcterms:created xsi:type="dcterms:W3CDTF">2019-05-15T16:17:01Z</dcterms:created>
  <dcterms:modified xsi:type="dcterms:W3CDTF">2020-10-14T09:29:27Z</dcterms:modified>
</cp:coreProperties>
</file>