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5" r:id="rId5"/>
    <p:sldId id="266" r:id="rId6"/>
    <p:sldId id="267" r:id="rId7"/>
    <p:sldId id="259" r:id="rId8"/>
    <p:sldId id="260" r:id="rId9"/>
    <p:sldId id="268" r:id="rId10"/>
    <p:sldId id="261" r:id="rId11"/>
    <p:sldId id="264" r:id="rId12"/>
    <p:sldId id="262" r:id="rId13"/>
    <p:sldId id="263"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BAA9D88-06EF-4211-AA75-B513AFF09455}">
          <p14:sldIdLst>
            <p14:sldId id="256"/>
            <p14:sldId id="257"/>
            <p14:sldId id="258"/>
            <p14:sldId id="265"/>
            <p14:sldId id="266"/>
            <p14:sldId id="267"/>
            <p14:sldId id="259"/>
            <p14:sldId id="260"/>
            <p14:sldId id="268"/>
            <p14:sldId id="261"/>
            <p14:sldId id="264"/>
            <p14:sldId id="262"/>
            <p14:sldId id="263"/>
          </p14:sldIdLst>
        </p14:section>
        <p14:section name="Section sans titre" id="{897A5F9D-AE92-4FA4-BA23-1AAAEA1934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4" d="100"/>
          <a:sy n="64" d="100"/>
        </p:scale>
        <p:origin x="78"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F721C-E181-4259-8849-EEDBECEC917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6350EFB-365D-4F9C-A332-CF45F90DE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ECAA98E-1D30-4B36-BB17-B2EED0D29AB0}"/>
              </a:ext>
            </a:extLst>
          </p:cNvPr>
          <p:cNvSpPr>
            <a:spLocks noGrp="1"/>
          </p:cNvSpPr>
          <p:nvPr>
            <p:ph type="dt" sz="half" idx="10"/>
          </p:nvPr>
        </p:nvSpPr>
        <p:spPr/>
        <p:txBody>
          <a:bodyPr/>
          <a:lstStyle/>
          <a:p>
            <a:fld id="{18876789-ED8B-40E7-9A5B-1E3794DE09C6}" type="datetimeFigureOut">
              <a:rPr lang="fr-FR" smtClean="0"/>
              <a:t>27/02/2025</a:t>
            </a:fld>
            <a:endParaRPr lang="fr-FR"/>
          </a:p>
        </p:txBody>
      </p:sp>
      <p:sp>
        <p:nvSpPr>
          <p:cNvPr id="5" name="Espace réservé du pied de page 4">
            <a:extLst>
              <a:ext uri="{FF2B5EF4-FFF2-40B4-BE49-F238E27FC236}">
                <a16:creationId xmlns:a16="http://schemas.microsoft.com/office/drawing/2014/main" id="{449EDE96-6634-40B7-81C6-B660D289ABF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7DCEF0D-9DC1-4384-B40C-9D0D923E14FE}"/>
              </a:ext>
            </a:extLst>
          </p:cNvPr>
          <p:cNvSpPr>
            <a:spLocks noGrp="1"/>
          </p:cNvSpPr>
          <p:nvPr>
            <p:ph type="sldNum" sz="quarter" idx="12"/>
          </p:nvPr>
        </p:nvSpPr>
        <p:spPr/>
        <p:txBody>
          <a:bodyPr/>
          <a:lstStyle/>
          <a:p>
            <a:fld id="{8FC00A1E-F02B-4E34-8D34-A985D5B8351E}" type="slidenum">
              <a:rPr lang="fr-FR" smtClean="0"/>
              <a:t>‹N°›</a:t>
            </a:fld>
            <a:endParaRPr lang="fr-FR"/>
          </a:p>
        </p:txBody>
      </p:sp>
    </p:spTree>
    <p:extLst>
      <p:ext uri="{BB962C8B-B14F-4D97-AF65-F5344CB8AC3E}">
        <p14:creationId xmlns:p14="http://schemas.microsoft.com/office/powerpoint/2010/main" val="77496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AC8C87-1E90-4C09-BBA7-4B606A8423E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37E531D-F4FA-4758-814F-98EF1F2ED2AB}"/>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E3AE94D-D3C1-491A-B324-64060429C8BA}"/>
              </a:ext>
            </a:extLst>
          </p:cNvPr>
          <p:cNvSpPr>
            <a:spLocks noGrp="1"/>
          </p:cNvSpPr>
          <p:nvPr>
            <p:ph type="dt" sz="half" idx="10"/>
          </p:nvPr>
        </p:nvSpPr>
        <p:spPr/>
        <p:txBody>
          <a:bodyPr/>
          <a:lstStyle/>
          <a:p>
            <a:fld id="{18876789-ED8B-40E7-9A5B-1E3794DE09C6}" type="datetimeFigureOut">
              <a:rPr lang="fr-FR" smtClean="0"/>
              <a:t>27/02/2025</a:t>
            </a:fld>
            <a:endParaRPr lang="fr-FR"/>
          </a:p>
        </p:txBody>
      </p:sp>
      <p:sp>
        <p:nvSpPr>
          <p:cNvPr id="5" name="Espace réservé du pied de page 4">
            <a:extLst>
              <a:ext uri="{FF2B5EF4-FFF2-40B4-BE49-F238E27FC236}">
                <a16:creationId xmlns:a16="http://schemas.microsoft.com/office/drawing/2014/main" id="{752D4A96-6C8E-4A78-8731-91DC01A399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8814C15-F668-4A1F-8D5D-C8B368D275F4}"/>
              </a:ext>
            </a:extLst>
          </p:cNvPr>
          <p:cNvSpPr>
            <a:spLocks noGrp="1"/>
          </p:cNvSpPr>
          <p:nvPr>
            <p:ph type="sldNum" sz="quarter" idx="12"/>
          </p:nvPr>
        </p:nvSpPr>
        <p:spPr/>
        <p:txBody>
          <a:bodyPr/>
          <a:lstStyle/>
          <a:p>
            <a:fld id="{8FC00A1E-F02B-4E34-8D34-A985D5B8351E}" type="slidenum">
              <a:rPr lang="fr-FR" smtClean="0"/>
              <a:t>‹N°›</a:t>
            </a:fld>
            <a:endParaRPr lang="fr-FR"/>
          </a:p>
        </p:txBody>
      </p:sp>
    </p:spTree>
    <p:extLst>
      <p:ext uri="{BB962C8B-B14F-4D97-AF65-F5344CB8AC3E}">
        <p14:creationId xmlns:p14="http://schemas.microsoft.com/office/powerpoint/2010/main" val="952672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4D444DA-2D97-4A77-9F8F-0344BF4510B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EAE3E5F-6050-4B29-817A-013B957AC914}"/>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4E59FEA-E94F-4382-8DB4-89FA2D11C512}"/>
              </a:ext>
            </a:extLst>
          </p:cNvPr>
          <p:cNvSpPr>
            <a:spLocks noGrp="1"/>
          </p:cNvSpPr>
          <p:nvPr>
            <p:ph type="dt" sz="half" idx="10"/>
          </p:nvPr>
        </p:nvSpPr>
        <p:spPr/>
        <p:txBody>
          <a:bodyPr/>
          <a:lstStyle/>
          <a:p>
            <a:fld id="{18876789-ED8B-40E7-9A5B-1E3794DE09C6}" type="datetimeFigureOut">
              <a:rPr lang="fr-FR" smtClean="0"/>
              <a:t>27/02/2025</a:t>
            </a:fld>
            <a:endParaRPr lang="fr-FR"/>
          </a:p>
        </p:txBody>
      </p:sp>
      <p:sp>
        <p:nvSpPr>
          <p:cNvPr id="5" name="Espace réservé du pied de page 4">
            <a:extLst>
              <a:ext uri="{FF2B5EF4-FFF2-40B4-BE49-F238E27FC236}">
                <a16:creationId xmlns:a16="http://schemas.microsoft.com/office/drawing/2014/main" id="{F12E4B1D-63A6-45E9-BE81-B1A5C06AD3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F2EEA51-143A-475E-BEFA-7A7940A215B2}"/>
              </a:ext>
            </a:extLst>
          </p:cNvPr>
          <p:cNvSpPr>
            <a:spLocks noGrp="1"/>
          </p:cNvSpPr>
          <p:nvPr>
            <p:ph type="sldNum" sz="quarter" idx="12"/>
          </p:nvPr>
        </p:nvSpPr>
        <p:spPr/>
        <p:txBody>
          <a:bodyPr/>
          <a:lstStyle/>
          <a:p>
            <a:fld id="{8FC00A1E-F02B-4E34-8D34-A985D5B8351E}" type="slidenum">
              <a:rPr lang="fr-FR" smtClean="0"/>
              <a:t>‹N°›</a:t>
            </a:fld>
            <a:endParaRPr lang="fr-FR"/>
          </a:p>
        </p:txBody>
      </p:sp>
    </p:spTree>
    <p:extLst>
      <p:ext uri="{BB962C8B-B14F-4D97-AF65-F5344CB8AC3E}">
        <p14:creationId xmlns:p14="http://schemas.microsoft.com/office/powerpoint/2010/main" val="309970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223EF6-7EB5-4AC2-BA67-C9FD9A9D9A5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3A7499-E3FF-4997-ACA0-8F2D8414935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ECEB57D-B4F2-4B40-A975-F3C8B88FC562}"/>
              </a:ext>
            </a:extLst>
          </p:cNvPr>
          <p:cNvSpPr>
            <a:spLocks noGrp="1"/>
          </p:cNvSpPr>
          <p:nvPr>
            <p:ph type="dt" sz="half" idx="10"/>
          </p:nvPr>
        </p:nvSpPr>
        <p:spPr/>
        <p:txBody>
          <a:bodyPr/>
          <a:lstStyle/>
          <a:p>
            <a:fld id="{18876789-ED8B-40E7-9A5B-1E3794DE09C6}" type="datetimeFigureOut">
              <a:rPr lang="fr-FR" smtClean="0"/>
              <a:t>27/02/2025</a:t>
            </a:fld>
            <a:endParaRPr lang="fr-FR"/>
          </a:p>
        </p:txBody>
      </p:sp>
      <p:sp>
        <p:nvSpPr>
          <p:cNvPr id="5" name="Espace réservé du pied de page 4">
            <a:extLst>
              <a:ext uri="{FF2B5EF4-FFF2-40B4-BE49-F238E27FC236}">
                <a16:creationId xmlns:a16="http://schemas.microsoft.com/office/drawing/2014/main" id="{9D604F7F-F29A-4F44-86D1-616451763E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88FE89-EBA5-4C23-9A17-76618541A8C3}"/>
              </a:ext>
            </a:extLst>
          </p:cNvPr>
          <p:cNvSpPr>
            <a:spLocks noGrp="1"/>
          </p:cNvSpPr>
          <p:nvPr>
            <p:ph type="sldNum" sz="quarter" idx="12"/>
          </p:nvPr>
        </p:nvSpPr>
        <p:spPr/>
        <p:txBody>
          <a:bodyPr/>
          <a:lstStyle/>
          <a:p>
            <a:fld id="{8FC00A1E-F02B-4E34-8D34-A985D5B8351E}" type="slidenum">
              <a:rPr lang="fr-FR" smtClean="0"/>
              <a:t>‹N°›</a:t>
            </a:fld>
            <a:endParaRPr lang="fr-FR"/>
          </a:p>
        </p:txBody>
      </p:sp>
    </p:spTree>
    <p:extLst>
      <p:ext uri="{BB962C8B-B14F-4D97-AF65-F5344CB8AC3E}">
        <p14:creationId xmlns:p14="http://schemas.microsoft.com/office/powerpoint/2010/main" val="3745519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384831-0CE9-41CC-BAB9-AE41E0BCA73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5231816-413F-404F-B982-541C0629F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23DDF8AD-BDF0-4553-B5BE-C4D90E01DA5A}"/>
              </a:ext>
            </a:extLst>
          </p:cNvPr>
          <p:cNvSpPr>
            <a:spLocks noGrp="1"/>
          </p:cNvSpPr>
          <p:nvPr>
            <p:ph type="dt" sz="half" idx="10"/>
          </p:nvPr>
        </p:nvSpPr>
        <p:spPr/>
        <p:txBody>
          <a:bodyPr/>
          <a:lstStyle/>
          <a:p>
            <a:fld id="{18876789-ED8B-40E7-9A5B-1E3794DE09C6}" type="datetimeFigureOut">
              <a:rPr lang="fr-FR" smtClean="0"/>
              <a:t>27/02/2025</a:t>
            </a:fld>
            <a:endParaRPr lang="fr-FR"/>
          </a:p>
        </p:txBody>
      </p:sp>
      <p:sp>
        <p:nvSpPr>
          <p:cNvPr id="5" name="Espace réservé du pied de page 4">
            <a:extLst>
              <a:ext uri="{FF2B5EF4-FFF2-40B4-BE49-F238E27FC236}">
                <a16:creationId xmlns:a16="http://schemas.microsoft.com/office/drawing/2014/main" id="{FBC4CE8E-2F84-4933-A686-DAEAA418E48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92C527F-0567-4A64-8E51-AB663969EB03}"/>
              </a:ext>
            </a:extLst>
          </p:cNvPr>
          <p:cNvSpPr>
            <a:spLocks noGrp="1"/>
          </p:cNvSpPr>
          <p:nvPr>
            <p:ph type="sldNum" sz="quarter" idx="12"/>
          </p:nvPr>
        </p:nvSpPr>
        <p:spPr/>
        <p:txBody>
          <a:bodyPr/>
          <a:lstStyle/>
          <a:p>
            <a:fld id="{8FC00A1E-F02B-4E34-8D34-A985D5B8351E}" type="slidenum">
              <a:rPr lang="fr-FR" smtClean="0"/>
              <a:t>‹N°›</a:t>
            </a:fld>
            <a:endParaRPr lang="fr-FR"/>
          </a:p>
        </p:txBody>
      </p:sp>
    </p:spTree>
    <p:extLst>
      <p:ext uri="{BB962C8B-B14F-4D97-AF65-F5344CB8AC3E}">
        <p14:creationId xmlns:p14="http://schemas.microsoft.com/office/powerpoint/2010/main" val="1486099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6271F8-1405-40C2-9932-B78017DCCF9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F864B67-80C0-42C1-8DDB-73A82E6B08FC}"/>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889D076-4B71-4248-96EE-957A9A23BD10}"/>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7E4A87D-DBBF-4B44-969A-4D9E63D6DD39}"/>
              </a:ext>
            </a:extLst>
          </p:cNvPr>
          <p:cNvSpPr>
            <a:spLocks noGrp="1"/>
          </p:cNvSpPr>
          <p:nvPr>
            <p:ph type="dt" sz="half" idx="10"/>
          </p:nvPr>
        </p:nvSpPr>
        <p:spPr/>
        <p:txBody>
          <a:bodyPr/>
          <a:lstStyle/>
          <a:p>
            <a:fld id="{18876789-ED8B-40E7-9A5B-1E3794DE09C6}" type="datetimeFigureOut">
              <a:rPr lang="fr-FR" smtClean="0"/>
              <a:t>27/02/2025</a:t>
            </a:fld>
            <a:endParaRPr lang="fr-FR"/>
          </a:p>
        </p:txBody>
      </p:sp>
      <p:sp>
        <p:nvSpPr>
          <p:cNvPr id="6" name="Espace réservé du pied de page 5">
            <a:extLst>
              <a:ext uri="{FF2B5EF4-FFF2-40B4-BE49-F238E27FC236}">
                <a16:creationId xmlns:a16="http://schemas.microsoft.com/office/drawing/2014/main" id="{27BEB118-6146-48EA-BBD9-B7D05442EB2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5C626F3-C9CA-461B-BF62-4DBFAAE995D4}"/>
              </a:ext>
            </a:extLst>
          </p:cNvPr>
          <p:cNvSpPr>
            <a:spLocks noGrp="1"/>
          </p:cNvSpPr>
          <p:nvPr>
            <p:ph type="sldNum" sz="quarter" idx="12"/>
          </p:nvPr>
        </p:nvSpPr>
        <p:spPr/>
        <p:txBody>
          <a:bodyPr/>
          <a:lstStyle/>
          <a:p>
            <a:fld id="{8FC00A1E-F02B-4E34-8D34-A985D5B8351E}" type="slidenum">
              <a:rPr lang="fr-FR" smtClean="0"/>
              <a:t>‹N°›</a:t>
            </a:fld>
            <a:endParaRPr lang="fr-FR"/>
          </a:p>
        </p:txBody>
      </p:sp>
    </p:spTree>
    <p:extLst>
      <p:ext uri="{BB962C8B-B14F-4D97-AF65-F5344CB8AC3E}">
        <p14:creationId xmlns:p14="http://schemas.microsoft.com/office/powerpoint/2010/main" val="85534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16EAF7-A2E0-48C2-916D-D8CA3000034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1AFAB05-2607-4689-BA3C-94341F3A2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B2B46FC3-FEC6-4A88-BD54-BB579AD6722B}"/>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F21DC46-253D-4D0B-9B51-3E6C16151E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1A900710-900C-4267-B8A0-C9931F4E774F}"/>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3194D30-8D2B-411E-A921-CBADAF1AF84F}"/>
              </a:ext>
            </a:extLst>
          </p:cNvPr>
          <p:cNvSpPr>
            <a:spLocks noGrp="1"/>
          </p:cNvSpPr>
          <p:nvPr>
            <p:ph type="dt" sz="half" idx="10"/>
          </p:nvPr>
        </p:nvSpPr>
        <p:spPr/>
        <p:txBody>
          <a:bodyPr/>
          <a:lstStyle/>
          <a:p>
            <a:fld id="{18876789-ED8B-40E7-9A5B-1E3794DE09C6}" type="datetimeFigureOut">
              <a:rPr lang="fr-FR" smtClean="0"/>
              <a:t>27/02/2025</a:t>
            </a:fld>
            <a:endParaRPr lang="fr-FR"/>
          </a:p>
        </p:txBody>
      </p:sp>
      <p:sp>
        <p:nvSpPr>
          <p:cNvPr id="8" name="Espace réservé du pied de page 7">
            <a:extLst>
              <a:ext uri="{FF2B5EF4-FFF2-40B4-BE49-F238E27FC236}">
                <a16:creationId xmlns:a16="http://schemas.microsoft.com/office/drawing/2014/main" id="{63D2E1C4-71AD-428C-8273-E0DA84A4647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66AF2B6-2F9E-461A-985C-CA4312D195B3}"/>
              </a:ext>
            </a:extLst>
          </p:cNvPr>
          <p:cNvSpPr>
            <a:spLocks noGrp="1"/>
          </p:cNvSpPr>
          <p:nvPr>
            <p:ph type="sldNum" sz="quarter" idx="12"/>
          </p:nvPr>
        </p:nvSpPr>
        <p:spPr/>
        <p:txBody>
          <a:bodyPr/>
          <a:lstStyle/>
          <a:p>
            <a:fld id="{8FC00A1E-F02B-4E34-8D34-A985D5B8351E}" type="slidenum">
              <a:rPr lang="fr-FR" smtClean="0"/>
              <a:t>‹N°›</a:t>
            </a:fld>
            <a:endParaRPr lang="fr-FR"/>
          </a:p>
        </p:txBody>
      </p:sp>
    </p:spTree>
    <p:extLst>
      <p:ext uri="{BB962C8B-B14F-4D97-AF65-F5344CB8AC3E}">
        <p14:creationId xmlns:p14="http://schemas.microsoft.com/office/powerpoint/2010/main" val="3035940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FA61B5-85B3-4AAC-8992-E59DF65F265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98DDE67-6041-4AF9-9A0C-B5FDB8CBC2F7}"/>
              </a:ext>
            </a:extLst>
          </p:cNvPr>
          <p:cNvSpPr>
            <a:spLocks noGrp="1"/>
          </p:cNvSpPr>
          <p:nvPr>
            <p:ph type="dt" sz="half" idx="10"/>
          </p:nvPr>
        </p:nvSpPr>
        <p:spPr/>
        <p:txBody>
          <a:bodyPr/>
          <a:lstStyle/>
          <a:p>
            <a:fld id="{18876789-ED8B-40E7-9A5B-1E3794DE09C6}" type="datetimeFigureOut">
              <a:rPr lang="fr-FR" smtClean="0"/>
              <a:t>27/02/2025</a:t>
            </a:fld>
            <a:endParaRPr lang="fr-FR"/>
          </a:p>
        </p:txBody>
      </p:sp>
      <p:sp>
        <p:nvSpPr>
          <p:cNvPr id="4" name="Espace réservé du pied de page 3">
            <a:extLst>
              <a:ext uri="{FF2B5EF4-FFF2-40B4-BE49-F238E27FC236}">
                <a16:creationId xmlns:a16="http://schemas.microsoft.com/office/drawing/2014/main" id="{7BE52620-DD8E-4FC0-BF82-42EF3D936EC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6FBD305-500D-4141-B74A-7DFEB9C76426}"/>
              </a:ext>
            </a:extLst>
          </p:cNvPr>
          <p:cNvSpPr>
            <a:spLocks noGrp="1"/>
          </p:cNvSpPr>
          <p:nvPr>
            <p:ph type="sldNum" sz="quarter" idx="12"/>
          </p:nvPr>
        </p:nvSpPr>
        <p:spPr/>
        <p:txBody>
          <a:bodyPr/>
          <a:lstStyle/>
          <a:p>
            <a:fld id="{8FC00A1E-F02B-4E34-8D34-A985D5B8351E}" type="slidenum">
              <a:rPr lang="fr-FR" smtClean="0"/>
              <a:t>‹N°›</a:t>
            </a:fld>
            <a:endParaRPr lang="fr-FR"/>
          </a:p>
        </p:txBody>
      </p:sp>
    </p:spTree>
    <p:extLst>
      <p:ext uri="{BB962C8B-B14F-4D97-AF65-F5344CB8AC3E}">
        <p14:creationId xmlns:p14="http://schemas.microsoft.com/office/powerpoint/2010/main" val="94387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1967F90-A377-45C7-BA9C-8838C7F4EE75}"/>
              </a:ext>
            </a:extLst>
          </p:cNvPr>
          <p:cNvSpPr>
            <a:spLocks noGrp="1"/>
          </p:cNvSpPr>
          <p:nvPr>
            <p:ph type="dt" sz="half" idx="10"/>
          </p:nvPr>
        </p:nvSpPr>
        <p:spPr/>
        <p:txBody>
          <a:bodyPr/>
          <a:lstStyle/>
          <a:p>
            <a:fld id="{18876789-ED8B-40E7-9A5B-1E3794DE09C6}" type="datetimeFigureOut">
              <a:rPr lang="fr-FR" smtClean="0"/>
              <a:t>27/02/2025</a:t>
            </a:fld>
            <a:endParaRPr lang="fr-FR"/>
          </a:p>
        </p:txBody>
      </p:sp>
      <p:sp>
        <p:nvSpPr>
          <p:cNvPr id="3" name="Espace réservé du pied de page 2">
            <a:extLst>
              <a:ext uri="{FF2B5EF4-FFF2-40B4-BE49-F238E27FC236}">
                <a16:creationId xmlns:a16="http://schemas.microsoft.com/office/drawing/2014/main" id="{6C575D0A-DF36-4BBA-8244-08CF78FAE03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724379F-54FC-47B6-AFB2-A0F679CCDF77}"/>
              </a:ext>
            </a:extLst>
          </p:cNvPr>
          <p:cNvSpPr>
            <a:spLocks noGrp="1"/>
          </p:cNvSpPr>
          <p:nvPr>
            <p:ph type="sldNum" sz="quarter" idx="12"/>
          </p:nvPr>
        </p:nvSpPr>
        <p:spPr/>
        <p:txBody>
          <a:bodyPr/>
          <a:lstStyle/>
          <a:p>
            <a:fld id="{8FC00A1E-F02B-4E34-8D34-A985D5B8351E}" type="slidenum">
              <a:rPr lang="fr-FR" smtClean="0"/>
              <a:t>‹N°›</a:t>
            </a:fld>
            <a:endParaRPr lang="fr-FR"/>
          </a:p>
        </p:txBody>
      </p:sp>
    </p:spTree>
    <p:extLst>
      <p:ext uri="{BB962C8B-B14F-4D97-AF65-F5344CB8AC3E}">
        <p14:creationId xmlns:p14="http://schemas.microsoft.com/office/powerpoint/2010/main" val="3337195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BE352A-5C44-4725-BF6D-5AD672545FB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6D556FF-0B20-4897-8084-91DC215A47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4D84DEA-F0B4-444C-B42E-CBB7CC0B61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1550E258-DFD5-47E5-8A1E-43C948F34277}"/>
              </a:ext>
            </a:extLst>
          </p:cNvPr>
          <p:cNvSpPr>
            <a:spLocks noGrp="1"/>
          </p:cNvSpPr>
          <p:nvPr>
            <p:ph type="dt" sz="half" idx="10"/>
          </p:nvPr>
        </p:nvSpPr>
        <p:spPr/>
        <p:txBody>
          <a:bodyPr/>
          <a:lstStyle/>
          <a:p>
            <a:fld id="{18876789-ED8B-40E7-9A5B-1E3794DE09C6}" type="datetimeFigureOut">
              <a:rPr lang="fr-FR" smtClean="0"/>
              <a:t>27/02/2025</a:t>
            </a:fld>
            <a:endParaRPr lang="fr-FR"/>
          </a:p>
        </p:txBody>
      </p:sp>
      <p:sp>
        <p:nvSpPr>
          <p:cNvPr id="6" name="Espace réservé du pied de page 5">
            <a:extLst>
              <a:ext uri="{FF2B5EF4-FFF2-40B4-BE49-F238E27FC236}">
                <a16:creationId xmlns:a16="http://schemas.microsoft.com/office/drawing/2014/main" id="{319CDE23-E96D-4785-A9EE-155D8F5248A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01DE627-1824-4A3B-9A0E-D1591596EC77}"/>
              </a:ext>
            </a:extLst>
          </p:cNvPr>
          <p:cNvSpPr>
            <a:spLocks noGrp="1"/>
          </p:cNvSpPr>
          <p:nvPr>
            <p:ph type="sldNum" sz="quarter" idx="12"/>
          </p:nvPr>
        </p:nvSpPr>
        <p:spPr/>
        <p:txBody>
          <a:bodyPr/>
          <a:lstStyle/>
          <a:p>
            <a:fld id="{8FC00A1E-F02B-4E34-8D34-A985D5B8351E}" type="slidenum">
              <a:rPr lang="fr-FR" smtClean="0"/>
              <a:t>‹N°›</a:t>
            </a:fld>
            <a:endParaRPr lang="fr-FR"/>
          </a:p>
        </p:txBody>
      </p:sp>
    </p:spTree>
    <p:extLst>
      <p:ext uri="{BB962C8B-B14F-4D97-AF65-F5344CB8AC3E}">
        <p14:creationId xmlns:p14="http://schemas.microsoft.com/office/powerpoint/2010/main" val="2685599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1CE251-C279-4D34-90FF-8D17852CC11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417DBAB-29A4-488C-BB48-AA8A03AEEB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D8F5C6D-474F-47F3-8AE1-5F4A2AFBD0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4D08D218-5D6D-43B4-A667-0ED85A734E19}"/>
              </a:ext>
            </a:extLst>
          </p:cNvPr>
          <p:cNvSpPr>
            <a:spLocks noGrp="1"/>
          </p:cNvSpPr>
          <p:nvPr>
            <p:ph type="dt" sz="half" idx="10"/>
          </p:nvPr>
        </p:nvSpPr>
        <p:spPr/>
        <p:txBody>
          <a:bodyPr/>
          <a:lstStyle/>
          <a:p>
            <a:fld id="{18876789-ED8B-40E7-9A5B-1E3794DE09C6}" type="datetimeFigureOut">
              <a:rPr lang="fr-FR" smtClean="0"/>
              <a:t>27/02/2025</a:t>
            </a:fld>
            <a:endParaRPr lang="fr-FR"/>
          </a:p>
        </p:txBody>
      </p:sp>
      <p:sp>
        <p:nvSpPr>
          <p:cNvPr id="6" name="Espace réservé du pied de page 5">
            <a:extLst>
              <a:ext uri="{FF2B5EF4-FFF2-40B4-BE49-F238E27FC236}">
                <a16:creationId xmlns:a16="http://schemas.microsoft.com/office/drawing/2014/main" id="{58F69EFE-968F-4207-82A3-658C49F27E1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80F128A-068E-4E65-B911-20DD9A45CEB6}"/>
              </a:ext>
            </a:extLst>
          </p:cNvPr>
          <p:cNvSpPr>
            <a:spLocks noGrp="1"/>
          </p:cNvSpPr>
          <p:nvPr>
            <p:ph type="sldNum" sz="quarter" idx="12"/>
          </p:nvPr>
        </p:nvSpPr>
        <p:spPr/>
        <p:txBody>
          <a:bodyPr/>
          <a:lstStyle/>
          <a:p>
            <a:fld id="{8FC00A1E-F02B-4E34-8D34-A985D5B8351E}" type="slidenum">
              <a:rPr lang="fr-FR" smtClean="0"/>
              <a:t>‹N°›</a:t>
            </a:fld>
            <a:endParaRPr lang="fr-FR"/>
          </a:p>
        </p:txBody>
      </p:sp>
    </p:spTree>
    <p:extLst>
      <p:ext uri="{BB962C8B-B14F-4D97-AF65-F5344CB8AC3E}">
        <p14:creationId xmlns:p14="http://schemas.microsoft.com/office/powerpoint/2010/main" val="1412614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CFB65D9-B482-42C2-8ED3-148F622FC4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924D216-97F8-4E19-B62F-6E91447FC3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792407-D03B-48C5-BCA0-8731C8808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76789-ED8B-40E7-9A5B-1E3794DE09C6}" type="datetimeFigureOut">
              <a:rPr lang="fr-FR" smtClean="0"/>
              <a:t>27/02/2025</a:t>
            </a:fld>
            <a:endParaRPr lang="fr-FR"/>
          </a:p>
        </p:txBody>
      </p:sp>
      <p:sp>
        <p:nvSpPr>
          <p:cNvPr id="5" name="Espace réservé du pied de page 4">
            <a:extLst>
              <a:ext uri="{FF2B5EF4-FFF2-40B4-BE49-F238E27FC236}">
                <a16:creationId xmlns:a16="http://schemas.microsoft.com/office/drawing/2014/main" id="{4A7938B4-A239-4A30-B451-0020FE0F1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DB7D422-5DEB-41E0-A7AF-110E874453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00A1E-F02B-4E34-8D34-A985D5B8351E}" type="slidenum">
              <a:rPr lang="fr-FR" smtClean="0"/>
              <a:t>‹N°›</a:t>
            </a:fld>
            <a:endParaRPr lang="fr-FR"/>
          </a:p>
        </p:txBody>
      </p:sp>
    </p:spTree>
    <p:extLst>
      <p:ext uri="{BB962C8B-B14F-4D97-AF65-F5344CB8AC3E}">
        <p14:creationId xmlns:p14="http://schemas.microsoft.com/office/powerpoint/2010/main" val="3100042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CD98C0-4D7C-4041-89CE-21E43E399A25}"/>
              </a:ext>
            </a:extLst>
          </p:cNvPr>
          <p:cNvSpPr>
            <a:spLocks noGrp="1"/>
          </p:cNvSpPr>
          <p:nvPr>
            <p:ph type="ctrTitle"/>
          </p:nvPr>
        </p:nvSpPr>
        <p:spPr/>
        <p:txBody>
          <a:bodyPr>
            <a:normAutofit fontScale="90000"/>
          </a:bodyPr>
          <a:lstStyle/>
          <a:p>
            <a:r>
              <a:rPr lang="fr-FR"/>
              <a:t>TP1:</a:t>
            </a:r>
            <a:br>
              <a:rPr lang="fr-FR"/>
            </a:br>
            <a:r>
              <a:rPr lang="fr-FR"/>
              <a:t>Les </a:t>
            </a:r>
            <a:r>
              <a:rPr lang="fr-FR" dirty="0"/>
              <a:t>relations trophiques au sein d’un écosystème</a:t>
            </a:r>
          </a:p>
        </p:txBody>
      </p:sp>
      <p:sp>
        <p:nvSpPr>
          <p:cNvPr id="3" name="Sous-titre 2">
            <a:extLst>
              <a:ext uri="{FF2B5EF4-FFF2-40B4-BE49-F238E27FC236}">
                <a16:creationId xmlns:a16="http://schemas.microsoft.com/office/drawing/2014/main" id="{85FB9C9C-F9B8-45ED-B142-9C209B0E0F26}"/>
              </a:ext>
            </a:extLst>
          </p:cNvPr>
          <p:cNvSpPr>
            <a:spLocks noGrp="1"/>
          </p:cNvSpPr>
          <p:nvPr>
            <p:ph type="subTitle" idx="1"/>
          </p:nvPr>
        </p:nvSpPr>
        <p:spPr/>
        <p:txBody>
          <a:bodyPr/>
          <a:lstStyle/>
          <a:p>
            <a:r>
              <a:rPr lang="fr-FR" dirty="0"/>
              <a:t>S. Bourget</a:t>
            </a:r>
          </a:p>
        </p:txBody>
      </p:sp>
    </p:spTree>
    <p:extLst>
      <p:ext uri="{BB962C8B-B14F-4D97-AF65-F5344CB8AC3E}">
        <p14:creationId xmlns:p14="http://schemas.microsoft.com/office/powerpoint/2010/main" val="1619773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494E8E-4A46-4B05-B598-535DA8707870}"/>
              </a:ext>
            </a:extLst>
          </p:cNvPr>
          <p:cNvSpPr>
            <a:spLocks noGrp="1"/>
          </p:cNvSpPr>
          <p:nvPr>
            <p:ph type="title"/>
          </p:nvPr>
        </p:nvSpPr>
        <p:spPr/>
        <p:txBody>
          <a:bodyPr/>
          <a:lstStyle/>
          <a:p>
            <a:r>
              <a:rPr lang="fr-FR" dirty="0"/>
              <a:t>Atelier 2: BILAN de connaissances</a:t>
            </a:r>
          </a:p>
        </p:txBody>
      </p:sp>
      <p:sp>
        <p:nvSpPr>
          <p:cNvPr id="3" name="Espace réservé du contenu 2">
            <a:extLst>
              <a:ext uri="{FF2B5EF4-FFF2-40B4-BE49-F238E27FC236}">
                <a16:creationId xmlns:a16="http://schemas.microsoft.com/office/drawing/2014/main" id="{0ADC2DF8-61D6-4B03-8BD3-FA6D0276482F}"/>
              </a:ext>
            </a:extLst>
          </p:cNvPr>
          <p:cNvSpPr>
            <a:spLocks noGrp="1"/>
          </p:cNvSpPr>
          <p:nvPr>
            <p:ph idx="1"/>
          </p:nvPr>
        </p:nvSpPr>
        <p:spPr/>
        <p:txBody>
          <a:bodyPr/>
          <a:lstStyle/>
          <a:p>
            <a:r>
              <a:rPr lang="fr-FR" dirty="0"/>
              <a:t>Un réseau alimentaire est un ensemble de chaines alimentaires interconnectées.</a:t>
            </a:r>
          </a:p>
          <a:p>
            <a:r>
              <a:rPr lang="fr-FR" dirty="0"/>
              <a:t>Une chaine alimentaire est une chaine liant les êtres vivants entre eux par une relation trophique « est mangé par ». Une chaine alimentaire commence toujours par un </a:t>
            </a:r>
            <a:r>
              <a:rPr lang="fr-FR" dirty="0">
                <a:solidFill>
                  <a:srgbClr val="FF0000"/>
                </a:solidFill>
              </a:rPr>
              <a:t>végétal.</a:t>
            </a:r>
          </a:p>
        </p:txBody>
      </p:sp>
      <p:pic>
        <p:nvPicPr>
          <p:cNvPr id="5" name="Graphique 4">
            <a:extLst>
              <a:ext uri="{FF2B5EF4-FFF2-40B4-BE49-F238E27FC236}">
                <a16:creationId xmlns:a16="http://schemas.microsoft.com/office/drawing/2014/main" id="{C04656E2-BAA3-4D06-8752-0167E94777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5540" y="3844290"/>
            <a:ext cx="6629400" cy="2095500"/>
          </a:xfrm>
          <a:prstGeom prst="rect">
            <a:avLst/>
          </a:prstGeom>
        </p:spPr>
      </p:pic>
    </p:spTree>
    <p:extLst>
      <p:ext uri="{BB962C8B-B14F-4D97-AF65-F5344CB8AC3E}">
        <p14:creationId xmlns:p14="http://schemas.microsoft.com/office/powerpoint/2010/main" val="113206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8B045-EAC8-4FDF-85A3-9C7EC04E3250}"/>
              </a:ext>
            </a:extLst>
          </p:cNvPr>
          <p:cNvSpPr>
            <a:spLocks noGrp="1"/>
          </p:cNvSpPr>
          <p:nvPr>
            <p:ph type="title"/>
          </p:nvPr>
        </p:nvSpPr>
        <p:spPr/>
        <p:txBody>
          <a:bodyPr/>
          <a:lstStyle/>
          <a:p>
            <a:r>
              <a:rPr lang="fr-FR" dirty="0"/>
              <a:t>Atelier 3: comment les feuilles de la forêt sont elles décomposées?</a:t>
            </a:r>
          </a:p>
        </p:txBody>
      </p:sp>
      <p:sp>
        <p:nvSpPr>
          <p:cNvPr id="3" name="Espace réservé du contenu 2">
            <a:extLst>
              <a:ext uri="{FF2B5EF4-FFF2-40B4-BE49-F238E27FC236}">
                <a16:creationId xmlns:a16="http://schemas.microsoft.com/office/drawing/2014/main" id="{3A205B87-0A23-4418-9044-1CCE4F3BA277}"/>
              </a:ext>
            </a:extLst>
          </p:cNvPr>
          <p:cNvSpPr>
            <a:spLocks noGrp="1"/>
          </p:cNvSpPr>
          <p:nvPr>
            <p:ph idx="1"/>
          </p:nvPr>
        </p:nvSpPr>
        <p:spPr/>
        <p:txBody>
          <a:bodyPr>
            <a:normAutofit fontScale="92500"/>
          </a:bodyPr>
          <a:lstStyle/>
          <a:p>
            <a:r>
              <a:rPr lang="fr-FR" dirty="0"/>
              <a:t>Hypothèse à tester: les feuilles sont décomposées grâce aux animaux du sol.</a:t>
            </a:r>
          </a:p>
          <a:p>
            <a:r>
              <a:rPr lang="fr-FR" dirty="0"/>
              <a:t>Démarche d’investigation: il faut trouver des animaux et s’intéresser à leur régime alimentaire.</a:t>
            </a:r>
          </a:p>
          <a:p>
            <a:pPr marL="0" indent="0">
              <a:buNone/>
            </a:pPr>
            <a:r>
              <a:rPr lang="fr-FR" dirty="0"/>
              <a:t>Parmi les animaux observés à la loupe binoculaire, on peut identifier des animaux (la microfaune, du fait de la petite taille), dont certains animaux vont se nourrir des feuilles mortes alors que d’autres sont carnivores.</a:t>
            </a:r>
          </a:p>
          <a:p>
            <a:pPr marL="0" indent="0">
              <a:buNone/>
            </a:pPr>
            <a:endParaRPr lang="fr-FR" dirty="0"/>
          </a:p>
          <a:p>
            <a:r>
              <a:rPr lang="fr-FR" dirty="0"/>
              <a:t>Conclusion: on peut dire que les animaux sont bien à l ’origine de la décomposition des feuilles.</a:t>
            </a:r>
          </a:p>
        </p:txBody>
      </p:sp>
    </p:spTree>
    <p:extLst>
      <p:ext uri="{BB962C8B-B14F-4D97-AF65-F5344CB8AC3E}">
        <p14:creationId xmlns:p14="http://schemas.microsoft.com/office/powerpoint/2010/main" val="3686985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A7DD46-8ABB-4219-9026-AA7D5CA37920}"/>
              </a:ext>
            </a:extLst>
          </p:cNvPr>
          <p:cNvSpPr>
            <a:spLocks noGrp="1"/>
          </p:cNvSpPr>
          <p:nvPr>
            <p:ph type="title"/>
          </p:nvPr>
        </p:nvSpPr>
        <p:spPr/>
        <p:txBody>
          <a:bodyPr/>
          <a:lstStyle/>
          <a:p>
            <a:r>
              <a:rPr lang="fr-FR" dirty="0"/>
              <a:t>Atelier 3: BILAN de connaissances</a:t>
            </a:r>
          </a:p>
        </p:txBody>
      </p:sp>
      <p:sp>
        <p:nvSpPr>
          <p:cNvPr id="3" name="Espace réservé du contenu 2">
            <a:extLst>
              <a:ext uri="{FF2B5EF4-FFF2-40B4-BE49-F238E27FC236}">
                <a16:creationId xmlns:a16="http://schemas.microsoft.com/office/drawing/2014/main" id="{FACF4251-41BA-4BBA-A8BF-C98C7EC046A3}"/>
              </a:ext>
            </a:extLst>
          </p:cNvPr>
          <p:cNvSpPr>
            <a:spLocks noGrp="1"/>
          </p:cNvSpPr>
          <p:nvPr>
            <p:ph idx="1"/>
          </p:nvPr>
        </p:nvSpPr>
        <p:spPr/>
        <p:txBody>
          <a:bodyPr/>
          <a:lstStyle/>
          <a:p>
            <a:r>
              <a:rPr lang="fr-FR" dirty="0"/>
              <a:t>Les feuilles sont décomposées dans le sol par les animaux du sol constituant la flore du sol.</a:t>
            </a:r>
          </a:p>
          <a:p>
            <a:r>
              <a:rPr lang="fr-FR" dirty="0"/>
              <a:t>Ces animaux sont appelés des détritivores. Il y a donc un réseau alimentaire du sol dont le premier maillon est constitué des feuilles ou cadavres d’animaux.</a:t>
            </a:r>
          </a:p>
          <a:p>
            <a:r>
              <a:rPr lang="fr-FR" dirty="0"/>
              <a:t>Ces décomposeurs vont décomposer la matière organique, puis des bactéries et champignons vont transformer cette matière organique en matière minérale c’est la minéralisation.</a:t>
            </a:r>
          </a:p>
        </p:txBody>
      </p:sp>
    </p:spTree>
    <p:extLst>
      <p:ext uri="{BB962C8B-B14F-4D97-AF65-F5344CB8AC3E}">
        <p14:creationId xmlns:p14="http://schemas.microsoft.com/office/powerpoint/2010/main" val="1748262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A4946E-CE83-446B-9D00-33F65E0AA16A}"/>
              </a:ext>
            </a:extLst>
          </p:cNvPr>
          <p:cNvSpPr>
            <a:spLocks noGrp="1"/>
          </p:cNvSpPr>
          <p:nvPr>
            <p:ph type="title"/>
          </p:nvPr>
        </p:nvSpPr>
        <p:spPr/>
        <p:txBody>
          <a:bodyPr/>
          <a:lstStyle/>
          <a:p>
            <a:endParaRPr lang="fr-FR"/>
          </a:p>
        </p:txBody>
      </p:sp>
      <p:pic>
        <p:nvPicPr>
          <p:cNvPr id="11" name="Espace réservé du contenu 10">
            <a:extLst>
              <a:ext uri="{FF2B5EF4-FFF2-40B4-BE49-F238E27FC236}">
                <a16:creationId xmlns:a16="http://schemas.microsoft.com/office/drawing/2014/main" id="{A8A93C61-7A47-4BD9-96AF-FD15E76D84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5118" y="365125"/>
            <a:ext cx="6341201" cy="5548551"/>
          </a:xfrm>
        </p:spPr>
      </p:pic>
    </p:spTree>
    <p:extLst>
      <p:ext uri="{BB962C8B-B14F-4D97-AF65-F5344CB8AC3E}">
        <p14:creationId xmlns:p14="http://schemas.microsoft.com/office/powerpoint/2010/main" val="979929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C25051-1413-4800-94DD-2DF71DF5DFAB}"/>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01C83155-F039-41DF-A513-49BBD61B11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609600"/>
            <a:ext cx="4410370" cy="2961708"/>
          </a:xfrm>
        </p:spPr>
      </p:pic>
      <p:pic>
        <p:nvPicPr>
          <p:cNvPr id="7" name="Image 6">
            <a:extLst>
              <a:ext uri="{FF2B5EF4-FFF2-40B4-BE49-F238E27FC236}">
                <a16:creationId xmlns:a16="http://schemas.microsoft.com/office/drawing/2014/main" id="{1CACCECE-1630-48E8-8C68-CA0234C78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1388" y="2627811"/>
            <a:ext cx="2587126" cy="3887758"/>
          </a:xfrm>
          <a:prstGeom prst="rect">
            <a:avLst/>
          </a:prstGeom>
        </p:spPr>
      </p:pic>
      <p:pic>
        <p:nvPicPr>
          <p:cNvPr id="9" name="Image 8">
            <a:extLst>
              <a:ext uri="{FF2B5EF4-FFF2-40B4-BE49-F238E27FC236}">
                <a16:creationId xmlns:a16="http://schemas.microsoft.com/office/drawing/2014/main" id="{A54BDE69-00B2-41FB-A910-DDCDD91F4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8514" y="473823"/>
            <a:ext cx="5265259" cy="2961708"/>
          </a:xfrm>
          <a:prstGeom prst="rect">
            <a:avLst/>
          </a:prstGeom>
        </p:spPr>
      </p:pic>
      <p:sp>
        <p:nvSpPr>
          <p:cNvPr id="3" name="ZoneTexte 2">
            <a:extLst>
              <a:ext uri="{FF2B5EF4-FFF2-40B4-BE49-F238E27FC236}">
                <a16:creationId xmlns:a16="http://schemas.microsoft.com/office/drawing/2014/main" id="{A4B91C61-C8B6-46A0-9EF0-C1DBF88D6B8B}"/>
              </a:ext>
            </a:extLst>
          </p:cNvPr>
          <p:cNvSpPr txBox="1"/>
          <p:nvPr/>
        </p:nvSpPr>
        <p:spPr>
          <a:xfrm>
            <a:off x="7040094" y="3435531"/>
            <a:ext cx="5358734" cy="3139321"/>
          </a:xfrm>
          <a:prstGeom prst="rect">
            <a:avLst/>
          </a:prstGeom>
          <a:noFill/>
        </p:spPr>
        <p:txBody>
          <a:bodyPr wrap="square" rtlCol="0">
            <a:spAutoFit/>
          </a:bodyPr>
          <a:lstStyle/>
          <a:p>
            <a:r>
              <a:rPr lang="fr-FR" dirty="0"/>
              <a:t>Ecosystème = biotope + biocénose</a:t>
            </a:r>
          </a:p>
          <a:p>
            <a:endParaRPr lang="fr-FR" dirty="0"/>
          </a:p>
          <a:p>
            <a:r>
              <a:rPr lang="fr-FR" dirty="0"/>
              <a:t>Et le biotope (ensemble des conditions physico chimique du milieu) est en interaction avec la biocénose(ensemble des êtres vivants). De plus les êtres vivants ont des relations entre eux comme des relations trophiques ou relations alimentaires.</a:t>
            </a:r>
          </a:p>
          <a:p>
            <a:endParaRPr lang="fr-FR" dirty="0"/>
          </a:p>
          <a:p>
            <a:r>
              <a:rPr lang="fr-FR" dirty="0"/>
              <a:t>Les êtres vivants de la forêt présente des espèces végétales (les différentes essences de bois ,..) et des animaux.</a:t>
            </a:r>
          </a:p>
        </p:txBody>
      </p:sp>
      <p:sp>
        <p:nvSpPr>
          <p:cNvPr id="4" name="ZoneTexte 3">
            <a:extLst>
              <a:ext uri="{FF2B5EF4-FFF2-40B4-BE49-F238E27FC236}">
                <a16:creationId xmlns:a16="http://schemas.microsoft.com/office/drawing/2014/main" id="{78A9BAAC-264A-4093-A2FA-D8EEF0F9EC57}"/>
              </a:ext>
            </a:extLst>
          </p:cNvPr>
          <p:cNvSpPr txBox="1"/>
          <p:nvPr/>
        </p:nvSpPr>
        <p:spPr>
          <a:xfrm>
            <a:off x="419725" y="4212236"/>
            <a:ext cx="3297836" cy="1200329"/>
          </a:xfrm>
          <a:prstGeom prst="rect">
            <a:avLst/>
          </a:prstGeom>
          <a:noFill/>
        </p:spPr>
        <p:txBody>
          <a:bodyPr wrap="square" rtlCol="0">
            <a:spAutoFit/>
          </a:bodyPr>
          <a:lstStyle/>
          <a:p>
            <a:r>
              <a:rPr lang="fr-FR" i="1" dirty="0"/>
              <a:t>Qu’est ce qu’un écosystème?</a:t>
            </a:r>
          </a:p>
          <a:p>
            <a:endParaRPr lang="fr-FR" i="1" dirty="0"/>
          </a:p>
          <a:p>
            <a:r>
              <a:rPr lang="fr-FR" i="1" dirty="0"/>
              <a:t>Quel sont les êtres vivants de cet écosystème forestier?</a:t>
            </a:r>
          </a:p>
        </p:txBody>
      </p:sp>
    </p:spTree>
    <p:extLst>
      <p:ext uri="{BB962C8B-B14F-4D97-AF65-F5344CB8AC3E}">
        <p14:creationId xmlns:p14="http://schemas.microsoft.com/office/powerpoint/2010/main" val="313821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13379C-B9A1-42D6-A44F-6401D22888CE}"/>
              </a:ext>
            </a:extLst>
          </p:cNvPr>
          <p:cNvSpPr>
            <a:spLocks noGrp="1"/>
          </p:cNvSpPr>
          <p:nvPr>
            <p:ph type="title"/>
          </p:nvPr>
        </p:nvSpPr>
        <p:spPr/>
        <p:txBody>
          <a:bodyPr/>
          <a:lstStyle/>
          <a:p>
            <a:r>
              <a:rPr lang="fr-FR" dirty="0"/>
              <a:t>La biodiversité dans les programmes cycle 3</a:t>
            </a:r>
          </a:p>
        </p:txBody>
      </p:sp>
      <p:pic>
        <p:nvPicPr>
          <p:cNvPr id="4" name="Espace réservé du contenu 3">
            <a:extLst>
              <a:ext uri="{FF2B5EF4-FFF2-40B4-BE49-F238E27FC236}">
                <a16:creationId xmlns:a16="http://schemas.microsoft.com/office/drawing/2014/main" id="{0ACD9871-8C13-4615-AB53-C34A89FA315D}"/>
              </a:ext>
            </a:extLst>
          </p:cNvPr>
          <p:cNvPicPr>
            <a:picLocks noGrp="1" noChangeAspect="1"/>
          </p:cNvPicPr>
          <p:nvPr>
            <p:ph idx="1"/>
          </p:nvPr>
        </p:nvPicPr>
        <p:blipFill>
          <a:blip r:embed="rId2"/>
          <a:stretch>
            <a:fillRect/>
          </a:stretch>
        </p:blipFill>
        <p:spPr>
          <a:xfrm>
            <a:off x="337608" y="1947545"/>
            <a:ext cx="3208807" cy="4351338"/>
          </a:xfrm>
          <a:prstGeom prst="rect">
            <a:avLst/>
          </a:prstGeom>
        </p:spPr>
      </p:pic>
      <p:pic>
        <p:nvPicPr>
          <p:cNvPr id="5" name="Image 4">
            <a:extLst>
              <a:ext uri="{FF2B5EF4-FFF2-40B4-BE49-F238E27FC236}">
                <a16:creationId xmlns:a16="http://schemas.microsoft.com/office/drawing/2014/main" id="{BEB36CC2-A0CD-4235-B936-C6D2B2F53EEB}"/>
              </a:ext>
            </a:extLst>
          </p:cNvPr>
          <p:cNvPicPr>
            <a:picLocks noChangeAspect="1"/>
          </p:cNvPicPr>
          <p:nvPr/>
        </p:nvPicPr>
        <p:blipFill>
          <a:blip r:embed="rId3"/>
          <a:stretch>
            <a:fillRect/>
          </a:stretch>
        </p:blipFill>
        <p:spPr>
          <a:xfrm>
            <a:off x="4406139" y="1867171"/>
            <a:ext cx="3762900" cy="3924848"/>
          </a:xfrm>
          <a:prstGeom prst="rect">
            <a:avLst/>
          </a:prstGeom>
        </p:spPr>
      </p:pic>
      <p:sp>
        <p:nvSpPr>
          <p:cNvPr id="6" name="ZoneTexte 5">
            <a:extLst>
              <a:ext uri="{FF2B5EF4-FFF2-40B4-BE49-F238E27FC236}">
                <a16:creationId xmlns:a16="http://schemas.microsoft.com/office/drawing/2014/main" id="{3132BC9F-089A-4ACC-A134-2F3E03858CB1}"/>
              </a:ext>
            </a:extLst>
          </p:cNvPr>
          <p:cNvSpPr txBox="1"/>
          <p:nvPr/>
        </p:nvSpPr>
        <p:spPr>
          <a:xfrm>
            <a:off x="8560526" y="2316480"/>
            <a:ext cx="2629822" cy="369332"/>
          </a:xfrm>
          <a:prstGeom prst="rect">
            <a:avLst/>
          </a:prstGeom>
          <a:noFill/>
        </p:spPr>
        <p:txBody>
          <a:bodyPr wrap="none" rtlCol="0">
            <a:spAutoFit/>
          </a:bodyPr>
          <a:lstStyle/>
          <a:p>
            <a:r>
              <a:rPr lang="fr-FR" dirty="0"/>
              <a:t>Extrait programme cycle 3</a:t>
            </a:r>
          </a:p>
        </p:txBody>
      </p:sp>
    </p:spTree>
    <p:extLst>
      <p:ext uri="{BB962C8B-B14F-4D97-AF65-F5344CB8AC3E}">
        <p14:creationId xmlns:p14="http://schemas.microsoft.com/office/powerpoint/2010/main" val="1686306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10F83D-5431-4C54-8482-D82F6B0C1FF2}"/>
              </a:ext>
            </a:extLst>
          </p:cNvPr>
          <p:cNvSpPr>
            <a:spLocks noGrp="1"/>
          </p:cNvSpPr>
          <p:nvPr>
            <p:ph type="title"/>
          </p:nvPr>
        </p:nvSpPr>
        <p:spPr/>
        <p:txBody>
          <a:bodyPr/>
          <a:lstStyle/>
          <a:p>
            <a:r>
              <a:rPr lang="fr-FR" dirty="0"/>
              <a:t>Atelier 1</a:t>
            </a:r>
          </a:p>
        </p:txBody>
      </p:sp>
      <p:sp>
        <p:nvSpPr>
          <p:cNvPr id="3" name="Espace réservé du contenu 2">
            <a:extLst>
              <a:ext uri="{FF2B5EF4-FFF2-40B4-BE49-F238E27FC236}">
                <a16:creationId xmlns:a16="http://schemas.microsoft.com/office/drawing/2014/main" id="{DBC8E859-305D-462B-BBBF-397A55102EDD}"/>
              </a:ext>
            </a:extLst>
          </p:cNvPr>
          <p:cNvSpPr>
            <a:spLocks noGrp="1"/>
          </p:cNvSpPr>
          <p:nvPr>
            <p:ph idx="1"/>
          </p:nvPr>
        </p:nvSpPr>
        <p:spPr>
          <a:xfrm>
            <a:off x="268574" y="1375920"/>
            <a:ext cx="3448987" cy="4351338"/>
          </a:xfrm>
        </p:spPr>
        <p:txBody>
          <a:bodyPr/>
          <a:lstStyle/>
          <a:p>
            <a:r>
              <a:rPr lang="fr-FR" dirty="0"/>
              <a:t>On a disséqué une pelote de réjection de chouette effraie des clochers ou chouette hulotte;</a:t>
            </a:r>
          </a:p>
          <a:p>
            <a:pPr marL="0" indent="0">
              <a:buNone/>
            </a:pPr>
            <a:r>
              <a:rPr lang="fr-FR" dirty="0"/>
              <a:t>(les pelotes sont différentes formes </a:t>
            </a:r>
          </a:p>
          <a:p>
            <a:pPr marL="0" indent="0">
              <a:buNone/>
            </a:pPr>
            <a:r>
              <a:rPr lang="fr-FR" dirty="0"/>
              <a:t>et couleurs)</a:t>
            </a:r>
          </a:p>
        </p:txBody>
      </p:sp>
      <p:pic>
        <p:nvPicPr>
          <p:cNvPr id="5" name="Image 4">
            <a:extLst>
              <a:ext uri="{FF2B5EF4-FFF2-40B4-BE49-F238E27FC236}">
                <a16:creationId xmlns:a16="http://schemas.microsoft.com/office/drawing/2014/main" id="{090A7FE8-26F7-40BF-B494-4156FBC1C123}"/>
              </a:ext>
            </a:extLst>
          </p:cNvPr>
          <p:cNvPicPr>
            <a:picLocks noChangeAspect="1"/>
          </p:cNvPicPr>
          <p:nvPr/>
        </p:nvPicPr>
        <p:blipFill>
          <a:blip r:embed="rId2"/>
          <a:stretch>
            <a:fillRect/>
          </a:stretch>
        </p:blipFill>
        <p:spPr>
          <a:xfrm rot="16200000">
            <a:off x="4466063" y="-1055125"/>
            <a:ext cx="6469715" cy="8626284"/>
          </a:xfrm>
          <a:prstGeom prst="rect">
            <a:avLst/>
          </a:prstGeom>
        </p:spPr>
      </p:pic>
    </p:spTree>
    <p:extLst>
      <p:ext uri="{BB962C8B-B14F-4D97-AF65-F5344CB8AC3E}">
        <p14:creationId xmlns:p14="http://schemas.microsoft.com/office/powerpoint/2010/main" val="616779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38BF49-9B48-48A2-95E5-9F5FF0E44CE3}"/>
              </a:ext>
            </a:extLst>
          </p:cNvPr>
          <p:cNvSpPr>
            <a:spLocks noGrp="1"/>
          </p:cNvSpPr>
          <p:nvPr>
            <p:ph type="title"/>
          </p:nvPr>
        </p:nvSpPr>
        <p:spPr/>
        <p:txBody>
          <a:bodyPr/>
          <a:lstStyle/>
          <a:p>
            <a:r>
              <a:rPr lang="fr-FR" dirty="0"/>
              <a:t>Atelier 1</a:t>
            </a:r>
          </a:p>
        </p:txBody>
      </p:sp>
      <p:sp>
        <p:nvSpPr>
          <p:cNvPr id="3" name="Espace réservé du contenu 2">
            <a:extLst>
              <a:ext uri="{FF2B5EF4-FFF2-40B4-BE49-F238E27FC236}">
                <a16:creationId xmlns:a16="http://schemas.microsoft.com/office/drawing/2014/main" id="{A351D8A4-7E30-48CE-B292-2D88E15042D9}"/>
              </a:ext>
            </a:extLst>
          </p:cNvPr>
          <p:cNvSpPr>
            <a:spLocks noGrp="1"/>
          </p:cNvSpPr>
          <p:nvPr>
            <p:ph idx="1"/>
          </p:nvPr>
        </p:nvSpPr>
        <p:spPr>
          <a:xfrm>
            <a:off x="388495" y="1478626"/>
            <a:ext cx="3973643" cy="1157418"/>
          </a:xfrm>
        </p:spPr>
        <p:txBody>
          <a:bodyPr>
            <a:normAutofit fontScale="85000" lnSpcReduction="20000"/>
          </a:bodyPr>
          <a:lstStyle/>
          <a:p>
            <a:r>
              <a:rPr lang="fr-FR" dirty="0"/>
              <a:t>On a trouvé différents os et à partir des </a:t>
            </a:r>
            <a:r>
              <a:rPr lang="fr-FR" dirty="0">
                <a:solidFill>
                  <a:srgbClr val="FF0000"/>
                </a:solidFill>
              </a:rPr>
              <a:t>os du crâne </a:t>
            </a:r>
            <a:r>
              <a:rPr lang="fr-FR" dirty="0"/>
              <a:t>on a pu déterminer à quel animal les os appartenait.</a:t>
            </a:r>
          </a:p>
          <a:p>
            <a:endParaRPr lang="fr-FR" dirty="0"/>
          </a:p>
          <a:p>
            <a:endParaRPr lang="fr-FR" dirty="0"/>
          </a:p>
        </p:txBody>
      </p:sp>
      <p:sp>
        <p:nvSpPr>
          <p:cNvPr id="4" name="AutoShape 2" descr="~ (3024×4032)">
            <a:extLst>
              <a:ext uri="{FF2B5EF4-FFF2-40B4-BE49-F238E27FC236}">
                <a16:creationId xmlns:a16="http://schemas.microsoft.com/office/drawing/2014/main" id="{AABD373C-2D29-4A6A-AC9A-FDD133F37D3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6" descr="https://partage.univ-orleans.fr/service/home/~/?auth=co&amp;loc=fr&amp;id=94451&amp;part=5">
            <a:extLst>
              <a:ext uri="{FF2B5EF4-FFF2-40B4-BE49-F238E27FC236}">
                <a16:creationId xmlns:a16="http://schemas.microsoft.com/office/drawing/2014/main" id="{1F99638A-AB4F-4761-99CB-8371E4DE7698}"/>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8" name="Image 7">
            <a:extLst>
              <a:ext uri="{FF2B5EF4-FFF2-40B4-BE49-F238E27FC236}">
                <a16:creationId xmlns:a16="http://schemas.microsoft.com/office/drawing/2014/main" id="{2FFD75E4-A806-45E2-AA50-C6F2D4A5A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1843" y="69420"/>
            <a:ext cx="7422509" cy="5566882"/>
          </a:xfrm>
          <a:prstGeom prst="rect">
            <a:avLst/>
          </a:prstGeom>
        </p:spPr>
      </p:pic>
    </p:spTree>
    <p:extLst>
      <p:ext uri="{BB962C8B-B14F-4D97-AF65-F5344CB8AC3E}">
        <p14:creationId xmlns:p14="http://schemas.microsoft.com/office/powerpoint/2010/main" val="2601474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8303F8-D07C-4B26-BDAA-D69A2AC72A50}"/>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C33C880F-6E35-4977-982F-8D3BFCFBF0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11284" y="1009232"/>
            <a:ext cx="6540266" cy="4905198"/>
          </a:xfrm>
        </p:spPr>
      </p:pic>
      <p:pic>
        <p:nvPicPr>
          <p:cNvPr id="7" name="Image 6">
            <a:extLst>
              <a:ext uri="{FF2B5EF4-FFF2-40B4-BE49-F238E27FC236}">
                <a16:creationId xmlns:a16="http://schemas.microsoft.com/office/drawing/2014/main" id="{5B49926B-167E-4A97-8569-E71B2F475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56217" y="675678"/>
            <a:ext cx="3897443" cy="2923082"/>
          </a:xfrm>
          <a:prstGeom prst="rect">
            <a:avLst/>
          </a:prstGeom>
        </p:spPr>
      </p:pic>
      <p:cxnSp>
        <p:nvCxnSpPr>
          <p:cNvPr id="9" name="Connecteur droit avec flèche 8">
            <a:extLst>
              <a:ext uri="{FF2B5EF4-FFF2-40B4-BE49-F238E27FC236}">
                <a16:creationId xmlns:a16="http://schemas.microsoft.com/office/drawing/2014/main" id="{C83A4744-8FF9-4499-929F-0350F31B653A}"/>
              </a:ext>
            </a:extLst>
          </p:cNvPr>
          <p:cNvCxnSpPr/>
          <p:nvPr/>
        </p:nvCxnSpPr>
        <p:spPr>
          <a:xfrm flipH="1">
            <a:off x="2563318" y="1903751"/>
            <a:ext cx="3180080" cy="8394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915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21F765-F8C4-4791-8AAC-77E6C8FC234B}"/>
              </a:ext>
            </a:extLst>
          </p:cNvPr>
          <p:cNvSpPr>
            <a:spLocks noGrp="1"/>
          </p:cNvSpPr>
          <p:nvPr>
            <p:ph type="title"/>
          </p:nvPr>
        </p:nvSpPr>
        <p:spPr/>
        <p:txBody>
          <a:bodyPr/>
          <a:lstStyle/>
          <a:p>
            <a:r>
              <a:rPr lang="fr-FR" dirty="0"/>
              <a:t>Atelier 1: dissection d’une pelote de réjection</a:t>
            </a:r>
          </a:p>
        </p:txBody>
      </p:sp>
      <p:sp>
        <p:nvSpPr>
          <p:cNvPr id="3" name="Espace réservé du contenu 2">
            <a:extLst>
              <a:ext uri="{FF2B5EF4-FFF2-40B4-BE49-F238E27FC236}">
                <a16:creationId xmlns:a16="http://schemas.microsoft.com/office/drawing/2014/main" id="{ADD71CED-32B9-4CCD-887A-9E4071CD1758}"/>
              </a:ext>
            </a:extLst>
          </p:cNvPr>
          <p:cNvSpPr>
            <a:spLocks noGrp="1"/>
          </p:cNvSpPr>
          <p:nvPr>
            <p:ph idx="1"/>
          </p:nvPr>
        </p:nvSpPr>
        <p:spPr/>
        <p:txBody>
          <a:bodyPr/>
          <a:lstStyle/>
          <a:p>
            <a:r>
              <a:rPr lang="fr-FR" dirty="0"/>
              <a:t>Indices des régimes alimentaires des animaux: traces repas, déjections, pelote de réjection (rapaces)</a:t>
            </a:r>
          </a:p>
          <a:p>
            <a:endParaRPr lang="fr-FR" dirty="0"/>
          </a:p>
          <a:p>
            <a:r>
              <a:rPr lang="fr-FR" dirty="0"/>
              <a:t>Les différents régimes alimentaires:</a:t>
            </a:r>
          </a:p>
          <a:p>
            <a:pPr marL="0" indent="0">
              <a:buNone/>
            </a:pPr>
            <a:r>
              <a:rPr lang="fr-FR" dirty="0"/>
              <a:t>-végétarien ( ou phytophage): mange des aliments d’origine végétale uniquement (feuilles, plante, racines, fruits) (</a:t>
            </a:r>
            <a:r>
              <a:rPr lang="fr-FR" dirty="0" err="1"/>
              <a:t>Phytophag</a:t>
            </a:r>
            <a:endParaRPr lang="fr-FR" dirty="0"/>
          </a:p>
          <a:p>
            <a:pPr marL="0" indent="0">
              <a:buNone/>
            </a:pPr>
            <a:r>
              <a:rPr lang="fr-FR" dirty="0"/>
              <a:t>-carnivore (ou zoophage) : mange des aliments d’origine animale</a:t>
            </a:r>
          </a:p>
          <a:p>
            <a:pPr marL="0" indent="0">
              <a:buNone/>
            </a:pPr>
            <a:r>
              <a:rPr lang="fr-FR" dirty="0"/>
              <a:t>-omnivore (polyphage): mange des aliments d’origine animale et végétale</a:t>
            </a:r>
          </a:p>
          <a:p>
            <a:pPr marL="0" indent="0">
              <a:buNone/>
            </a:pPr>
            <a:endParaRPr lang="fr-FR" dirty="0"/>
          </a:p>
        </p:txBody>
      </p:sp>
    </p:spTree>
    <p:extLst>
      <p:ext uri="{BB962C8B-B14F-4D97-AF65-F5344CB8AC3E}">
        <p14:creationId xmlns:p14="http://schemas.microsoft.com/office/powerpoint/2010/main" val="598488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894EB2-BCAD-407C-BCFF-3E6FDEE6CC21}"/>
              </a:ext>
            </a:extLst>
          </p:cNvPr>
          <p:cNvSpPr>
            <a:spLocks noGrp="1"/>
          </p:cNvSpPr>
          <p:nvPr>
            <p:ph type="title"/>
          </p:nvPr>
        </p:nvSpPr>
        <p:spPr>
          <a:xfrm>
            <a:off x="5891440" y="1385732"/>
            <a:ext cx="6056025" cy="3203246"/>
          </a:xfrm>
        </p:spPr>
        <p:txBody>
          <a:bodyPr>
            <a:normAutofit fontScale="90000"/>
          </a:bodyPr>
          <a:lstStyle/>
          <a:p>
            <a:r>
              <a:rPr lang="fr-FR" sz="2000" b="1" dirty="0"/>
              <a:t>La dentition est en relation avec le régime alimentaire de l’animal.</a:t>
            </a:r>
            <a:br>
              <a:rPr lang="fr-FR" sz="2000" dirty="0"/>
            </a:br>
            <a:br>
              <a:rPr lang="fr-FR" sz="2000" dirty="0"/>
            </a:br>
            <a:r>
              <a:rPr lang="fr-FR" sz="2000" dirty="0"/>
              <a:t>La dentition est incomplète pour des animaux végétarien</a:t>
            </a:r>
            <a:br>
              <a:rPr lang="fr-FR" sz="2000" dirty="0"/>
            </a:br>
            <a:br>
              <a:rPr lang="fr-FR" sz="2000" dirty="0"/>
            </a:br>
            <a:r>
              <a:rPr lang="fr-FR" sz="2000" dirty="0"/>
              <a:t>la dentition est complète et les molaires sont pointues pour les animaux carnivores</a:t>
            </a:r>
            <a:br>
              <a:rPr lang="fr-FR" sz="2000" dirty="0"/>
            </a:br>
            <a:br>
              <a:rPr lang="fr-FR" sz="2000" dirty="0"/>
            </a:br>
            <a:r>
              <a:rPr lang="fr-FR" sz="2000" dirty="0"/>
              <a:t>La dentition est complète et les molaires sont plates pour les animaux omnivores</a:t>
            </a:r>
            <a:br>
              <a:rPr lang="fr-FR" sz="2000" dirty="0"/>
            </a:br>
            <a:br>
              <a:rPr lang="fr-FR" sz="2000" dirty="0"/>
            </a:br>
            <a:endParaRPr lang="fr-FR" sz="2000" dirty="0"/>
          </a:p>
        </p:txBody>
      </p:sp>
      <p:pic>
        <p:nvPicPr>
          <p:cNvPr id="5" name="Espace réservé du contenu 4">
            <a:extLst>
              <a:ext uri="{FF2B5EF4-FFF2-40B4-BE49-F238E27FC236}">
                <a16:creationId xmlns:a16="http://schemas.microsoft.com/office/drawing/2014/main" id="{068537D9-30CA-4EA5-BEBA-22327090B0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047" y="1690688"/>
            <a:ext cx="4946274" cy="5134541"/>
          </a:xfrm>
        </p:spPr>
      </p:pic>
      <p:pic>
        <p:nvPicPr>
          <p:cNvPr id="9" name="Image 8">
            <a:extLst>
              <a:ext uri="{FF2B5EF4-FFF2-40B4-BE49-F238E27FC236}">
                <a16:creationId xmlns:a16="http://schemas.microsoft.com/office/drawing/2014/main" id="{462903B1-7509-4947-B11A-641D2F57D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572" y="4261898"/>
            <a:ext cx="2502822" cy="1665514"/>
          </a:xfrm>
          <a:prstGeom prst="rect">
            <a:avLst/>
          </a:prstGeom>
        </p:spPr>
      </p:pic>
      <p:sp>
        <p:nvSpPr>
          <p:cNvPr id="3" name="ZoneTexte 2">
            <a:extLst>
              <a:ext uri="{FF2B5EF4-FFF2-40B4-BE49-F238E27FC236}">
                <a16:creationId xmlns:a16="http://schemas.microsoft.com/office/drawing/2014/main" id="{1F4C9CC3-13E1-4F0F-A57A-0087119D2B61}"/>
              </a:ext>
            </a:extLst>
          </p:cNvPr>
          <p:cNvSpPr txBox="1"/>
          <p:nvPr/>
        </p:nvSpPr>
        <p:spPr>
          <a:xfrm>
            <a:off x="6160028" y="5985915"/>
            <a:ext cx="6031972" cy="646331"/>
          </a:xfrm>
          <a:prstGeom prst="rect">
            <a:avLst/>
          </a:prstGeom>
          <a:noFill/>
        </p:spPr>
        <p:txBody>
          <a:bodyPr wrap="none" rtlCol="0">
            <a:spAutoFit/>
          </a:bodyPr>
          <a:lstStyle/>
          <a:p>
            <a:r>
              <a:rPr lang="fr-FR" dirty="0"/>
              <a:t>Le renard a une dentition de carnivore alors qu’il est omnivore</a:t>
            </a:r>
          </a:p>
          <a:p>
            <a:r>
              <a:rPr lang="fr-FR" dirty="0"/>
              <a:t>Il y a des exceptions!</a:t>
            </a:r>
          </a:p>
        </p:txBody>
      </p:sp>
      <p:sp>
        <p:nvSpPr>
          <p:cNvPr id="4" name="Titre 1">
            <a:extLst>
              <a:ext uri="{FF2B5EF4-FFF2-40B4-BE49-F238E27FC236}">
                <a16:creationId xmlns:a16="http://schemas.microsoft.com/office/drawing/2014/main" id="{0682E55F-FB85-598D-9AB0-9B1018E70E7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t>Atelier 1: BILAN de connaissances</a:t>
            </a:r>
          </a:p>
        </p:txBody>
      </p:sp>
    </p:spTree>
    <p:extLst>
      <p:ext uri="{BB962C8B-B14F-4D97-AF65-F5344CB8AC3E}">
        <p14:creationId xmlns:p14="http://schemas.microsoft.com/office/powerpoint/2010/main" val="3395370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DEF914-6B19-C567-4381-8127EACDFD94}"/>
              </a:ext>
            </a:extLst>
          </p:cNvPr>
          <p:cNvSpPr>
            <a:spLocks noGrp="1"/>
          </p:cNvSpPr>
          <p:nvPr>
            <p:ph type="title"/>
          </p:nvPr>
        </p:nvSpPr>
        <p:spPr/>
        <p:txBody>
          <a:bodyPr/>
          <a:lstStyle/>
          <a:p>
            <a:r>
              <a:rPr lang="fr-FR" dirty="0"/>
              <a:t>Atelier 2:</a:t>
            </a:r>
            <a:br>
              <a:rPr lang="fr-FR" dirty="0"/>
            </a:br>
            <a:r>
              <a:rPr lang="fr-FR" dirty="0"/>
              <a:t>Qui mange qui?</a:t>
            </a:r>
          </a:p>
        </p:txBody>
      </p:sp>
      <p:pic>
        <p:nvPicPr>
          <p:cNvPr id="5" name="Espace réservé du contenu 4">
            <a:extLst>
              <a:ext uri="{FF2B5EF4-FFF2-40B4-BE49-F238E27FC236}">
                <a16:creationId xmlns:a16="http://schemas.microsoft.com/office/drawing/2014/main" id="{B495FA6B-1A70-10B3-BF63-45F54DB5213A}"/>
              </a:ext>
            </a:extLst>
          </p:cNvPr>
          <p:cNvPicPr>
            <a:picLocks noGrp="1" noChangeAspect="1"/>
          </p:cNvPicPr>
          <p:nvPr>
            <p:ph idx="1"/>
          </p:nvPr>
        </p:nvPicPr>
        <p:blipFill>
          <a:blip r:embed="rId2"/>
          <a:stretch>
            <a:fillRect/>
          </a:stretch>
        </p:blipFill>
        <p:spPr>
          <a:xfrm>
            <a:off x="6027576" y="1116499"/>
            <a:ext cx="3946849" cy="5275961"/>
          </a:xfrm>
        </p:spPr>
      </p:pic>
      <p:sp>
        <p:nvSpPr>
          <p:cNvPr id="6" name="ZoneTexte 5">
            <a:extLst>
              <a:ext uri="{FF2B5EF4-FFF2-40B4-BE49-F238E27FC236}">
                <a16:creationId xmlns:a16="http://schemas.microsoft.com/office/drawing/2014/main" id="{88B13C6A-FB4A-3F28-9DF6-DCC66D484E27}"/>
              </a:ext>
            </a:extLst>
          </p:cNvPr>
          <p:cNvSpPr txBox="1"/>
          <p:nvPr/>
        </p:nvSpPr>
        <p:spPr>
          <a:xfrm>
            <a:off x="699796" y="2230016"/>
            <a:ext cx="4889241" cy="3970318"/>
          </a:xfrm>
          <a:prstGeom prst="rect">
            <a:avLst/>
          </a:prstGeom>
          <a:noFill/>
        </p:spPr>
        <p:txBody>
          <a:bodyPr wrap="square" rtlCol="0">
            <a:spAutoFit/>
          </a:bodyPr>
          <a:lstStyle/>
          <a:p>
            <a:r>
              <a:rPr lang="fr-FR" b="1" dirty="0"/>
              <a:t>Les êtres vivants sont reliés par des relations alimentaires identifiées par des flèches qui signifient « est mangé par ».</a:t>
            </a:r>
          </a:p>
          <a:p>
            <a:r>
              <a:rPr lang="fr-FR" b="1" dirty="0"/>
              <a:t>Cela forme un réseau alimentaire.</a:t>
            </a:r>
          </a:p>
          <a:p>
            <a:endParaRPr lang="fr-FR" dirty="0"/>
          </a:p>
          <a:p>
            <a:r>
              <a:rPr lang="fr-FR" b="1" dirty="0"/>
              <a:t>Attention</a:t>
            </a:r>
            <a:r>
              <a:rPr lang="fr-FR" dirty="0"/>
              <a:t> toutes les chaînes du réseau alimentaire doivent commencer par un </a:t>
            </a:r>
            <a:r>
              <a:rPr lang="fr-FR" dirty="0">
                <a:solidFill>
                  <a:srgbClr val="FF0000"/>
                </a:solidFill>
              </a:rPr>
              <a:t>végétal</a:t>
            </a:r>
            <a:r>
              <a:rPr lang="fr-FR" dirty="0"/>
              <a:t>. Ici ce réseau devra être compléter, car on ne sait pas ce que mange les insectes.</a:t>
            </a:r>
          </a:p>
          <a:p>
            <a:endParaRPr lang="fr-FR" b="1" dirty="0"/>
          </a:p>
          <a:p>
            <a:r>
              <a:rPr lang="fr-FR" b="1" dirty="0"/>
              <a:t>Aide méthodologique pour les élèves:</a:t>
            </a:r>
          </a:p>
          <a:p>
            <a:r>
              <a:rPr lang="fr-FR" dirty="0"/>
              <a:t>Ils peuvent réaliser l’exercice en réalisant ligne par ligne du tableau sachant qu’il n’y a pas d’ordre particulier pour coller les images.</a:t>
            </a:r>
          </a:p>
        </p:txBody>
      </p:sp>
      <p:sp>
        <p:nvSpPr>
          <p:cNvPr id="7" name="ZoneTexte 6">
            <a:extLst>
              <a:ext uri="{FF2B5EF4-FFF2-40B4-BE49-F238E27FC236}">
                <a16:creationId xmlns:a16="http://schemas.microsoft.com/office/drawing/2014/main" id="{86D7A182-1CB4-ED88-58A7-6B7BF5E2ED61}"/>
              </a:ext>
            </a:extLst>
          </p:cNvPr>
          <p:cNvSpPr txBox="1"/>
          <p:nvPr/>
        </p:nvSpPr>
        <p:spPr>
          <a:xfrm flipH="1">
            <a:off x="6411053" y="114401"/>
            <a:ext cx="5170570" cy="646331"/>
          </a:xfrm>
          <a:prstGeom prst="rect">
            <a:avLst/>
          </a:prstGeom>
          <a:noFill/>
        </p:spPr>
        <p:txBody>
          <a:bodyPr wrap="square" rtlCol="0">
            <a:spAutoFit/>
          </a:bodyPr>
          <a:lstStyle/>
          <a:p>
            <a:r>
              <a:rPr lang="fr-FR" b="1" dirty="0">
                <a:solidFill>
                  <a:srgbClr val="FF0000"/>
                </a:solidFill>
              </a:rPr>
              <a:t>Question:</a:t>
            </a:r>
          </a:p>
          <a:p>
            <a:r>
              <a:rPr lang="fr-FR" b="1" dirty="0">
                <a:solidFill>
                  <a:srgbClr val="FF0000"/>
                </a:solidFill>
              </a:rPr>
              <a:t>Avez trouver l’erreur de cette production?</a:t>
            </a:r>
          </a:p>
        </p:txBody>
      </p:sp>
      <p:cxnSp>
        <p:nvCxnSpPr>
          <p:cNvPr id="10" name="Connecteur droit avec flèche 9">
            <a:extLst>
              <a:ext uri="{FF2B5EF4-FFF2-40B4-BE49-F238E27FC236}">
                <a16:creationId xmlns:a16="http://schemas.microsoft.com/office/drawing/2014/main" id="{C7068121-72B2-11A5-3B8F-88A3331B917F}"/>
              </a:ext>
            </a:extLst>
          </p:cNvPr>
          <p:cNvCxnSpPr>
            <a:cxnSpLocks/>
          </p:cNvCxnSpPr>
          <p:nvPr/>
        </p:nvCxnSpPr>
        <p:spPr>
          <a:xfrm flipH="1">
            <a:off x="9023155" y="1690688"/>
            <a:ext cx="1389809" cy="549205"/>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2" name="ZoneTexte 11">
            <a:extLst>
              <a:ext uri="{FF2B5EF4-FFF2-40B4-BE49-F238E27FC236}">
                <a16:creationId xmlns:a16="http://schemas.microsoft.com/office/drawing/2014/main" id="{8DEB19B0-51DE-259C-60BA-B024146B6933}"/>
              </a:ext>
            </a:extLst>
          </p:cNvPr>
          <p:cNvSpPr txBox="1"/>
          <p:nvPr/>
        </p:nvSpPr>
        <p:spPr>
          <a:xfrm>
            <a:off x="10397074" y="1394017"/>
            <a:ext cx="1873270" cy="2585323"/>
          </a:xfrm>
          <a:prstGeom prst="rect">
            <a:avLst/>
          </a:prstGeom>
          <a:noFill/>
        </p:spPr>
        <p:txBody>
          <a:bodyPr wrap="none" rtlCol="0">
            <a:spAutoFit/>
          </a:bodyPr>
          <a:lstStyle/>
          <a:p>
            <a:r>
              <a:rPr lang="fr-FR" i="1" dirty="0">
                <a:solidFill>
                  <a:srgbClr val="FF0000"/>
                </a:solidFill>
              </a:rPr>
              <a:t>Les flèches</a:t>
            </a:r>
          </a:p>
          <a:p>
            <a:r>
              <a:rPr lang="fr-FR" i="1" dirty="0">
                <a:solidFill>
                  <a:srgbClr val="FF0000"/>
                </a:solidFill>
              </a:rPr>
              <a:t>sont dans </a:t>
            </a:r>
          </a:p>
          <a:p>
            <a:r>
              <a:rPr lang="fr-FR" i="1" dirty="0">
                <a:solidFill>
                  <a:srgbClr val="FF0000"/>
                </a:solidFill>
              </a:rPr>
              <a:t>le mauvais sens</a:t>
            </a:r>
          </a:p>
          <a:p>
            <a:endParaRPr lang="fr-FR" i="1" dirty="0">
              <a:solidFill>
                <a:srgbClr val="FF0000"/>
              </a:solidFill>
            </a:endParaRPr>
          </a:p>
          <a:p>
            <a:r>
              <a:rPr lang="fr-FR" i="1" dirty="0">
                <a:solidFill>
                  <a:srgbClr val="FF0000"/>
                </a:solidFill>
              </a:rPr>
              <a:t>Et sur la forme,</a:t>
            </a:r>
          </a:p>
          <a:p>
            <a:r>
              <a:rPr lang="fr-FR" i="1" dirty="0">
                <a:solidFill>
                  <a:srgbClr val="FF0000"/>
                </a:solidFill>
              </a:rPr>
              <a:t>Une flèche c’est:</a:t>
            </a:r>
          </a:p>
          <a:p>
            <a:endParaRPr lang="fr-FR" i="1" dirty="0">
              <a:solidFill>
                <a:srgbClr val="FF0000"/>
              </a:solidFill>
            </a:endParaRPr>
          </a:p>
          <a:p>
            <a:endParaRPr lang="fr-FR" i="1" dirty="0">
              <a:solidFill>
                <a:srgbClr val="FF0000"/>
              </a:solidFill>
            </a:endParaRPr>
          </a:p>
          <a:p>
            <a:r>
              <a:rPr lang="fr-FR" i="1" dirty="0">
                <a:solidFill>
                  <a:srgbClr val="FF0000"/>
                </a:solidFill>
              </a:rPr>
              <a:t>« est mangé par »</a:t>
            </a:r>
          </a:p>
        </p:txBody>
      </p:sp>
      <p:cxnSp>
        <p:nvCxnSpPr>
          <p:cNvPr id="15" name="Connecteur droit avec flèche 14">
            <a:extLst>
              <a:ext uri="{FF2B5EF4-FFF2-40B4-BE49-F238E27FC236}">
                <a16:creationId xmlns:a16="http://schemas.microsoft.com/office/drawing/2014/main" id="{EF6D0A4D-278C-3E04-0C7F-15AA7931A590}"/>
              </a:ext>
            </a:extLst>
          </p:cNvPr>
          <p:cNvCxnSpPr/>
          <p:nvPr/>
        </p:nvCxnSpPr>
        <p:spPr>
          <a:xfrm>
            <a:off x="10721843" y="3429000"/>
            <a:ext cx="1070496"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7298796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670</Words>
  <Application>Microsoft Office PowerPoint</Application>
  <PresentationFormat>Grand écran</PresentationFormat>
  <Paragraphs>61</Paragraphs>
  <Slides>13</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13</vt:i4>
      </vt:variant>
    </vt:vector>
  </HeadingPairs>
  <TitlesOfParts>
    <vt:vector size="17" baseType="lpstr">
      <vt:lpstr>Arial</vt:lpstr>
      <vt:lpstr>Calibri</vt:lpstr>
      <vt:lpstr>Calibri Light</vt:lpstr>
      <vt:lpstr>Thème Office</vt:lpstr>
      <vt:lpstr>TP1: Les relations trophiques au sein d’un écosystème</vt:lpstr>
      <vt:lpstr>Présentation PowerPoint</vt:lpstr>
      <vt:lpstr>La biodiversité dans les programmes cycle 3</vt:lpstr>
      <vt:lpstr>Atelier 1</vt:lpstr>
      <vt:lpstr>Atelier 1</vt:lpstr>
      <vt:lpstr>Présentation PowerPoint</vt:lpstr>
      <vt:lpstr>Atelier 1: dissection d’une pelote de réjection</vt:lpstr>
      <vt:lpstr>La dentition est en relation avec le régime alimentaire de l’animal.  La dentition est incomplète pour des animaux végétarien  la dentition est complète et les molaires sont pointues pour les animaux carnivores  La dentition est complète et les molaires sont plates pour les animaux omnivores  </vt:lpstr>
      <vt:lpstr>Atelier 2: Qui mange qui?</vt:lpstr>
      <vt:lpstr>Atelier 2: BILAN de connaissances</vt:lpstr>
      <vt:lpstr>Atelier 3: comment les feuilles de la forêt sont elles décomposées?</vt:lpstr>
      <vt:lpstr>Atelier 3: BILAN de connaissances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relations trophiques au sein d’un écosystème</dc:title>
  <dc:creator>install</dc:creator>
  <cp:lastModifiedBy>install</cp:lastModifiedBy>
  <cp:revision>13</cp:revision>
  <dcterms:created xsi:type="dcterms:W3CDTF">2024-01-26T08:35:23Z</dcterms:created>
  <dcterms:modified xsi:type="dcterms:W3CDTF">2025-02-27T16:55:01Z</dcterms:modified>
</cp:coreProperties>
</file>