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3" r:id="rId3"/>
    <p:sldId id="257" r:id="rId4"/>
    <p:sldId id="274" r:id="rId5"/>
    <p:sldId id="277" r:id="rId6"/>
    <p:sldId id="279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20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1" y="6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5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08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8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53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98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57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95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593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34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37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46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6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92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5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70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38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83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19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088703-A59F-4EBA-A3C1-AA43FA1C1BA1}" type="datetimeFigureOut">
              <a:rPr lang="fr-FR" smtClean="0"/>
              <a:t>23/09/2023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BF74D0-DF34-4989-98B3-D504AF2BDC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99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9BB6C-40A3-2729-B6E1-285E8CB9A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29838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incontournables</a:t>
            </a:r>
            <a:br>
              <a:rPr lang="fr-FR" dirty="0"/>
            </a:br>
            <a:r>
              <a:rPr lang="fr-FR" dirty="0"/>
              <a:t>de</a:t>
            </a:r>
            <a:br>
              <a:rPr lang="fr-FR" dirty="0"/>
            </a:br>
            <a:r>
              <a:rPr lang="fr-FR" dirty="0"/>
              <a:t>l’oral 1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cadre de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55346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F5DD6F-E4C4-EB85-0043-0AEC7855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829" y="854530"/>
            <a:ext cx="8229600" cy="50110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7200" dirty="0">
                <a:solidFill>
                  <a:srgbClr val="00B0F0"/>
                </a:solidFill>
              </a:rPr>
              <a:t>Faire des choix </a:t>
            </a:r>
            <a:r>
              <a:rPr lang="fr-FR" sz="7200" dirty="0"/>
              <a:t>ET </a:t>
            </a:r>
            <a:r>
              <a:rPr lang="fr-FR" sz="7200" dirty="0">
                <a:solidFill>
                  <a:srgbClr val="7030A0"/>
                </a:solidFill>
              </a:rPr>
              <a:t>EXPLIQUER TOUT LE TEMPS </a:t>
            </a:r>
            <a:r>
              <a:rPr lang="fr-FR" sz="7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POURQUOI ILS SONT FAITS </a:t>
            </a:r>
            <a:r>
              <a:rPr lang="fr-FR" sz="7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840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2EA4A-EA6B-E779-F195-CE646B43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POSER DES PRIORITES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55578-7E7F-79BE-E9A5-A70E9EF9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/>
              <a:t>motrices </a:t>
            </a:r>
            <a:r>
              <a:rPr lang="fr-FR" sz="2800" dirty="0">
                <a:solidFill>
                  <a:srgbClr val="00B0F0"/>
                </a:solidFill>
              </a:rPr>
              <a:t>les justifier grâce </a:t>
            </a:r>
            <a:r>
              <a:rPr lang="fr-FR" sz="2800" dirty="0">
                <a:solidFill>
                  <a:srgbClr val="FF0000"/>
                </a:solidFill>
              </a:rPr>
              <a:t>au contexte </a:t>
            </a:r>
            <a:r>
              <a:rPr lang="fr-FR" sz="2800" dirty="0">
                <a:solidFill>
                  <a:srgbClr val="00B0F0"/>
                </a:solidFill>
              </a:rPr>
              <a:t>et a</a:t>
            </a:r>
            <a:r>
              <a:rPr lang="fr-FR" sz="2800" dirty="0">
                <a:solidFill>
                  <a:srgbClr val="FF0000"/>
                </a:solidFill>
              </a:rPr>
              <a:t>u</a:t>
            </a:r>
            <a:r>
              <a:rPr lang="fr-FR" sz="2800" dirty="0">
                <a:solidFill>
                  <a:srgbClr val="00B0F0"/>
                </a:solidFill>
              </a:rPr>
              <a:t> DETERMINAN</a:t>
            </a:r>
            <a:r>
              <a:rPr lang="fr-FR" sz="2800" dirty="0">
                <a:solidFill>
                  <a:srgbClr val="FF0000"/>
                </a:solidFill>
              </a:rPr>
              <a:t>T</a:t>
            </a:r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Poser des priorités éducatives </a:t>
            </a:r>
            <a:r>
              <a:rPr lang="fr-FR" sz="2800" dirty="0">
                <a:solidFill>
                  <a:srgbClr val="92D050"/>
                </a:solidFill>
              </a:rPr>
              <a:t>personnelles </a:t>
            </a:r>
            <a:r>
              <a:rPr lang="fr-FR" sz="2800" dirty="0">
                <a:solidFill>
                  <a:srgbClr val="FF0000"/>
                </a:solidFill>
              </a:rPr>
              <a:t>pour l’établissement et la classe, </a:t>
            </a:r>
            <a:r>
              <a:rPr lang="fr-FR" sz="2800" dirty="0">
                <a:solidFill>
                  <a:srgbClr val="00B0F0"/>
                </a:solidFill>
              </a:rPr>
              <a:t>les justifier grâce au</a:t>
            </a:r>
            <a:r>
              <a:rPr lang="fr-FR" sz="2800" dirty="0">
                <a:solidFill>
                  <a:srgbClr val="FF0000"/>
                </a:solidFill>
              </a:rPr>
              <a:t>x</a:t>
            </a:r>
            <a:r>
              <a:rPr lang="fr-FR" sz="2800" dirty="0">
                <a:solidFill>
                  <a:srgbClr val="00B0F0"/>
                </a:solidFill>
              </a:rPr>
              <a:t> DETERMINANT</a:t>
            </a:r>
            <a:r>
              <a:rPr lang="fr-FR" sz="2800" dirty="0">
                <a:solidFill>
                  <a:srgbClr val="FF0000"/>
                </a:solidFill>
              </a:rPr>
              <a:t>S</a:t>
            </a:r>
            <a:r>
              <a:rPr lang="fr-FR" sz="2800" dirty="0">
                <a:solidFill>
                  <a:srgbClr val="00B0F0"/>
                </a:solidFill>
              </a:rPr>
              <a:t>.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5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B3EA1-E42C-3F27-CD5E-6453AEB74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803" y="308274"/>
            <a:ext cx="10364451" cy="1596177"/>
          </a:xfrm>
        </p:spPr>
        <p:txBody>
          <a:bodyPr>
            <a:normAutofit/>
          </a:bodyPr>
          <a:lstStyle/>
          <a:p>
            <a:r>
              <a:rPr lang="fr-FR" dirty="0"/>
              <a:t>opérationnaliser les choix Dans les situations</a:t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443AE14-A16F-C13A-14A5-60276F790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73" y="1498442"/>
            <a:ext cx="4284155" cy="5182539"/>
          </a:xfrm>
        </p:spPr>
        <p:txBody>
          <a:bodyPr>
            <a:normAutofit fontScale="85000" lnSpcReduction="10000"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Où (espace et temps)</a:t>
            </a:r>
          </a:p>
          <a:p>
            <a:pPr marL="0" indent="0">
              <a:buNone/>
            </a:pPr>
            <a:r>
              <a:rPr lang="fr-FR" sz="1700" i="1" dirty="0"/>
              <a:t>Ex : Gr1 petit bain, Gr2 grand bain</a:t>
            </a:r>
          </a:p>
          <a:p>
            <a:pPr marL="0" indent="0">
              <a:buNone/>
            </a:pPr>
            <a:r>
              <a:rPr lang="fr-FR" sz="1700" i="1" dirty="0"/>
              <a:t>EX : en fin de </a:t>
            </a:r>
            <a:r>
              <a:rPr lang="fr-FR" sz="1700" i="1" dirty="0" err="1"/>
              <a:t>sequence</a:t>
            </a:r>
            <a:r>
              <a:rPr lang="fr-FR" sz="1700" i="1" dirty="0"/>
              <a:t> il en sera autrement</a:t>
            </a:r>
          </a:p>
          <a:p>
            <a:pPr marL="0" indent="0">
              <a:buNone/>
            </a:pPr>
            <a:endParaRPr lang="fr-FR" sz="1700" i="1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Lieux de placement des élèves/prof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Début de leçon, fin ?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Dans la séquence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Quelle évaluation alors ?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810800-1A95-D055-04D4-0C3092EF4E61}"/>
              </a:ext>
            </a:extLst>
          </p:cNvPr>
          <p:cNvSpPr/>
          <p:nvPr/>
        </p:nvSpPr>
        <p:spPr>
          <a:xfrm>
            <a:off x="4816929" y="1468858"/>
            <a:ext cx="2667000" cy="647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Comment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EEB777-1B29-457D-CEDC-55BAD470D23F}"/>
              </a:ext>
            </a:extLst>
          </p:cNvPr>
          <p:cNvSpPr/>
          <p:nvPr/>
        </p:nvSpPr>
        <p:spPr>
          <a:xfrm>
            <a:off x="8967419" y="1417645"/>
            <a:ext cx="2509158" cy="647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Pourquoi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3E1404-947C-DCB0-F624-F43A3E3D9B31}"/>
              </a:ext>
            </a:extLst>
          </p:cNvPr>
          <p:cNvSpPr txBox="1"/>
          <p:nvPr/>
        </p:nvSpPr>
        <p:spPr>
          <a:xfrm>
            <a:off x="4397828" y="2156667"/>
            <a:ext cx="45454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800" i="1" dirty="0"/>
              <a:t>Ex : Les groupes donnés dans le bus +</a:t>
            </a:r>
          </a:p>
          <a:p>
            <a:pPr marL="0" indent="0">
              <a:buNone/>
            </a:pPr>
            <a:r>
              <a:rPr lang="fr-FR" i="1" dirty="0"/>
              <a:t>     </a:t>
            </a:r>
            <a:r>
              <a:rPr lang="fr-FR" sz="1800" i="1" dirty="0"/>
              <a:t> fiches bord bassin + rôles à tenir </a:t>
            </a:r>
          </a:p>
          <a:p>
            <a:pPr marL="0" indent="0">
              <a:buNone/>
            </a:pPr>
            <a:r>
              <a:rPr lang="fr-FR" i="1" dirty="0"/>
              <a:t>      </a:t>
            </a:r>
            <a:r>
              <a:rPr lang="fr-FR" sz="1800" i="1" dirty="0"/>
              <a:t>(</a:t>
            </a:r>
            <a:r>
              <a:rPr lang="fr-FR" sz="1800" i="1" dirty="0">
                <a:solidFill>
                  <a:srgbClr val="00B050"/>
                </a:solidFill>
              </a:rPr>
              <a:t>nommer tous les rôles </a:t>
            </a:r>
            <a:r>
              <a:rPr lang="fr-FR" sz="1800" i="1" dirty="0"/>
              <a:t>+  </a:t>
            </a:r>
            <a:r>
              <a:rPr lang="fr-FR" sz="1800" i="1" dirty="0">
                <a:solidFill>
                  <a:srgbClr val="00B0F0"/>
                </a:solidFill>
              </a:rPr>
              <a:t>fct° gr </a:t>
            </a:r>
            <a:r>
              <a:rPr lang="fr-FR" sz="1800" i="1" dirty="0"/>
              <a:t>+</a:t>
            </a:r>
          </a:p>
          <a:p>
            <a:pPr marL="0" indent="0">
              <a:buNone/>
            </a:pPr>
            <a:r>
              <a:rPr lang="fr-FR" i="1" dirty="0">
                <a:solidFill>
                  <a:srgbClr val="FFC000"/>
                </a:solidFill>
              </a:rPr>
              <a:t>      ne </a:t>
            </a:r>
            <a:r>
              <a:rPr lang="fr-FR" sz="1800" i="1" dirty="0">
                <a:solidFill>
                  <a:srgbClr val="FFC000"/>
                </a:solidFill>
              </a:rPr>
              <a:t>détailler qu’1 seul des rôles</a:t>
            </a:r>
            <a:r>
              <a:rPr lang="fr-FR" sz="1800" i="1" dirty="0"/>
              <a:t>)</a:t>
            </a:r>
          </a:p>
          <a:p>
            <a:pPr marL="0" indent="0">
              <a:buNone/>
            </a:pPr>
            <a:r>
              <a:rPr lang="fr-FR" i="1" dirty="0"/>
              <a:t>     : groupes hétérogènes</a:t>
            </a:r>
            <a:endParaRPr lang="fr-FR" sz="1800" i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F4B1F5-4000-6598-55A4-3A85A51517CE}"/>
              </a:ext>
            </a:extLst>
          </p:cNvPr>
          <p:cNvSpPr txBox="1"/>
          <p:nvPr/>
        </p:nvSpPr>
        <p:spPr>
          <a:xfrm>
            <a:off x="8365671" y="2156667"/>
            <a:ext cx="3712655" cy="452431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RAPPEL FONDAMENTAL </a:t>
            </a:r>
          </a:p>
          <a:p>
            <a:pPr algn="ctr"/>
            <a:r>
              <a:rPr lang="fr-FR" dirty="0">
                <a:solidFill>
                  <a:srgbClr val="FF0000"/>
                </a:solidFill>
              </a:rPr>
              <a:t>À dire à chaque fois !</a:t>
            </a:r>
          </a:p>
          <a:p>
            <a:pPr algn="ctr"/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Lien avec le Champ</a:t>
            </a:r>
          </a:p>
          <a:p>
            <a:endParaRPr lang="fr-FR" dirty="0"/>
          </a:p>
          <a:p>
            <a:r>
              <a:rPr lang="fr-FR" dirty="0"/>
              <a:t>Lien avec CA</a:t>
            </a:r>
          </a:p>
          <a:p>
            <a:endParaRPr lang="fr-FR" dirty="0"/>
          </a:p>
          <a:p>
            <a:r>
              <a:rPr lang="fr-FR" dirty="0"/>
              <a:t>Lien avec le contexte classe, besoins e</a:t>
            </a:r>
          </a:p>
          <a:p>
            <a:endParaRPr lang="fr-FR" dirty="0"/>
          </a:p>
          <a:p>
            <a:r>
              <a:rPr lang="fr-FR" dirty="0"/>
              <a:t>Lien avec </a:t>
            </a:r>
            <a:r>
              <a:rPr lang="fr-FR" dirty="0">
                <a:highlight>
                  <a:srgbClr val="00FFFF"/>
                </a:highlight>
              </a:rPr>
              <a:t>LE</a:t>
            </a:r>
            <a:r>
              <a:rPr lang="fr-FR" dirty="0"/>
              <a:t> déterminant prioritaire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La</a:t>
            </a:r>
            <a:r>
              <a:rPr lang="fr-FR" dirty="0"/>
              <a:t> priorité motrice visée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La</a:t>
            </a:r>
            <a:r>
              <a:rPr lang="fr-FR" dirty="0"/>
              <a:t> priorité éducative</a:t>
            </a:r>
          </a:p>
          <a:p>
            <a:endParaRPr lang="fr-FR" dirty="0"/>
          </a:p>
          <a:p>
            <a:r>
              <a:rPr lang="fr-FR" dirty="0"/>
              <a:t>Votre conception / engagement / </a:t>
            </a:r>
          </a:p>
        </p:txBody>
      </p:sp>
    </p:spTree>
    <p:extLst>
      <p:ext uri="{BB962C8B-B14F-4D97-AF65-F5344CB8AC3E}">
        <p14:creationId xmlns:p14="http://schemas.microsoft.com/office/powerpoint/2010/main" val="329240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B3EA1-E42C-3F27-CD5E-6453AEB74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803" y="308274"/>
            <a:ext cx="10364451" cy="1596177"/>
          </a:xfrm>
        </p:spPr>
        <p:txBody>
          <a:bodyPr>
            <a:normAutofit/>
          </a:bodyPr>
          <a:lstStyle/>
          <a:p>
            <a:r>
              <a:rPr lang="fr-FR" dirty="0"/>
              <a:t>opérationnaliser les choix Dans les situations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810800-1A95-D055-04D4-0C3092EF4E61}"/>
              </a:ext>
            </a:extLst>
          </p:cNvPr>
          <p:cNvSpPr/>
          <p:nvPr/>
        </p:nvSpPr>
        <p:spPr>
          <a:xfrm>
            <a:off x="4433519" y="1661048"/>
            <a:ext cx="2667000" cy="647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Comment 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EEB777-1B29-457D-CEDC-55BAD470D23F}"/>
              </a:ext>
            </a:extLst>
          </p:cNvPr>
          <p:cNvSpPr/>
          <p:nvPr/>
        </p:nvSpPr>
        <p:spPr>
          <a:xfrm>
            <a:off x="8967419" y="1417645"/>
            <a:ext cx="2509158" cy="6477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Pourquoi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B3E1404-947C-DCB0-F624-F43A3E3D9B31}"/>
              </a:ext>
            </a:extLst>
          </p:cNvPr>
          <p:cNvSpPr txBox="1"/>
          <p:nvPr/>
        </p:nvSpPr>
        <p:spPr>
          <a:xfrm>
            <a:off x="3869871" y="2518561"/>
            <a:ext cx="45454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800" i="1" dirty="0"/>
              <a:t>Comment je m’y prends, je m’organise ?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Comment j’organise mon espace, matériel, les e ?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1800" i="1" dirty="0">
                <a:solidFill>
                  <a:srgbClr val="00B050"/>
                </a:solidFill>
              </a:rPr>
              <a:t>Comment j’interviens ? Auprès de qui ?</a:t>
            </a:r>
          </a:p>
          <a:p>
            <a:pPr marL="0" indent="0">
              <a:buNone/>
            </a:pPr>
            <a:r>
              <a:rPr lang="fr-FR" i="1" dirty="0">
                <a:solidFill>
                  <a:srgbClr val="00B050"/>
                </a:solidFill>
              </a:rPr>
              <a:t>Relations prof/e, relations e/e</a:t>
            </a:r>
            <a:endParaRPr lang="fr-FR" sz="18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1800" i="1" dirty="0"/>
              <a:t>Comment je dévolue ?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1800" i="1" dirty="0"/>
              <a:t>Comment je répartis le temps ?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1800" i="1" dirty="0"/>
              <a:t>Qui gère quoi et comment ?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sz="1800" i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F4B1F5-4000-6598-55A4-3A85A51517CE}"/>
              </a:ext>
            </a:extLst>
          </p:cNvPr>
          <p:cNvSpPr txBox="1"/>
          <p:nvPr/>
        </p:nvSpPr>
        <p:spPr>
          <a:xfrm>
            <a:off x="8365671" y="2156667"/>
            <a:ext cx="3712655" cy="452431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RAPPEL FONDAMENTAL </a:t>
            </a:r>
          </a:p>
          <a:p>
            <a:pPr algn="ctr"/>
            <a:r>
              <a:rPr lang="fr-FR" dirty="0">
                <a:solidFill>
                  <a:srgbClr val="FF0000"/>
                </a:solidFill>
              </a:rPr>
              <a:t>À dire à chaque fois !</a:t>
            </a:r>
          </a:p>
          <a:p>
            <a:pPr algn="ctr"/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Lien avec le Champ</a:t>
            </a:r>
          </a:p>
          <a:p>
            <a:endParaRPr lang="fr-FR" dirty="0"/>
          </a:p>
          <a:p>
            <a:r>
              <a:rPr lang="fr-FR" dirty="0"/>
              <a:t>Lien avec CA</a:t>
            </a:r>
          </a:p>
          <a:p>
            <a:endParaRPr lang="fr-FR" dirty="0"/>
          </a:p>
          <a:p>
            <a:r>
              <a:rPr lang="fr-FR" dirty="0"/>
              <a:t>Lien avec le </a:t>
            </a:r>
            <a:r>
              <a:rPr lang="fr-FR" dirty="0">
                <a:highlight>
                  <a:srgbClr val="00FFFF"/>
                </a:highlight>
              </a:rPr>
              <a:t>contexte</a:t>
            </a:r>
            <a:r>
              <a:rPr lang="fr-FR" dirty="0"/>
              <a:t> classe, besoins e</a:t>
            </a:r>
          </a:p>
          <a:p>
            <a:endParaRPr lang="fr-FR" dirty="0"/>
          </a:p>
          <a:p>
            <a:r>
              <a:rPr lang="fr-FR" dirty="0"/>
              <a:t>Lien avec </a:t>
            </a:r>
            <a:r>
              <a:rPr lang="fr-FR" dirty="0">
                <a:highlight>
                  <a:srgbClr val="00FFFF"/>
                </a:highlight>
              </a:rPr>
              <a:t>LE</a:t>
            </a:r>
            <a:r>
              <a:rPr lang="fr-FR" dirty="0"/>
              <a:t> déterminant prioritaire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La</a:t>
            </a:r>
            <a:r>
              <a:rPr lang="fr-FR" dirty="0"/>
              <a:t> priorité motrice visée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La</a:t>
            </a:r>
            <a:r>
              <a:rPr lang="fr-FR" dirty="0"/>
              <a:t> priorité éducative</a:t>
            </a:r>
          </a:p>
          <a:p>
            <a:endParaRPr lang="fr-FR" dirty="0"/>
          </a:p>
          <a:p>
            <a:r>
              <a:rPr lang="fr-FR" dirty="0"/>
              <a:t>Votre conception / engagement / 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49244E-0942-3142-60EF-A2537FC94403}"/>
              </a:ext>
            </a:extLst>
          </p:cNvPr>
          <p:cNvSpPr/>
          <p:nvPr/>
        </p:nvSpPr>
        <p:spPr>
          <a:xfrm>
            <a:off x="113673" y="1511853"/>
            <a:ext cx="3439885" cy="10374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Où ?</a:t>
            </a:r>
          </a:p>
          <a:p>
            <a:pPr algn="ctr"/>
            <a:r>
              <a:rPr lang="fr-FR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Espace et temps</a:t>
            </a:r>
          </a:p>
        </p:txBody>
      </p:sp>
    </p:spTree>
    <p:extLst>
      <p:ext uri="{BB962C8B-B14F-4D97-AF65-F5344CB8AC3E}">
        <p14:creationId xmlns:p14="http://schemas.microsoft.com/office/powerpoint/2010/main" val="404641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18B81-4B7B-7731-7748-D73780F8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TOUJOURS DES RAPPELS AU JURY !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DADA4B-F745-193D-BCF0-C6BCEB130631}"/>
              </a:ext>
            </a:extLst>
          </p:cNvPr>
          <p:cNvSpPr txBox="1"/>
          <p:nvPr/>
        </p:nvSpPr>
        <p:spPr>
          <a:xfrm>
            <a:off x="1605643" y="2917371"/>
            <a:ext cx="935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chaque situation, dire, redire, re-re-redire à quel(s) déterminant(s) prioritaire(s) on a répondu.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6802A8-C70F-7596-FE76-7A9424FF5D3E}"/>
              </a:ext>
            </a:extLst>
          </p:cNvPr>
          <p:cNvSpPr txBox="1"/>
          <p:nvPr/>
        </p:nvSpPr>
        <p:spPr>
          <a:xfrm>
            <a:off x="255815" y="3745467"/>
            <a:ext cx="1166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Présentation de la situation </a:t>
            </a:r>
            <a:r>
              <a:rPr lang="fr-FR" dirty="0"/>
              <a:t>: « je garde en tête que ces élèves sont…. Et que je tiens à cœur de …… parce que…..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48EFF7E-D4BA-8260-1910-972CD9BBB0BF}"/>
              </a:ext>
            </a:extLst>
          </p:cNvPr>
          <p:cNvSpPr txBox="1"/>
          <p:nvPr/>
        </p:nvSpPr>
        <p:spPr>
          <a:xfrm>
            <a:off x="255815" y="4310743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Dans la situation </a:t>
            </a:r>
            <a:r>
              <a:rPr lang="fr-FR" dirty="0"/>
              <a:t>: « Même si Dylan et Mahfoud vont me poser m’amener à gérer des conflits entre eux je faix le choix de les laisser ensemble dans ce groupe parce que le projet…. (moteur, </a:t>
            </a:r>
            <a:r>
              <a:rPr lang="fr-FR" dirty="0" err="1"/>
              <a:t>édu</a:t>
            </a:r>
            <a:r>
              <a:rPr lang="fr-FR" dirty="0"/>
              <a:t>, EPS, cl, conception perso… au choix) reste un objectif fondamental pour cet établissement comme déjà expliqué. Et je m’organise pour chaque opportunité </a:t>
            </a:r>
            <a:r>
              <a:rPr lang="fr-FR" dirty="0" err="1"/>
              <a:t>pouisse</a:t>
            </a:r>
            <a:r>
              <a:rPr lang="fr-FR" dirty="0"/>
              <a:t> y répondre. »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9E5638-ECB2-474E-A4BA-6286BFDEAE55}"/>
              </a:ext>
            </a:extLst>
          </p:cNvPr>
          <p:cNvSpPr txBox="1"/>
          <p:nvPr/>
        </p:nvSpPr>
        <p:spPr>
          <a:xfrm>
            <a:off x="255815" y="5870151"/>
            <a:ext cx="111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Bilan de la situation et des acquis </a:t>
            </a:r>
            <a:r>
              <a:rPr lang="fr-FR" dirty="0"/>
              <a:t>: « par cette évolution, comme l’illustre le cas d’Inès, je réponds toujours à … »</a:t>
            </a:r>
          </a:p>
        </p:txBody>
      </p:sp>
    </p:spTree>
    <p:extLst>
      <p:ext uri="{BB962C8B-B14F-4D97-AF65-F5344CB8AC3E}">
        <p14:creationId xmlns:p14="http://schemas.microsoft.com/office/powerpoint/2010/main" val="35222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FEDFE-2DDF-B7F2-8E8D-4F36A8932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741" y="947000"/>
            <a:ext cx="9972902" cy="827372"/>
          </a:xfrm>
        </p:spPr>
        <p:txBody>
          <a:bodyPr/>
          <a:lstStyle/>
          <a:p>
            <a:r>
              <a:rPr lang="fr-FR" dirty="0"/>
              <a:t>FAIRE DES CHOIX DANS LE DISCOURS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EEA0F-8F6B-24DB-E41F-72E1C641E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0269" y="2642666"/>
            <a:ext cx="8689976" cy="544286"/>
          </a:xfrm>
        </p:spPr>
        <p:txBody>
          <a:bodyPr/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Impossible de transmettre tout dans le temps imparti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7FEF5A-88A7-1D53-7625-C3166E34F45B}"/>
              </a:ext>
            </a:extLst>
          </p:cNvPr>
          <p:cNvSpPr txBox="1"/>
          <p:nvPr/>
        </p:nvSpPr>
        <p:spPr>
          <a:xfrm>
            <a:off x="1140279" y="3842658"/>
            <a:ext cx="971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/>
              <a:t>« Par souci de temps, je fais le choix de ne vous présenter ici uniquement le fonctionnement du groupe travaillant au grand bain ainsi que et les raisons qui m’ont amenées à l’organiser ainsi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50956C5-B67B-F851-6AC4-28AF5FD49E18}"/>
              </a:ext>
            </a:extLst>
          </p:cNvPr>
          <p:cNvSpPr txBox="1"/>
          <p:nvPr/>
        </p:nvSpPr>
        <p:spPr>
          <a:xfrm>
            <a:off x="4506685" y="5257800"/>
            <a:ext cx="266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Lancer « des perches » !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992EA4FD-B375-2AC7-9FAC-B7018A647EA9}"/>
              </a:ext>
            </a:extLst>
          </p:cNvPr>
          <p:cNvSpPr txBox="1">
            <a:spLocks/>
          </p:cNvSpPr>
          <p:nvPr/>
        </p:nvSpPr>
        <p:spPr>
          <a:xfrm>
            <a:off x="3160713" y="6394259"/>
            <a:ext cx="8689976" cy="544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Toujours laisser les justifications, retour aux déterminants</a:t>
            </a:r>
          </a:p>
        </p:txBody>
      </p:sp>
    </p:spTree>
    <p:extLst>
      <p:ext uri="{BB962C8B-B14F-4D97-AF65-F5344CB8AC3E}">
        <p14:creationId xmlns:p14="http://schemas.microsoft.com/office/powerpoint/2010/main" val="1231647043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42</TotalTime>
  <Words>519</Words>
  <Application>Microsoft Office PowerPoint</Application>
  <PresentationFormat>Grand écran</PresentationFormat>
  <Paragraphs>85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Ronds dans l’eau</vt:lpstr>
      <vt:lpstr>Les incontournables de l’oral 1   cadre de présentation</vt:lpstr>
      <vt:lpstr>Présentation PowerPoint</vt:lpstr>
      <vt:lpstr>POSER DES PRIORITES</vt:lpstr>
      <vt:lpstr>opérationnaliser les choix Dans les situations </vt:lpstr>
      <vt:lpstr>opérationnaliser les choix Dans les situations </vt:lpstr>
      <vt:lpstr>TOUJOURS DES RAPPELS AU JURY !</vt:lpstr>
      <vt:lpstr>FAIRE DES CHOIX DANS LE DISCOURS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incontournables de l’oral 1   cadre de présentation</dc:title>
  <dc:creator>Angélique BARTHELEMY</dc:creator>
  <cp:lastModifiedBy>Angélique BARTHELEMY</cp:lastModifiedBy>
  <cp:revision>1</cp:revision>
  <dcterms:created xsi:type="dcterms:W3CDTF">2023-09-23T05:47:44Z</dcterms:created>
  <dcterms:modified xsi:type="dcterms:W3CDTF">2023-09-23T06:30:19Z</dcterms:modified>
</cp:coreProperties>
</file>