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83" r:id="rId4"/>
    <p:sldId id="281" r:id="rId5"/>
    <p:sldId id="276" r:id="rId6"/>
    <p:sldId id="258" r:id="rId7"/>
    <p:sldId id="284" r:id="rId8"/>
    <p:sldId id="262" r:id="rId9"/>
    <p:sldId id="270" r:id="rId10"/>
    <p:sldId id="271" r:id="rId11"/>
    <p:sldId id="261" r:id="rId12"/>
    <p:sldId id="274" r:id="rId13"/>
    <p:sldId id="275" r:id="rId14"/>
    <p:sldId id="291" r:id="rId15"/>
    <p:sldId id="278" r:id="rId16"/>
    <p:sldId id="273" r:id="rId17"/>
    <p:sldId id="259" r:id="rId18"/>
    <p:sldId id="285" r:id="rId19"/>
    <p:sldId id="286" r:id="rId20"/>
    <p:sldId id="287" r:id="rId21"/>
    <p:sldId id="288" r:id="rId22"/>
    <p:sldId id="289" r:id="rId23"/>
    <p:sldId id="266" r:id="rId24"/>
    <p:sldId id="29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486" autoAdjust="0"/>
  </p:normalViewPr>
  <p:slideViewPr>
    <p:cSldViewPr snapToGrid="0">
      <p:cViewPr varScale="1">
        <p:scale>
          <a:sx n="50" d="100"/>
          <a:sy n="50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64791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4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0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0049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967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6536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43081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89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810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bKOTRwnDpY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092A6143-DF96-4CAA-B601-4EAD19CABD3F}"/>
              </a:ext>
            </a:extLst>
          </p:cNvPr>
          <p:cNvSpPr txBox="1"/>
          <p:nvPr/>
        </p:nvSpPr>
        <p:spPr>
          <a:xfrm>
            <a:off x="4429125" y="2157412"/>
            <a:ext cx="4686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err="1"/>
              <a:t>GMOs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5406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4236927" y="-28575"/>
            <a:ext cx="4499197" cy="3017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Adjective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fr-FR" sz="3200" dirty="0"/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578DCFA9-9152-40B2-95A5-8358D7CD8366}"/>
              </a:ext>
            </a:extLst>
          </p:cNvPr>
          <p:cNvSpPr txBox="1"/>
          <p:nvPr/>
        </p:nvSpPr>
        <p:spPr>
          <a:xfrm>
            <a:off x="1115107" y="1480075"/>
            <a:ext cx="10742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è"/>
            </a:pPr>
            <a:r>
              <a:rPr lang="en-GB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“QOSASCOMP”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è"/>
            </a:pPr>
            <a:endParaRPr lang="en-US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è"/>
            </a:pP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(Quantity) Opinion, Size, Age, Shape, Color, Origin, Material, Purpose</a:t>
            </a:r>
            <a:endParaRPr lang="fr-FR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/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236E4750-1851-46CF-BFA1-118E1830A124}"/>
              </a:ext>
            </a:extLst>
          </p:cNvPr>
          <p:cNvSpPr txBox="1"/>
          <p:nvPr/>
        </p:nvSpPr>
        <p:spPr>
          <a:xfrm>
            <a:off x="842962" y="4572000"/>
            <a:ext cx="11349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egoe UI Emoji" panose="020B0502040204020203" pitchFamily="34" charset="0"/>
              </a:rPr>
              <a:t>😊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 Saturdays And Sundays, Carol Often Makes Pies.</a:t>
            </a:r>
            <a:endParaRPr lang="fr-FR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375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45920" y="1463040"/>
            <a:ext cx="8813317" cy="35818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1. b. Exercise</a:t>
            </a:r>
            <a:b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Make compound nouns from the French equivalents below. 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Reine Elizabeth </a:t>
            </a:r>
            <a:r>
              <a:rPr lang="fr-FR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portait 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toujours de vilaines robes vertes en soie.</a:t>
            </a: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Passe-moi je gros sac bleu, s’il te plait.</a:t>
            </a: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 meilleur ami a des nouvelles chaussures de sport noires.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06764" y="1137875"/>
            <a:ext cx="811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Queen Elizabeth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used to wear ugly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green silk dresses.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06764" y="3185487"/>
            <a:ext cx="60933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give (/hand)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 the big blue bag.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06764" y="5320015"/>
            <a:ext cx="6526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My best friend has new black sports shoes.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6923620-AC20-4231-AD4A-CB0B4640AC78}"/>
              </a:ext>
            </a:extLst>
          </p:cNvPr>
          <p:cNvSpPr txBox="1"/>
          <p:nvPr/>
        </p:nvSpPr>
        <p:spPr>
          <a:xfrm>
            <a:off x="11401619" y="0"/>
            <a:ext cx="56478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“QOSASCOMP”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642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bibliothèque a de nombreux livres neufs et anciens intéressants.</a:t>
            </a: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Mon voisin a une incroyable piscine rouge en plastique et en forme de cœur. </a:t>
            </a: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07208" y="1206475"/>
            <a:ext cx="8808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library has many (=numerous) interesting old and new books.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44379" y="4697418"/>
            <a:ext cx="94475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My neighbor has an amazing heart-shaped red plastic swimming pool. 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E73D536-6712-4B21-A8EE-0C4EDA707DA0}"/>
              </a:ext>
            </a:extLst>
          </p:cNvPr>
          <p:cNvSpPr txBox="1"/>
          <p:nvPr/>
        </p:nvSpPr>
        <p:spPr>
          <a:xfrm>
            <a:off x="11401619" y="0"/>
            <a:ext cx="56478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“QOSASCOMP”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1244379" y="47045"/>
            <a:ext cx="99126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6</a:t>
            </a:r>
            <a:r>
              <a:rPr lang="fr-FR" sz="2800" dirty="0"/>
              <a:t>. Deux archéologues britanniques ont découvert un superbe petit temple égyptien en marbre noir.</a:t>
            </a: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07208" y="2455039"/>
            <a:ext cx="880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Two British </a:t>
            </a:r>
            <a:r>
              <a:rPr lang="en-US" sz="3600" b="1"/>
              <a:t>archeologists </a:t>
            </a:r>
            <a:r>
              <a:rPr lang="en-US" sz="3600" b="1" smtClean="0"/>
              <a:t>found/discovered </a:t>
            </a:r>
            <a:r>
              <a:rPr lang="en-US" sz="3600" b="1" dirty="0"/>
              <a:t>a beautiful little black Egyptian marble temple.</a:t>
            </a:r>
            <a:endParaRPr lang="fr-FR" sz="3600" b="1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E73D536-6712-4B21-A8EE-0C4EDA707DA0}"/>
              </a:ext>
            </a:extLst>
          </p:cNvPr>
          <p:cNvSpPr txBox="1"/>
          <p:nvPr/>
        </p:nvSpPr>
        <p:spPr>
          <a:xfrm>
            <a:off x="11401619" y="0"/>
            <a:ext cx="56478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“QOSASCOMP” 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7185" y="945492"/>
            <a:ext cx="8361229" cy="1640546"/>
          </a:xfrm>
        </p:spPr>
        <p:txBody>
          <a:bodyPr>
            <a:normAutofit/>
          </a:bodyPr>
          <a:lstStyle/>
          <a:p>
            <a:r>
              <a:rPr lang="fr-FR" dirty="0" err="1"/>
              <a:t>Video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7D658CA3-C9CF-40A8-9415-C0893C25C566}"/>
              </a:ext>
            </a:extLst>
          </p:cNvPr>
          <p:cNvSpPr txBox="1"/>
          <p:nvPr/>
        </p:nvSpPr>
        <p:spPr>
          <a:xfrm>
            <a:off x="1634399" y="2814638"/>
            <a:ext cx="8686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u="sng" dirty="0">
                <a:solidFill>
                  <a:srgbClr val="FF0000"/>
                </a:solidFill>
              </a:rPr>
              <a:t>« 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GMO story in only three minutes</a:t>
            </a:r>
            <a:r>
              <a:rPr lang="fr-FR" sz="4400" b="1" u="sng" dirty="0">
                <a:solidFill>
                  <a:srgbClr val="FF0000"/>
                </a:solidFill>
              </a:rPr>
              <a:t>» </a:t>
            </a:r>
          </a:p>
          <a:p>
            <a:endParaRPr lang="fr-FR" sz="3200" b="1" dirty="0"/>
          </a:p>
          <a:p>
            <a:r>
              <a:rPr lang="fr-FR" sz="2800" b="1" dirty="0"/>
              <a:t>  </a:t>
            </a:r>
            <a:r>
              <a:rPr lang="fr-FR" sz="2800" b="1" dirty="0">
                <a:hlinkClick r:id="rId2"/>
              </a:rPr>
              <a:t>https://www.youtube.com/watch?v=nbKOTRwnDpY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217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Vocabulary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5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9A24D704-6714-4182-AEC6-E90969249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28151"/>
              </p:ext>
            </p:extLst>
          </p:nvPr>
        </p:nvGraphicFramePr>
        <p:xfrm>
          <a:off x="829994" y="284506"/>
          <a:ext cx="11189728" cy="5676680"/>
        </p:xfrm>
        <a:graphic>
          <a:graphicData uri="http://schemas.openxmlformats.org/drawingml/2006/table">
            <a:tbl>
              <a:tblPr/>
              <a:tblGrid>
                <a:gridCol w="2855273">
                  <a:extLst>
                    <a:ext uri="{9D8B030D-6E8A-4147-A177-3AD203B41FA5}">
                      <a16:colId xmlns="" xmlns:a16="http://schemas.microsoft.com/office/drawing/2014/main" val="789749349"/>
                    </a:ext>
                  </a:extLst>
                </a:gridCol>
                <a:gridCol w="2799939">
                  <a:extLst>
                    <a:ext uri="{9D8B030D-6E8A-4147-A177-3AD203B41FA5}">
                      <a16:colId xmlns="" xmlns:a16="http://schemas.microsoft.com/office/drawing/2014/main" val="4751753"/>
                    </a:ext>
                  </a:extLst>
                </a:gridCol>
                <a:gridCol w="2745025">
                  <a:extLst>
                    <a:ext uri="{9D8B030D-6E8A-4147-A177-3AD203B41FA5}">
                      <a16:colId xmlns="" xmlns:a16="http://schemas.microsoft.com/office/drawing/2014/main" val="3615165779"/>
                    </a:ext>
                  </a:extLst>
                </a:gridCol>
                <a:gridCol w="2789491">
                  <a:extLst>
                    <a:ext uri="{9D8B030D-6E8A-4147-A177-3AD203B41FA5}">
                      <a16:colId xmlns="" xmlns:a16="http://schemas.microsoft.com/office/drawing/2014/main" val="364556300"/>
                    </a:ext>
                  </a:extLst>
                </a:gridCol>
              </a:tblGrid>
              <a:tr h="9642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récolter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selon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83568"/>
                  </a:ext>
                </a:extLst>
              </a:tr>
              <a:tr h="12687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 Des champs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 prospérer, monter en flèche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9392910"/>
                  </a:ext>
                </a:extLst>
              </a:tr>
              <a:tr h="15820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 Aux dépends de, aux frais de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 rattraper, dépasser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864739"/>
                  </a:ext>
                </a:extLst>
              </a:tr>
              <a:tr h="186162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7a. Une bactérie</a:t>
                      </a: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7b. Des bactéries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 Le spectre, l’éventail, la gamme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2874369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38A3134-1BDD-4B55-BE91-708547881221}"/>
              </a:ext>
            </a:extLst>
          </p:cNvPr>
          <p:cNvSpPr txBox="1"/>
          <p:nvPr/>
        </p:nvSpPr>
        <p:spPr>
          <a:xfrm>
            <a:off x="3657600" y="421667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harvest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E595A3C-3B41-41FC-A090-1DDC17DF98FB}"/>
              </a:ext>
            </a:extLst>
          </p:cNvPr>
          <p:cNvSpPr txBox="1"/>
          <p:nvPr/>
        </p:nvSpPr>
        <p:spPr>
          <a:xfrm>
            <a:off x="9322904" y="421667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According to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583AEE3-9151-40F8-BFD8-7F9AB81D18D1}"/>
              </a:ext>
            </a:extLst>
          </p:cNvPr>
          <p:cNvSpPr txBox="1"/>
          <p:nvPr/>
        </p:nvSpPr>
        <p:spPr>
          <a:xfrm>
            <a:off x="3737113" y="1532972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5D0AAA60-968B-4552-9705-C9CF656D88F0}"/>
              </a:ext>
            </a:extLst>
          </p:cNvPr>
          <p:cNvSpPr txBox="1"/>
          <p:nvPr/>
        </p:nvSpPr>
        <p:spPr>
          <a:xfrm>
            <a:off x="9322904" y="1656083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boom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6E3CE59C-57CA-43EB-A8D9-27A99C464764}"/>
              </a:ext>
            </a:extLst>
          </p:cNvPr>
          <p:cNvSpPr txBox="1"/>
          <p:nvPr/>
        </p:nvSpPr>
        <p:spPr>
          <a:xfrm>
            <a:off x="3882887" y="3027295"/>
            <a:ext cx="2670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expense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1BE83AAD-50D1-4B20-913D-4BA16BAE7A1C}"/>
              </a:ext>
            </a:extLst>
          </p:cNvPr>
          <p:cNvSpPr txBox="1"/>
          <p:nvPr/>
        </p:nvSpPr>
        <p:spPr>
          <a:xfrm>
            <a:off x="9415669" y="3027295"/>
            <a:ext cx="221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overtake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A9924D4-0808-466E-8916-0C27906D47E2}"/>
              </a:ext>
            </a:extLst>
          </p:cNvPr>
          <p:cNvSpPr txBox="1"/>
          <p:nvPr/>
        </p:nvSpPr>
        <p:spPr>
          <a:xfrm>
            <a:off x="3882887" y="4524093"/>
            <a:ext cx="2670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bacterium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eriod"/>
            </a:pP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6DDBBA1-39E2-4338-8DE4-3596BFF9ED7D}"/>
              </a:ext>
            </a:extLst>
          </p:cNvPr>
          <p:cNvSpPr txBox="1"/>
          <p:nvPr/>
        </p:nvSpPr>
        <p:spPr>
          <a:xfrm>
            <a:off x="9480983" y="4656054"/>
            <a:ext cx="221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9A24D704-6714-4182-AEC6-E90969249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7288"/>
              </p:ext>
            </p:extLst>
          </p:nvPr>
        </p:nvGraphicFramePr>
        <p:xfrm>
          <a:off x="829994" y="284506"/>
          <a:ext cx="11189728" cy="5809704"/>
        </p:xfrm>
        <a:graphic>
          <a:graphicData uri="http://schemas.openxmlformats.org/drawingml/2006/table">
            <a:tbl>
              <a:tblPr/>
              <a:tblGrid>
                <a:gridCol w="2855273">
                  <a:extLst>
                    <a:ext uri="{9D8B030D-6E8A-4147-A177-3AD203B41FA5}">
                      <a16:colId xmlns="" xmlns:a16="http://schemas.microsoft.com/office/drawing/2014/main" val="789749349"/>
                    </a:ext>
                  </a:extLst>
                </a:gridCol>
                <a:gridCol w="2799939">
                  <a:extLst>
                    <a:ext uri="{9D8B030D-6E8A-4147-A177-3AD203B41FA5}">
                      <a16:colId xmlns="" xmlns:a16="http://schemas.microsoft.com/office/drawing/2014/main" val="4751753"/>
                    </a:ext>
                  </a:extLst>
                </a:gridCol>
                <a:gridCol w="2745025">
                  <a:extLst>
                    <a:ext uri="{9D8B030D-6E8A-4147-A177-3AD203B41FA5}">
                      <a16:colId xmlns="" xmlns:a16="http://schemas.microsoft.com/office/drawing/2014/main" val="3615165779"/>
                    </a:ext>
                  </a:extLst>
                </a:gridCol>
                <a:gridCol w="2789491">
                  <a:extLst>
                    <a:ext uri="{9D8B030D-6E8A-4147-A177-3AD203B41FA5}">
                      <a16:colId xmlns="" xmlns:a16="http://schemas.microsoft.com/office/drawing/2014/main" val="364556300"/>
                    </a:ext>
                  </a:extLst>
                </a:gridCol>
              </a:tblGrid>
              <a:tr h="9642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 isoler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 Des mauvaises herbes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83568"/>
                  </a:ext>
                </a:extLst>
              </a:tr>
              <a:tr h="12687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 muter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 En plus de tout cela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9392910"/>
                  </a:ext>
                </a:extLst>
              </a:tr>
              <a:tr h="15820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 involontaire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 le croisement animal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864739"/>
                  </a:ext>
                </a:extLst>
              </a:tr>
              <a:tr h="186162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 La santé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16. accorder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2874369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38A3134-1BDD-4B55-BE91-708547881221}"/>
              </a:ext>
            </a:extLst>
          </p:cNvPr>
          <p:cNvSpPr txBox="1"/>
          <p:nvPr/>
        </p:nvSpPr>
        <p:spPr>
          <a:xfrm>
            <a:off x="3657600" y="421667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isolate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E595A3C-3B41-41FC-A090-1DDC17DF98FB}"/>
              </a:ext>
            </a:extLst>
          </p:cNvPr>
          <p:cNvSpPr txBox="1"/>
          <p:nvPr/>
        </p:nvSpPr>
        <p:spPr>
          <a:xfrm>
            <a:off x="9322904" y="421667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weeds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583AEE3-9151-40F8-BFD8-7F9AB81D18D1}"/>
              </a:ext>
            </a:extLst>
          </p:cNvPr>
          <p:cNvSpPr txBox="1"/>
          <p:nvPr/>
        </p:nvSpPr>
        <p:spPr>
          <a:xfrm>
            <a:off x="3737113" y="1532972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mutate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5D0AAA60-968B-4552-9705-C9CF656D88F0}"/>
              </a:ext>
            </a:extLst>
          </p:cNvPr>
          <p:cNvSpPr txBox="1"/>
          <p:nvPr/>
        </p:nvSpPr>
        <p:spPr>
          <a:xfrm>
            <a:off x="9322904" y="1656083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On top of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6E3CE59C-57CA-43EB-A8D9-27A99C464764}"/>
              </a:ext>
            </a:extLst>
          </p:cNvPr>
          <p:cNvSpPr txBox="1"/>
          <p:nvPr/>
        </p:nvSpPr>
        <p:spPr>
          <a:xfrm>
            <a:off x="3882887" y="3027295"/>
            <a:ext cx="26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unintended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1BE83AAD-50D1-4B20-913D-4BA16BAE7A1C}"/>
              </a:ext>
            </a:extLst>
          </p:cNvPr>
          <p:cNvSpPr txBox="1"/>
          <p:nvPr/>
        </p:nvSpPr>
        <p:spPr>
          <a:xfrm>
            <a:off x="9415669" y="3027295"/>
            <a:ext cx="2604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crossbreeding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A9924D4-0808-466E-8916-0C27906D47E2}"/>
              </a:ext>
            </a:extLst>
          </p:cNvPr>
          <p:cNvSpPr txBox="1"/>
          <p:nvPr/>
        </p:nvSpPr>
        <p:spPr>
          <a:xfrm>
            <a:off x="3882887" y="4524093"/>
            <a:ext cx="2670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6DDBBA1-39E2-4338-8DE4-3596BFF9ED7D}"/>
              </a:ext>
            </a:extLst>
          </p:cNvPr>
          <p:cNvSpPr txBox="1"/>
          <p:nvPr/>
        </p:nvSpPr>
        <p:spPr>
          <a:xfrm>
            <a:off x="9480983" y="4656054"/>
            <a:ext cx="221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2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9A24D704-6714-4182-AEC6-E90969249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99346"/>
              </p:ext>
            </p:extLst>
          </p:nvPr>
        </p:nvGraphicFramePr>
        <p:xfrm>
          <a:off x="829994" y="284506"/>
          <a:ext cx="11189728" cy="5676680"/>
        </p:xfrm>
        <a:graphic>
          <a:graphicData uri="http://schemas.openxmlformats.org/drawingml/2006/table">
            <a:tbl>
              <a:tblPr/>
              <a:tblGrid>
                <a:gridCol w="2855273">
                  <a:extLst>
                    <a:ext uri="{9D8B030D-6E8A-4147-A177-3AD203B41FA5}">
                      <a16:colId xmlns="" xmlns:a16="http://schemas.microsoft.com/office/drawing/2014/main" val="789749349"/>
                    </a:ext>
                  </a:extLst>
                </a:gridCol>
                <a:gridCol w="2799939">
                  <a:extLst>
                    <a:ext uri="{9D8B030D-6E8A-4147-A177-3AD203B41FA5}">
                      <a16:colId xmlns="" xmlns:a16="http://schemas.microsoft.com/office/drawing/2014/main" val="4751753"/>
                    </a:ext>
                  </a:extLst>
                </a:gridCol>
                <a:gridCol w="2745025">
                  <a:extLst>
                    <a:ext uri="{9D8B030D-6E8A-4147-A177-3AD203B41FA5}">
                      <a16:colId xmlns="" xmlns:a16="http://schemas.microsoft.com/office/drawing/2014/main" val="3615165779"/>
                    </a:ext>
                  </a:extLst>
                </a:gridCol>
                <a:gridCol w="2789491">
                  <a:extLst>
                    <a:ext uri="{9D8B030D-6E8A-4147-A177-3AD203B41FA5}">
                      <a16:colId xmlns="" xmlns:a16="http://schemas.microsoft.com/office/drawing/2014/main" val="364556300"/>
                    </a:ext>
                  </a:extLst>
                </a:gridCol>
              </a:tblGrid>
              <a:tr h="9642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 Sans parler de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 Il était une fois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83568"/>
                  </a:ext>
                </a:extLst>
              </a:tr>
              <a:tr h="12687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 De nos jours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 engloutir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9392910"/>
                  </a:ext>
                </a:extLst>
              </a:tr>
              <a:tr h="15820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 élevage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 Des aliments transformés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864739"/>
                  </a:ext>
                </a:extLst>
              </a:tr>
              <a:tr h="186162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 Maïs = « corn » =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 </a:t>
                      </a:r>
                      <a:r>
                        <a:rPr kumimoji="0" lang="fr-FR" alt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 colza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28743696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38A3134-1BDD-4B55-BE91-708547881221}"/>
              </a:ext>
            </a:extLst>
          </p:cNvPr>
          <p:cNvSpPr txBox="1"/>
          <p:nvPr/>
        </p:nvSpPr>
        <p:spPr>
          <a:xfrm>
            <a:off x="3657600" y="421667"/>
            <a:ext cx="2670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Not to mention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E595A3C-3B41-41FC-A090-1DDC17DF98FB}"/>
              </a:ext>
            </a:extLst>
          </p:cNvPr>
          <p:cNvSpPr txBox="1"/>
          <p:nvPr/>
        </p:nvSpPr>
        <p:spPr>
          <a:xfrm>
            <a:off x="9322904" y="421667"/>
            <a:ext cx="2869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Once upon a time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583AEE3-9151-40F8-BFD8-7F9AB81D18D1}"/>
              </a:ext>
            </a:extLst>
          </p:cNvPr>
          <p:cNvSpPr txBox="1"/>
          <p:nvPr/>
        </p:nvSpPr>
        <p:spPr>
          <a:xfrm>
            <a:off x="3737113" y="1532972"/>
            <a:ext cx="22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nowadays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5D0AAA60-968B-4552-9705-C9CF656D88F0}"/>
              </a:ext>
            </a:extLst>
          </p:cNvPr>
          <p:cNvSpPr txBox="1"/>
          <p:nvPr/>
        </p:nvSpPr>
        <p:spPr>
          <a:xfrm>
            <a:off x="9322904" y="1656083"/>
            <a:ext cx="2604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swallow</a:t>
            </a:r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up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6E3CE59C-57CA-43EB-A8D9-27A99C464764}"/>
              </a:ext>
            </a:extLst>
          </p:cNvPr>
          <p:cNvSpPr txBox="1"/>
          <p:nvPr/>
        </p:nvSpPr>
        <p:spPr>
          <a:xfrm>
            <a:off x="4057059" y="2982365"/>
            <a:ext cx="26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husbandry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1BE83AAD-50D1-4B20-913D-4BA16BAE7A1C}"/>
              </a:ext>
            </a:extLst>
          </p:cNvPr>
          <p:cNvSpPr txBox="1"/>
          <p:nvPr/>
        </p:nvSpPr>
        <p:spPr>
          <a:xfrm>
            <a:off x="9415669" y="3027295"/>
            <a:ext cx="2604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Processed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A9924D4-0808-466E-8916-0C27906D47E2}"/>
              </a:ext>
            </a:extLst>
          </p:cNvPr>
          <p:cNvSpPr txBox="1"/>
          <p:nvPr/>
        </p:nvSpPr>
        <p:spPr>
          <a:xfrm>
            <a:off x="3882887" y="4524093"/>
            <a:ext cx="2670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maize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C6DDBBA1-39E2-4338-8DE4-3596BFF9ED7D}"/>
              </a:ext>
            </a:extLst>
          </p:cNvPr>
          <p:cNvSpPr txBox="1"/>
          <p:nvPr/>
        </p:nvSpPr>
        <p:spPr>
          <a:xfrm>
            <a:off x="9480983" y="4656054"/>
            <a:ext cx="221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rape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18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7200" b="1" dirty="0" err="1"/>
              <a:t>What</a:t>
            </a:r>
            <a:r>
              <a:rPr lang="fr-FR" sz="7200" b="1" dirty="0"/>
              <a:t> </a:t>
            </a:r>
            <a:r>
              <a:rPr lang="fr-FR" sz="7200" b="1" dirty="0" err="1"/>
              <a:t>does</a:t>
            </a:r>
            <a:r>
              <a:rPr lang="fr-FR" sz="7200" b="1" dirty="0"/>
              <a:t> « GMO » stand for?</a:t>
            </a:r>
          </a:p>
        </p:txBody>
      </p:sp>
    </p:spTree>
    <p:extLst>
      <p:ext uri="{BB962C8B-B14F-4D97-AF65-F5344CB8AC3E}">
        <p14:creationId xmlns:p14="http://schemas.microsoft.com/office/powerpoint/2010/main" val="18684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9A24D704-6714-4182-AEC6-E90969249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312948"/>
              </p:ext>
            </p:extLst>
          </p:nvPr>
        </p:nvGraphicFramePr>
        <p:xfrm>
          <a:off x="737229" y="416477"/>
          <a:ext cx="11189728" cy="2232989"/>
        </p:xfrm>
        <a:graphic>
          <a:graphicData uri="http://schemas.openxmlformats.org/drawingml/2006/table">
            <a:tbl>
              <a:tblPr/>
              <a:tblGrid>
                <a:gridCol w="2855273">
                  <a:extLst>
                    <a:ext uri="{9D8B030D-6E8A-4147-A177-3AD203B41FA5}">
                      <a16:colId xmlns="" xmlns:a16="http://schemas.microsoft.com/office/drawing/2014/main" val="789749349"/>
                    </a:ext>
                  </a:extLst>
                </a:gridCol>
                <a:gridCol w="2799939">
                  <a:extLst>
                    <a:ext uri="{9D8B030D-6E8A-4147-A177-3AD203B41FA5}">
                      <a16:colId xmlns="" xmlns:a16="http://schemas.microsoft.com/office/drawing/2014/main" val="4751753"/>
                    </a:ext>
                  </a:extLst>
                </a:gridCol>
                <a:gridCol w="2745025">
                  <a:extLst>
                    <a:ext uri="{9D8B030D-6E8A-4147-A177-3AD203B41FA5}">
                      <a16:colId xmlns="" xmlns:a16="http://schemas.microsoft.com/office/drawing/2014/main" val="3615165779"/>
                    </a:ext>
                  </a:extLst>
                </a:gridCol>
                <a:gridCol w="2789491">
                  <a:extLst>
                    <a:ext uri="{9D8B030D-6E8A-4147-A177-3AD203B41FA5}">
                      <a16:colId xmlns="" xmlns:a16="http://schemas.microsoft.com/office/drawing/2014/main" val="364556300"/>
                    </a:ext>
                  </a:extLst>
                </a:gridCol>
              </a:tblGrid>
              <a:tr h="9642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 étiqueter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 Un manque de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83568"/>
                  </a:ext>
                </a:extLst>
              </a:tr>
              <a:tr h="12687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 Empêcher de faire qch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 écrasant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9392910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38A3134-1BDD-4B55-BE91-708547881221}"/>
              </a:ext>
            </a:extLst>
          </p:cNvPr>
          <p:cNvSpPr txBox="1"/>
          <p:nvPr/>
        </p:nvSpPr>
        <p:spPr>
          <a:xfrm>
            <a:off x="3657600" y="421667"/>
            <a:ext cx="2670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label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AE595A3C-3B41-41FC-A090-1DDC17DF98FB}"/>
              </a:ext>
            </a:extLst>
          </p:cNvPr>
          <p:cNvSpPr txBox="1"/>
          <p:nvPr/>
        </p:nvSpPr>
        <p:spPr>
          <a:xfrm>
            <a:off x="9322904" y="421667"/>
            <a:ext cx="2869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 lack of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E583AEE3-9151-40F8-BFD8-7F9AB81D18D1}"/>
              </a:ext>
            </a:extLst>
          </p:cNvPr>
          <p:cNvSpPr txBox="1"/>
          <p:nvPr/>
        </p:nvSpPr>
        <p:spPr>
          <a:xfrm>
            <a:off x="3737113" y="1532972"/>
            <a:ext cx="2213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V+ing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5D0AAA60-968B-4552-9705-C9CF656D88F0}"/>
              </a:ext>
            </a:extLst>
          </p:cNvPr>
          <p:cNvSpPr txBox="1"/>
          <p:nvPr/>
        </p:nvSpPr>
        <p:spPr>
          <a:xfrm>
            <a:off x="9322904" y="1656083"/>
            <a:ext cx="2604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overwhelming</a:t>
            </a:r>
            <a:endParaRPr kumimoji="0" lang="en-US" altLang="fr-F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248" y="1543050"/>
            <a:ext cx="8294224" cy="1334184"/>
          </a:xfrm>
        </p:spPr>
        <p:txBody>
          <a:bodyPr/>
          <a:lstStyle/>
          <a:p>
            <a:r>
              <a:rPr lang="fr-FR" b="1" dirty="0"/>
              <a:t>3. PHONETICS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81D507E0-C6D5-42D8-B6BE-77D0A290B1ED}"/>
              </a:ext>
            </a:extLst>
          </p:cNvPr>
          <p:cNvSpPr txBox="1"/>
          <p:nvPr/>
        </p:nvSpPr>
        <p:spPr>
          <a:xfrm>
            <a:off x="1571625" y="3429000"/>
            <a:ext cx="92011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words do these phonetic transcriptions correspond to?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183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830042" y="0"/>
            <a:ext cx="6570884" cy="647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[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ʤəˈnetɪklɪˈmɒdɪfaɪdˈkrɒps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[ˈ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naʊəˌdeɪz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			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[ɔːˈ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gænɪkˈfʊːd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	</a:t>
            </a: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[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hɑ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ː(r)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vɪst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[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hʌzbəndri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 [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hɜ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ː(r)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bɪsaɪd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[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eɪʒə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	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[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kɒnstəntli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		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[ˈ</a:t>
            </a:r>
            <a:r>
              <a:rPr lang="en-GB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ɪnˌvaɪrənˈment</a:t>
            </a:r>
            <a:r>
              <a:rPr lang="en-GB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(ə)li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[</a:t>
            </a:r>
            <a:r>
              <a:rPr lang="en-US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hel</a:t>
            </a:r>
            <a:r>
              <a:rPr lang="fr-FR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θ</a:t>
            </a:r>
            <a:r>
              <a:rPr lang="en-US" sz="2800" dirty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]:	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96000" y="0"/>
            <a:ext cx="4972050" cy="647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genetically modified crops	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nowadays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organic food	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harvest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husbandry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herbicide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Asia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constantly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environmentally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6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4208" y="1297777"/>
            <a:ext cx="8361229" cy="3124680"/>
          </a:xfrm>
        </p:spPr>
        <p:txBody>
          <a:bodyPr/>
          <a:lstStyle/>
          <a:p>
            <a:r>
              <a:rPr lang="fr-FR" b="1" dirty="0"/>
              <a:t>4. ORAL </a:t>
            </a:r>
            <a:r>
              <a:rPr lang="fr-FR" b="1" dirty="0" smtClean="0"/>
              <a:t>SUMMARY of bill </a:t>
            </a:r>
            <a:r>
              <a:rPr lang="fr-FR" b="1" dirty="0" err="1" smtClean="0"/>
              <a:t>gates</a:t>
            </a:r>
            <a:r>
              <a:rPr lang="fr-FR" b="1" dirty="0" smtClean="0"/>
              <a:t>’ </a:t>
            </a:r>
            <a:r>
              <a:rPr lang="fr-FR" b="1" dirty="0" err="1" smtClean="0"/>
              <a:t>video</a:t>
            </a:r>
            <a:endParaRPr lang="fr-FR" b="1" dirty="0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599F459D-AE41-439E-893D-20AA0A5EF5AE}"/>
              </a:ext>
            </a:extLst>
          </p:cNvPr>
          <p:cNvSpPr txBox="1"/>
          <p:nvPr/>
        </p:nvSpPr>
        <p:spPr>
          <a:xfrm>
            <a:off x="1495167" y="4422457"/>
            <a:ext cx="92011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n-GB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 over your notes</a:t>
            </a:r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en-GB" sz="2800" b="1" dirty="0">
                <a:latin typeface="Arial" panose="020B0604020202020204" pitchFamily="34" charset="0"/>
              </a:rPr>
              <a:t>With your group, come up with a summary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29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102654"/>
            <a:ext cx="8361229" cy="2098226"/>
          </a:xfrm>
        </p:spPr>
        <p:txBody>
          <a:bodyPr/>
          <a:lstStyle/>
          <a:p>
            <a:r>
              <a:rPr lang="fr-FR" b="1" dirty="0"/>
              <a:t>5. </a:t>
            </a:r>
            <a:r>
              <a:rPr lang="fr-FR" b="1" dirty="0" err="1"/>
              <a:t>Your</a:t>
            </a:r>
            <a:r>
              <a:rPr lang="fr-FR" b="1" dirty="0"/>
              <a:t> opinion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599F459D-AE41-439E-893D-20AA0A5EF5AE}"/>
              </a:ext>
            </a:extLst>
          </p:cNvPr>
          <p:cNvSpPr txBox="1"/>
          <p:nvPr/>
        </p:nvSpPr>
        <p:spPr>
          <a:xfrm>
            <a:off x="1495167" y="4071937"/>
            <a:ext cx="92011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</a:rPr>
              <a:t>Do you believe GMOs are </a:t>
            </a:r>
            <a:r>
              <a:rPr lang="en-GB" sz="3200" b="1">
                <a:solidFill>
                  <a:srgbClr val="FF0000"/>
                </a:solidFill>
                <a:latin typeface="Arial" panose="020B0604020202020204" pitchFamily="34" charset="0"/>
              </a:rPr>
              <a:t>the solution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</a:rPr>
              <a:t>to world hunger?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E033BE2-5972-4DBD-861B-6B828A378966}"/>
              </a:ext>
            </a:extLst>
          </p:cNvPr>
          <p:cNvSpPr txBox="1"/>
          <p:nvPr/>
        </p:nvSpPr>
        <p:spPr>
          <a:xfrm>
            <a:off x="1766888" y="428419"/>
            <a:ext cx="9063037" cy="59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6600" b="1" dirty="0" err="1">
                <a:latin typeface="Arial Black" panose="020B0A04020102020204" pitchFamily="34" charset="0"/>
              </a:rPr>
              <a:t>Genetically</a:t>
            </a:r>
            <a:endParaRPr lang="fr-FR" sz="6600" b="1" dirty="0">
              <a:latin typeface="Arial Black" panose="020B0A040201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fr-FR" sz="6600" b="1" dirty="0" err="1">
                <a:latin typeface="Arial Black" panose="020B0A04020102020204" pitchFamily="34" charset="0"/>
              </a:rPr>
              <a:t>Modified</a:t>
            </a:r>
            <a:endParaRPr lang="fr-FR" sz="6600" b="1" dirty="0">
              <a:latin typeface="Arial Black" panose="020B0A040201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fr-FR" sz="6600" b="1" dirty="0" err="1">
                <a:latin typeface="Arial Black" panose="020B0A04020102020204" pitchFamily="34" charset="0"/>
              </a:rPr>
              <a:t>Organism</a:t>
            </a:r>
            <a:r>
              <a:rPr lang="fr-FR" sz="6600" b="1" dirty="0">
                <a:latin typeface="Arial Black" panose="020B0A04020102020204" pitchFamily="34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23084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492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dirty="0" err="1"/>
              <a:t>What</a:t>
            </a:r>
            <a:r>
              <a:rPr lang="fr-FR" sz="5400" b="1" dirty="0"/>
              <a:t> </a:t>
            </a:r>
            <a:r>
              <a:rPr lang="fr-FR" sz="5400" b="1" dirty="0" err="1"/>
              <a:t>is</a:t>
            </a:r>
            <a:r>
              <a:rPr lang="fr-FR" sz="5400" b="1" dirty="0"/>
              <a:t> </a:t>
            </a:r>
            <a:r>
              <a:rPr lang="fr-FR" sz="5400" b="1" u="sng" dirty="0" err="1">
                <a:solidFill>
                  <a:srgbClr val="FF0000"/>
                </a:solidFill>
              </a:rPr>
              <a:t>your</a:t>
            </a:r>
            <a:r>
              <a:rPr lang="fr-FR" sz="5400" b="1" dirty="0"/>
              <a:t> definition </a:t>
            </a:r>
          </a:p>
          <a:p>
            <a:pPr algn="ctr">
              <a:lnSpc>
                <a:spcPct val="150000"/>
              </a:lnSpc>
            </a:pPr>
            <a:r>
              <a:rPr lang="fr-FR" sz="5400" b="1" dirty="0"/>
              <a:t>of </a:t>
            </a:r>
            <a:r>
              <a:rPr lang="fr-FR" sz="5400" b="1" dirty="0" err="1"/>
              <a:t>GMOs</a:t>
            </a:r>
            <a:r>
              <a:rPr lang="fr-FR" sz="5400" b="1" dirty="0"/>
              <a:t>? </a:t>
            </a:r>
            <a:r>
              <a:rPr lang="fr-FR" sz="5400" b="1" dirty="0" err="1"/>
              <a:t>What</a:t>
            </a:r>
            <a:r>
              <a:rPr lang="fr-FR" sz="5400" b="1" dirty="0"/>
              <a:t>, </a:t>
            </a:r>
            <a:r>
              <a:rPr lang="fr-FR" sz="5400" b="1" dirty="0" err="1"/>
              <a:t>why</a:t>
            </a:r>
            <a:r>
              <a:rPr lang="fr-FR" sz="5400" b="1" dirty="0"/>
              <a:t>, how, </a:t>
            </a:r>
            <a:r>
              <a:rPr lang="fr-FR" sz="5400" b="1" dirty="0" err="1"/>
              <a:t>what</a:t>
            </a:r>
            <a:r>
              <a:rPr lang="fr-FR" sz="5400" b="1" dirty="0"/>
              <a:t> for?</a:t>
            </a:r>
          </a:p>
          <a:p>
            <a:pPr algn="ctr">
              <a:lnSpc>
                <a:spcPct val="150000"/>
              </a:lnSpc>
            </a:pPr>
            <a:r>
              <a:rPr lang="fr-FR" sz="5400" b="1" dirty="0"/>
              <a:t>Write a sentence.</a:t>
            </a:r>
          </a:p>
        </p:txBody>
      </p:sp>
    </p:spTree>
    <p:extLst>
      <p:ext uri="{BB962C8B-B14F-4D97-AF65-F5344CB8AC3E}">
        <p14:creationId xmlns:p14="http://schemas.microsoft.com/office/powerpoint/2010/main" val="31786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EE033BE2-5972-4DBD-861B-6B828A378966}"/>
              </a:ext>
            </a:extLst>
          </p:cNvPr>
          <p:cNvSpPr txBox="1"/>
          <p:nvPr/>
        </p:nvSpPr>
        <p:spPr>
          <a:xfrm>
            <a:off x="1438275" y="685800"/>
            <a:ext cx="9315450" cy="582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Britannica’s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definition : </a:t>
            </a:r>
          </a:p>
          <a:p>
            <a:pPr algn="ctr">
              <a:lnSpc>
                <a:spcPct val="150000"/>
              </a:lnSpc>
            </a:pPr>
            <a:r>
              <a:rPr lang="en-US" sz="4000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“organism whose genome has been engineered in a laboratory in order to favor the expression of desired physiological traits or the generation of desired biological products.”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6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MO et fraise organique">
            <a:extLst>
              <a:ext uri="{FF2B5EF4-FFF2-40B4-BE49-F238E27FC236}">
                <a16:creationId xmlns="" xmlns:a16="http://schemas.microsoft.com/office/drawing/2014/main" id="{2256B1E8-69A5-4438-A3D3-69915E53A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0"/>
            <a:ext cx="93154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4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0117C404-1DC2-4568-AEED-684B0D74E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7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D252E1E-3F0E-4036-9DB3-249FEA8EE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72400"/>
            <a:ext cx="8361229" cy="2713200"/>
          </a:xfrm>
        </p:spPr>
        <p:txBody>
          <a:bodyPr/>
          <a:lstStyle/>
          <a:p>
            <a:r>
              <a:rPr lang="fr-FR" dirty="0"/>
              <a:t>1.a. GRAMMAR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en-GB" sz="4400" b="1" dirty="0"/>
              <a:t>Adjective order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868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C1D205-104C-456E-912A-0F68FF9C6A47}"/>
              </a:ext>
            </a:extLst>
          </p:cNvPr>
          <p:cNvSpPr txBox="1"/>
          <p:nvPr/>
        </p:nvSpPr>
        <p:spPr>
          <a:xfrm>
            <a:off x="1272002" y="339011"/>
            <a:ext cx="9912626" cy="3848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1. a. </a:t>
            </a: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on adjective </a:t>
            </a: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She just bought a </a:t>
            </a:r>
            <a:r>
              <a:rPr lang="en-US" sz="2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nice white silk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shirt.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He is a </a:t>
            </a:r>
            <a:r>
              <a:rPr lang="en-US" sz="2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handsome young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I love </a:t>
            </a:r>
            <a:r>
              <a:rPr lang="en-US" sz="2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 blue Spanish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paintings.</a:t>
            </a:r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DD6620CE-3711-4143-9714-4274E86F3DC7}"/>
              </a:ext>
            </a:extLst>
          </p:cNvPr>
          <p:cNvSpPr txBox="1"/>
          <p:nvPr/>
        </p:nvSpPr>
        <p:spPr>
          <a:xfrm>
            <a:off x="3372264" y="4449901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the adjective </a:t>
            </a: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20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383</TotalTime>
  <Words>527</Words>
  <Application>Microsoft Office PowerPoint</Application>
  <PresentationFormat>Personnalisé</PresentationFormat>
  <Paragraphs>187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Cadrage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1.a. GRAMMAR  Adjective order</vt:lpstr>
      <vt:lpstr>Présentation PowerPoint</vt:lpstr>
      <vt:lpstr>Présentation PowerPoint</vt:lpstr>
      <vt:lpstr>1. b. Exercise Make compound nouns from the French equivalents below. </vt:lpstr>
      <vt:lpstr>Présentation PowerPoint</vt:lpstr>
      <vt:lpstr>Présentation PowerPoint</vt:lpstr>
      <vt:lpstr>Présentation PowerPoint</vt:lpstr>
      <vt:lpstr>Video</vt:lpstr>
      <vt:lpstr>2. Vocabulary</vt:lpstr>
      <vt:lpstr>Présentation PowerPoint</vt:lpstr>
      <vt:lpstr>Présentation PowerPoint</vt:lpstr>
      <vt:lpstr>Présentation PowerPoint</vt:lpstr>
      <vt:lpstr>Présentation PowerPoint</vt:lpstr>
      <vt:lpstr>3. PHONETICS</vt:lpstr>
      <vt:lpstr>Présentation PowerPoint</vt:lpstr>
      <vt:lpstr>4. ORAL SUMMARY of bill gates’ video</vt:lpstr>
      <vt:lpstr>5. Your opinion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&amp; personal data</dc:title>
  <dc:creator>Coraline Bengloan</dc:creator>
  <cp:lastModifiedBy>dept-langues</cp:lastModifiedBy>
  <cp:revision>92</cp:revision>
  <dcterms:created xsi:type="dcterms:W3CDTF">2021-01-20T11:05:58Z</dcterms:created>
  <dcterms:modified xsi:type="dcterms:W3CDTF">2023-10-02T06:30:18Z</dcterms:modified>
</cp:coreProperties>
</file>