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68" r:id="rId3"/>
    <p:sldId id="294" r:id="rId4"/>
    <p:sldId id="256" r:id="rId5"/>
    <p:sldId id="283" r:id="rId6"/>
    <p:sldId id="266" r:id="rId7"/>
    <p:sldId id="267" r:id="rId8"/>
    <p:sldId id="265" r:id="rId9"/>
    <p:sldId id="275" r:id="rId10"/>
    <p:sldId id="276" r:id="rId11"/>
    <p:sldId id="269" r:id="rId12"/>
    <p:sldId id="282" r:id="rId13"/>
    <p:sldId id="258" r:id="rId14"/>
    <p:sldId id="270" r:id="rId15"/>
    <p:sldId id="271" r:id="rId16"/>
    <p:sldId id="272" r:id="rId17"/>
    <p:sldId id="281" r:id="rId18"/>
    <p:sldId id="285" r:id="rId19"/>
    <p:sldId id="286" r:id="rId20"/>
    <p:sldId id="280" r:id="rId21"/>
    <p:sldId id="293" r:id="rId22"/>
    <p:sldId id="262" r:id="rId23"/>
    <p:sldId id="273" r:id="rId24"/>
    <p:sldId id="274" r:id="rId25"/>
    <p:sldId id="287" r:id="rId26"/>
    <p:sldId id="288" r:id="rId27"/>
    <p:sldId id="284" r:id="rId28"/>
    <p:sldId id="289" r:id="rId29"/>
    <p:sldId id="278" r:id="rId30"/>
    <p:sldId id="295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/>
    <p:restoredTop sz="94662"/>
  </p:normalViewPr>
  <p:slideViewPr>
    <p:cSldViewPr snapToGrid="0" snapToObjects="1">
      <p:cViewPr varScale="1">
        <p:scale>
          <a:sx n="104" d="100"/>
          <a:sy n="104" d="100"/>
        </p:scale>
        <p:origin x="9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E1A82-2085-0B45-8CFF-D7D900C03DD7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C3E95-CA4C-044C-B331-9FE2B175DD4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3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C3E95-CA4C-044C-B331-9FE2B175DD4A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C3E95-CA4C-044C-B331-9FE2B175DD4A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C3E95-CA4C-044C-B331-9FE2B175DD4A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C3E95-CA4C-044C-B331-9FE2B175DD4A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ECA62-8176-7147-A2F6-650157600E38}" type="datetimeFigureOut">
              <a:rPr lang="fr-FR" smtClean="0"/>
              <a:pPr/>
              <a:t>12/02/2021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0CC53-361A-9D46-ABF1-D943FCFDDA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2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hyperlink" Target="https://www.youtube.com/watch?v=cl3G7sIwbUg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30.wdp"/><Relationship Id="rId5" Type="http://schemas.openxmlformats.org/officeDocument/2006/relationships/image" Target="../media/image46.png"/><Relationship Id="rId4" Type="http://schemas.microsoft.com/office/2007/relationships/hdphoto" Target="../media/hdphoto29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unant-evreux-col.spip.ac-rouen.fr/?animation-sur-la-machine-a-vapeur-de-wat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52537"/>
            <a:ext cx="7772400" cy="1755775"/>
          </a:xfrm>
          <a:noFill/>
          <a:ln w="635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>
                <a:solidFill>
                  <a:srgbClr val="0432FF"/>
                </a:solidFill>
              </a:rPr>
              <a:t>L’âge industriel en France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UE22 EC2   -   TD5</a:t>
            </a:r>
            <a:endParaRPr lang="fr-F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tapesRevolutionIndustrielleParPaysEurop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" y="186678"/>
            <a:ext cx="8583827" cy="64378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25918" y="1025074"/>
            <a:ext cx="93561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Un processus d’industrialisation différent selon les pays (lent en France)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6FF40F-DA93-094D-B33B-E8DD91C43261}"/>
              </a:ext>
            </a:extLst>
          </p:cNvPr>
          <p:cNvSpPr txBox="1"/>
          <p:nvPr/>
        </p:nvSpPr>
        <p:spPr>
          <a:xfrm>
            <a:off x="401856" y="6255216"/>
            <a:ext cx="819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En France, un démarrage (« </a:t>
            </a:r>
            <a:r>
              <a:rPr lang="fr-FR" dirty="0" err="1">
                <a:solidFill>
                  <a:srgbClr val="0432FF"/>
                </a:solidFill>
              </a:rPr>
              <a:t>take</a:t>
            </a:r>
            <a:r>
              <a:rPr lang="fr-FR" dirty="0">
                <a:solidFill>
                  <a:srgbClr val="0432FF"/>
                </a:solidFill>
              </a:rPr>
              <a:t> off ») précoce, mais une croissance industrielle lente</a:t>
            </a:r>
          </a:p>
        </p:txBody>
      </p:sp>
    </p:spTree>
    <p:extLst>
      <p:ext uri="{BB962C8B-B14F-4D97-AF65-F5344CB8AC3E}">
        <p14:creationId xmlns:p14="http://schemas.microsoft.com/office/powerpoint/2010/main" val="348517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81422" y="42088"/>
            <a:ext cx="8505378" cy="897245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Une « Révolution Industrielle » ?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61098"/>
            <a:ext cx="8229600" cy="5521866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1.3. Des conséquences dans tous les domaines</a:t>
            </a:r>
          </a:p>
        </p:txBody>
      </p:sp>
      <p:pic>
        <p:nvPicPr>
          <p:cNvPr id="5" name="Image 4" descr="TableauEvolutionProductionsXIXe4eHatier2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044"/>
            <a:ext cx="6045648" cy="3479099"/>
          </a:xfrm>
          <a:prstGeom prst="rect">
            <a:avLst/>
          </a:prstGeom>
        </p:spPr>
      </p:pic>
      <p:pic>
        <p:nvPicPr>
          <p:cNvPr id="6" name="Image 5" descr="TableauDélaisCoûtsTransportsXIXe4eHatier2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6" y="2127044"/>
            <a:ext cx="3011714" cy="36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sTrainFranceXIXeGuideEnseignantBordas2005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7" y="3480380"/>
            <a:ext cx="8569813" cy="3377620"/>
          </a:xfrm>
          <a:prstGeom prst="rect">
            <a:avLst/>
          </a:prstGeom>
        </p:spPr>
      </p:pic>
      <p:pic>
        <p:nvPicPr>
          <p:cNvPr id="3" name="Image 2" descr="steamship-savanna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5"/>
            <a:ext cx="4443765" cy="31889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99942" y="0"/>
            <a:ext cx="254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Savannah, milieu XIXème</a:t>
            </a:r>
          </a:p>
        </p:txBody>
      </p:sp>
      <p:pic>
        <p:nvPicPr>
          <p:cNvPr id="5" name="Image 4" descr="gal34_beuzon_001f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0" y="0"/>
            <a:ext cx="4499429" cy="35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7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13712"/>
            <a:ext cx="8497279" cy="1143000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1913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2.1. Dans les campagnes</a:t>
            </a:r>
          </a:p>
        </p:txBody>
      </p:sp>
      <p:pic>
        <p:nvPicPr>
          <p:cNvPr id="3" name="Image 2" descr="TabPayeMoisonneursLhermitte18824eMagnard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35" y="2394857"/>
            <a:ext cx="5460343" cy="3161393"/>
          </a:xfrm>
          <a:prstGeom prst="rect">
            <a:avLst/>
          </a:prstGeom>
        </p:spPr>
      </p:pic>
      <p:pic>
        <p:nvPicPr>
          <p:cNvPr id="4" name="Image 3" descr="AffichePubbatteuseàvapeur18894eHatier2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53" y="1958658"/>
            <a:ext cx="3334232" cy="44422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1285" y="5556250"/>
            <a:ext cx="423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paye des moissonneurs, Lhermitte, 1882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BE1017-3E97-8D4E-8931-C0931DF4FE38}"/>
              </a:ext>
            </a:extLst>
          </p:cNvPr>
          <p:cNvSpPr txBox="1"/>
          <p:nvPr/>
        </p:nvSpPr>
        <p:spPr>
          <a:xfrm>
            <a:off x="247135" y="6042454"/>
            <a:ext cx="535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Les campagnes sont elles aussi touchées par l’industrialisation (machinisme, voies ferrées)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87" y="13712"/>
            <a:ext cx="8734181" cy="966003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79715"/>
            <a:ext cx="8229600" cy="4737606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2.2. Un nouveau régime démographique</a:t>
            </a:r>
          </a:p>
        </p:txBody>
      </p:sp>
      <p:pic>
        <p:nvPicPr>
          <p:cNvPr id="6" name="Image 5" descr="613px-Transition_démographique.svg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959" y="1554041"/>
            <a:ext cx="8032611" cy="432424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-144387" y="6427847"/>
            <a:ext cx="953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432FF"/>
                </a:solidFill>
              </a:rPr>
              <a:t>+ exode rural</a:t>
            </a:r>
            <a:r>
              <a:rPr lang="fr-FR" sz="2000" dirty="0">
                <a:solidFill>
                  <a:srgbClr val="0432FF"/>
                </a:solidFill>
                <a:sym typeface="Wingdings"/>
              </a:rPr>
              <a:t></a:t>
            </a:r>
            <a:r>
              <a:rPr lang="fr-FR" sz="2000" b="1" dirty="0">
                <a:solidFill>
                  <a:srgbClr val="0432FF"/>
                </a:solidFill>
              </a:rPr>
              <a:t> bascule entre population rurale et </a:t>
            </a:r>
            <a:r>
              <a:rPr lang="fr-FR" sz="2000" b="1" dirty="0" err="1">
                <a:solidFill>
                  <a:srgbClr val="0432FF"/>
                </a:solidFill>
              </a:rPr>
              <a:t>urbaine</a:t>
            </a:r>
            <a:r>
              <a:rPr lang="fr-FR" sz="2000" dirty="0" err="1">
                <a:solidFill>
                  <a:srgbClr val="0432FF"/>
                </a:solidFill>
                <a:sym typeface="Wingdings"/>
              </a:rPr>
              <a:t></a:t>
            </a:r>
            <a:r>
              <a:rPr lang="fr-FR" sz="2000" b="1" dirty="0" err="1">
                <a:solidFill>
                  <a:srgbClr val="0432FF"/>
                </a:solidFill>
              </a:rPr>
              <a:t>changement</a:t>
            </a:r>
            <a:r>
              <a:rPr lang="fr-FR" sz="2000" b="1" dirty="0">
                <a:solidFill>
                  <a:srgbClr val="0432FF"/>
                </a:solidFill>
              </a:rPr>
              <a:t> de civilisation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B45CAD-D1E4-D44B-8BE0-D9DD39A9C09F}"/>
              </a:ext>
            </a:extLst>
          </p:cNvPr>
          <p:cNvSpPr txBox="1"/>
          <p:nvPr/>
        </p:nvSpPr>
        <p:spPr>
          <a:xfrm>
            <a:off x="457200" y="5878285"/>
            <a:ext cx="847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Baisse du taux de mortalité précédant la baisse du taux de natalité d’où augmentation forte de la population pendant la « transition »</a:t>
            </a:r>
          </a:p>
        </p:txBody>
      </p:sp>
    </p:spTree>
    <p:extLst>
      <p:ext uri="{BB962C8B-B14F-4D97-AF65-F5344CB8AC3E}">
        <p14:creationId xmlns:p14="http://schemas.microsoft.com/office/powerpoint/2010/main" val="316803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629" y="13713"/>
            <a:ext cx="8734180" cy="689086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889001"/>
            <a:ext cx="8229600" cy="4828320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2.3. Dans les villes </a:t>
            </a:r>
          </a:p>
        </p:txBody>
      </p:sp>
      <p:pic>
        <p:nvPicPr>
          <p:cNvPr id="7" name="Image 6" descr="PlanParisfinSdEmpire4eMagnard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62105"/>
            <a:ext cx="8026096" cy="4495895"/>
          </a:xfrm>
          <a:prstGeom prst="rect">
            <a:avLst/>
          </a:prstGeom>
        </p:spPr>
      </p:pic>
      <p:pic>
        <p:nvPicPr>
          <p:cNvPr id="3" name="Image 2" descr="GraphiqueEvolutionParisienne4eMagnard200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41" y="702798"/>
            <a:ext cx="3086959" cy="178754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5343" y="1665905"/>
            <a:ext cx="90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432FF"/>
                </a:solidFill>
              </a:rPr>
              <a:t>PARIS</a:t>
            </a:r>
          </a:p>
        </p:txBody>
      </p:sp>
    </p:spTree>
    <p:extLst>
      <p:ext uri="{BB962C8B-B14F-4D97-AF65-F5344CB8AC3E}">
        <p14:creationId xmlns:p14="http://schemas.microsoft.com/office/powerpoint/2010/main" val="2240590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669" y="13712"/>
            <a:ext cx="8863767" cy="945177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1913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2.3. Dans les villes </a:t>
            </a:r>
          </a:p>
        </p:txBody>
      </p:sp>
      <p:pic>
        <p:nvPicPr>
          <p:cNvPr id="6" name="Image 5" descr="PhotoBoulevardRaspail19124eMagnard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674" y="1592368"/>
            <a:ext cx="4810126" cy="4737100"/>
          </a:xfrm>
          <a:prstGeom prst="rect">
            <a:avLst/>
          </a:prstGeom>
        </p:spPr>
      </p:pic>
      <p:pic>
        <p:nvPicPr>
          <p:cNvPr id="8" name="Image 7" descr="PhotoRueStGermainAuxerrois18654eMagnard200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924" y="2003156"/>
            <a:ext cx="3494851" cy="43081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53000" y="6311325"/>
            <a:ext cx="243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Boulevard Raspail, 1912</a:t>
            </a:r>
          </a:p>
        </p:txBody>
      </p:sp>
    </p:spTree>
    <p:extLst>
      <p:ext uri="{BB962C8B-B14F-4D97-AF65-F5344CB8AC3E}">
        <p14:creationId xmlns:p14="http://schemas.microsoft.com/office/powerpoint/2010/main" val="2776167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1" y="13712"/>
            <a:ext cx="8786015" cy="921325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35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2.3. Dans les villes </a:t>
            </a:r>
          </a:p>
        </p:txBody>
      </p:sp>
      <p:pic>
        <p:nvPicPr>
          <p:cNvPr id="9" name="Image 8" descr="CoupeImmeubleParisienBertall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784"/>
            <a:ext cx="3577819" cy="5157216"/>
          </a:xfrm>
          <a:prstGeom prst="rect">
            <a:avLst/>
          </a:prstGeom>
        </p:spPr>
      </p:pic>
      <p:pic>
        <p:nvPicPr>
          <p:cNvPr id="8" name="Image 7" descr="PhotoPercementAvenueOpéra18604eHatier2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19" y="1700784"/>
            <a:ext cx="4258633" cy="3760216"/>
          </a:xfrm>
          <a:prstGeom prst="rect">
            <a:avLst/>
          </a:prstGeom>
        </p:spPr>
      </p:pic>
      <p:pic>
        <p:nvPicPr>
          <p:cNvPr id="10" name="Image 9" descr="TexteDépartOuvriersdeParisHaussmann4eHatier2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76" y="1700784"/>
            <a:ext cx="209702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t-gare-saint-lazar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8" y="435413"/>
            <a:ext cx="7933158" cy="58782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5837" y="6379795"/>
            <a:ext cx="803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Monet, </a:t>
            </a:r>
            <a:r>
              <a:rPr lang="fr-FR" i="1" dirty="0"/>
              <a:t>La Gare Saint-Lazare</a:t>
            </a:r>
            <a:r>
              <a:rPr lang="fr-FR" dirty="0"/>
              <a:t>, huile sur toile, 75x105 cm, 1877, Musée d’Orsay, Paris.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26951" y="66081"/>
            <a:ext cx="321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ym typeface="Wingdings"/>
              </a:rPr>
              <a:t> </a:t>
            </a:r>
            <a:r>
              <a:rPr lang="fr-FR" i="1" dirty="0"/>
              <a:t>HISTOIRE DES ARTS</a:t>
            </a:r>
          </a:p>
        </p:txBody>
      </p:sp>
    </p:spTree>
    <p:extLst>
      <p:ext uri="{BB962C8B-B14F-4D97-AF65-F5344CB8AC3E}">
        <p14:creationId xmlns:p14="http://schemas.microsoft.com/office/powerpoint/2010/main" val="208436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298" y="13712"/>
            <a:ext cx="8466502" cy="766431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199" y="979714"/>
            <a:ext cx="6509657" cy="4538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u="sng" dirty="0"/>
              <a:t>2.3. Dans les villes </a:t>
            </a:r>
          </a:p>
          <a:p>
            <a:pPr marL="0" indent="0">
              <a:buNone/>
            </a:pPr>
            <a:r>
              <a:rPr lang="fr-FR" sz="2800" dirty="0"/>
              <a:t>quelques « </a:t>
            </a:r>
            <a:r>
              <a:rPr lang="fr-FR" sz="2800" i="1" dirty="0"/>
              <a:t>villes champignons</a:t>
            </a:r>
            <a:r>
              <a:rPr lang="fr-FR" sz="2800" dirty="0"/>
              <a:t> » </a:t>
            </a:r>
          </a:p>
          <a:p>
            <a:pPr marL="0" indent="0">
              <a:buNone/>
            </a:pPr>
            <a:r>
              <a:rPr lang="fr-FR" sz="2800" dirty="0"/>
              <a:t>(industrielles) </a:t>
            </a:r>
          </a:p>
        </p:txBody>
      </p:sp>
      <p:pic>
        <p:nvPicPr>
          <p:cNvPr id="3" name="Image 2" descr="SchémaFabricationAcierLeCreusot18704eHatier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33783"/>
            <a:ext cx="9144000" cy="3424217"/>
          </a:xfrm>
          <a:prstGeom prst="rect">
            <a:avLst/>
          </a:prstGeom>
        </p:spPr>
      </p:pic>
      <p:pic>
        <p:nvPicPr>
          <p:cNvPr id="4" name="Image 3" descr="PeintureMarteauPilon1878LeCreusot4eHatier200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612" y="780142"/>
            <a:ext cx="3702388" cy="30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9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12613" y="2122392"/>
            <a:ext cx="80741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/>
              <a:t>Quels bouleversements interviennent à l’âge industriel </a:t>
            </a:r>
            <a:r>
              <a:rPr lang="fr-FR" sz="3600" b="1" i="1" dirty="0"/>
              <a:t>au XIXème siècle (jusqu’en 1914) </a:t>
            </a:r>
            <a:r>
              <a:rPr lang="fr-FR" sz="3600" b="1" dirty="0"/>
              <a:t>?</a:t>
            </a:r>
          </a:p>
          <a:p>
            <a:endParaRPr lang="fr-FR" sz="3600" dirty="0"/>
          </a:p>
          <a:p>
            <a:r>
              <a:rPr lang="fr-FR" sz="3200" dirty="0"/>
              <a:t>Le cas du Royaume-Uni</a:t>
            </a:r>
          </a:p>
          <a:p>
            <a:pPr algn="just"/>
            <a:r>
              <a:rPr lang="fr-FR" sz="3200" i="1" dirty="0"/>
              <a:t>Cf. Texte d’Engels décrivant l’Angleterre vers 1845 et employant le terme « révolution industrielle » (document 7 du dossier).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254739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1" y="13712"/>
            <a:ext cx="8949618" cy="766431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II) La transformation des modes de vie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-2" y="743856"/>
            <a:ext cx="9144001" cy="4773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u="sng" dirty="0"/>
              <a:t>2.3. Dans les villes : quelques « villes champignons » </a:t>
            </a:r>
          </a:p>
          <a:p>
            <a:pPr marL="0" indent="0">
              <a:buNone/>
            </a:pPr>
            <a:r>
              <a:rPr lang="fr-FR" sz="2800" dirty="0"/>
              <a:t>(industrielles) </a:t>
            </a:r>
          </a:p>
        </p:txBody>
      </p:sp>
      <p:pic>
        <p:nvPicPr>
          <p:cNvPr id="7" name="Image 6" descr="GravureLeCreusotCitadHach2017CM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0157"/>
            <a:ext cx="8418286" cy="51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4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trailEgliseStHenriLeCreusotHenriSchneiderSaFemme1890TDC1096_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5" y="323044"/>
            <a:ext cx="7045555" cy="57222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9143" y="6045260"/>
            <a:ext cx="83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Vitrail figurant dans l’église du Creusot construite au XIXème siècle par la famille Schneider représentant (assis) le couple Schneider (le patron des usines et sa femme).</a:t>
            </a:r>
          </a:p>
        </p:txBody>
      </p:sp>
    </p:spTree>
    <p:extLst>
      <p:ext uri="{BB962C8B-B14F-4D97-AF65-F5344CB8AC3E}">
        <p14:creationId xmlns:p14="http://schemas.microsoft.com/office/powerpoint/2010/main" val="4032563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8714" y="1"/>
            <a:ext cx="8161111" cy="956728"/>
          </a:xfrm>
          <a:ln>
            <a:solidFill>
              <a:srgbClr val="000000"/>
            </a:solidFill>
          </a:ln>
        </p:spPr>
        <p:txBody>
          <a:bodyPr/>
          <a:lstStyle/>
          <a:p>
            <a:pPr algn="l"/>
            <a:r>
              <a:rPr lang="fr-FR" b="1" dirty="0"/>
              <a:t>III) Les mutations sociales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56729"/>
            <a:ext cx="8229600" cy="5169435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3.1. Une société nouvelle</a:t>
            </a:r>
          </a:p>
        </p:txBody>
      </p:sp>
      <p:pic>
        <p:nvPicPr>
          <p:cNvPr id="8" name="Image 7" descr="AngersLa boucherie L. Girault33 rue Saint-Jacquesvers 1910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39800"/>
            <a:ext cx="4890960" cy="30568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2961" y="4878507"/>
            <a:ext cx="447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Angers - La boucherie L. Girault 33 rue Saint-Jacques vers 1910</a:t>
            </a:r>
          </a:p>
        </p:txBody>
      </p:sp>
      <p:pic>
        <p:nvPicPr>
          <p:cNvPr id="10" name="Image 9" descr="metiers-et-commercants-au-planteur-de-Caiffa--2-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571" y="1524444"/>
            <a:ext cx="3229429" cy="53207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440123" y="1839800"/>
            <a:ext cx="147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Photos-cartes</a:t>
            </a:r>
            <a:r>
              <a:rPr lang="fr-FR" dirty="0"/>
              <a:t> vers 1900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-72573" y="5614912"/>
            <a:ext cx="61685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« </a:t>
            </a:r>
            <a:r>
              <a:rPr lang="fr-FR" sz="2400" i="1" dirty="0"/>
              <a:t>couches nouvelles</a:t>
            </a:r>
            <a:r>
              <a:rPr lang="fr-FR" sz="2400" dirty="0"/>
              <a:t> »</a:t>
            </a:r>
          </a:p>
          <a:p>
            <a:r>
              <a:rPr lang="fr-FR" sz="2400" dirty="0"/>
              <a:t> (classes moyennes : employés, commerçants…) 2</a:t>
            </a:r>
            <a:r>
              <a:rPr lang="fr-FR" sz="2400" baseline="30000" dirty="0"/>
              <a:t>ème</a:t>
            </a:r>
            <a:r>
              <a:rPr lang="fr-FR" sz="2400" dirty="0"/>
              <a:t> moitié XIXème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225" y="1"/>
            <a:ext cx="8229600" cy="956728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dirty="0"/>
              <a:t>III) Les mutations sociales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56729"/>
            <a:ext cx="8229600" cy="5169435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3.2. Le triomphe de la bourgeoisie</a:t>
            </a:r>
          </a:p>
        </p:txBody>
      </p:sp>
      <p:pic>
        <p:nvPicPr>
          <p:cNvPr id="3" name="Image 2" descr="TablLogBourg4eHat2006-9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4310" y="2049215"/>
            <a:ext cx="4352041" cy="4745285"/>
          </a:xfrm>
          <a:prstGeom prst="rect">
            <a:avLst/>
          </a:prstGeom>
        </p:spPr>
      </p:pic>
      <p:pic>
        <p:nvPicPr>
          <p:cNvPr id="4" name="Image 3" descr="PhotoLogBourg4eHat2006-150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84" y="1600200"/>
            <a:ext cx="4187825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49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225" y="1"/>
            <a:ext cx="8229600" cy="956728"/>
          </a:xfrm>
        </p:spPr>
        <p:txBody>
          <a:bodyPr/>
          <a:lstStyle/>
          <a:p>
            <a:r>
              <a:rPr lang="fr-FR" b="1" dirty="0"/>
              <a:t>III) Les mutations sociales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56729"/>
            <a:ext cx="8229600" cy="5169435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3.3. L’intégration difficile du monde ouvrier</a:t>
            </a:r>
          </a:p>
        </p:txBody>
      </p:sp>
      <p:pic>
        <p:nvPicPr>
          <p:cNvPr id="6" name="Image 5" descr="GravureXIXeAtelierCanutLyonTisseurEnSoie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2" y="1826307"/>
            <a:ext cx="5791623" cy="4106407"/>
          </a:xfrm>
          <a:prstGeom prst="rect">
            <a:avLst/>
          </a:prstGeom>
        </p:spPr>
      </p:pic>
      <p:pic>
        <p:nvPicPr>
          <p:cNvPr id="7" name="Image 6" descr="PhotoLogOuvr4eHat2006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885" y="2619558"/>
            <a:ext cx="4027115" cy="4238442"/>
          </a:xfrm>
          <a:prstGeom prst="rect">
            <a:avLst/>
          </a:prstGeom>
        </p:spPr>
      </p:pic>
      <p:pic>
        <p:nvPicPr>
          <p:cNvPr id="3" name="Image 2" descr="paris_1840_GravureLogementOuvrier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40" y="2619558"/>
            <a:ext cx="5792860" cy="423844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7297" y="6288938"/>
            <a:ext cx="271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Gravure, logement ouvrier à Paris, 1840</a:t>
            </a:r>
          </a:p>
        </p:txBody>
      </p:sp>
      <p:pic>
        <p:nvPicPr>
          <p:cNvPr id="9" name="Image 8" descr="ToiletteMineur2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1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5" y="1513752"/>
            <a:ext cx="4785894" cy="53442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8E5C7E2-E9FA-5E45-9029-E2EFF96D601B}"/>
              </a:ext>
            </a:extLst>
          </p:cNvPr>
          <p:cNvSpPr txBox="1"/>
          <p:nvPr/>
        </p:nvSpPr>
        <p:spPr>
          <a:xfrm>
            <a:off x="108561" y="6527303"/>
            <a:ext cx="330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toilette du mineur (début </a:t>
            </a:r>
            <a:r>
              <a:rPr lang="fr-FR" dirty="0" err="1"/>
              <a:t>Xxe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244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telierCoutellerieGravureLesArtsetMetiersIllustresFr1885TDC1096_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3" y="0"/>
            <a:ext cx="5769429" cy="40350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035042"/>
            <a:ext cx="3562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Atelier de coutellerie, gravure, 1885</a:t>
            </a:r>
          </a:p>
        </p:txBody>
      </p:sp>
      <p:pic>
        <p:nvPicPr>
          <p:cNvPr id="5" name="Image 4" descr="GravureTissageBagatelle1875Barclay4eMagnard200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80" y="2630714"/>
            <a:ext cx="5243020" cy="39471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35874" y="6458857"/>
            <a:ext cx="550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Gravure, usine de tissage à Bagatelle, près de Paris, 1875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520AB8-BB71-E24C-8838-EE016C2F6682}"/>
              </a:ext>
            </a:extLst>
          </p:cNvPr>
          <p:cNvSpPr txBox="1"/>
          <p:nvPr/>
        </p:nvSpPr>
        <p:spPr>
          <a:xfrm>
            <a:off x="169406" y="5029200"/>
            <a:ext cx="356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432FF"/>
                </a:solidFill>
              </a:rPr>
              <a:t>Le travail en atelier n’a pas disparu, même si le travail en usine se répand</a:t>
            </a:r>
          </a:p>
        </p:txBody>
      </p:sp>
    </p:spTree>
    <p:extLst>
      <p:ext uri="{BB962C8B-B14F-4D97-AF65-F5344CB8AC3E}">
        <p14:creationId xmlns:p14="http://schemas.microsoft.com/office/powerpoint/2010/main" val="243727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48525" y="5097257"/>
            <a:ext cx="46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Soupe Populaire, </a:t>
            </a:r>
            <a:r>
              <a:rPr lang="fr-FR" u="sng" dirty="0"/>
              <a:t>Un, Jour d'Hiver, à Paris</a:t>
            </a:r>
            <a:r>
              <a:rPr lang="fr-FR" dirty="0"/>
              <a:t>, 1881</a:t>
            </a:r>
          </a:p>
        </p:txBody>
      </p:sp>
      <p:pic>
        <p:nvPicPr>
          <p:cNvPr id="4" name="Image 3" descr="TextOuvriersMisereXIXeCMHat2016_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72" y="1307974"/>
            <a:ext cx="5302723" cy="2922369"/>
          </a:xfrm>
          <a:prstGeom prst="rect">
            <a:avLst/>
          </a:prstGeom>
        </p:spPr>
      </p:pic>
      <p:pic>
        <p:nvPicPr>
          <p:cNvPr id="5" name="Image 4" descr="SoupePopulaireUnJourd'HiverAParis1881_56x46,5cmTDC1096_00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74" y="525197"/>
            <a:ext cx="4023621" cy="458047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5143" y="4121485"/>
            <a:ext cx="5083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Louis-René Villermé (médecin), </a:t>
            </a:r>
            <a:r>
              <a:rPr lang="fr-FR" u="sng" dirty="0"/>
              <a:t>Tableau de l'état physique et moral des ouvriers employés dans les manufactures de coton, de laine et de soie</a:t>
            </a:r>
            <a:r>
              <a:rPr lang="fr-FR" dirty="0"/>
              <a:t>, 1840</a:t>
            </a:r>
            <a:r>
              <a:rPr lang="fr-FR" i="1" dirty="0"/>
              <a:t>.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A5CFC6-0568-714E-B673-02E35E098DCD}"/>
              </a:ext>
            </a:extLst>
          </p:cNvPr>
          <p:cNvSpPr txBox="1"/>
          <p:nvPr/>
        </p:nvSpPr>
        <p:spPr>
          <a:xfrm>
            <a:off x="452162" y="5717817"/>
            <a:ext cx="8691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Les premiers temps de l’industrialisation (en l’absence de législation protectrice) se traduisent par l’appauvrissement et la misère du prolétariat ouvrier</a:t>
            </a:r>
          </a:p>
        </p:txBody>
      </p:sp>
    </p:spTree>
    <p:extLst>
      <p:ext uri="{BB962C8B-B14F-4D97-AF65-F5344CB8AC3E}">
        <p14:creationId xmlns:p14="http://schemas.microsoft.com/office/powerpoint/2010/main" val="1595897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225" y="1"/>
            <a:ext cx="8229600" cy="956728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b="1" dirty="0"/>
              <a:t>III) Les mutations sociales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56729"/>
            <a:ext cx="8229600" cy="5169435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3.3. L’intégration difficile du monde ouvrier</a:t>
            </a:r>
          </a:p>
        </p:txBody>
      </p:sp>
      <p:pic>
        <p:nvPicPr>
          <p:cNvPr id="7" name="Image 6" descr="GreveManifestation1906XIXeCMHat2016_01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82" y="1652223"/>
            <a:ext cx="5987143" cy="47191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70892" y="6403744"/>
            <a:ext cx="676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Manifestation de grévistes, 1906, illustration parue dans un journal.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9CFD2C-EF40-514B-BAAE-353DF0310A04}"/>
              </a:ext>
            </a:extLst>
          </p:cNvPr>
          <p:cNvSpPr txBox="1"/>
          <p:nvPr/>
        </p:nvSpPr>
        <p:spPr>
          <a:xfrm>
            <a:off x="284206" y="2718485"/>
            <a:ext cx="2286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fr-FR" dirty="0">
                <a:solidFill>
                  <a:srgbClr val="0432FF"/>
                </a:solidFill>
              </a:rPr>
              <a:t> Les revendications ouvrières (grèves, manifestations, militantisme syndical)</a:t>
            </a:r>
          </a:p>
        </p:txBody>
      </p:sp>
    </p:spTree>
    <p:extLst>
      <p:ext uri="{BB962C8B-B14F-4D97-AF65-F5344CB8AC3E}">
        <p14:creationId xmlns:p14="http://schemas.microsoft.com/office/powerpoint/2010/main" val="3622730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CGT8heurestravailHachette4e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" y="157341"/>
            <a:ext cx="8599714" cy="63559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49286" y="6513287"/>
            <a:ext cx="37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Affiche de la CGT, début </a:t>
            </a:r>
            <a:r>
              <a:rPr lang="fr-FR" dirty="0" err="1"/>
              <a:t>Xxème</a:t>
            </a:r>
            <a:r>
              <a:rPr lang="fr-FR" dirty="0"/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3660045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75037"/>
            <a:ext cx="2954429" cy="4621819"/>
          </a:xfrm>
        </p:spPr>
        <p:txBody>
          <a:bodyPr>
            <a:normAutofit/>
          </a:bodyPr>
          <a:lstStyle/>
          <a:p>
            <a:r>
              <a:rPr lang="fr-FR" u="sng" dirty="0"/>
              <a:t>Conclusion</a:t>
            </a:r>
            <a:r>
              <a:rPr lang="fr-FR" dirty="0"/>
              <a:t> : donnez une </a:t>
            </a:r>
            <a:r>
              <a:rPr lang="fr-FR" b="1" dirty="0">
                <a:solidFill>
                  <a:srgbClr val="0432FF"/>
                </a:solidFill>
              </a:rPr>
              <a:t>vue d’ensemble de l’âge industriel</a:t>
            </a:r>
          </a:p>
        </p:txBody>
      </p:sp>
      <p:pic>
        <p:nvPicPr>
          <p:cNvPr id="3" name="Image 2" descr="CarteFranceRevolutionIndustrielleXIXe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29" y="0"/>
            <a:ext cx="573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976" y="149536"/>
            <a:ext cx="1198728" cy="36933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POLITIQUE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607766" y="149536"/>
            <a:ext cx="962711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SOCIETE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48925" y="149535"/>
            <a:ext cx="1686872" cy="923330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D’OCCUPATION DE L’ESPACE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1859" y="149536"/>
            <a:ext cx="1243362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ECONOMIE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87385" y="149536"/>
            <a:ext cx="1481560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DE PRODUCTION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528" y="149536"/>
            <a:ext cx="1406117" cy="36933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TECHNIQUES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243263" y="2978288"/>
            <a:ext cx="34412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429350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3198794" y="671047"/>
            <a:ext cx="13903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651684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497308" y="518868"/>
            <a:ext cx="18589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805541" y="518868"/>
            <a:ext cx="0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-1" y="2402204"/>
            <a:ext cx="158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</a:rPr>
              <a:t>Innovations technologiques</a:t>
            </a:r>
          </a:p>
          <a:p>
            <a:r>
              <a:rPr lang="fr-FR" sz="1600" dirty="0">
                <a:solidFill>
                  <a:srgbClr val="0000FF"/>
                </a:solidFill>
              </a:rPr>
              <a:t>(MOTEURS)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81560" y="2444156"/>
            <a:ext cx="1731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Nouvelle manière de travailler avec des MACHINES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2263998" y="1863778"/>
            <a:ext cx="0" cy="5803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263998" y="3355859"/>
            <a:ext cx="0" cy="5235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29350" y="4021188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des enfants</a:t>
            </a:r>
          </a:p>
          <a:p>
            <a:r>
              <a:rPr lang="fr-FR" sz="1600" dirty="0">
                <a:solidFill>
                  <a:srgbClr val="008000"/>
                </a:solidFill>
              </a:rPr>
              <a:t>(situation, lois)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29350" y="12040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à la mine/à l’usine (LOCAL)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212697" y="1314195"/>
            <a:ext cx="151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AGRICULTURE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3212697" y="1683527"/>
            <a:ext cx="266130" cy="15916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3212697" y="2537370"/>
            <a:ext cx="404179" cy="695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450392" y="2168038"/>
            <a:ext cx="122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INDUSTRIE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212697" y="3233201"/>
            <a:ext cx="266130" cy="419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406132" y="2930220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COMMERCE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3212697" y="3275153"/>
            <a:ext cx="193435" cy="259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3350912" y="33395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TRANSPORTS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3198794" y="3355859"/>
            <a:ext cx="207338" cy="66532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3450393" y="3836522"/>
            <a:ext cx="1212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FINANCES</a:t>
            </a:r>
          </a:p>
          <a:p>
            <a:r>
              <a:rPr lang="fr-FR" sz="1200" dirty="0">
                <a:solidFill>
                  <a:srgbClr val="FF0000"/>
                </a:solidFill>
              </a:rPr>
              <a:t>(non évoqué avec les élèves)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762124" y="13564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Transformation des campagnes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704660" y="3007164"/>
            <a:ext cx="1731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3152"/>
                </a:solidFill>
              </a:rPr>
              <a:t>Transformation des villes</a:t>
            </a:r>
          </a:p>
          <a:p>
            <a:r>
              <a:rPr lang="fr-FR" sz="1600" dirty="0">
                <a:solidFill>
                  <a:srgbClr val="403152"/>
                </a:solidFill>
              </a:rPr>
              <a:t>(</a:t>
            </a:r>
            <a:r>
              <a:rPr lang="fr-FR" sz="1600" b="1" dirty="0">
                <a:solidFill>
                  <a:srgbClr val="403152"/>
                </a:solidFill>
              </a:rPr>
              <a:t>URBANISATION</a:t>
            </a:r>
            <a:r>
              <a:rPr lang="fr-FR" sz="1600" dirty="0">
                <a:solidFill>
                  <a:srgbClr val="403152"/>
                </a:solidFill>
              </a:rPr>
              <a:t>)</a:t>
            </a: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5370093" y="1982605"/>
            <a:ext cx="0" cy="103710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5508143" y="2222724"/>
            <a:ext cx="9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EXODE RURAL</a:t>
            </a: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4348534" y="2747343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6243077" y="3384007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6493261" y="1173483"/>
            <a:ext cx="132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Paysannerie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493261" y="19557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Artisanat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579912" y="2510099"/>
            <a:ext cx="107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CLASSES</a:t>
            </a:r>
          </a:p>
          <a:p>
            <a:r>
              <a:rPr lang="fr-FR" dirty="0"/>
              <a:t>SOCIALES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515897" y="3561882"/>
            <a:ext cx="13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Bourgeoisie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532433" y="4158983"/>
            <a:ext cx="136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Classes moyennes</a:t>
            </a:r>
          </a:p>
          <a:p>
            <a:r>
              <a:rPr lang="fr-FR" sz="1200" i="1" dirty="0"/>
              <a:t>(progrès de l’instruction)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6493261" y="5355616"/>
            <a:ext cx="136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Ouvriers (prolétariat)</a:t>
            </a:r>
          </a:p>
        </p:txBody>
      </p:sp>
      <p:cxnSp>
        <p:nvCxnSpPr>
          <p:cNvPr id="72" name="Connecteur en angle 71"/>
          <p:cNvCxnSpPr/>
          <p:nvPr/>
        </p:nvCxnSpPr>
        <p:spPr>
          <a:xfrm>
            <a:off x="2263998" y="1072865"/>
            <a:ext cx="5894679" cy="790913"/>
          </a:xfrm>
          <a:prstGeom prst="bentConnector3">
            <a:avLst>
              <a:gd name="adj1" fmla="val 69438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ngle 75"/>
          <p:cNvCxnSpPr/>
          <p:nvPr/>
        </p:nvCxnSpPr>
        <p:spPr>
          <a:xfrm flipV="1">
            <a:off x="2263998" y="4021188"/>
            <a:ext cx="5770436" cy="753617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en arc 83"/>
          <p:cNvCxnSpPr>
            <a:cxnSpLocks/>
            <a:stCxn id="70" idx="3"/>
          </p:cNvCxnSpPr>
          <p:nvPr/>
        </p:nvCxnSpPr>
        <p:spPr>
          <a:xfrm flipV="1">
            <a:off x="7857976" y="3756154"/>
            <a:ext cx="1046163" cy="1922628"/>
          </a:xfrm>
          <a:prstGeom prst="curvedConnector2">
            <a:avLst/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7872809" y="2001826"/>
            <a:ext cx="1225311" cy="1754327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Conquêtes dans le domaine des droits sociaux</a:t>
            </a:r>
          </a:p>
          <a:p>
            <a:r>
              <a:rPr lang="fr-FR" dirty="0"/>
              <a:t>(LOIS)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0" y="6369638"/>
            <a:ext cx="9139905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SCHEMA DES DIFFERENTES DIMENSIONS DE L’INDUSTRIALISATION (REVOLUTION INDUSTRIELLE)</a:t>
            </a:r>
          </a:p>
        </p:txBody>
      </p:sp>
    </p:spTree>
    <p:extLst>
      <p:ext uri="{BB962C8B-B14F-4D97-AF65-F5344CB8AC3E}">
        <p14:creationId xmlns:p14="http://schemas.microsoft.com/office/powerpoint/2010/main" val="11301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35" grpId="0"/>
      <p:bldP spid="39" grpId="0"/>
      <p:bldP spid="46" grpId="0"/>
      <p:bldP spid="54" grpId="0"/>
      <p:bldP spid="55" grpId="0"/>
      <p:bldP spid="56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8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937" y="2001795"/>
            <a:ext cx="3375351" cy="4621819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Conclusion</a:t>
            </a:r>
            <a:r>
              <a:rPr lang="fr-FR" dirty="0"/>
              <a:t> : </a:t>
            </a:r>
            <a:br>
              <a:rPr lang="fr-FR" dirty="0"/>
            </a:br>
            <a:r>
              <a:rPr lang="fr-FR" dirty="0"/>
              <a:t>entrez </a:t>
            </a:r>
            <a:r>
              <a:rPr lang="fr-FR" b="1" dirty="0">
                <a:solidFill>
                  <a:srgbClr val="0432FF"/>
                </a:solidFill>
              </a:rPr>
              <a:t>concrètement dans les conditions de vie et de travail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4CA778-DF94-6D4F-BD32-9FB1A63328D9}"/>
              </a:ext>
            </a:extLst>
          </p:cNvPr>
          <p:cNvSpPr txBox="1"/>
          <p:nvPr/>
        </p:nvSpPr>
        <p:spPr>
          <a:xfrm>
            <a:off x="3978876" y="6376087"/>
            <a:ext cx="488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https://www.youtube.com/watch?v=cl3G7sIwbUg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D24404-3137-3843-B1B8-439AC3DCD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168" y="4007194"/>
            <a:ext cx="4115831" cy="23048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87B10F-108F-FD4B-8562-17CB75283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9" y="0"/>
            <a:ext cx="3501429" cy="1960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6623D1-57A7-3A4D-8CC1-76A578A18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8288" y="1370490"/>
            <a:ext cx="4115831" cy="26367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A84D27A-5FCF-D84F-A8CC-8211EEA4ED66}"/>
              </a:ext>
            </a:extLst>
          </p:cNvPr>
          <p:cNvSpPr txBox="1"/>
          <p:nvPr/>
        </p:nvSpPr>
        <p:spPr>
          <a:xfrm>
            <a:off x="5028168" y="545941"/>
            <a:ext cx="295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Extrait 2 min 43 </a:t>
            </a:r>
            <a:r>
              <a:rPr lang="fr-FR" b="1" dirty="0">
                <a:sym typeface="Wingdings" pitchFamily="2" charset="2"/>
              </a:rPr>
              <a:t> 10 min 35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4296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42088"/>
            <a:ext cx="8229600" cy="1143000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b="1" dirty="0"/>
              <a:t>I) Une « Révolution Industrielle » ?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185088"/>
            <a:ext cx="8229600" cy="5397876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1.1. </a:t>
            </a:r>
            <a:r>
              <a:rPr lang="fr-FR" u="sng" dirty="0"/>
              <a:t>Un nouveau mode de production</a:t>
            </a:r>
          </a:p>
        </p:txBody>
      </p:sp>
      <p:pic>
        <p:nvPicPr>
          <p:cNvPr id="8" name="Image 7" descr="TexteIndustrieTextileTrsfTravail4eHatier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84" y="1944022"/>
            <a:ext cx="6175900" cy="48936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ravureXIXUsinetextileOrléans18744eHatier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" y="294376"/>
            <a:ext cx="8814844" cy="60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0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7339" y="42088"/>
            <a:ext cx="8721221" cy="114300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Une « Révolution Industrielle » ?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185088"/>
            <a:ext cx="8229600" cy="5397876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1.1. Un nouveau mode de production</a:t>
            </a:r>
          </a:p>
        </p:txBody>
      </p:sp>
      <p:pic>
        <p:nvPicPr>
          <p:cNvPr id="8" name="Image 7" descr="SchémaMachineàvapeurWattHachette4e2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265" y="1930286"/>
            <a:ext cx="6080615" cy="49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42088"/>
            <a:ext cx="8229600" cy="1143000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b="1" dirty="0"/>
              <a:t>I) Une « Révolution Industrielle » ?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185088"/>
            <a:ext cx="8229600" cy="5397876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1.1. </a:t>
            </a:r>
            <a:r>
              <a:rPr lang="fr-FR" u="sng" dirty="0"/>
              <a:t>Un nouveau mode de production</a:t>
            </a:r>
          </a:p>
        </p:txBody>
      </p:sp>
      <p:pic>
        <p:nvPicPr>
          <p:cNvPr id="6" name="Image 5" descr="ageIndustrielMachineVape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67" y="1863000"/>
            <a:ext cx="4820668" cy="38130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503" y="6014362"/>
            <a:ext cx="890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http://dunant-evreux-col.spip.ac-rouen.fr/?animation-sur-la-machine-a-vapeur-de-watt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59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257" y="42088"/>
            <a:ext cx="8453543" cy="114300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Une « Révolution Industrielle » ?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185088"/>
            <a:ext cx="8229600" cy="5397876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1.2. Révolution industrielle ou industrialisation </a:t>
            </a:r>
            <a:r>
              <a:rPr lang="fr-FR" dirty="0"/>
              <a:t>?</a:t>
            </a:r>
          </a:p>
        </p:txBody>
      </p:sp>
      <p:pic>
        <p:nvPicPr>
          <p:cNvPr id="3" name="Image 2" descr="TableauVaguesInnovationsRevolutionIndustriel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6321"/>
            <a:ext cx="6085390" cy="4596643"/>
          </a:xfrm>
          <a:prstGeom prst="rect">
            <a:avLst/>
          </a:prstGeom>
        </p:spPr>
      </p:pic>
      <p:pic>
        <p:nvPicPr>
          <p:cNvPr id="5" name="Image 4" descr="4EtapesRevolutionIndustrielle?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76400"/>
            <a:ext cx="4876800" cy="5181600"/>
          </a:xfrm>
          <a:prstGeom prst="rect">
            <a:avLst/>
          </a:prstGeom>
        </p:spPr>
      </p:pic>
      <p:pic>
        <p:nvPicPr>
          <p:cNvPr id="6" name="Image 5" descr="CyclesKondratievVaguesCroissan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7" y="1850571"/>
            <a:ext cx="8752513" cy="47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MIERE-ET-DEUXIEME-INDU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975"/>
            <a:ext cx="9144000" cy="44410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0571" y="5492140"/>
            <a:ext cx="794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Ce sont ces deux premières étapes (surtout la première) qui sont évoquées avec les élèves de CM pour  « l’âge industriel »  </a:t>
            </a:r>
          </a:p>
          <a:p>
            <a:pPr algn="ctr"/>
            <a:r>
              <a:rPr lang="fr-FR" sz="2400" dirty="0"/>
              <a:t>(entre 1815 et 1914 en France)</a:t>
            </a:r>
          </a:p>
        </p:txBody>
      </p:sp>
    </p:spTree>
    <p:extLst>
      <p:ext uri="{BB962C8B-B14F-4D97-AF65-F5344CB8AC3E}">
        <p14:creationId xmlns:p14="http://schemas.microsoft.com/office/powerpoint/2010/main" val="18046034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798</Words>
  <Application>Microsoft Macintosh PowerPoint</Application>
  <PresentationFormat>Affichage à l'écran (4:3)</PresentationFormat>
  <Paragraphs>113</Paragraphs>
  <Slides>30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Thème Office</vt:lpstr>
      <vt:lpstr>L’âge industriel en France </vt:lpstr>
      <vt:lpstr>Introduction</vt:lpstr>
      <vt:lpstr>Présentation PowerPoint</vt:lpstr>
      <vt:lpstr>I) Une « Révolution Industrielle » ?</vt:lpstr>
      <vt:lpstr>Présentation PowerPoint</vt:lpstr>
      <vt:lpstr>I) Une « Révolution Industrielle » ?</vt:lpstr>
      <vt:lpstr>I) Une « Révolution Industrielle » ?</vt:lpstr>
      <vt:lpstr>I) Une « Révolution Industrielle » ?</vt:lpstr>
      <vt:lpstr>Présentation PowerPoint</vt:lpstr>
      <vt:lpstr>Présentation PowerPoint</vt:lpstr>
      <vt:lpstr>I) Une « Révolution Industrielle » ?</vt:lpstr>
      <vt:lpstr>Présentation PowerPoint</vt:lpstr>
      <vt:lpstr>II) La transformation des modes de vie</vt:lpstr>
      <vt:lpstr>II) La transformation des modes de vie</vt:lpstr>
      <vt:lpstr>II) La transformation des modes de vie</vt:lpstr>
      <vt:lpstr>II) La transformation des modes de vie</vt:lpstr>
      <vt:lpstr>II) La transformation des modes de vie</vt:lpstr>
      <vt:lpstr>Présentation PowerPoint</vt:lpstr>
      <vt:lpstr>II) La transformation des modes de vie</vt:lpstr>
      <vt:lpstr>II) La transformation des modes de vie</vt:lpstr>
      <vt:lpstr>Présentation PowerPoint</vt:lpstr>
      <vt:lpstr>III) Les mutations sociales</vt:lpstr>
      <vt:lpstr>III) Les mutations sociales</vt:lpstr>
      <vt:lpstr>III) Les mutations sociales</vt:lpstr>
      <vt:lpstr>Présentation PowerPoint</vt:lpstr>
      <vt:lpstr>Présentation PowerPoint</vt:lpstr>
      <vt:lpstr>III) Les mutations sociales</vt:lpstr>
      <vt:lpstr>Présentation PowerPoint</vt:lpstr>
      <vt:lpstr>Conclusion : donnez une vue d’ensemble de l’âge industriel</vt:lpstr>
      <vt:lpstr>Conclusion :  entrez concrètement dans les conditions de vie et de travail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Europe, le temps de l’usine et de l’émigration</dc:title>
  <dc:creator>Jean-Louis LAUBRY</dc:creator>
  <cp:lastModifiedBy>Jean-Louis Laubry</cp:lastModifiedBy>
  <cp:revision>109</cp:revision>
  <dcterms:created xsi:type="dcterms:W3CDTF">2015-02-18T09:06:55Z</dcterms:created>
  <dcterms:modified xsi:type="dcterms:W3CDTF">2021-02-12T08:59:17Z</dcterms:modified>
</cp:coreProperties>
</file>