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7" r:id="rId2"/>
    <p:sldId id="268" r:id="rId3"/>
    <p:sldId id="294" r:id="rId4"/>
    <p:sldId id="256" r:id="rId5"/>
    <p:sldId id="283" r:id="rId6"/>
    <p:sldId id="266" r:id="rId7"/>
    <p:sldId id="267" r:id="rId8"/>
    <p:sldId id="265" r:id="rId9"/>
    <p:sldId id="275" r:id="rId10"/>
    <p:sldId id="276" r:id="rId11"/>
    <p:sldId id="269" r:id="rId12"/>
    <p:sldId id="282" r:id="rId13"/>
    <p:sldId id="258" r:id="rId14"/>
    <p:sldId id="270" r:id="rId15"/>
    <p:sldId id="271" r:id="rId16"/>
    <p:sldId id="272" r:id="rId17"/>
    <p:sldId id="281" r:id="rId18"/>
    <p:sldId id="285" r:id="rId19"/>
    <p:sldId id="286" r:id="rId20"/>
    <p:sldId id="280" r:id="rId21"/>
    <p:sldId id="293" r:id="rId22"/>
    <p:sldId id="262" r:id="rId23"/>
    <p:sldId id="273" r:id="rId24"/>
    <p:sldId id="274" r:id="rId25"/>
    <p:sldId id="287" r:id="rId26"/>
    <p:sldId id="288" r:id="rId27"/>
    <p:sldId id="284" r:id="rId28"/>
    <p:sldId id="289" r:id="rId29"/>
    <p:sldId id="278" r:id="rId30"/>
    <p:sldId id="295" r:id="rId31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30"/>
    <p:restoredTop sz="94662"/>
  </p:normalViewPr>
  <p:slideViewPr>
    <p:cSldViewPr snapToGrid="0" snapToObjects="1">
      <p:cViewPr varScale="1">
        <p:scale>
          <a:sx n="104" d="100"/>
          <a:sy n="104" d="100"/>
        </p:scale>
        <p:origin x="97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1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E1A82-2085-0B45-8CFF-D7D900C03DD7}" type="datetimeFigureOut">
              <a:rPr lang="fr-FR" smtClean="0"/>
              <a:pPr/>
              <a:t>12/02/2021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C3E95-CA4C-044C-B331-9FE2B175DD4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8370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C3E95-CA4C-044C-B331-9FE2B175DD4A}" type="slidenum">
              <a:rPr lang="fr-FR" smtClean="0"/>
              <a:pPr/>
              <a:t>22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C3E95-CA4C-044C-B331-9FE2B175DD4A}" type="slidenum">
              <a:rPr lang="fr-FR" smtClean="0"/>
              <a:pPr/>
              <a:t>23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C3E95-CA4C-044C-B331-9FE2B175DD4A}" type="slidenum">
              <a:rPr lang="fr-FR" smtClean="0"/>
              <a:pPr/>
              <a:t>24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C3E95-CA4C-044C-B331-9FE2B175DD4A}" type="slidenum">
              <a:rPr lang="fr-FR" smtClean="0"/>
              <a:pPr/>
              <a:t>27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ECA62-8176-7147-A2F6-650157600E38}" type="datetimeFigureOut">
              <a:rPr lang="fr-FR" smtClean="0"/>
              <a:pPr/>
              <a:t>12/02/2021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0CC53-361A-9D46-ABF1-D943FCFDDA9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ECA62-8176-7147-A2F6-650157600E38}" type="datetimeFigureOut">
              <a:rPr lang="fr-FR" smtClean="0"/>
              <a:pPr/>
              <a:t>12/02/2021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0CC53-361A-9D46-ABF1-D943FCFDDA9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ECA62-8176-7147-A2F6-650157600E38}" type="datetimeFigureOut">
              <a:rPr lang="fr-FR" smtClean="0"/>
              <a:pPr/>
              <a:t>12/02/2021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0CC53-361A-9D46-ABF1-D943FCFDDA9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ECA62-8176-7147-A2F6-650157600E38}" type="datetimeFigureOut">
              <a:rPr lang="fr-FR" smtClean="0"/>
              <a:pPr/>
              <a:t>12/02/2021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0CC53-361A-9D46-ABF1-D943FCFDDA9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ECA62-8176-7147-A2F6-650157600E38}" type="datetimeFigureOut">
              <a:rPr lang="fr-FR" smtClean="0"/>
              <a:pPr/>
              <a:t>12/02/2021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0CC53-361A-9D46-ABF1-D943FCFDDA9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ECA62-8176-7147-A2F6-650157600E38}" type="datetimeFigureOut">
              <a:rPr lang="fr-FR" smtClean="0"/>
              <a:pPr/>
              <a:t>12/02/2021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0CC53-361A-9D46-ABF1-D943FCFDDA9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ECA62-8176-7147-A2F6-650157600E38}" type="datetimeFigureOut">
              <a:rPr lang="fr-FR" smtClean="0"/>
              <a:pPr/>
              <a:t>12/02/2021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0CC53-361A-9D46-ABF1-D943FCFDDA9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ECA62-8176-7147-A2F6-650157600E38}" type="datetimeFigureOut">
              <a:rPr lang="fr-FR" smtClean="0"/>
              <a:pPr/>
              <a:t>12/02/2021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0CC53-361A-9D46-ABF1-D943FCFDDA9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ECA62-8176-7147-A2F6-650157600E38}" type="datetimeFigureOut">
              <a:rPr lang="fr-FR" smtClean="0"/>
              <a:pPr/>
              <a:t>12/02/2021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0CC53-361A-9D46-ABF1-D943FCFDDA9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ECA62-8176-7147-A2F6-650157600E38}" type="datetimeFigureOut">
              <a:rPr lang="fr-FR" smtClean="0"/>
              <a:pPr/>
              <a:t>12/02/2021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0CC53-361A-9D46-ABF1-D943FCFDDA9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ECA62-8176-7147-A2F6-650157600E38}" type="datetimeFigureOut">
              <a:rPr lang="fr-FR" smtClean="0"/>
              <a:pPr/>
              <a:t>12/02/2021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0CC53-361A-9D46-ABF1-D943FCFDDA9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ECA62-8176-7147-A2F6-650157600E38}" type="datetimeFigureOut">
              <a:rPr lang="fr-FR" smtClean="0"/>
              <a:pPr/>
              <a:t>12/02/2021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0CC53-361A-9D46-ABF1-D943FCFDDA9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9.wdp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1.wdp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4.wdp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7.wdp"/><Relationship Id="rId5" Type="http://schemas.openxmlformats.org/officeDocument/2006/relationships/image" Target="../media/image31.png"/><Relationship Id="rId4" Type="http://schemas.microsoft.com/office/2007/relationships/hdphoto" Target="../media/hdphoto16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9.wdp"/><Relationship Id="rId5" Type="http://schemas.openxmlformats.org/officeDocument/2006/relationships/image" Target="../media/image33.png"/><Relationship Id="rId4" Type="http://schemas.microsoft.com/office/2007/relationships/hdphoto" Target="../media/hdphoto18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4.png"/><Relationship Id="rId7" Type="http://schemas.microsoft.com/office/2007/relationships/hdphoto" Target="../media/hdphoto2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microsoft.com/office/2007/relationships/hdphoto" Target="../media/hdphoto20.wdp"/><Relationship Id="rId9" Type="http://schemas.microsoft.com/office/2007/relationships/hdphoto" Target="../media/hdphoto22.wdp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4.wdp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4" Type="http://schemas.microsoft.com/office/2007/relationships/hdphoto" Target="../media/hdphoto25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6.wdp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7.wdp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8.wdp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31.wdp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hyperlink" Target="https://www.youtube.com/watch?v=cl3G7sIwbUg" TargetMode="External"/><Relationship Id="rId1" Type="http://schemas.openxmlformats.org/officeDocument/2006/relationships/slideLayout" Target="../slideLayouts/slideLayout6.xml"/><Relationship Id="rId6" Type="http://schemas.microsoft.com/office/2007/relationships/hdphoto" Target="../media/hdphoto30.wdp"/><Relationship Id="rId5" Type="http://schemas.openxmlformats.org/officeDocument/2006/relationships/image" Target="../media/image46.png"/><Relationship Id="rId4" Type="http://schemas.microsoft.com/office/2007/relationships/hdphoto" Target="../media/hdphoto29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dunant-evreux-col.spip.ac-rouen.fr/?animation-sur-la-machine-a-vapeur-de-watt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252537"/>
            <a:ext cx="7772400" cy="1755775"/>
          </a:xfrm>
          <a:noFill/>
          <a:ln w="63500">
            <a:solidFill>
              <a:schemeClr val="tx1"/>
            </a:solidFill>
          </a:ln>
        </p:spPr>
        <p:txBody>
          <a:bodyPr/>
          <a:lstStyle/>
          <a:p>
            <a:r>
              <a:rPr lang="fr-FR" b="1" dirty="0">
                <a:solidFill>
                  <a:srgbClr val="0432FF"/>
                </a:solidFill>
              </a:rPr>
              <a:t>L’âge industriel en France 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>
                <a:solidFill>
                  <a:srgbClr val="000000"/>
                </a:solidFill>
              </a:rPr>
              <a:t>UE22 EC2   -   TD5</a:t>
            </a:r>
            <a:endParaRPr lang="fr-F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EtapesRevolutionIndustrielleParPaysEurop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86" y="186678"/>
            <a:ext cx="8583827" cy="643787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-25918" y="1025074"/>
            <a:ext cx="9356199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Un processus d’industrialisation différent selon les pays (lent en France)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6FF40F-DA93-094D-B33B-E8DD91C43261}"/>
              </a:ext>
            </a:extLst>
          </p:cNvPr>
          <p:cNvSpPr txBox="1"/>
          <p:nvPr/>
        </p:nvSpPr>
        <p:spPr>
          <a:xfrm>
            <a:off x="401856" y="6255216"/>
            <a:ext cx="8195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432FF"/>
                </a:solidFill>
              </a:rPr>
              <a:t>En France, un démarrage (« </a:t>
            </a:r>
            <a:r>
              <a:rPr lang="fr-FR" dirty="0" err="1">
                <a:solidFill>
                  <a:srgbClr val="0432FF"/>
                </a:solidFill>
              </a:rPr>
              <a:t>take</a:t>
            </a:r>
            <a:r>
              <a:rPr lang="fr-FR" dirty="0">
                <a:solidFill>
                  <a:srgbClr val="0432FF"/>
                </a:solidFill>
              </a:rPr>
              <a:t> off ») précoce, mais une croissance industrielle lente</a:t>
            </a:r>
          </a:p>
        </p:txBody>
      </p:sp>
    </p:spTree>
    <p:extLst>
      <p:ext uri="{BB962C8B-B14F-4D97-AF65-F5344CB8AC3E}">
        <p14:creationId xmlns:p14="http://schemas.microsoft.com/office/powerpoint/2010/main" val="3485175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81422" y="42088"/>
            <a:ext cx="8505378" cy="897245"/>
          </a:xfr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I) Une « Révolution Industrielle » ?</a:t>
            </a: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061098"/>
            <a:ext cx="8229600" cy="5521866"/>
          </a:xfrm>
        </p:spPr>
        <p:txBody>
          <a:bodyPr/>
          <a:lstStyle/>
          <a:p>
            <a:pPr marL="0" indent="0">
              <a:buNone/>
            </a:pPr>
            <a:r>
              <a:rPr lang="fr-FR" u="sng" dirty="0"/>
              <a:t>1.3. Des conséquences dans tous les domaines</a:t>
            </a:r>
          </a:p>
        </p:txBody>
      </p:sp>
      <p:pic>
        <p:nvPicPr>
          <p:cNvPr id="5" name="Image 4" descr="TableauEvolutionProductionsXIXe4eHatier20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7044"/>
            <a:ext cx="6045648" cy="3479099"/>
          </a:xfrm>
          <a:prstGeom prst="rect">
            <a:avLst/>
          </a:prstGeom>
        </p:spPr>
      </p:pic>
      <p:pic>
        <p:nvPicPr>
          <p:cNvPr id="6" name="Image 5" descr="TableauDélaisCoûtsTransportsXIXe4eHatier200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286" y="2127044"/>
            <a:ext cx="3011714" cy="366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517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sTrainFranceXIXeGuideEnseignantBordas2005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07" y="3480380"/>
            <a:ext cx="8569813" cy="3377620"/>
          </a:xfrm>
          <a:prstGeom prst="rect">
            <a:avLst/>
          </a:prstGeom>
        </p:spPr>
      </p:pic>
      <p:pic>
        <p:nvPicPr>
          <p:cNvPr id="3" name="Image 2" descr="steamship-savannah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325"/>
            <a:ext cx="4443765" cy="3188961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899942" y="0"/>
            <a:ext cx="254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Savannah, milieu XIXème</a:t>
            </a:r>
          </a:p>
        </p:txBody>
      </p:sp>
      <p:pic>
        <p:nvPicPr>
          <p:cNvPr id="5" name="Image 4" descr="gal34_beuzon_001f.jpe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6000"/>
                    </a14:imgEffect>
                    <a14:imgEffect>
                      <a14:brightnessContrast brigh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570" y="0"/>
            <a:ext cx="4499429" cy="351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732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199" y="13712"/>
            <a:ext cx="8497279" cy="1143000"/>
          </a:xfrm>
          <a:ln>
            <a:solidFill>
              <a:srgbClr val="000000"/>
            </a:solidFill>
          </a:ln>
        </p:spPr>
        <p:txBody>
          <a:bodyPr>
            <a:normAutofit fontScale="90000"/>
          </a:bodyPr>
          <a:lstStyle/>
          <a:p>
            <a:r>
              <a:rPr lang="fr-FR" b="1" dirty="0"/>
              <a:t>II) La transformation des modes de vie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1191357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fr-FR" u="sng" dirty="0"/>
              <a:t>2.1. Dans les campagnes</a:t>
            </a:r>
          </a:p>
        </p:txBody>
      </p:sp>
      <p:pic>
        <p:nvPicPr>
          <p:cNvPr id="3" name="Image 2" descr="TabPayeMoisonneursLhermitte18824eMagnard2002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2000"/>
                    </a14:imgEffect>
                    <a14:imgEffect>
                      <a14:brightnessContrast bright="1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035" y="2394857"/>
            <a:ext cx="5460343" cy="3161393"/>
          </a:xfrm>
          <a:prstGeom prst="rect">
            <a:avLst/>
          </a:prstGeom>
        </p:spPr>
      </p:pic>
      <p:pic>
        <p:nvPicPr>
          <p:cNvPr id="4" name="Image 3" descr="AffichePubbatteuseàvapeur18894eHatier200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9053" y="1958658"/>
            <a:ext cx="3334232" cy="4442223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671285" y="5556250"/>
            <a:ext cx="4237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La paye des moissonneurs, Lhermitte, 1882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BBE1017-3E97-8D4E-8931-C0931DF4FE38}"/>
              </a:ext>
            </a:extLst>
          </p:cNvPr>
          <p:cNvSpPr txBox="1"/>
          <p:nvPr/>
        </p:nvSpPr>
        <p:spPr>
          <a:xfrm>
            <a:off x="247135" y="6042454"/>
            <a:ext cx="5352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432FF"/>
                </a:solidFill>
              </a:rPr>
              <a:t>Les campagnes sont elles aussi touchées par l’industrialisation (machinisme, voies ferrées)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87" y="13712"/>
            <a:ext cx="8734181" cy="966003"/>
          </a:xfrm>
          <a:ln>
            <a:solidFill>
              <a:srgbClr val="000000"/>
            </a:solidFill>
          </a:ln>
        </p:spPr>
        <p:txBody>
          <a:bodyPr>
            <a:normAutofit fontScale="90000"/>
          </a:bodyPr>
          <a:lstStyle/>
          <a:p>
            <a:r>
              <a:rPr lang="fr-FR" b="1" dirty="0"/>
              <a:t>II) La transformation des modes de vie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979715"/>
            <a:ext cx="8229600" cy="4737606"/>
          </a:xfrm>
        </p:spPr>
        <p:txBody>
          <a:bodyPr/>
          <a:lstStyle/>
          <a:p>
            <a:pPr marL="0" indent="0">
              <a:buNone/>
            </a:pPr>
            <a:r>
              <a:rPr lang="fr-FR" u="sng" dirty="0"/>
              <a:t>2.2. Un nouveau régime démographique</a:t>
            </a:r>
          </a:p>
        </p:txBody>
      </p:sp>
      <p:pic>
        <p:nvPicPr>
          <p:cNvPr id="6" name="Image 5" descr="613px-Transition_démographique.svg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5959" y="1554041"/>
            <a:ext cx="8032611" cy="4324244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</a:ln>
        </p:spPr>
      </p:pic>
      <p:sp>
        <p:nvSpPr>
          <p:cNvPr id="3" name="ZoneTexte 2"/>
          <p:cNvSpPr txBox="1"/>
          <p:nvPr/>
        </p:nvSpPr>
        <p:spPr>
          <a:xfrm>
            <a:off x="-144387" y="6427847"/>
            <a:ext cx="95333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432FF"/>
                </a:solidFill>
              </a:rPr>
              <a:t>+ exode rural</a:t>
            </a:r>
            <a:r>
              <a:rPr lang="fr-FR" sz="2000" dirty="0">
                <a:solidFill>
                  <a:srgbClr val="0432FF"/>
                </a:solidFill>
                <a:sym typeface="Wingdings"/>
              </a:rPr>
              <a:t></a:t>
            </a:r>
            <a:r>
              <a:rPr lang="fr-FR" sz="2000" b="1" dirty="0">
                <a:solidFill>
                  <a:srgbClr val="0432FF"/>
                </a:solidFill>
              </a:rPr>
              <a:t> bascule entre population rurale et </a:t>
            </a:r>
            <a:r>
              <a:rPr lang="fr-FR" sz="2000" b="1" dirty="0" err="1">
                <a:solidFill>
                  <a:srgbClr val="0432FF"/>
                </a:solidFill>
              </a:rPr>
              <a:t>urbaine</a:t>
            </a:r>
            <a:r>
              <a:rPr lang="fr-FR" sz="2000" dirty="0" err="1">
                <a:solidFill>
                  <a:srgbClr val="0432FF"/>
                </a:solidFill>
                <a:sym typeface="Wingdings"/>
              </a:rPr>
              <a:t></a:t>
            </a:r>
            <a:r>
              <a:rPr lang="fr-FR" sz="2000" b="1" dirty="0" err="1">
                <a:solidFill>
                  <a:srgbClr val="0432FF"/>
                </a:solidFill>
              </a:rPr>
              <a:t>changement</a:t>
            </a:r>
            <a:r>
              <a:rPr lang="fr-FR" sz="2000" b="1" dirty="0">
                <a:solidFill>
                  <a:srgbClr val="0432FF"/>
                </a:solidFill>
              </a:rPr>
              <a:t> de civilisation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8B45CAD-D1E4-D44B-8BE0-D9DD39A9C09F}"/>
              </a:ext>
            </a:extLst>
          </p:cNvPr>
          <p:cNvSpPr txBox="1"/>
          <p:nvPr/>
        </p:nvSpPr>
        <p:spPr>
          <a:xfrm>
            <a:off x="457200" y="5878285"/>
            <a:ext cx="8477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432FF"/>
                </a:solidFill>
              </a:rPr>
              <a:t>Baisse du taux de mortalité précédant la baisse du taux de natalité d’où augmentation forte de la population pendant la « transition »</a:t>
            </a:r>
          </a:p>
        </p:txBody>
      </p:sp>
    </p:spTree>
    <p:extLst>
      <p:ext uri="{BB962C8B-B14F-4D97-AF65-F5344CB8AC3E}">
        <p14:creationId xmlns:p14="http://schemas.microsoft.com/office/powerpoint/2010/main" val="3168037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6629" y="13713"/>
            <a:ext cx="8734180" cy="689086"/>
          </a:xfrm>
          <a:ln>
            <a:solidFill>
              <a:srgbClr val="000000"/>
            </a:solidFill>
          </a:ln>
        </p:spPr>
        <p:txBody>
          <a:bodyPr>
            <a:normAutofit fontScale="90000"/>
          </a:bodyPr>
          <a:lstStyle/>
          <a:p>
            <a:r>
              <a:rPr lang="fr-FR" b="1" dirty="0"/>
              <a:t>II) La transformation des modes de vie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889001"/>
            <a:ext cx="8229600" cy="4828320"/>
          </a:xfrm>
        </p:spPr>
        <p:txBody>
          <a:bodyPr/>
          <a:lstStyle/>
          <a:p>
            <a:pPr marL="0" indent="0">
              <a:buNone/>
            </a:pPr>
            <a:r>
              <a:rPr lang="fr-FR" u="sng" dirty="0"/>
              <a:t>2.3. Dans les villes </a:t>
            </a:r>
          </a:p>
        </p:txBody>
      </p:sp>
      <p:pic>
        <p:nvPicPr>
          <p:cNvPr id="7" name="Image 6" descr="PlanParisfinSdEmpire4eMagnard2002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6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362105"/>
            <a:ext cx="8026096" cy="4495895"/>
          </a:xfrm>
          <a:prstGeom prst="rect">
            <a:avLst/>
          </a:prstGeom>
        </p:spPr>
      </p:pic>
      <p:pic>
        <p:nvPicPr>
          <p:cNvPr id="3" name="Image 2" descr="GraphiqueEvolutionParisienne4eMagnard2002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041" y="702798"/>
            <a:ext cx="3086959" cy="178754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475343" y="1665905"/>
            <a:ext cx="9078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0432FF"/>
                </a:solidFill>
              </a:rPr>
              <a:t>PARIS</a:t>
            </a:r>
          </a:p>
        </p:txBody>
      </p:sp>
    </p:spTree>
    <p:extLst>
      <p:ext uri="{BB962C8B-B14F-4D97-AF65-F5344CB8AC3E}">
        <p14:creationId xmlns:p14="http://schemas.microsoft.com/office/powerpoint/2010/main" val="2240590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3669" y="13712"/>
            <a:ext cx="8863767" cy="945177"/>
          </a:xfrm>
          <a:ln>
            <a:solidFill>
              <a:srgbClr val="000000"/>
            </a:solidFill>
          </a:ln>
        </p:spPr>
        <p:txBody>
          <a:bodyPr>
            <a:normAutofit fontScale="90000"/>
          </a:bodyPr>
          <a:lstStyle/>
          <a:p>
            <a:r>
              <a:rPr lang="fr-FR" b="1" dirty="0"/>
              <a:t>II) La transformation des modes de vie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1191357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fr-FR" u="sng" dirty="0"/>
              <a:t>2.3. Dans les villes </a:t>
            </a:r>
          </a:p>
        </p:txBody>
      </p:sp>
      <p:pic>
        <p:nvPicPr>
          <p:cNvPr id="6" name="Image 5" descr="PhotoBoulevardRaspail19124eMagnard2002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6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76674" y="1592368"/>
            <a:ext cx="4810126" cy="4737100"/>
          </a:xfrm>
          <a:prstGeom prst="rect">
            <a:avLst/>
          </a:prstGeom>
        </p:spPr>
      </p:pic>
      <p:pic>
        <p:nvPicPr>
          <p:cNvPr id="8" name="Image 7" descr="PhotoRueStGermainAuxerrois18654eMagnard2002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6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924" y="2003156"/>
            <a:ext cx="3494851" cy="4308169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953000" y="6311325"/>
            <a:ext cx="2431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Boulevard Raspail, 1912</a:t>
            </a:r>
          </a:p>
        </p:txBody>
      </p:sp>
    </p:spTree>
    <p:extLst>
      <p:ext uri="{BB962C8B-B14F-4D97-AF65-F5344CB8AC3E}">
        <p14:creationId xmlns:p14="http://schemas.microsoft.com/office/powerpoint/2010/main" val="2776167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381" y="13712"/>
            <a:ext cx="8786015" cy="921325"/>
          </a:xfrm>
          <a:ln>
            <a:solidFill>
              <a:srgbClr val="000000"/>
            </a:solidFill>
          </a:ln>
        </p:spPr>
        <p:txBody>
          <a:bodyPr>
            <a:normAutofit fontScale="90000"/>
          </a:bodyPr>
          <a:lstStyle/>
          <a:p>
            <a:r>
              <a:rPr lang="fr-FR" b="1" dirty="0"/>
              <a:t>II) La transformation des modes de vie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935037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fr-FR" u="sng" dirty="0"/>
              <a:t>2.3. Dans les villes </a:t>
            </a:r>
          </a:p>
        </p:txBody>
      </p:sp>
      <p:pic>
        <p:nvPicPr>
          <p:cNvPr id="9" name="Image 8" descr="CoupeImmeubleParisienBertall184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0784"/>
            <a:ext cx="3577819" cy="5157216"/>
          </a:xfrm>
          <a:prstGeom prst="rect">
            <a:avLst/>
          </a:prstGeom>
        </p:spPr>
      </p:pic>
      <p:pic>
        <p:nvPicPr>
          <p:cNvPr id="8" name="Image 7" descr="PhotoPercementAvenueOpéra18604eHatier200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19" y="1700784"/>
            <a:ext cx="4258633" cy="3760216"/>
          </a:xfrm>
          <a:prstGeom prst="rect">
            <a:avLst/>
          </a:prstGeom>
        </p:spPr>
      </p:pic>
      <p:pic>
        <p:nvPicPr>
          <p:cNvPr id="10" name="Image 9" descr="TexteDépartOuvriersdeParisHaussmann4eHatier200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976" y="1700784"/>
            <a:ext cx="2097024" cy="515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7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onet-gare-saint-lazare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08" y="435413"/>
            <a:ext cx="7933158" cy="587828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35837" y="6379795"/>
            <a:ext cx="8035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Monet, </a:t>
            </a:r>
            <a:r>
              <a:rPr lang="fr-FR" i="1" dirty="0"/>
              <a:t>La Gare Saint-Lazare</a:t>
            </a:r>
            <a:r>
              <a:rPr lang="fr-FR" dirty="0"/>
              <a:t>, huile sur toile, 75x105 cm, 1877, Musée d’Orsay, Paris.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526951" y="66081"/>
            <a:ext cx="3214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ym typeface="Wingdings"/>
              </a:rPr>
              <a:t> </a:t>
            </a:r>
            <a:r>
              <a:rPr lang="fr-FR" i="1" dirty="0"/>
              <a:t>HISTOIRE DES ARTS</a:t>
            </a:r>
          </a:p>
        </p:txBody>
      </p:sp>
    </p:spTree>
    <p:extLst>
      <p:ext uri="{BB962C8B-B14F-4D97-AF65-F5344CB8AC3E}">
        <p14:creationId xmlns:p14="http://schemas.microsoft.com/office/powerpoint/2010/main" val="2084366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0298" y="13712"/>
            <a:ext cx="8466502" cy="766431"/>
          </a:xfrm>
          <a:ln>
            <a:solidFill>
              <a:srgbClr val="000000"/>
            </a:solidFill>
          </a:ln>
        </p:spPr>
        <p:txBody>
          <a:bodyPr>
            <a:normAutofit fontScale="90000"/>
          </a:bodyPr>
          <a:lstStyle/>
          <a:p>
            <a:r>
              <a:rPr lang="fr-FR" b="1" dirty="0"/>
              <a:t>II) La transformation des modes de vie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199" y="979714"/>
            <a:ext cx="6509657" cy="45380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 u="sng" dirty="0"/>
              <a:t>2.3. Dans les villes </a:t>
            </a:r>
          </a:p>
          <a:p>
            <a:pPr marL="0" indent="0">
              <a:buNone/>
            </a:pPr>
            <a:r>
              <a:rPr lang="fr-FR" sz="2800" dirty="0"/>
              <a:t>quelques « </a:t>
            </a:r>
            <a:r>
              <a:rPr lang="fr-FR" sz="2800" i="1" dirty="0"/>
              <a:t>villes champignons</a:t>
            </a:r>
            <a:r>
              <a:rPr lang="fr-FR" sz="2800" dirty="0"/>
              <a:t> » </a:t>
            </a:r>
          </a:p>
          <a:p>
            <a:pPr marL="0" indent="0">
              <a:buNone/>
            </a:pPr>
            <a:r>
              <a:rPr lang="fr-FR" sz="2800" dirty="0"/>
              <a:t>(industrielles) </a:t>
            </a:r>
          </a:p>
        </p:txBody>
      </p:sp>
      <p:pic>
        <p:nvPicPr>
          <p:cNvPr id="3" name="Image 2" descr="SchémaFabricationAcierLeCreusot18704eHatier2002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33783"/>
            <a:ext cx="9144000" cy="3424217"/>
          </a:xfrm>
          <a:prstGeom prst="rect">
            <a:avLst/>
          </a:prstGeom>
        </p:spPr>
      </p:pic>
      <p:pic>
        <p:nvPicPr>
          <p:cNvPr id="4" name="Image 3" descr="PeintureMarteauPilon1878LeCreusot4eHatier2002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8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612" y="780142"/>
            <a:ext cx="3702388" cy="302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292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Introduction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612613" y="2122392"/>
            <a:ext cx="807418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600" b="1" dirty="0"/>
              <a:t>Quels bouleversements interviennent à l’âge industriel </a:t>
            </a:r>
            <a:r>
              <a:rPr lang="fr-FR" sz="3600" b="1" i="1" dirty="0"/>
              <a:t>au XIXème siècle (jusqu’en 1914) </a:t>
            </a:r>
            <a:r>
              <a:rPr lang="fr-FR" sz="3600" b="1" dirty="0"/>
              <a:t>?</a:t>
            </a:r>
          </a:p>
          <a:p>
            <a:endParaRPr lang="fr-FR" sz="3600" dirty="0"/>
          </a:p>
          <a:p>
            <a:r>
              <a:rPr lang="fr-FR" sz="3200" dirty="0"/>
              <a:t>Le cas du Royaume-Uni</a:t>
            </a:r>
          </a:p>
          <a:p>
            <a:pPr algn="just"/>
            <a:r>
              <a:rPr lang="fr-FR" sz="3200" i="1" dirty="0"/>
              <a:t>Cf. Texte d’Engels décrivant l’Angleterre vers 1845 et employant le terme « révolution industrielle » (document 7 du dossier).</a:t>
            </a:r>
          </a:p>
          <a:p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254739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381" y="13712"/>
            <a:ext cx="8949618" cy="766431"/>
          </a:xfrm>
          <a:ln>
            <a:solidFill>
              <a:srgbClr val="000000"/>
            </a:solidFill>
          </a:ln>
        </p:spPr>
        <p:txBody>
          <a:bodyPr>
            <a:normAutofit fontScale="90000"/>
          </a:bodyPr>
          <a:lstStyle/>
          <a:p>
            <a:r>
              <a:rPr lang="fr-FR" b="1" dirty="0"/>
              <a:t>II) La transformation des modes de vie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-2" y="743856"/>
            <a:ext cx="9144001" cy="4773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 u="sng" dirty="0"/>
              <a:t>2.3. Dans les villes : quelques « villes champignons » </a:t>
            </a:r>
          </a:p>
          <a:p>
            <a:pPr marL="0" indent="0">
              <a:buNone/>
            </a:pPr>
            <a:r>
              <a:rPr lang="fr-FR" sz="2800" dirty="0"/>
              <a:t>(industrielles) </a:t>
            </a:r>
          </a:p>
        </p:txBody>
      </p:sp>
      <p:pic>
        <p:nvPicPr>
          <p:cNvPr id="7" name="Image 6" descr="GravureLeCreusotCitadHach2017CM2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6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30157"/>
            <a:ext cx="8418286" cy="512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349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VitrailEgliseStHenriLeCreusotHenriSchneiderSaFemme1890TDC1096_0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35" y="323044"/>
            <a:ext cx="7045555" cy="5722216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99143" y="6045260"/>
            <a:ext cx="8309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Vitrail figurant dans l’église du Creusot construite au XIXème siècle par la famille Schneider représentant (assis) le couple Schneider (le patron des usines et sa femme).</a:t>
            </a:r>
          </a:p>
        </p:txBody>
      </p:sp>
    </p:spTree>
    <p:extLst>
      <p:ext uri="{BB962C8B-B14F-4D97-AF65-F5344CB8AC3E}">
        <p14:creationId xmlns:p14="http://schemas.microsoft.com/office/powerpoint/2010/main" val="4032563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8714" y="1"/>
            <a:ext cx="8161111" cy="956728"/>
          </a:xfrm>
          <a:ln>
            <a:solidFill>
              <a:srgbClr val="000000"/>
            </a:solidFill>
          </a:ln>
        </p:spPr>
        <p:txBody>
          <a:bodyPr/>
          <a:lstStyle/>
          <a:p>
            <a:pPr algn="l"/>
            <a:r>
              <a:rPr lang="fr-FR" b="1" dirty="0"/>
              <a:t>III) Les mutations sociales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956729"/>
            <a:ext cx="8229600" cy="5169435"/>
          </a:xfrm>
        </p:spPr>
        <p:txBody>
          <a:bodyPr/>
          <a:lstStyle/>
          <a:p>
            <a:pPr marL="0" indent="0">
              <a:buNone/>
            </a:pPr>
            <a:r>
              <a:rPr lang="fr-FR" u="sng" dirty="0"/>
              <a:t>3.1. Une société nouvelle</a:t>
            </a:r>
          </a:p>
        </p:txBody>
      </p:sp>
      <p:pic>
        <p:nvPicPr>
          <p:cNvPr id="8" name="Image 7" descr="AngersLa boucherie L. Girault33 rue Saint-Jacquesvers 1910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839800"/>
            <a:ext cx="4890960" cy="305685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82961" y="4878507"/>
            <a:ext cx="4477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Angers - La boucherie L. Girault 33 rue Saint-Jacques vers 1910</a:t>
            </a:r>
          </a:p>
        </p:txBody>
      </p:sp>
      <p:pic>
        <p:nvPicPr>
          <p:cNvPr id="10" name="Image 9" descr="metiers-et-commercants-au-planteur-de-Caiffa--2-.jp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8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14571" y="1524444"/>
            <a:ext cx="3229429" cy="5320799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4440123" y="1839800"/>
            <a:ext cx="1474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Photos-cartes</a:t>
            </a:r>
            <a:r>
              <a:rPr lang="fr-FR" dirty="0"/>
              <a:t> vers 1900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-72573" y="5614912"/>
            <a:ext cx="6168572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Les « </a:t>
            </a:r>
            <a:r>
              <a:rPr lang="fr-FR" sz="2400" i="1" dirty="0"/>
              <a:t>couches nouvelles</a:t>
            </a:r>
            <a:r>
              <a:rPr lang="fr-FR" sz="2400" dirty="0"/>
              <a:t> »</a:t>
            </a:r>
          </a:p>
          <a:p>
            <a:r>
              <a:rPr lang="fr-FR" sz="2400" dirty="0"/>
              <a:t> (classes moyennes : employés, commerçants…) 2</a:t>
            </a:r>
            <a:r>
              <a:rPr lang="fr-FR" sz="2400" baseline="30000" dirty="0"/>
              <a:t>ème</a:t>
            </a:r>
            <a:r>
              <a:rPr lang="fr-FR" sz="2400" dirty="0"/>
              <a:t> moitié XIXème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225" y="1"/>
            <a:ext cx="8229600" cy="956728"/>
          </a:xfrm>
          <a:ln>
            <a:solidFill>
              <a:srgbClr val="000000"/>
            </a:solidFill>
          </a:ln>
        </p:spPr>
        <p:txBody>
          <a:bodyPr/>
          <a:lstStyle/>
          <a:p>
            <a:r>
              <a:rPr lang="fr-FR" dirty="0"/>
              <a:t>III) Les mutations sociales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956729"/>
            <a:ext cx="8229600" cy="5169435"/>
          </a:xfrm>
        </p:spPr>
        <p:txBody>
          <a:bodyPr/>
          <a:lstStyle/>
          <a:p>
            <a:pPr marL="0" indent="0">
              <a:buNone/>
            </a:pPr>
            <a:r>
              <a:rPr lang="fr-FR" u="sng" dirty="0"/>
              <a:t>3.2. Le triomphe de la bourgeoisie</a:t>
            </a:r>
          </a:p>
        </p:txBody>
      </p:sp>
      <p:pic>
        <p:nvPicPr>
          <p:cNvPr id="3" name="Image 2" descr="TablLogBourg4eHat2006-96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8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54310" y="2049215"/>
            <a:ext cx="4352041" cy="4745285"/>
          </a:xfrm>
          <a:prstGeom prst="rect">
            <a:avLst/>
          </a:prstGeom>
        </p:spPr>
      </p:pic>
      <p:pic>
        <p:nvPicPr>
          <p:cNvPr id="4" name="Image 3" descr="PhotoLogBourg4eHat2006-150.jp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6000"/>
                    </a14:imgEffect>
                    <a14:imgEffect>
                      <a14:brightnessContrast brigh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9484" y="1600200"/>
            <a:ext cx="4187825" cy="519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249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225" y="1"/>
            <a:ext cx="8229600" cy="956728"/>
          </a:xfrm>
        </p:spPr>
        <p:txBody>
          <a:bodyPr/>
          <a:lstStyle/>
          <a:p>
            <a:r>
              <a:rPr lang="fr-FR" b="1" dirty="0"/>
              <a:t>III) Les mutations sociales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956729"/>
            <a:ext cx="8229600" cy="5169435"/>
          </a:xfrm>
        </p:spPr>
        <p:txBody>
          <a:bodyPr/>
          <a:lstStyle/>
          <a:p>
            <a:pPr marL="0" indent="0">
              <a:buNone/>
            </a:pPr>
            <a:r>
              <a:rPr lang="fr-FR" u="sng" dirty="0"/>
              <a:t>3.3. L’intégration difficile du monde ouvrier</a:t>
            </a:r>
          </a:p>
        </p:txBody>
      </p:sp>
      <p:pic>
        <p:nvPicPr>
          <p:cNvPr id="6" name="Image 5" descr="GravureXIXeAtelierCanutLyonTisseurEnSoie.tiff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572" y="1826307"/>
            <a:ext cx="5791623" cy="4106407"/>
          </a:xfrm>
          <a:prstGeom prst="rect">
            <a:avLst/>
          </a:prstGeom>
        </p:spPr>
      </p:pic>
      <p:pic>
        <p:nvPicPr>
          <p:cNvPr id="7" name="Image 6" descr="PhotoLogOuvr4eHat2006-30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6885" y="2619558"/>
            <a:ext cx="4027115" cy="4238442"/>
          </a:xfrm>
          <a:prstGeom prst="rect">
            <a:avLst/>
          </a:prstGeom>
        </p:spPr>
      </p:pic>
      <p:pic>
        <p:nvPicPr>
          <p:cNvPr id="3" name="Image 2" descr="paris_1840_GravureLogementOuvrier.jpeg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2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140" y="2619558"/>
            <a:ext cx="5792860" cy="4238442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637297" y="6288938"/>
            <a:ext cx="2713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Gravure, logement ouvrier à Paris, 1840</a:t>
            </a:r>
          </a:p>
        </p:txBody>
      </p:sp>
      <p:pic>
        <p:nvPicPr>
          <p:cNvPr id="9" name="Image 8" descr="ToiletteMineur2.jpg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11000"/>
                    </a14:imgEffect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895" y="1513752"/>
            <a:ext cx="4785894" cy="534424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8E5C7E2-E9FA-5E45-9029-E2EFF96D601B}"/>
              </a:ext>
            </a:extLst>
          </p:cNvPr>
          <p:cNvSpPr txBox="1"/>
          <p:nvPr/>
        </p:nvSpPr>
        <p:spPr>
          <a:xfrm>
            <a:off x="108561" y="6527303"/>
            <a:ext cx="3308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La toilette du mineur (début </a:t>
            </a:r>
            <a:r>
              <a:rPr lang="fr-FR" dirty="0" err="1"/>
              <a:t>Xxe</a:t>
            </a:r>
            <a:r>
              <a:rPr lang="fr-F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9244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telierCoutellerieGravureLesArtsetMetiersIllustresFr1885TDC1096_002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6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43" y="0"/>
            <a:ext cx="5769429" cy="403504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0" y="4035042"/>
            <a:ext cx="3562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Atelier de coutellerie, gravure, 1885</a:t>
            </a:r>
          </a:p>
        </p:txBody>
      </p:sp>
      <p:pic>
        <p:nvPicPr>
          <p:cNvPr id="5" name="Image 4" descr="GravureTissageBagatelle1875Barclay4eMagnard2002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980" y="2630714"/>
            <a:ext cx="5243020" cy="394716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635874" y="6458857"/>
            <a:ext cx="5508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Gravure, usine de tissage à Bagatelle, près de Paris, 1875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9520AB8-BB71-E24C-8838-EE016C2F6682}"/>
              </a:ext>
            </a:extLst>
          </p:cNvPr>
          <p:cNvSpPr txBox="1"/>
          <p:nvPr/>
        </p:nvSpPr>
        <p:spPr>
          <a:xfrm>
            <a:off x="169406" y="5029200"/>
            <a:ext cx="356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solidFill>
                  <a:srgbClr val="0432FF"/>
                </a:solidFill>
              </a:rPr>
              <a:t>Le travail en atelier n’a pas disparu, même si le travail en usine se répand</a:t>
            </a:r>
          </a:p>
        </p:txBody>
      </p:sp>
    </p:spTree>
    <p:extLst>
      <p:ext uri="{BB962C8B-B14F-4D97-AF65-F5344CB8AC3E}">
        <p14:creationId xmlns:p14="http://schemas.microsoft.com/office/powerpoint/2010/main" val="24372789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648525" y="5097257"/>
            <a:ext cx="4685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Soupe Populaire, </a:t>
            </a:r>
            <a:r>
              <a:rPr lang="fr-FR" u="sng" dirty="0"/>
              <a:t>Un, Jour d'Hiver, à Paris</a:t>
            </a:r>
            <a:r>
              <a:rPr lang="fr-FR" dirty="0"/>
              <a:t>, 1881</a:t>
            </a:r>
          </a:p>
        </p:txBody>
      </p:sp>
      <p:pic>
        <p:nvPicPr>
          <p:cNvPr id="4" name="Image 3" descr="TextOuvriersMisereXIXeCMHat2016_01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772" y="1307974"/>
            <a:ext cx="5302723" cy="2922369"/>
          </a:xfrm>
          <a:prstGeom prst="rect">
            <a:avLst/>
          </a:prstGeom>
        </p:spPr>
      </p:pic>
      <p:pic>
        <p:nvPicPr>
          <p:cNvPr id="5" name="Image 4" descr="SoupePopulaireUnJourd'HiverAParis1881_56x46,5cmTDC1096_004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4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774" y="525197"/>
            <a:ext cx="4023621" cy="4580474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145143" y="4121485"/>
            <a:ext cx="5083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Louis-René Villermé (médecin), </a:t>
            </a:r>
            <a:r>
              <a:rPr lang="fr-FR" u="sng" dirty="0"/>
              <a:t>Tableau de l'état physique et moral des ouvriers employés dans les manufactures de coton, de laine et de soie</a:t>
            </a:r>
            <a:r>
              <a:rPr lang="fr-FR" dirty="0"/>
              <a:t>, 1840</a:t>
            </a:r>
            <a:r>
              <a:rPr lang="fr-FR" i="1" dirty="0"/>
              <a:t>.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4A5CFC6-0568-714E-B673-02E35E098DCD}"/>
              </a:ext>
            </a:extLst>
          </p:cNvPr>
          <p:cNvSpPr txBox="1"/>
          <p:nvPr/>
        </p:nvSpPr>
        <p:spPr>
          <a:xfrm>
            <a:off x="452162" y="5717817"/>
            <a:ext cx="8691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432FF"/>
                </a:solidFill>
              </a:rPr>
              <a:t>Les premiers temps de l’industrialisation (en l’absence de législation protectrice) se traduisent par l’appauvrissement et la misère du prolétariat ouvrier</a:t>
            </a:r>
          </a:p>
        </p:txBody>
      </p:sp>
    </p:spTree>
    <p:extLst>
      <p:ext uri="{BB962C8B-B14F-4D97-AF65-F5344CB8AC3E}">
        <p14:creationId xmlns:p14="http://schemas.microsoft.com/office/powerpoint/2010/main" val="15958971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225" y="1"/>
            <a:ext cx="8229600" cy="956728"/>
          </a:xfrm>
          <a:ln>
            <a:solidFill>
              <a:srgbClr val="000000"/>
            </a:solidFill>
          </a:ln>
        </p:spPr>
        <p:txBody>
          <a:bodyPr/>
          <a:lstStyle/>
          <a:p>
            <a:r>
              <a:rPr lang="fr-FR" b="1" dirty="0"/>
              <a:t>III) Les mutations sociales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956729"/>
            <a:ext cx="8229600" cy="5169435"/>
          </a:xfrm>
        </p:spPr>
        <p:txBody>
          <a:bodyPr/>
          <a:lstStyle/>
          <a:p>
            <a:pPr marL="0" indent="0">
              <a:buNone/>
            </a:pPr>
            <a:r>
              <a:rPr lang="fr-FR" u="sng" dirty="0"/>
              <a:t>3.3. L’intégration difficile du monde ouvrier</a:t>
            </a:r>
          </a:p>
        </p:txBody>
      </p:sp>
      <p:pic>
        <p:nvPicPr>
          <p:cNvPr id="7" name="Image 6" descr="GreveManifestation1906XIXeCMHat2016_014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8000"/>
                    </a14:imgEffect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682" y="1652223"/>
            <a:ext cx="5987143" cy="4719157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2570892" y="6403744"/>
            <a:ext cx="6767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Manifestation de grévistes, 1906, illustration parue dans un journal.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F9CFD2C-EF40-514B-BAAE-353DF0310A04}"/>
              </a:ext>
            </a:extLst>
          </p:cNvPr>
          <p:cNvSpPr txBox="1"/>
          <p:nvPr/>
        </p:nvSpPr>
        <p:spPr>
          <a:xfrm>
            <a:off x="284206" y="2718485"/>
            <a:ext cx="2286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solidFill>
                  <a:srgbClr val="0432FF"/>
                </a:solidFill>
                <a:sym typeface="Wingdings" pitchFamily="2" charset="2"/>
              </a:rPr>
              <a:t> </a:t>
            </a:r>
            <a:r>
              <a:rPr lang="fr-FR" dirty="0">
                <a:solidFill>
                  <a:srgbClr val="0432FF"/>
                </a:solidFill>
              </a:rPr>
              <a:t> Les revendications ouvrières (grèves, manifestations, militantisme syndical)</a:t>
            </a:r>
          </a:p>
        </p:txBody>
      </p:sp>
    </p:spTree>
    <p:extLst>
      <p:ext uri="{BB962C8B-B14F-4D97-AF65-F5344CB8AC3E}">
        <p14:creationId xmlns:p14="http://schemas.microsoft.com/office/powerpoint/2010/main" val="36227301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fficheCGT8heurestravailHachette4e2002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3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2857" y="157341"/>
            <a:ext cx="8599714" cy="6355946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449286" y="6513287"/>
            <a:ext cx="3703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Affiche de la CGT, début </a:t>
            </a:r>
            <a:r>
              <a:rPr lang="fr-FR" dirty="0" err="1"/>
              <a:t>Xxème</a:t>
            </a:r>
            <a:r>
              <a:rPr lang="fr-FR" dirty="0"/>
              <a:t> siècle</a:t>
            </a:r>
          </a:p>
        </p:txBody>
      </p:sp>
    </p:spTree>
    <p:extLst>
      <p:ext uri="{BB962C8B-B14F-4D97-AF65-F5344CB8AC3E}">
        <p14:creationId xmlns:p14="http://schemas.microsoft.com/office/powerpoint/2010/main" val="36600455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075037"/>
            <a:ext cx="2954429" cy="4621819"/>
          </a:xfrm>
        </p:spPr>
        <p:txBody>
          <a:bodyPr>
            <a:normAutofit/>
          </a:bodyPr>
          <a:lstStyle/>
          <a:p>
            <a:r>
              <a:rPr lang="fr-FR" u="sng" dirty="0"/>
              <a:t>Conclusion</a:t>
            </a:r>
            <a:r>
              <a:rPr lang="fr-FR" dirty="0"/>
              <a:t> : donnez une </a:t>
            </a:r>
            <a:r>
              <a:rPr lang="fr-FR" b="1" dirty="0">
                <a:solidFill>
                  <a:srgbClr val="0432FF"/>
                </a:solidFill>
              </a:rPr>
              <a:t>vue d’ensemble de l’âge industriel</a:t>
            </a:r>
          </a:p>
        </p:txBody>
      </p:sp>
      <p:pic>
        <p:nvPicPr>
          <p:cNvPr id="3" name="Image 2" descr="CarteFranceRevolutionIndustrielleXIXe.jpe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3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629" y="0"/>
            <a:ext cx="57323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780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857976" y="149536"/>
            <a:ext cx="1198728" cy="369332"/>
          </a:xfrm>
          <a:prstGeom prst="rect">
            <a:avLst/>
          </a:prstGeom>
          <a:noFill/>
          <a:ln w="38100" cmpd="sng"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POLITIQUE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6607766" y="149536"/>
            <a:ext cx="962711" cy="369332"/>
          </a:xfrm>
          <a:prstGeom prst="rect">
            <a:avLst/>
          </a:prstGeom>
          <a:noFill/>
          <a:ln w="38100" cmpd="sng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SOCIETE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4748925" y="149535"/>
            <a:ext cx="1686872" cy="923330"/>
          </a:xfrm>
          <a:prstGeom prst="rect">
            <a:avLst/>
          </a:prstGeom>
          <a:noFill/>
          <a:ln w="38100" cmpd="sng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MODE D’OCCUPATION DE L’ESPACE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331859" y="149536"/>
            <a:ext cx="1243362" cy="369332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ECONOMIE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587385" y="149536"/>
            <a:ext cx="1481560" cy="646331"/>
          </a:xfrm>
          <a:prstGeom prst="rect">
            <a:avLst/>
          </a:prstGeom>
          <a:noFill/>
          <a:ln w="38100" cmpd="sng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MODE DE PRODUCTION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9528" y="149536"/>
            <a:ext cx="1406117" cy="369332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TECHNIQUES</a:t>
            </a:r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1243263" y="2978288"/>
            <a:ext cx="344122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1429350" y="671047"/>
            <a:ext cx="0" cy="561056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H="1">
            <a:off x="3198794" y="671047"/>
            <a:ext cx="13903" cy="561056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4651684" y="671047"/>
            <a:ext cx="0" cy="561056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6497308" y="518868"/>
            <a:ext cx="18589" cy="576274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7805541" y="518868"/>
            <a:ext cx="0" cy="576274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-1" y="2402204"/>
            <a:ext cx="1587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00FF"/>
                </a:solidFill>
              </a:rPr>
              <a:t>Innovations technologiques</a:t>
            </a:r>
          </a:p>
          <a:p>
            <a:r>
              <a:rPr lang="fr-FR" sz="1600" dirty="0">
                <a:solidFill>
                  <a:srgbClr val="0000FF"/>
                </a:solidFill>
              </a:rPr>
              <a:t>(MOTEURS)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1481560" y="2444156"/>
            <a:ext cx="1731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8000"/>
                </a:solidFill>
              </a:rPr>
              <a:t>Nouvelle manière de travailler avec des MACHINES</a:t>
            </a:r>
          </a:p>
        </p:txBody>
      </p:sp>
      <p:cxnSp>
        <p:nvCxnSpPr>
          <p:cNvPr id="21" name="Connecteur droit avec flèche 20"/>
          <p:cNvCxnSpPr/>
          <p:nvPr/>
        </p:nvCxnSpPr>
        <p:spPr>
          <a:xfrm flipV="1">
            <a:off x="2263998" y="1863778"/>
            <a:ext cx="0" cy="580378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>
            <a:off x="2263998" y="3355859"/>
            <a:ext cx="0" cy="523545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1429350" y="4021188"/>
            <a:ext cx="173113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8000"/>
                </a:solidFill>
              </a:rPr>
              <a:t>Travail des enfants</a:t>
            </a:r>
          </a:p>
          <a:p>
            <a:r>
              <a:rPr lang="fr-FR" sz="1600" dirty="0">
                <a:solidFill>
                  <a:srgbClr val="008000"/>
                </a:solidFill>
              </a:rPr>
              <a:t>(situation, lois)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1429350" y="1204011"/>
            <a:ext cx="173113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8000"/>
                </a:solidFill>
              </a:rPr>
              <a:t>Travail à la mine/à l’usine (LOCAL)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3212697" y="1314195"/>
            <a:ext cx="1514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AGRICULTURE</a:t>
            </a:r>
          </a:p>
        </p:txBody>
      </p:sp>
      <p:cxnSp>
        <p:nvCxnSpPr>
          <p:cNvPr id="30" name="Connecteur droit avec flèche 29"/>
          <p:cNvCxnSpPr/>
          <p:nvPr/>
        </p:nvCxnSpPr>
        <p:spPr>
          <a:xfrm flipV="1">
            <a:off x="3212697" y="1683527"/>
            <a:ext cx="266130" cy="159162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 flipV="1">
            <a:off x="3212697" y="2537370"/>
            <a:ext cx="404179" cy="6958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ZoneTexte 34"/>
          <p:cNvSpPr txBox="1"/>
          <p:nvPr/>
        </p:nvSpPr>
        <p:spPr>
          <a:xfrm>
            <a:off x="3450392" y="2168038"/>
            <a:ext cx="1221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INDUSTRIE</a:t>
            </a:r>
          </a:p>
        </p:txBody>
      </p:sp>
      <p:cxnSp>
        <p:nvCxnSpPr>
          <p:cNvPr id="36" name="Connecteur droit avec flèche 35"/>
          <p:cNvCxnSpPr/>
          <p:nvPr/>
        </p:nvCxnSpPr>
        <p:spPr>
          <a:xfrm flipV="1">
            <a:off x="3212697" y="3233201"/>
            <a:ext cx="266130" cy="419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ZoneTexte 38"/>
          <p:cNvSpPr txBox="1"/>
          <p:nvPr/>
        </p:nvSpPr>
        <p:spPr>
          <a:xfrm>
            <a:off x="3406132" y="2930220"/>
            <a:ext cx="132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COMMERCE</a:t>
            </a:r>
          </a:p>
        </p:txBody>
      </p:sp>
      <p:cxnSp>
        <p:nvCxnSpPr>
          <p:cNvPr id="40" name="Connecteur droit avec flèche 39"/>
          <p:cNvCxnSpPr/>
          <p:nvPr/>
        </p:nvCxnSpPr>
        <p:spPr>
          <a:xfrm>
            <a:off x="3212697" y="3275153"/>
            <a:ext cx="193435" cy="25911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ZoneTexte 45"/>
          <p:cNvSpPr txBox="1"/>
          <p:nvPr/>
        </p:nvSpPr>
        <p:spPr>
          <a:xfrm>
            <a:off x="3350912" y="3339506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TRANSPORTS</a:t>
            </a:r>
          </a:p>
        </p:txBody>
      </p:sp>
      <p:cxnSp>
        <p:nvCxnSpPr>
          <p:cNvPr id="47" name="Connecteur droit avec flèche 46"/>
          <p:cNvCxnSpPr/>
          <p:nvPr/>
        </p:nvCxnSpPr>
        <p:spPr>
          <a:xfrm>
            <a:off x="3198794" y="3355859"/>
            <a:ext cx="207338" cy="665329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ZoneTexte 53"/>
          <p:cNvSpPr txBox="1"/>
          <p:nvPr/>
        </p:nvSpPr>
        <p:spPr>
          <a:xfrm>
            <a:off x="3450393" y="3836522"/>
            <a:ext cx="12128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FINANCES</a:t>
            </a:r>
          </a:p>
          <a:p>
            <a:r>
              <a:rPr lang="fr-FR" sz="1200" dirty="0">
                <a:solidFill>
                  <a:srgbClr val="FF0000"/>
                </a:solidFill>
              </a:rPr>
              <a:t>(non évoqué avec les élèves)</a:t>
            </a:r>
          </a:p>
        </p:txBody>
      </p:sp>
      <p:sp>
        <p:nvSpPr>
          <p:cNvPr id="55" name="ZoneTexte 54"/>
          <p:cNvSpPr txBox="1"/>
          <p:nvPr/>
        </p:nvSpPr>
        <p:spPr>
          <a:xfrm>
            <a:off x="4762124" y="1356411"/>
            <a:ext cx="173113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accent4">
                    <a:lumMod val="50000"/>
                  </a:schemeClr>
                </a:solidFill>
              </a:rPr>
              <a:t>Transformation des campagnes</a:t>
            </a:r>
          </a:p>
        </p:txBody>
      </p:sp>
      <p:sp>
        <p:nvSpPr>
          <p:cNvPr id="56" name="ZoneTexte 55"/>
          <p:cNvSpPr txBox="1"/>
          <p:nvPr/>
        </p:nvSpPr>
        <p:spPr>
          <a:xfrm>
            <a:off x="4704660" y="3007164"/>
            <a:ext cx="1731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403152"/>
                </a:solidFill>
              </a:rPr>
              <a:t>Transformation des villes</a:t>
            </a:r>
          </a:p>
          <a:p>
            <a:r>
              <a:rPr lang="fr-FR" sz="1600" dirty="0">
                <a:solidFill>
                  <a:srgbClr val="403152"/>
                </a:solidFill>
              </a:rPr>
              <a:t>(</a:t>
            </a:r>
            <a:r>
              <a:rPr lang="fr-FR" sz="1600" b="1" dirty="0">
                <a:solidFill>
                  <a:srgbClr val="403152"/>
                </a:solidFill>
              </a:rPr>
              <a:t>URBANISATION</a:t>
            </a:r>
            <a:r>
              <a:rPr lang="fr-FR" sz="1600" dirty="0">
                <a:solidFill>
                  <a:srgbClr val="403152"/>
                </a:solidFill>
              </a:rPr>
              <a:t>)</a:t>
            </a:r>
          </a:p>
        </p:txBody>
      </p:sp>
      <p:cxnSp>
        <p:nvCxnSpPr>
          <p:cNvPr id="58" name="Connecteur droit avec flèche 57"/>
          <p:cNvCxnSpPr/>
          <p:nvPr/>
        </p:nvCxnSpPr>
        <p:spPr>
          <a:xfrm>
            <a:off x="5370093" y="1982605"/>
            <a:ext cx="0" cy="1037101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ZoneTexte 60"/>
          <p:cNvSpPr txBox="1"/>
          <p:nvPr/>
        </p:nvSpPr>
        <p:spPr>
          <a:xfrm>
            <a:off x="5508143" y="2222724"/>
            <a:ext cx="927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EXODE RURAL</a:t>
            </a:r>
          </a:p>
        </p:txBody>
      </p:sp>
      <p:cxnSp>
        <p:nvCxnSpPr>
          <p:cNvPr id="63" name="Connecteur droit avec flèche 62"/>
          <p:cNvCxnSpPr/>
          <p:nvPr/>
        </p:nvCxnSpPr>
        <p:spPr>
          <a:xfrm>
            <a:off x="4348534" y="2747343"/>
            <a:ext cx="579804" cy="0"/>
          </a:xfrm>
          <a:prstGeom prst="straightConnector1">
            <a:avLst/>
          </a:prstGeom>
          <a:ln>
            <a:solidFill>
              <a:srgbClr val="40315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avec flèche 63"/>
          <p:cNvCxnSpPr/>
          <p:nvPr/>
        </p:nvCxnSpPr>
        <p:spPr>
          <a:xfrm>
            <a:off x="6243077" y="3384007"/>
            <a:ext cx="579804" cy="0"/>
          </a:xfrm>
          <a:prstGeom prst="straightConnector1">
            <a:avLst/>
          </a:prstGeom>
          <a:ln>
            <a:solidFill>
              <a:srgbClr val="40315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ZoneTexte 64"/>
          <p:cNvSpPr txBox="1"/>
          <p:nvPr/>
        </p:nvSpPr>
        <p:spPr>
          <a:xfrm>
            <a:off x="6493261" y="1173483"/>
            <a:ext cx="1325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Paysannerie</a:t>
            </a:r>
          </a:p>
        </p:txBody>
      </p:sp>
      <p:sp>
        <p:nvSpPr>
          <p:cNvPr id="66" name="ZoneTexte 65"/>
          <p:cNvSpPr txBox="1"/>
          <p:nvPr/>
        </p:nvSpPr>
        <p:spPr>
          <a:xfrm>
            <a:off x="6493261" y="1955758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Artisanat</a:t>
            </a:r>
          </a:p>
        </p:txBody>
      </p:sp>
      <p:sp>
        <p:nvSpPr>
          <p:cNvPr id="67" name="ZoneTexte 66"/>
          <p:cNvSpPr txBox="1"/>
          <p:nvPr/>
        </p:nvSpPr>
        <p:spPr>
          <a:xfrm>
            <a:off x="6579912" y="2510099"/>
            <a:ext cx="10741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CLASSES</a:t>
            </a:r>
          </a:p>
          <a:p>
            <a:r>
              <a:rPr lang="fr-FR" dirty="0"/>
              <a:t>SOCIALES</a:t>
            </a:r>
          </a:p>
        </p:txBody>
      </p:sp>
      <p:sp>
        <p:nvSpPr>
          <p:cNvPr id="68" name="ZoneTexte 67"/>
          <p:cNvSpPr txBox="1"/>
          <p:nvPr/>
        </p:nvSpPr>
        <p:spPr>
          <a:xfrm>
            <a:off x="6515897" y="3561882"/>
            <a:ext cx="1315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Bourgeoisie</a:t>
            </a:r>
          </a:p>
        </p:txBody>
      </p:sp>
      <p:sp>
        <p:nvSpPr>
          <p:cNvPr id="69" name="ZoneTexte 68"/>
          <p:cNvSpPr txBox="1"/>
          <p:nvPr/>
        </p:nvSpPr>
        <p:spPr>
          <a:xfrm>
            <a:off x="6532433" y="4158983"/>
            <a:ext cx="13697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/>
              <a:t>Classes moyennes</a:t>
            </a:r>
          </a:p>
          <a:p>
            <a:r>
              <a:rPr lang="fr-FR" sz="1200" i="1" dirty="0"/>
              <a:t>(progrès de l’instruction)</a:t>
            </a:r>
          </a:p>
        </p:txBody>
      </p:sp>
      <p:sp>
        <p:nvSpPr>
          <p:cNvPr id="70" name="ZoneTexte 69"/>
          <p:cNvSpPr txBox="1"/>
          <p:nvPr/>
        </p:nvSpPr>
        <p:spPr>
          <a:xfrm>
            <a:off x="6493261" y="5355616"/>
            <a:ext cx="1364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Ouvriers (prolétariat)</a:t>
            </a:r>
          </a:p>
        </p:txBody>
      </p:sp>
      <p:cxnSp>
        <p:nvCxnSpPr>
          <p:cNvPr id="72" name="Connecteur en angle 71"/>
          <p:cNvCxnSpPr/>
          <p:nvPr/>
        </p:nvCxnSpPr>
        <p:spPr>
          <a:xfrm>
            <a:off x="2263998" y="1072865"/>
            <a:ext cx="5894679" cy="790913"/>
          </a:xfrm>
          <a:prstGeom prst="bentConnector3">
            <a:avLst>
              <a:gd name="adj1" fmla="val 69438"/>
            </a:avLst>
          </a:prstGeom>
          <a:ln w="57150" cmpd="sng">
            <a:solidFill>
              <a:srgbClr val="FFFF00"/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en angle 75"/>
          <p:cNvCxnSpPr/>
          <p:nvPr/>
        </p:nvCxnSpPr>
        <p:spPr>
          <a:xfrm flipV="1">
            <a:off x="2263998" y="4021188"/>
            <a:ext cx="5770436" cy="753617"/>
          </a:xfrm>
          <a:prstGeom prst="bentConnector3">
            <a:avLst>
              <a:gd name="adj1" fmla="val 50000"/>
            </a:avLst>
          </a:prstGeom>
          <a:ln w="57150" cmpd="sng">
            <a:solidFill>
              <a:srgbClr val="FFFF00"/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en arc 83"/>
          <p:cNvCxnSpPr>
            <a:cxnSpLocks/>
            <a:stCxn id="70" idx="3"/>
          </p:cNvCxnSpPr>
          <p:nvPr/>
        </p:nvCxnSpPr>
        <p:spPr>
          <a:xfrm flipV="1">
            <a:off x="7857976" y="3756154"/>
            <a:ext cx="1046163" cy="1922628"/>
          </a:xfrm>
          <a:prstGeom prst="curvedConnector2">
            <a:avLst/>
          </a:prstGeom>
          <a:ln w="57150" cmpd="sng">
            <a:solidFill>
              <a:srgbClr val="FFFF00"/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ZoneTexte 85"/>
          <p:cNvSpPr txBox="1"/>
          <p:nvPr/>
        </p:nvSpPr>
        <p:spPr>
          <a:xfrm>
            <a:off x="7872809" y="2001826"/>
            <a:ext cx="1225311" cy="1754327"/>
          </a:xfrm>
          <a:prstGeom prst="rect">
            <a:avLst/>
          </a:prstGeom>
          <a:noFill/>
          <a:ln w="38100" cmpd="sng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Conquêtes dans le domaine des droits sociaux</a:t>
            </a:r>
          </a:p>
          <a:p>
            <a:r>
              <a:rPr lang="fr-FR" dirty="0"/>
              <a:t>(LOIS)</a:t>
            </a:r>
          </a:p>
        </p:txBody>
      </p:sp>
      <p:sp>
        <p:nvSpPr>
          <p:cNvPr id="91" name="ZoneTexte 90"/>
          <p:cNvSpPr txBox="1"/>
          <p:nvPr/>
        </p:nvSpPr>
        <p:spPr>
          <a:xfrm>
            <a:off x="0" y="6369638"/>
            <a:ext cx="9139905" cy="369332"/>
          </a:xfrm>
          <a:prstGeom prst="rect">
            <a:avLst/>
          </a:prstGeom>
          <a:noFill/>
          <a:ln w="38100" cmpd="sng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SCHEMA DES DIFFERENTES DIMENSIONS DE L’INDUSTRIALISATION (REVOLUTION INDUSTRIELLE)</a:t>
            </a:r>
          </a:p>
        </p:txBody>
      </p:sp>
    </p:spTree>
    <p:extLst>
      <p:ext uri="{BB962C8B-B14F-4D97-AF65-F5344CB8AC3E}">
        <p14:creationId xmlns:p14="http://schemas.microsoft.com/office/powerpoint/2010/main" val="1130196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6" grpId="0"/>
      <p:bldP spid="27" grpId="0"/>
      <p:bldP spid="28" grpId="0"/>
      <p:bldP spid="35" grpId="0"/>
      <p:bldP spid="39" grpId="0"/>
      <p:bldP spid="46" grpId="0"/>
      <p:bldP spid="54" grpId="0"/>
      <p:bldP spid="55" grpId="0"/>
      <p:bldP spid="56" grpId="0"/>
      <p:bldP spid="61" grpId="0"/>
      <p:bldP spid="65" grpId="0"/>
      <p:bldP spid="66" grpId="0"/>
      <p:bldP spid="67" grpId="0"/>
      <p:bldP spid="68" grpId="0"/>
      <p:bldP spid="69" grpId="0"/>
      <p:bldP spid="70" grpId="0"/>
      <p:bldP spid="8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2937" y="2001795"/>
            <a:ext cx="3375351" cy="4621819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Conclusion</a:t>
            </a:r>
            <a:r>
              <a:rPr lang="fr-FR" dirty="0"/>
              <a:t> : </a:t>
            </a:r>
            <a:br>
              <a:rPr lang="fr-FR" dirty="0"/>
            </a:br>
            <a:r>
              <a:rPr lang="fr-FR" dirty="0"/>
              <a:t>entrez </a:t>
            </a:r>
            <a:r>
              <a:rPr lang="fr-FR" b="1" dirty="0">
                <a:solidFill>
                  <a:srgbClr val="0432FF"/>
                </a:solidFill>
              </a:rPr>
              <a:t>concrètement dans les conditions de vie et de travail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B4CA778-DF94-6D4F-BD32-9FB1A63328D9}"/>
              </a:ext>
            </a:extLst>
          </p:cNvPr>
          <p:cNvSpPr txBox="1"/>
          <p:nvPr/>
        </p:nvSpPr>
        <p:spPr>
          <a:xfrm>
            <a:off x="3978876" y="6376087"/>
            <a:ext cx="48828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linkClick r:id="rId2"/>
              </a:rPr>
              <a:t>https://www.youtube.com/watch?v=cl3G7sIwbUg</a:t>
            </a:r>
            <a:endParaRPr lang="fr-FR" dirty="0"/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FD24404-3137-3843-B1B8-439AC3DCDE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1000"/>
                    </a14:imgEffect>
                    <a14:imgEffect>
                      <a14:brightnessContrast brigh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8168" y="4007194"/>
            <a:ext cx="4115831" cy="230486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187B10F-108F-FD4B-8562-17CB752832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9000"/>
                    </a14:imgEffect>
                    <a14:imgEffect>
                      <a14:brightnessContrast brigh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9" y="0"/>
            <a:ext cx="3501429" cy="19608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26623D1-57A7-3A4D-8CC1-76A578A18A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6000"/>
                    </a14:imgEffect>
                    <a14:imgEffect>
                      <a14:brightnessContrast bright="1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8288" y="1370490"/>
            <a:ext cx="4115831" cy="2636704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A84D27A-5FCF-D84F-A8CC-8211EEA4ED66}"/>
              </a:ext>
            </a:extLst>
          </p:cNvPr>
          <p:cNvSpPr txBox="1"/>
          <p:nvPr/>
        </p:nvSpPr>
        <p:spPr>
          <a:xfrm>
            <a:off x="5028168" y="545941"/>
            <a:ext cx="2959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Extrait 2 min 43 </a:t>
            </a:r>
            <a:r>
              <a:rPr lang="fr-FR" b="1" dirty="0">
                <a:sym typeface="Wingdings" pitchFamily="2" charset="2"/>
              </a:rPr>
              <a:t> 10 min 35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242960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42088"/>
            <a:ext cx="8229600" cy="1143000"/>
          </a:xfrm>
          <a:ln>
            <a:solidFill>
              <a:srgbClr val="000000"/>
            </a:solidFill>
          </a:ln>
        </p:spPr>
        <p:txBody>
          <a:bodyPr/>
          <a:lstStyle/>
          <a:p>
            <a:r>
              <a:rPr lang="fr-FR" b="1" dirty="0"/>
              <a:t>I) Une « Révolution Industrielle » ?</a:t>
            </a: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185088"/>
            <a:ext cx="8229600" cy="5397876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1.1. </a:t>
            </a:r>
            <a:r>
              <a:rPr lang="fr-FR" u="sng" dirty="0"/>
              <a:t>Un nouveau mode de production</a:t>
            </a:r>
          </a:p>
        </p:txBody>
      </p:sp>
      <p:pic>
        <p:nvPicPr>
          <p:cNvPr id="8" name="Image 7" descr="TexteIndustrieTextileTrsfTravail4eHatier2002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3000"/>
                    </a14:imgEffect>
                    <a14:imgEffect>
                      <a14:brightnessContrast brigh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684" y="1944022"/>
            <a:ext cx="6175900" cy="489366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GravureXIXUsinetextileOrléans18744eHatier2002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7000"/>
                    </a14:imgEffect>
                    <a14:imgEffect>
                      <a14:brightnessContrast brigh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80" y="294376"/>
            <a:ext cx="8814844" cy="60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203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207339" y="42088"/>
            <a:ext cx="8721221" cy="1143000"/>
          </a:xfr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I) Une « Révolution Industrielle » ?</a:t>
            </a: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185088"/>
            <a:ext cx="8229600" cy="5397876"/>
          </a:xfrm>
        </p:spPr>
        <p:txBody>
          <a:bodyPr/>
          <a:lstStyle/>
          <a:p>
            <a:pPr marL="0" indent="0">
              <a:buNone/>
            </a:pPr>
            <a:r>
              <a:rPr lang="fr-FR" u="sng" dirty="0"/>
              <a:t>1.1. Un nouveau mode de production</a:t>
            </a:r>
          </a:p>
        </p:txBody>
      </p:sp>
      <p:pic>
        <p:nvPicPr>
          <p:cNvPr id="8" name="Image 7" descr="SchémaMachineàvapeurWattHachette4e2002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3000"/>
                    </a14:imgEffect>
                    <a14:imgEffect>
                      <a14:brightnessContrast bright="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8265" y="1930286"/>
            <a:ext cx="6080615" cy="492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24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42088"/>
            <a:ext cx="8229600" cy="1143000"/>
          </a:xfrm>
          <a:ln>
            <a:solidFill>
              <a:srgbClr val="000000"/>
            </a:solidFill>
          </a:ln>
        </p:spPr>
        <p:txBody>
          <a:bodyPr/>
          <a:lstStyle/>
          <a:p>
            <a:r>
              <a:rPr lang="fr-FR" b="1" dirty="0"/>
              <a:t>I) Une « Révolution Industrielle » ?</a:t>
            </a: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185088"/>
            <a:ext cx="8229600" cy="5397876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1.1. </a:t>
            </a:r>
            <a:r>
              <a:rPr lang="fr-FR" u="sng" dirty="0"/>
              <a:t>Un nouveau mode de production</a:t>
            </a:r>
          </a:p>
        </p:txBody>
      </p:sp>
      <p:pic>
        <p:nvPicPr>
          <p:cNvPr id="6" name="Image 5" descr="ageIndustrielMachineVapeu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967" y="1863000"/>
            <a:ext cx="4820668" cy="381304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38503" y="6014362"/>
            <a:ext cx="8905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3"/>
              </a:rPr>
              <a:t>http://dunant-evreux-col.spip.ac-rouen.fr/?animation-sur-la-machine-a-vapeur-de-watt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11598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233257" y="42088"/>
            <a:ext cx="8453543" cy="1143000"/>
          </a:xfr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I) Une « Révolution Industrielle » ?</a:t>
            </a: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185088"/>
            <a:ext cx="8229600" cy="5397876"/>
          </a:xfrm>
        </p:spPr>
        <p:txBody>
          <a:bodyPr/>
          <a:lstStyle/>
          <a:p>
            <a:pPr marL="0" indent="0">
              <a:buNone/>
            </a:pPr>
            <a:r>
              <a:rPr lang="fr-FR" u="sng" dirty="0"/>
              <a:t>1.2. Révolution industrielle ou industrialisation </a:t>
            </a:r>
            <a:r>
              <a:rPr lang="fr-FR" dirty="0"/>
              <a:t>?</a:t>
            </a:r>
          </a:p>
        </p:txBody>
      </p:sp>
      <p:pic>
        <p:nvPicPr>
          <p:cNvPr id="3" name="Image 2" descr="TableauVaguesInnovationsRevolutionIndustrielle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86321"/>
            <a:ext cx="6085390" cy="4596643"/>
          </a:xfrm>
          <a:prstGeom prst="rect">
            <a:avLst/>
          </a:prstGeom>
        </p:spPr>
      </p:pic>
      <p:pic>
        <p:nvPicPr>
          <p:cNvPr id="5" name="Image 4" descr="4EtapesRevolutionIndustrielle?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676400"/>
            <a:ext cx="4876800" cy="5181600"/>
          </a:xfrm>
          <a:prstGeom prst="rect">
            <a:avLst/>
          </a:prstGeom>
        </p:spPr>
      </p:pic>
      <p:pic>
        <p:nvPicPr>
          <p:cNvPr id="6" name="Image 5" descr="CyclesKondratievVaguesCroissanc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87" y="1850571"/>
            <a:ext cx="8752513" cy="4732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278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MIERE-ET-DEUXIEME-INDUS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7975"/>
            <a:ext cx="9144000" cy="444106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80571" y="5492140"/>
            <a:ext cx="79465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Ce sont ces deux premières étapes (surtout la première) qui sont évoquées avec les élèves de CM pour  « l’âge industriel »  </a:t>
            </a:r>
          </a:p>
          <a:p>
            <a:pPr algn="ctr"/>
            <a:r>
              <a:rPr lang="fr-FR" sz="2400" dirty="0"/>
              <a:t>(entre 1815 et 1914 en France)</a:t>
            </a:r>
          </a:p>
        </p:txBody>
      </p:sp>
    </p:spTree>
    <p:extLst>
      <p:ext uri="{BB962C8B-B14F-4D97-AF65-F5344CB8AC3E}">
        <p14:creationId xmlns:p14="http://schemas.microsoft.com/office/powerpoint/2010/main" val="180460343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</TotalTime>
  <Words>798</Words>
  <Application>Microsoft Macintosh PowerPoint</Application>
  <PresentationFormat>Affichage à l'écran (4:3)</PresentationFormat>
  <Paragraphs>113</Paragraphs>
  <Slides>30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3" baseType="lpstr">
      <vt:lpstr>Arial</vt:lpstr>
      <vt:lpstr>Calibri</vt:lpstr>
      <vt:lpstr>Thème Office</vt:lpstr>
      <vt:lpstr>L’âge industriel en France </vt:lpstr>
      <vt:lpstr>Introduction</vt:lpstr>
      <vt:lpstr>Présentation PowerPoint</vt:lpstr>
      <vt:lpstr>I) Une « Révolution Industrielle » ?</vt:lpstr>
      <vt:lpstr>Présentation PowerPoint</vt:lpstr>
      <vt:lpstr>I) Une « Révolution Industrielle » ?</vt:lpstr>
      <vt:lpstr>I) Une « Révolution Industrielle » ?</vt:lpstr>
      <vt:lpstr>I) Une « Révolution Industrielle » ?</vt:lpstr>
      <vt:lpstr>Présentation PowerPoint</vt:lpstr>
      <vt:lpstr>Présentation PowerPoint</vt:lpstr>
      <vt:lpstr>I) Une « Révolution Industrielle » ?</vt:lpstr>
      <vt:lpstr>Présentation PowerPoint</vt:lpstr>
      <vt:lpstr>II) La transformation des modes de vie</vt:lpstr>
      <vt:lpstr>II) La transformation des modes de vie</vt:lpstr>
      <vt:lpstr>II) La transformation des modes de vie</vt:lpstr>
      <vt:lpstr>II) La transformation des modes de vie</vt:lpstr>
      <vt:lpstr>II) La transformation des modes de vie</vt:lpstr>
      <vt:lpstr>Présentation PowerPoint</vt:lpstr>
      <vt:lpstr>II) La transformation des modes de vie</vt:lpstr>
      <vt:lpstr>II) La transformation des modes de vie</vt:lpstr>
      <vt:lpstr>Présentation PowerPoint</vt:lpstr>
      <vt:lpstr>III) Les mutations sociales</vt:lpstr>
      <vt:lpstr>III) Les mutations sociales</vt:lpstr>
      <vt:lpstr>III) Les mutations sociales</vt:lpstr>
      <vt:lpstr>Présentation PowerPoint</vt:lpstr>
      <vt:lpstr>Présentation PowerPoint</vt:lpstr>
      <vt:lpstr>III) Les mutations sociales</vt:lpstr>
      <vt:lpstr>Présentation PowerPoint</vt:lpstr>
      <vt:lpstr>Conclusion : donnez une vue d’ensemble de l’âge industriel</vt:lpstr>
      <vt:lpstr>Conclusion :  entrez concrètement dans les conditions de vie et de travail</vt:lpstr>
    </vt:vector>
  </TitlesOfParts>
  <Company>Iufm Orléans-Tours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 Europe, le temps de l’usine et de l’émigration</dc:title>
  <dc:creator>Jean-Louis LAUBRY</dc:creator>
  <cp:lastModifiedBy>Jean-Louis Laubry</cp:lastModifiedBy>
  <cp:revision>109</cp:revision>
  <dcterms:created xsi:type="dcterms:W3CDTF">2015-02-18T09:06:55Z</dcterms:created>
  <dcterms:modified xsi:type="dcterms:W3CDTF">2021-02-12T08:59:17Z</dcterms:modified>
</cp:coreProperties>
</file>