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80" r:id="rId4"/>
    <p:sldId id="291" r:id="rId5"/>
    <p:sldId id="301" r:id="rId6"/>
    <p:sldId id="266" r:id="rId7"/>
    <p:sldId id="268" r:id="rId8"/>
    <p:sldId id="269" r:id="rId9"/>
    <p:sldId id="278" r:id="rId10"/>
    <p:sldId id="285" r:id="rId11"/>
    <p:sldId id="260" r:id="rId12"/>
    <p:sldId id="288" r:id="rId13"/>
    <p:sldId id="289" r:id="rId14"/>
    <p:sldId id="290" r:id="rId15"/>
    <p:sldId id="287" r:id="rId16"/>
    <p:sldId id="286" r:id="rId17"/>
    <p:sldId id="284" r:id="rId18"/>
    <p:sldId id="300" r:id="rId19"/>
    <p:sldId id="292" r:id="rId20"/>
    <p:sldId id="296" r:id="rId21"/>
    <p:sldId id="297" r:id="rId22"/>
    <p:sldId id="298" r:id="rId23"/>
    <p:sldId id="29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2323" y="1828801"/>
            <a:ext cx="7766936" cy="2953556"/>
          </a:xfrm>
          <a:ln w="5715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fr-FR" sz="8000" b="1" dirty="0" smtClean="0"/>
              <a:t>CLASS 1 </a:t>
            </a:r>
            <a:r>
              <a:rPr lang="fr-FR" sz="6000" b="1" dirty="0"/>
              <a:t/>
            </a:r>
            <a:br>
              <a:rPr lang="fr-FR" sz="6000" b="1" dirty="0"/>
            </a:b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7654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583" y="3559127"/>
            <a:ext cx="8596668" cy="16272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>
                <a:solidFill>
                  <a:schemeClr val="tx1"/>
                </a:solidFill>
              </a:rPr>
              <a:t>Match these sciences to their areas of study. </a:t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>Work alone</a:t>
            </a:r>
            <a:r>
              <a:rPr lang="en-US" sz="6000" dirty="0">
                <a:solidFill>
                  <a:schemeClr val="tx1"/>
                </a:solidFill>
              </a:rPr>
              <a:t>.</a:t>
            </a:r>
            <a:endParaRPr lang="fr-F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978" y="158162"/>
            <a:ext cx="381234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Anthropology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Biology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Chemistry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Ecology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Economics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Linguistics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Mathematics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Meteorology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 err="1"/>
              <a:t>Physics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dirty="0"/>
              <a:t>Psychology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94032" y="163487"/>
            <a:ext cx="628825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fr-FR" sz="2800" dirty="0" err="1"/>
              <a:t>Environment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fr-FR" sz="2800" dirty="0" err="1"/>
              <a:t>Human</a:t>
            </a:r>
            <a:r>
              <a:rPr lang="fr-FR" sz="2800" dirty="0"/>
              <a:t> </a:t>
            </a:r>
            <a:r>
              <a:rPr lang="en-US" sz="2800" dirty="0"/>
              <a:t>mind and behavior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Language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Living things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Matter and forces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Money, industry, and trade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Numbers, quantities, and shapes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People, society, and culture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Substances and their reactions</a:t>
            </a:r>
            <a:endParaRPr lang="fr-FR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dirty="0"/>
              <a:t>Weather 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6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583" y="1026942"/>
            <a:ext cx="8596668" cy="4159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Pair work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Compare your answers to a classmate’s and make corrections if necessary.</a:t>
            </a:r>
            <a:endParaRPr lang="fr-F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940" y="2475914"/>
            <a:ext cx="5123639" cy="14584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solidFill>
                  <a:schemeClr val="tx1"/>
                </a:solidFill>
              </a:rPr>
              <a:t>Answers</a:t>
            </a:r>
            <a:endParaRPr lang="fr-FR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978" y="158162"/>
            <a:ext cx="381234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/>
              <a:t>Anthropology</a:t>
            </a:r>
            <a:endParaRPr lang="fr-FR" sz="2800" b="1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00B050"/>
                </a:solidFill>
              </a:rPr>
              <a:t>Biology</a:t>
            </a:r>
            <a:endParaRPr lang="fr-FR" sz="2800" b="1" dirty="0">
              <a:solidFill>
                <a:srgbClr val="00B05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FFC000"/>
                </a:solidFill>
              </a:rPr>
              <a:t>Chemistry</a:t>
            </a:r>
            <a:endParaRPr lang="fr-FR" sz="2800" b="1" dirty="0">
              <a:solidFill>
                <a:srgbClr val="FFC00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Ecology</a:t>
            </a:r>
            <a:endParaRPr lang="fr-FR" sz="2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92D050"/>
                </a:solidFill>
              </a:rPr>
              <a:t>Economics</a:t>
            </a:r>
            <a:endParaRPr lang="fr-FR" sz="2800" b="1" dirty="0">
              <a:solidFill>
                <a:srgbClr val="92D05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7030A0"/>
                </a:solidFill>
              </a:rPr>
              <a:t>Linguistics</a:t>
            </a:r>
            <a:endParaRPr lang="fr-FR" sz="2800" b="1" dirty="0">
              <a:solidFill>
                <a:srgbClr val="7030A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FF0000"/>
                </a:solidFill>
              </a:rPr>
              <a:t>Mathematics</a:t>
            </a:r>
            <a:endParaRPr lang="fr-FR" sz="2800" b="1" dirty="0">
              <a:solidFill>
                <a:srgbClr val="FF000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rgbClr val="00B0F0"/>
                </a:solidFill>
              </a:rPr>
              <a:t>Meteorology</a:t>
            </a:r>
            <a:endParaRPr lang="fr-FR" sz="2800" b="1" dirty="0">
              <a:solidFill>
                <a:srgbClr val="00B0F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 err="1">
                <a:solidFill>
                  <a:schemeClr val="bg2">
                    <a:lumMod val="75000"/>
                  </a:schemeClr>
                </a:solidFill>
              </a:rPr>
              <a:t>Physics</a:t>
            </a:r>
            <a:endParaRPr lang="fr-FR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Psychology</a:t>
            </a:r>
            <a:r>
              <a:rPr lang="fr-FR" sz="2800" b="1" dirty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94032" y="163487"/>
            <a:ext cx="628825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fr-FR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Environment</a:t>
            </a:r>
            <a:endParaRPr lang="fr-FR" sz="2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fr-FR" sz="2800" b="1" dirty="0" err="1">
                <a:solidFill>
                  <a:schemeClr val="accent4">
                    <a:lumMod val="75000"/>
                  </a:schemeClr>
                </a:solidFill>
              </a:rPr>
              <a:t>Human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mind and behavior</a:t>
            </a:r>
            <a:endParaRPr lang="fr-FR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7030A0"/>
                </a:solidFill>
              </a:rPr>
              <a:t>Language</a:t>
            </a:r>
            <a:endParaRPr lang="fr-FR" sz="2800" b="1" dirty="0">
              <a:solidFill>
                <a:srgbClr val="7030A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00B050"/>
                </a:solidFill>
              </a:rPr>
              <a:t>Living things</a:t>
            </a:r>
            <a:endParaRPr lang="fr-FR" sz="2800" b="1" dirty="0">
              <a:solidFill>
                <a:srgbClr val="00B05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Matter and forces</a:t>
            </a:r>
            <a:endParaRPr lang="fr-FR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92D050"/>
                </a:solidFill>
              </a:rPr>
              <a:t>Money, industry, and trade</a:t>
            </a:r>
            <a:endParaRPr lang="fr-FR" sz="2800" b="1" dirty="0">
              <a:solidFill>
                <a:srgbClr val="92D05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</a:rPr>
              <a:t>Numbers, quantities, and shapes</a:t>
            </a:r>
            <a:endParaRPr lang="fr-FR" sz="2800" b="1" dirty="0">
              <a:solidFill>
                <a:srgbClr val="FF000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 smtClean="0"/>
              <a:t>Human societies </a:t>
            </a:r>
            <a:r>
              <a:rPr lang="en-US" sz="2800" b="1" dirty="0"/>
              <a:t>and </a:t>
            </a:r>
            <a:r>
              <a:rPr lang="en-US" sz="2800" b="1" dirty="0" smtClean="0"/>
              <a:t>cultures</a:t>
            </a:r>
            <a:endParaRPr lang="fr-FR" sz="2800" b="1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FFC000"/>
                </a:solidFill>
              </a:rPr>
              <a:t>Substances and their reactions</a:t>
            </a:r>
            <a:endParaRPr lang="fr-FR" sz="2800" b="1" dirty="0">
              <a:solidFill>
                <a:srgbClr val="FFC00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00B0F0"/>
                </a:solidFill>
              </a:rPr>
              <a:t>Weather</a:t>
            </a:r>
            <a:r>
              <a:rPr lang="en-US" sz="2800" b="1" dirty="0"/>
              <a:t> </a:t>
            </a:r>
            <a:endParaRPr lang="fr-FR" sz="2800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025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124" y="1842868"/>
            <a:ext cx="8596668" cy="162722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8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or do? </a:t>
            </a:r>
            <a:endParaRPr lang="fr-FR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566" y="304800"/>
            <a:ext cx="848139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/>
              <a:t>Make</a:t>
            </a:r>
            <a:r>
              <a:rPr lang="fr-FR" sz="3200" b="1" dirty="0" smtClean="0"/>
              <a:t> or do? </a:t>
            </a:r>
            <a:r>
              <a:rPr lang="fr-FR" sz="3200" b="1" dirty="0" err="1" smtClean="0"/>
              <a:t>Work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alone</a:t>
            </a:r>
            <a:endParaRPr lang="fr-FR" sz="3200" dirty="0"/>
          </a:p>
          <a:p>
            <a:r>
              <a:rPr lang="en-GB" sz="2400" dirty="0"/>
              <a:t> </a:t>
            </a:r>
            <a:endParaRPr lang="fr-FR" sz="3200" dirty="0"/>
          </a:p>
          <a:p>
            <a:pPr lvl="0"/>
            <a:r>
              <a:rPr lang="en-GB" sz="3200" dirty="0"/>
              <a:t>research </a:t>
            </a:r>
          </a:p>
          <a:p>
            <a:pPr lvl="0"/>
            <a:endParaRPr lang="fr-FR" sz="3200" dirty="0"/>
          </a:p>
          <a:p>
            <a:pPr lvl="0"/>
            <a:r>
              <a:rPr lang="en-GB" sz="3200" dirty="0"/>
              <a:t>theories </a:t>
            </a:r>
          </a:p>
          <a:p>
            <a:pPr lvl="0"/>
            <a:endParaRPr lang="fr-FR" sz="3200" dirty="0"/>
          </a:p>
          <a:p>
            <a:pPr lvl="0"/>
            <a:r>
              <a:rPr lang="en-GB" sz="3200" dirty="0"/>
              <a:t>predictions </a:t>
            </a:r>
          </a:p>
          <a:p>
            <a:pPr lvl="0"/>
            <a:endParaRPr lang="fr-FR" sz="3200" dirty="0"/>
          </a:p>
          <a:p>
            <a:pPr lvl="0"/>
            <a:r>
              <a:rPr lang="en-GB" sz="3200" dirty="0" smtClean="0"/>
              <a:t>experiments</a:t>
            </a:r>
            <a:endParaRPr lang="en-GB" sz="3200" dirty="0"/>
          </a:p>
          <a:p>
            <a:pPr lvl="0"/>
            <a:endParaRPr lang="fr-FR" sz="3200" dirty="0"/>
          </a:p>
          <a:p>
            <a:pPr lvl="0"/>
            <a:r>
              <a:rPr lang="en-GB" sz="3200" dirty="0"/>
              <a:t>discoveries </a:t>
            </a:r>
          </a:p>
          <a:p>
            <a:pPr lvl="0"/>
            <a:endParaRPr lang="fr-FR" sz="3200" dirty="0"/>
          </a:p>
          <a:p>
            <a:pPr lvl="0"/>
            <a:r>
              <a:rPr lang="en-GB" sz="3200" dirty="0"/>
              <a:t>mistakes 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4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566" y="304800"/>
            <a:ext cx="848139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</a:rPr>
              <a:t>Answers</a:t>
            </a:r>
            <a:endParaRPr lang="fr-FR" sz="3200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sz="4000" b="1" dirty="0" smtClean="0"/>
              <a:t>research – do</a:t>
            </a:r>
            <a:endParaRPr lang="fr-FR" sz="4000" b="1" dirty="0"/>
          </a:p>
          <a:p>
            <a:pPr lvl="0">
              <a:lnSpc>
                <a:spcPct val="150000"/>
              </a:lnSpc>
            </a:pPr>
            <a:r>
              <a:rPr lang="en-GB" sz="4000" b="1" dirty="0"/>
              <a:t>theories – </a:t>
            </a:r>
            <a:r>
              <a:rPr lang="en-GB" sz="4000" b="1" dirty="0" smtClean="0"/>
              <a:t>make</a:t>
            </a:r>
            <a:endParaRPr lang="fr-FR" sz="4000" b="1" dirty="0"/>
          </a:p>
          <a:p>
            <a:pPr lvl="0">
              <a:lnSpc>
                <a:spcPct val="150000"/>
              </a:lnSpc>
            </a:pPr>
            <a:r>
              <a:rPr lang="en-GB" sz="4000" b="1" dirty="0"/>
              <a:t>predictions – </a:t>
            </a:r>
            <a:r>
              <a:rPr lang="en-GB" sz="4000" b="1" dirty="0" smtClean="0"/>
              <a:t>make</a:t>
            </a:r>
            <a:endParaRPr lang="fr-FR" sz="4000" b="1" dirty="0"/>
          </a:p>
          <a:p>
            <a:pPr lvl="0">
              <a:lnSpc>
                <a:spcPct val="150000"/>
              </a:lnSpc>
            </a:pPr>
            <a:r>
              <a:rPr lang="en-GB" sz="4000" b="1" dirty="0"/>
              <a:t>experiments- </a:t>
            </a:r>
            <a:r>
              <a:rPr lang="en-GB" sz="4000" b="1" dirty="0" smtClean="0"/>
              <a:t>do</a:t>
            </a:r>
            <a:endParaRPr lang="fr-FR" sz="4000" b="1" dirty="0"/>
          </a:p>
          <a:p>
            <a:pPr lvl="0">
              <a:lnSpc>
                <a:spcPct val="150000"/>
              </a:lnSpc>
            </a:pPr>
            <a:r>
              <a:rPr lang="en-GB" sz="4000" b="1" dirty="0"/>
              <a:t>discoveries – </a:t>
            </a:r>
            <a:r>
              <a:rPr lang="en-GB" sz="4000" b="1" dirty="0" smtClean="0"/>
              <a:t>make</a:t>
            </a:r>
            <a:endParaRPr lang="fr-FR" sz="4000" b="1" dirty="0"/>
          </a:p>
          <a:p>
            <a:pPr lvl="0">
              <a:lnSpc>
                <a:spcPct val="150000"/>
              </a:lnSpc>
            </a:pPr>
            <a:r>
              <a:rPr lang="en-GB" sz="4000" b="1" dirty="0"/>
              <a:t>mistakes - make</a:t>
            </a:r>
            <a:endParaRPr lang="fr-FR" sz="40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566" y="304800"/>
            <a:ext cx="848139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</a:rPr>
              <a:t>Answers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algn="ctr"/>
            <a:endParaRPr lang="fr-FR" sz="3200" b="1" dirty="0">
              <a:solidFill>
                <a:srgbClr val="FF0000"/>
              </a:solidFill>
            </a:endParaRPr>
          </a:p>
          <a:p>
            <a:pPr lvl="0"/>
            <a:r>
              <a:rPr lang="en-US" sz="4000" b="1" dirty="0"/>
              <a:t>To do a good job</a:t>
            </a:r>
            <a:endParaRPr lang="fr-FR" sz="4000" b="1" dirty="0"/>
          </a:p>
          <a:p>
            <a:pPr lvl="0"/>
            <a:r>
              <a:rPr lang="en-US" sz="4000" b="1" dirty="0"/>
              <a:t>To make a lot of money</a:t>
            </a:r>
            <a:endParaRPr lang="fr-FR" sz="4000" b="1" dirty="0"/>
          </a:p>
          <a:p>
            <a:pPr lvl="0"/>
            <a:r>
              <a:rPr lang="en-US" sz="4000" b="1" dirty="0"/>
              <a:t>To make comments</a:t>
            </a:r>
            <a:endParaRPr lang="fr-FR" sz="4000" b="1" dirty="0"/>
          </a:p>
          <a:p>
            <a:pPr lvl="0"/>
            <a:r>
              <a:rPr lang="en-US" sz="4000" b="1" dirty="0"/>
              <a:t>To make interesting observations</a:t>
            </a:r>
            <a:endParaRPr lang="fr-FR" sz="4000" b="1" dirty="0"/>
          </a:p>
          <a:p>
            <a:pPr lvl="0"/>
            <a:r>
              <a:rPr lang="en-US" sz="4000" b="1" dirty="0"/>
              <a:t>To make an offer</a:t>
            </a:r>
            <a:endParaRPr lang="fr-FR" sz="4000" b="1" dirty="0"/>
          </a:p>
          <a:p>
            <a:pPr lvl="0"/>
            <a:r>
              <a:rPr lang="en-US" sz="4000" b="1" dirty="0"/>
              <a:t>To do some progress</a:t>
            </a:r>
            <a:endParaRPr lang="fr-FR" sz="4000" b="1" dirty="0"/>
          </a:p>
          <a:p>
            <a:pPr lvl="0"/>
            <a:r>
              <a:rPr lang="en-US" sz="4000" b="1" dirty="0"/>
              <a:t>To make one’s mind up</a:t>
            </a:r>
            <a:endParaRPr lang="fr-FR" sz="40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7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124" y="1842868"/>
            <a:ext cx="8596668" cy="402005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8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Topics for your speaking test</a:t>
            </a:r>
            <a:endParaRPr lang="fr-FR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39" y="1164493"/>
            <a:ext cx="8356210" cy="194134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3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53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53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</a:t>
            </a:r>
            <a:br>
              <a:rPr lang="en-US" sz="6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Pair </a:t>
            </a:r>
            <a:r>
              <a:rPr lang="en-US" sz="6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r>
              <a:rPr lang="en-US" sz="53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53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707" y="3513798"/>
            <a:ext cx="9833317" cy="21723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words come to your minds when talking about science? </a:t>
            </a:r>
            <a:endParaRPr lang="fr-FR" sz="4800" i="1" dirty="0"/>
          </a:p>
        </p:txBody>
      </p:sp>
    </p:spTree>
    <p:extLst>
      <p:ext uri="{BB962C8B-B14F-4D97-AF65-F5344CB8AC3E}">
        <p14:creationId xmlns:p14="http://schemas.microsoft.com/office/powerpoint/2010/main" val="3086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543" y="2194561"/>
            <a:ext cx="8074857" cy="137863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7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Writing</a:t>
            </a:r>
            <a:endParaRPr lang="fr-FR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807" y="313731"/>
            <a:ext cx="90088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Answer the question with a 100-word paragraph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1108566" y="2937023"/>
            <a:ext cx="8837292" cy="2308324"/>
          </a:xfrm>
          <a:prstGeom prst="rect">
            <a:avLst/>
          </a:prstGeom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i="1" dirty="0"/>
              <a:t>To what extent is your field of study useful in everyday life?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4028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640" y="275102"/>
            <a:ext cx="9681354" cy="1446550"/>
          </a:xfrm>
          <a:prstGeom prst="rect">
            <a:avLst/>
          </a:prstGeom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To what extent is your field of study useful in everyday life?</a:t>
            </a:r>
            <a:endParaRPr lang="fr-FR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473611" y="1724778"/>
            <a:ext cx="11343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You may use some of the following </a:t>
            </a:r>
            <a:r>
              <a:rPr lang="en-US" sz="2800" b="1" dirty="0" smtClean="0"/>
              <a:t>words </a:t>
            </a:r>
          </a:p>
          <a:p>
            <a:r>
              <a:rPr lang="en-US" sz="2800" b="1" dirty="0" smtClean="0"/>
              <a:t>(but you do not have to):</a:t>
            </a:r>
            <a:endParaRPr lang="fr-F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2678884"/>
            <a:ext cx="12192000" cy="43533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/>
              <a:t>to include, daily, to study, properties, a field, a part of, the action of (+ V + </a:t>
            </a:r>
            <a:r>
              <a:rPr lang="en-US" sz="3600" b="1" dirty="0" err="1"/>
              <a:t>ing</a:t>
            </a:r>
            <a:r>
              <a:rPr lang="en-US" sz="3600" b="1" dirty="0"/>
              <a:t>), to consist in (+ </a:t>
            </a:r>
            <a:r>
              <a:rPr lang="en-US" sz="3600" b="1" dirty="0" err="1"/>
              <a:t>V+ing</a:t>
            </a:r>
            <a:r>
              <a:rPr lang="en-US" sz="3600" b="1" dirty="0"/>
              <a:t>), to include, useful, useless, necessary, for example, for instance…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8281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543" y="2194561"/>
            <a:ext cx="8074857" cy="137863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questions?</a:t>
            </a:r>
            <a:endParaRPr lang="fr-F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26941"/>
              </p:ext>
            </p:extLst>
          </p:nvPr>
        </p:nvGraphicFramePr>
        <p:xfrm>
          <a:off x="-1" y="0"/>
          <a:ext cx="12192001" cy="688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Acrobat Document" r:id="rId3" imgW="5852102" imgH="4389120" progId="AcroExch.Document.DC">
                  <p:embed/>
                </p:oleObj>
              </mc:Choice>
              <mc:Fallback>
                <p:oleObj name="Acrobat Document" r:id="rId3" imgW="5852102" imgH="4389120" progId="AcroExch.Document.DC">
                  <p:embed/>
                  <p:pic>
                    <p:nvPicPr>
                      <p:cNvPr id="0" name="Objet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12192001" cy="688622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4745" y="239542"/>
            <a:ext cx="4825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This </a:t>
            </a:r>
            <a:r>
              <a:rPr lang="fr-FR" sz="4400" b="1" dirty="0" err="1" smtClean="0"/>
              <a:t>might</a:t>
            </a:r>
            <a:r>
              <a:rPr lang="fr-FR" sz="4400" b="1" dirty="0" smtClean="0"/>
              <a:t> help: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2158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921" y="1758461"/>
            <a:ext cx="8596668" cy="1617784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</a:t>
            </a:r>
            <a:endParaRPr lang="fr-FR" sz="5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184" y="506437"/>
            <a:ext cx="8596668" cy="883915"/>
          </a:xfrm>
        </p:spPr>
        <p:txBody>
          <a:bodyPr>
            <a:normAutofit fontScale="90000"/>
          </a:bodyPr>
          <a:lstStyle/>
          <a:p>
            <a:r>
              <a:rPr lang="fr-FR" sz="5400" b="1" dirty="0" err="1" smtClean="0"/>
              <a:t>Homework</a:t>
            </a:r>
            <a:endParaRPr lang="fr-FR" sz="5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7335" y="1392702"/>
            <a:ext cx="9395134" cy="399514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100" b="1" dirty="0" smtClean="0"/>
              <a:t>For next week, prepare a quick oral answer to the question: </a:t>
            </a:r>
          </a:p>
          <a:p>
            <a:pPr algn="ctr"/>
            <a:r>
              <a:rPr lang="en-US" sz="5100" b="1" i="1" u="sng" dirty="0" smtClean="0"/>
              <a:t>“Why is science necessary in everyday life?”</a:t>
            </a:r>
            <a:endParaRPr lang="fr-FR" sz="5100" b="1" dirty="0" smtClean="0"/>
          </a:p>
          <a:p>
            <a:endParaRPr lang="en-US" sz="5100" b="1" dirty="0" smtClean="0"/>
          </a:p>
          <a:p>
            <a:r>
              <a:rPr lang="en-US" sz="5100" b="1" dirty="0" smtClean="0"/>
              <a:t>Take </a:t>
            </a:r>
            <a:r>
              <a:rPr lang="en-US" sz="5100" b="1" dirty="0"/>
              <a:t>notes. Do not write full sentences</a:t>
            </a:r>
            <a:r>
              <a:rPr lang="en-US" sz="5100" b="1" dirty="0" smtClean="0"/>
              <a:t>.</a:t>
            </a:r>
            <a:endParaRPr lang="en-US" sz="5100" b="1" dirty="0"/>
          </a:p>
        </p:txBody>
      </p:sp>
    </p:spTree>
    <p:extLst>
      <p:ext uri="{BB962C8B-B14F-4D97-AF65-F5344CB8AC3E}">
        <p14:creationId xmlns:p14="http://schemas.microsoft.com/office/powerpoint/2010/main" val="239199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57EA898A-3610-4AF8-A65D-B1B2CDFE97F0}"/>
              </a:ext>
            </a:extLst>
          </p:cNvPr>
          <p:cNvSpPr txBox="1">
            <a:spLocks/>
          </p:cNvSpPr>
          <p:nvPr/>
        </p:nvSpPr>
        <p:spPr>
          <a:xfrm>
            <a:off x="1797666" y="2515709"/>
            <a:ext cx="8596668" cy="182658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3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Science-related jobs</a:t>
            </a:r>
            <a:endParaRPr lang="fr-FR" sz="5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702ACCEA-8F36-475F-9E5E-D5631A895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09861"/>
              </p:ext>
            </p:extLst>
          </p:nvPr>
        </p:nvGraphicFramePr>
        <p:xfrm>
          <a:off x="0" y="0"/>
          <a:ext cx="12182622" cy="6966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5618">
                  <a:extLst>
                    <a:ext uri="{9D8B030D-6E8A-4147-A177-3AD203B41FA5}">
                      <a16:colId xmlns="" xmlns:a16="http://schemas.microsoft.com/office/drawing/2014/main" val="1096054881"/>
                    </a:ext>
                  </a:extLst>
                </a:gridCol>
                <a:gridCol w="7657004">
                  <a:extLst>
                    <a:ext uri="{9D8B030D-6E8A-4147-A177-3AD203B41FA5}">
                      <a16:colId xmlns="" xmlns:a16="http://schemas.microsoft.com/office/drawing/2014/main" val="1707099666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marL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cap="sm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fr-FR" sz="2000" b="1" kern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cap="sm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endParaRPr lang="fr-FR" sz="2000" b="1" kern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351333088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251382969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Anthropology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48187469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Archaeology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45167180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Astronomy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07990490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Biochemistry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278763154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Botany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302308186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 algn="l" defTabSz="457200" rtl="0" eaLnBrk="1" latinLnBrk="0" hangingPunct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chemist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27866402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5812383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Genetics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99023903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Geometry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560188683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90A9F53-CDB6-4DF5-8CE7-5E4F55756117}"/>
              </a:ext>
            </a:extLst>
          </p:cNvPr>
          <p:cNvSpPr txBox="1"/>
          <p:nvPr/>
        </p:nvSpPr>
        <p:spPr>
          <a:xfrm>
            <a:off x="4738555" y="5142771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economist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7EF78137-A990-4A3B-A70C-2DCFB4FFB241}"/>
              </a:ext>
            </a:extLst>
          </p:cNvPr>
          <p:cNvSpPr txBox="1"/>
          <p:nvPr/>
        </p:nvSpPr>
        <p:spPr>
          <a:xfrm>
            <a:off x="125894" y="4456877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D9265D5E-64A4-4DE1-BEA1-C514630AC2B4}"/>
              </a:ext>
            </a:extLst>
          </p:cNvPr>
          <p:cNvSpPr txBox="1"/>
          <p:nvPr/>
        </p:nvSpPr>
        <p:spPr>
          <a:xfrm>
            <a:off x="4704515" y="5657355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geneticist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1C22151D-4224-45B9-9733-284C99AC3E3A}"/>
              </a:ext>
            </a:extLst>
          </p:cNvPr>
          <p:cNvSpPr txBox="1"/>
          <p:nvPr/>
        </p:nvSpPr>
        <p:spPr>
          <a:xfrm>
            <a:off x="4704514" y="6298251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geometrician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703B32B5-C63F-4854-A63B-C1B3B6ECF21E}"/>
              </a:ext>
            </a:extLst>
          </p:cNvPr>
          <p:cNvSpPr txBox="1"/>
          <p:nvPr/>
        </p:nvSpPr>
        <p:spPr>
          <a:xfrm>
            <a:off x="4563839" y="691591"/>
            <a:ext cx="4121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biologist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1F81287E-E581-40D6-84D8-F71E790191EA}"/>
              </a:ext>
            </a:extLst>
          </p:cNvPr>
          <p:cNvSpPr txBox="1"/>
          <p:nvPr/>
        </p:nvSpPr>
        <p:spPr>
          <a:xfrm>
            <a:off x="4563839" y="1409262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anthropologist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07F0767E-D93E-4606-9CCC-379D4A883125}"/>
              </a:ext>
            </a:extLst>
          </p:cNvPr>
          <p:cNvSpPr txBox="1"/>
          <p:nvPr/>
        </p:nvSpPr>
        <p:spPr>
          <a:xfrm>
            <a:off x="4563839" y="2113119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archaeologist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BA79C1E8-8D0C-4624-A77C-FF44FB89C0E0}"/>
              </a:ext>
            </a:extLst>
          </p:cNvPr>
          <p:cNvSpPr txBox="1"/>
          <p:nvPr/>
        </p:nvSpPr>
        <p:spPr>
          <a:xfrm>
            <a:off x="4563838" y="2634418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astronomer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41E41C98-6EA7-40C8-9178-760B27697F92}"/>
              </a:ext>
            </a:extLst>
          </p:cNvPr>
          <p:cNvSpPr txBox="1"/>
          <p:nvPr/>
        </p:nvSpPr>
        <p:spPr>
          <a:xfrm>
            <a:off x="4563837" y="3221253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biochemist</a:t>
            </a:r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047E702F-5C01-4E86-9A77-B72DCDDB8717}"/>
              </a:ext>
            </a:extLst>
          </p:cNvPr>
          <p:cNvSpPr txBox="1"/>
          <p:nvPr/>
        </p:nvSpPr>
        <p:spPr>
          <a:xfrm>
            <a:off x="4563839" y="3879604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botanist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75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DA193039-38D3-4D16-8A7F-8851C8020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83157"/>
              </p:ext>
            </p:extLst>
          </p:nvPr>
        </p:nvGraphicFramePr>
        <p:xfrm>
          <a:off x="0" y="98474"/>
          <a:ext cx="12192000" cy="6759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4369">
                  <a:extLst>
                    <a:ext uri="{9D8B030D-6E8A-4147-A177-3AD203B41FA5}">
                      <a16:colId xmlns="" xmlns:a16="http://schemas.microsoft.com/office/drawing/2014/main" val="820538273"/>
                    </a:ext>
                  </a:extLst>
                </a:gridCol>
                <a:gridCol w="7127631">
                  <a:extLst>
                    <a:ext uri="{9D8B030D-6E8A-4147-A177-3AD203B41FA5}">
                      <a16:colId xmlns="" xmlns:a16="http://schemas.microsoft.com/office/drawing/2014/main" val="1742626564"/>
                    </a:ext>
                  </a:extLst>
                </a:gridCol>
              </a:tblGrid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540922046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626231367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herpetologist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11314868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203320059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3367380973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Oceanography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172375743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Psychology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14557067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52050445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Sociology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3343964501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217" marR="26217" marT="0" marB="0" anchor="ctr"/>
                </a:tc>
                <a:extLst>
                  <a:ext uri="{0D108BD9-81ED-4DB2-BD59-A6C34878D82A}">
                    <a16:rowId xmlns="" xmlns:a16="http://schemas.microsoft.com/office/drawing/2014/main" val="287337564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F98F5DF3-43BF-4C1B-8F56-CCB4657B8478}"/>
              </a:ext>
            </a:extLst>
          </p:cNvPr>
          <p:cNvSpPr txBox="1"/>
          <p:nvPr/>
        </p:nvSpPr>
        <p:spPr>
          <a:xfrm>
            <a:off x="116209" y="1660768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Herpetology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B275A69E-8310-48E9-99E7-B803B5092F1A}"/>
              </a:ext>
            </a:extLst>
          </p:cNvPr>
          <p:cNvSpPr txBox="1"/>
          <p:nvPr/>
        </p:nvSpPr>
        <p:spPr>
          <a:xfrm>
            <a:off x="5247859" y="362057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geographer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D446B322-83FA-4323-B854-292D8E8CAAA9}"/>
              </a:ext>
            </a:extLst>
          </p:cNvPr>
          <p:cNvSpPr txBox="1"/>
          <p:nvPr/>
        </p:nvSpPr>
        <p:spPr>
          <a:xfrm>
            <a:off x="5247859" y="973745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geologist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337D2365-1815-469F-8226-574EB3C8F79D}"/>
              </a:ext>
            </a:extLst>
          </p:cNvPr>
          <p:cNvSpPr txBox="1"/>
          <p:nvPr/>
        </p:nvSpPr>
        <p:spPr>
          <a:xfrm>
            <a:off x="5247858" y="2283622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linguist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13B46FD1-8566-4C1D-9EA5-DBB6277DC77B}"/>
              </a:ext>
            </a:extLst>
          </p:cNvPr>
          <p:cNvSpPr txBox="1"/>
          <p:nvPr/>
        </p:nvSpPr>
        <p:spPr>
          <a:xfrm>
            <a:off x="5247857" y="2878598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mathematician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861794F1-A754-4584-A08B-D978B52572BF}"/>
              </a:ext>
            </a:extLst>
          </p:cNvPr>
          <p:cNvSpPr txBox="1"/>
          <p:nvPr/>
        </p:nvSpPr>
        <p:spPr>
          <a:xfrm>
            <a:off x="5247857" y="3517738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oceanographer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CBDBC210-1BA3-43D8-830F-3442AD18A336}"/>
              </a:ext>
            </a:extLst>
          </p:cNvPr>
          <p:cNvSpPr txBox="1"/>
          <p:nvPr/>
        </p:nvSpPr>
        <p:spPr>
          <a:xfrm>
            <a:off x="5247857" y="4140166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psychologist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9BABC7C2-2F6E-4E69-B4E1-17860EEDDE76}"/>
              </a:ext>
            </a:extLst>
          </p:cNvPr>
          <p:cNvSpPr txBox="1"/>
          <p:nvPr/>
        </p:nvSpPr>
        <p:spPr>
          <a:xfrm>
            <a:off x="5247857" y="4821939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physicist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504B509F-BDC4-472F-9711-C38C6E0E3B87}"/>
              </a:ext>
            </a:extLst>
          </p:cNvPr>
          <p:cNvSpPr txBox="1"/>
          <p:nvPr/>
        </p:nvSpPr>
        <p:spPr>
          <a:xfrm>
            <a:off x="5247857" y="5503712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sociologist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46EA9652-1776-42B0-80DF-F00BC7E53242}"/>
              </a:ext>
            </a:extLst>
          </p:cNvPr>
          <p:cNvSpPr txBox="1"/>
          <p:nvPr/>
        </p:nvSpPr>
        <p:spPr>
          <a:xfrm>
            <a:off x="5188224" y="6276805"/>
            <a:ext cx="412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statistician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7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FC20F92-BD41-4E35-A35C-C951626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124" y="1842868"/>
            <a:ext cx="8596668" cy="162722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8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Matching</a:t>
            </a:r>
            <a:endParaRPr lang="fr-FR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382</Words>
  <Application>Microsoft Office PowerPoint</Application>
  <PresentationFormat>Personnalisé</PresentationFormat>
  <Paragraphs>136</Paragraphs>
  <Slides>23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5" baseType="lpstr">
      <vt:lpstr>Facette</vt:lpstr>
      <vt:lpstr>Acrobat Document</vt:lpstr>
      <vt:lpstr>CLASS 1  </vt:lpstr>
      <vt:lpstr> 1. Brainstorming Pair work  </vt:lpstr>
      <vt:lpstr>Présentation PowerPoint</vt:lpstr>
      <vt:lpstr> Correction</vt:lpstr>
      <vt:lpstr>Homework</vt:lpstr>
      <vt:lpstr>Présentation PowerPoint</vt:lpstr>
      <vt:lpstr>Présentation PowerPoint</vt:lpstr>
      <vt:lpstr>Présentation PowerPoint</vt:lpstr>
      <vt:lpstr>3. Matching</vt:lpstr>
      <vt:lpstr>Match these sciences to their areas of study.  Work alone.</vt:lpstr>
      <vt:lpstr>Présentation PowerPoint</vt:lpstr>
      <vt:lpstr>Pair work Compare your answers to a classmate’s and make corrections if necessary.</vt:lpstr>
      <vt:lpstr>Answers</vt:lpstr>
      <vt:lpstr>Présentation PowerPoint</vt:lpstr>
      <vt:lpstr>4. Make or do? </vt:lpstr>
      <vt:lpstr>Présentation PowerPoint</vt:lpstr>
      <vt:lpstr>Présentation PowerPoint</vt:lpstr>
      <vt:lpstr>Présentation PowerPoint</vt:lpstr>
      <vt:lpstr>5. Topics for your speaking test</vt:lpstr>
      <vt:lpstr>6. Writing</vt:lpstr>
      <vt:lpstr>Présentation PowerPoint</vt:lpstr>
      <vt:lpstr>Présentation PowerPoint</vt:lpstr>
      <vt:lpstr>Any questions?</vt:lpstr>
    </vt:vector>
  </TitlesOfParts>
  <Company>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TD1 answers</dc:title>
  <dc:creator>Coraline</dc:creator>
  <cp:lastModifiedBy>dept-langues</cp:lastModifiedBy>
  <cp:revision>73</cp:revision>
  <dcterms:created xsi:type="dcterms:W3CDTF">2020-09-11T13:03:42Z</dcterms:created>
  <dcterms:modified xsi:type="dcterms:W3CDTF">2023-06-06T06:34:09Z</dcterms:modified>
</cp:coreProperties>
</file>