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67" r:id="rId3"/>
    <p:sldId id="280" r:id="rId4"/>
    <p:sldId id="291" r:id="rId5"/>
    <p:sldId id="301" r:id="rId6"/>
    <p:sldId id="266" r:id="rId7"/>
    <p:sldId id="268" r:id="rId8"/>
    <p:sldId id="269" r:id="rId9"/>
    <p:sldId id="278" r:id="rId10"/>
    <p:sldId id="285" r:id="rId11"/>
    <p:sldId id="260" r:id="rId12"/>
    <p:sldId id="288" r:id="rId13"/>
    <p:sldId id="289" r:id="rId14"/>
    <p:sldId id="290" r:id="rId15"/>
    <p:sldId id="287" r:id="rId16"/>
    <p:sldId id="286" r:id="rId17"/>
    <p:sldId id="284" r:id="rId18"/>
    <p:sldId id="300" r:id="rId19"/>
    <p:sldId id="292" r:id="rId20"/>
    <p:sldId id="296" r:id="rId21"/>
    <p:sldId id="297" r:id="rId22"/>
    <p:sldId id="298" r:id="rId23"/>
    <p:sldId id="299" r:id="rId2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206" autoAdjust="0"/>
    <p:restoredTop sz="94660"/>
  </p:normalViewPr>
  <p:slideViewPr>
    <p:cSldViewPr snapToGrid="0">
      <p:cViewPr varScale="1">
        <p:scale>
          <a:sx n="54" d="100"/>
          <a:sy n="54" d="100"/>
        </p:scale>
        <p:origin x="-576" y="-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Modifier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 cit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rai ou fau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6/6/2023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6/6/2023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6/6/2023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6/6/2023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6/6/2023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6/6/2023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6/6/2023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6/6/2023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em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352323" y="1828801"/>
            <a:ext cx="7766936" cy="2953556"/>
          </a:xfrm>
          <a:ln w="57150">
            <a:solidFill>
              <a:srgbClr val="92D050"/>
            </a:solidFill>
          </a:ln>
        </p:spPr>
        <p:txBody>
          <a:bodyPr/>
          <a:lstStyle/>
          <a:p>
            <a:pPr algn="ctr"/>
            <a:r>
              <a:rPr lang="fr-FR" sz="8000" b="1" dirty="0" smtClean="0"/>
              <a:t>CLASS 1 </a:t>
            </a:r>
            <a:r>
              <a:rPr lang="fr-FR" sz="6000" b="1" dirty="0"/>
              <a:t/>
            </a:r>
            <a:br>
              <a:rPr lang="fr-FR" sz="6000" b="1" dirty="0"/>
            </a:br>
            <a:endParaRPr lang="fr-FR" sz="6000" b="1" dirty="0"/>
          </a:p>
        </p:txBody>
      </p:sp>
    </p:spTree>
    <p:extLst>
      <p:ext uri="{BB962C8B-B14F-4D97-AF65-F5344CB8AC3E}">
        <p14:creationId xmlns:p14="http://schemas.microsoft.com/office/powerpoint/2010/main" val="7654533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="" xmlns:a16="http://schemas.microsoft.com/office/drawing/2014/main" id="{BFC20F92-BD41-4E35-A35C-C9516264B6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72583" y="3559127"/>
            <a:ext cx="8596668" cy="1627226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en-US" sz="6000" b="1" dirty="0">
                <a:solidFill>
                  <a:schemeClr val="tx1"/>
                </a:solidFill>
              </a:rPr>
              <a:t>Match these sciences to their areas of study. </a:t>
            </a:r>
            <a:br>
              <a:rPr lang="en-US" sz="6000" b="1" dirty="0">
                <a:solidFill>
                  <a:schemeClr val="tx1"/>
                </a:solidFill>
              </a:rPr>
            </a:br>
            <a:r>
              <a:rPr lang="en-US" sz="6000" b="1" dirty="0">
                <a:solidFill>
                  <a:schemeClr val="tx1"/>
                </a:solidFill>
              </a:rPr>
              <a:t>Work alone</a:t>
            </a:r>
            <a:r>
              <a:rPr lang="en-US" sz="6000" dirty="0">
                <a:solidFill>
                  <a:schemeClr val="tx1"/>
                </a:solidFill>
              </a:rPr>
              <a:t>.</a:t>
            </a:r>
            <a:endParaRPr lang="fr-FR" sz="6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38230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618978" y="158162"/>
            <a:ext cx="3812345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lvl="0" indent="-514350">
              <a:lnSpc>
                <a:spcPct val="150000"/>
              </a:lnSpc>
              <a:buFont typeface="+mj-lt"/>
              <a:buAutoNum type="arabicPeriod"/>
            </a:pPr>
            <a:r>
              <a:rPr lang="fr-FR" sz="2800" dirty="0" err="1"/>
              <a:t>Anthropology</a:t>
            </a:r>
            <a:endParaRPr lang="fr-FR" sz="2800" dirty="0"/>
          </a:p>
          <a:p>
            <a:pPr marL="514350" lvl="0" indent="-514350">
              <a:lnSpc>
                <a:spcPct val="150000"/>
              </a:lnSpc>
              <a:buFont typeface="+mj-lt"/>
              <a:buAutoNum type="arabicPeriod"/>
            </a:pPr>
            <a:r>
              <a:rPr lang="fr-FR" sz="2800" dirty="0" err="1"/>
              <a:t>Biology</a:t>
            </a:r>
            <a:endParaRPr lang="fr-FR" sz="2800" dirty="0"/>
          </a:p>
          <a:p>
            <a:pPr marL="514350" lvl="0" indent="-514350">
              <a:lnSpc>
                <a:spcPct val="150000"/>
              </a:lnSpc>
              <a:buFont typeface="+mj-lt"/>
              <a:buAutoNum type="arabicPeriod"/>
            </a:pPr>
            <a:r>
              <a:rPr lang="fr-FR" sz="2800" dirty="0" err="1"/>
              <a:t>Chemistry</a:t>
            </a:r>
            <a:endParaRPr lang="fr-FR" sz="2800" dirty="0"/>
          </a:p>
          <a:p>
            <a:pPr marL="514350" lvl="0" indent="-514350">
              <a:lnSpc>
                <a:spcPct val="150000"/>
              </a:lnSpc>
              <a:buFont typeface="+mj-lt"/>
              <a:buAutoNum type="arabicPeriod"/>
            </a:pPr>
            <a:r>
              <a:rPr lang="fr-FR" sz="2800" dirty="0" err="1"/>
              <a:t>Ecology</a:t>
            </a:r>
            <a:endParaRPr lang="fr-FR" sz="2800" dirty="0"/>
          </a:p>
          <a:p>
            <a:pPr marL="514350" lvl="0" indent="-514350">
              <a:lnSpc>
                <a:spcPct val="150000"/>
              </a:lnSpc>
              <a:buFont typeface="+mj-lt"/>
              <a:buAutoNum type="arabicPeriod"/>
            </a:pPr>
            <a:r>
              <a:rPr lang="fr-FR" sz="2800" dirty="0" err="1"/>
              <a:t>Economics</a:t>
            </a:r>
            <a:endParaRPr lang="fr-FR" sz="2800" dirty="0"/>
          </a:p>
          <a:p>
            <a:pPr marL="514350" lvl="0" indent="-514350">
              <a:lnSpc>
                <a:spcPct val="150000"/>
              </a:lnSpc>
              <a:buFont typeface="+mj-lt"/>
              <a:buAutoNum type="arabicPeriod"/>
            </a:pPr>
            <a:r>
              <a:rPr lang="fr-FR" sz="2800" dirty="0" err="1"/>
              <a:t>Linguistics</a:t>
            </a:r>
            <a:endParaRPr lang="fr-FR" sz="2800" dirty="0"/>
          </a:p>
          <a:p>
            <a:pPr marL="514350" lvl="0" indent="-514350">
              <a:lnSpc>
                <a:spcPct val="150000"/>
              </a:lnSpc>
              <a:buFont typeface="+mj-lt"/>
              <a:buAutoNum type="arabicPeriod"/>
            </a:pPr>
            <a:r>
              <a:rPr lang="fr-FR" sz="2800" dirty="0" err="1"/>
              <a:t>Mathematics</a:t>
            </a:r>
            <a:endParaRPr lang="fr-FR" sz="2800" dirty="0"/>
          </a:p>
          <a:p>
            <a:pPr marL="514350" lvl="0" indent="-514350">
              <a:lnSpc>
                <a:spcPct val="150000"/>
              </a:lnSpc>
              <a:buFont typeface="+mj-lt"/>
              <a:buAutoNum type="arabicPeriod"/>
            </a:pPr>
            <a:r>
              <a:rPr lang="fr-FR" sz="2800" dirty="0" err="1"/>
              <a:t>Meteorology</a:t>
            </a:r>
            <a:endParaRPr lang="fr-FR" sz="2800" dirty="0"/>
          </a:p>
          <a:p>
            <a:pPr marL="514350" lvl="0" indent="-514350">
              <a:lnSpc>
                <a:spcPct val="150000"/>
              </a:lnSpc>
              <a:buFont typeface="+mj-lt"/>
              <a:buAutoNum type="arabicPeriod"/>
            </a:pPr>
            <a:r>
              <a:rPr lang="fr-FR" sz="2800" dirty="0" err="1"/>
              <a:t>Physics</a:t>
            </a:r>
            <a:endParaRPr lang="fr-FR" sz="2800" dirty="0"/>
          </a:p>
          <a:p>
            <a:pPr marL="514350" lvl="0" indent="-514350">
              <a:lnSpc>
                <a:spcPct val="150000"/>
              </a:lnSpc>
              <a:buFont typeface="+mj-lt"/>
              <a:buAutoNum type="arabicPeriod"/>
            </a:pPr>
            <a:r>
              <a:rPr lang="fr-FR" sz="2800" dirty="0"/>
              <a:t>Psychology </a:t>
            </a:r>
          </a:p>
        </p:txBody>
      </p:sp>
      <p:sp>
        <p:nvSpPr>
          <p:cNvPr id="4" name="ZoneTexte 3"/>
          <p:cNvSpPr txBox="1"/>
          <p:nvPr/>
        </p:nvSpPr>
        <p:spPr>
          <a:xfrm>
            <a:off x="4994032" y="163487"/>
            <a:ext cx="6288258" cy="68326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lvl="0" indent="-514350">
              <a:lnSpc>
                <a:spcPct val="150000"/>
              </a:lnSpc>
              <a:buFont typeface="+mj-lt"/>
              <a:buAutoNum type="alphaLcPeriod"/>
            </a:pPr>
            <a:r>
              <a:rPr lang="fr-FR" sz="2800" dirty="0" err="1"/>
              <a:t>Environment</a:t>
            </a:r>
            <a:endParaRPr lang="fr-FR" sz="2800" dirty="0"/>
          </a:p>
          <a:p>
            <a:pPr marL="514350" lvl="0" indent="-514350">
              <a:lnSpc>
                <a:spcPct val="150000"/>
              </a:lnSpc>
              <a:buFont typeface="+mj-lt"/>
              <a:buAutoNum type="alphaLcPeriod"/>
            </a:pPr>
            <a:r>
              <a:rPr lang="fr-FR" sz="2800" dirty="0" err="1"/>
              <a:t>Human</a:t>
            </a:r>
            <a:r>
              <a:rPr lang="fr-FR" sz="2800" dirty="0"/>
              <a:t> </a:t>
            </a:r>
            <a:r>
              <a:rPr lang="en-US" sz="2800" dirty="0"/>
              <a:t>mind and behavior</a:t>
            </a:r>
            <a:endParaRPr lang="fr-FR" sz="2800" dirty="0"/>
          </a:p>
          <a:p>
            <a:pPr marL="514350" lvl="0" indent="-514350">
              <a:lnSpc>
                <a:spcPct val="150000"/>
              </a:lnSpc>
              <a:buFont typeface="+mj-lt"/>
              <a:buAutoNum type="alphaLcPeriod"/>
            </a:pPr>
            <a:r>
              <a:rPr lang="en-US" sz="2800" dirty="0"/>
              <a:t>Language</a:t>
            </a:r>
            <a:endParaRPr lang="fr-FR" sz="2800" dirty="0"/>
          </a:p>
          <a:p>
            <a:pPr marL="514350" lvl="0" indent="-514350">
              <a:lnSpc>
                <a:spcPct val="150000"/>
              </a:lnSpc>
              <a:buFont typeface="+mj-lt"/>
              <a:buAutoNum type="alphaLcPeriod"/>
            </a:pPr>
            <a:r>
              <a:rPr lang="en-US" sz="2800" dirty="0"/>
              <a:t>Living things</a:t>
            </a:r>
            <a:endParaRPr lang="fr-FR" sz="2800" dirty="0"/>
          </a:p>
          <a:p>
            <a:pPr marL="514350" lvl="0" indent="-514350">
              <a:lnSpc>
                <a:spcPct val="150000"/>
              </a:lnSpc>
              <a:buFont typeface="+mj-lt"/>
              <a:buAutoNum type="alphaLcPeriod"/>
            </a:pPr>
            <a:r>
              <a:rPr lang="en-US" sz="2800" dirty="0"/>
              <a:t>Matter and forces</a:t>
            </a:r>
            <a:endParaRPr lang="fr-FR" sz="2800" dirty="0"/>
          </a:p>
          <a:p>
            <a:pPr marL="514350" lvl="0" indent="-514350">
              <a:lnSpc>
                <a:spcPct val="150000"/>
              </a:lnSpc>
              <a:buFont typeface="+mj-lt"/>
              <a:buAutoNum type="alphaLcPeriod"/>
            </a:pPr>
            <a:r>
              <a:rPr lang="en-US" sz="2800" dirty="0"/>
              <a:t>Money, industry, and trade</a:t>
            </a:r>
            <a:endParaRPr lang="fr-FR" sz="2800" dirty="0"/>
          </a:p>
          <a:p>
            <a:pPr marL="514350" lvl="0" indent="-514350">
              <a:lnSpc>
                <a:spcPct val="150000"/>
              </a:lnSpc>
              <a:buFont typeface="+mj-lt"/>
              <a:buAutoNum type="alphaLcPeriod"/>
            </a:pPr>
            <a:r>
              <a:rPr lang="en-US" sz="2800" dirty="0"/>
              <a:t>Numbers, quantities, and shapes</a:t>
            </a:r>
            <a:endParaRPr lang="fr-FR" sz="2800" dirty="0"/>
          </a:p>
          <a:p>
            <a:pPr marL="514350" lvl="0" indent="-514350">
              <a:lnSpc>
                <a:spcPct val="150000"/>
              </a:lnSpc>
              <a:buFont typeface="+mj-lt"/>
              <a:buAutoNum type="alphaLcPeriod"/>
            </a:pPr>
            <a:r>
              <a:rPr lang="en-US" sz="2800" dirty="0"/>
              <a:t>People, society, and culture</a:t>
            </a:r>
            <a:endParaRPr lang="fr-FR" sz="2800" dirty="0"/>
          </a:p>
          <a:p>
            <a:pPr marL="514350" lvl="0" indent="-514350">
              <a:lnSpc>
                <a:spcPct val="150000"/>
              </a:lnSpc>
              <a:buFont typeface="+mj-lt"/>
              <a:buAutoNum type="alphaLcPeriod"/>
            </a:pPr>
            <a:r>
              <a:rPr lang="en-US" sz="2800" dirty="0"/>
              <a:t>Substances and their reactions</a:t>
            </a:r>
            <a:endParaRPr lang="fr-FR" sz="2800" dirty="0"/>
          </a:p>
          <a:p>
            <a:pPr marL="514350" lvl="0" indent="-514350">
              <a:lnSpc>
                <a:spcPct val="150000"/>
              </a:lnSpc>
              <a:buFont typeface="+mj-lt"/>
              <a:buAutoNum type="alphaLcPeriod"/>
            </a:pPr>
            <a:r>
              <a:rPr lang="en-US" sz="2800" dirty="0"/>
              <a:t>Weather </a:t>
            </a:r>
            <a:endParaRPr lang="fr-FR" sz="2800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1126077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="" xmlns:a16="http://schemas.microsoft.com/office/drawing/2014/main" id="{BFC20F92-BD41-4E35-A35C-C9516264B6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72583" y="1026942"/>
            <a:ext cx="8596668" cy="4159411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en-US" sz="4800" b="1" dirty="0" smtClean="0">
                <a:solidFill>
                  <a:schemeClr val="tx1"/>
                </a:solidFill>
              </a:rPr>
              <a:t>Pair work</a:t>
            </a:r>
            <a:br>
              <a:rPr lang="en-US" sz="4800" b="1" dirty="0" smtClean="0">
                <a:solidFill>
                  <a:schemeClr val="tx1"/>
                </a:solidFill>
              </a:rPr>
            </a:br>
            <a:r>
              <a:rPr lang="en-US" sz="4800" b="1" dirty="0" smtClean="0">
                <a:solidFill>
                  <a:schemeClr val="tx1"/>
                </a:solidFill>
              </a:rPr>
              <a:t>Compare your answers to a classmate’s and make corrections if necessary.</a:t>
            </a:r>
            <a:endParaRPr lang="fr-FR" sz="4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970343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="" xmlns:a16="http://schemas.microsoft.com/office/drawing/2014/main" id="{BFC20F92-BD41-4E35-A35C-C9516264B6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24940" y="2475914"/>
            <a:ext cx="5123639" cy="1458415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en-US" sz="6600" b="1" dirty="0" smtClean="0">
                <a:solidFill>
                  <a:schemeClr val="tx1"/>
                </a:solidFill>
              </a:rPr>
              <a:t>Answers</a:t>
            </a:r>
            <a:endParaRPr lang="fr-FR" sz="6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029252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618978" y="158162"/>
            <a:ext cx="3812345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lvl="0" indent="-514350">
              <a:lnSpc>
                <a:spcPct val="150000"/>
              </a:lnSpc>
              <a:buFont typeface="+mj-lt"/>
              <a:buAutoNum type="arabicPeriod"/>
            </a:pPr>
            <a:r>
              <a:rPr lang="fr-FR" sz="2800" b="1" dirty="0" err="1"/>
              <a:t>Anthropology</a:t>
            </a:r>
            <a:endParaRPr lang="fr-FR" sz="2800" b="1" dirty="0"/>
          </a:p>
          <a:p>
            <a:pPr marL="514350" lvl="0" indent="-514350">
              <a:lnSpc>
                <a:spcPct val="150000"/>
              </a:lnSpc>
              <a:buFont typeface="+mj-lt"/>
              <a:buAutoNum type="arabicPeriod"/>
            </a:pPr>
            <a:r>
              <a:rPr lang="fr-FR" sz="2800" b="1" dirty="0" err="1">
                <a:solidFill>
                  <a:srgbClr val="00B050"/>
                </a:solidFill>
              </a:rPr>
              <a:t>Biology</a:t>
            </a:r>
            <a:endParaRPr lang="fr-FR" sz="2800" b="1" dirty="0">
              <a:solidFill>
                <a:srgbClr val="00B050"/>
              </a:solidFill>
            </a:endParaRPr>
          </a:p>
          <a:p>
            <a:pPr marL="514350" lvl="0" indent="-514350">
              <a:lnSpc>
                <a:spcPct val="150000"/>
              </a:lnSpc>
              <a:buFont typeface="+mj-lt"/>
              <a:buAutoNum type="arabicPeriod"/>
            </a:pPr>
            <a:r>
              <a:rPr lang="fr-FR" sz="2800" b="1" dirty="0" err="1">
                <a:solidFill>
                  <a:srgbClr val="FFC000"/>
                </a:solidFill>
              </a:rPr>
              <a:t>Chemistry</a:t>
            </a:r>
            <a:endParaRPr lang="fr-FR" sz="2800" b="1" dirty="0">
              <a:solidFill>
                <a:srgbClr val="FFC000"/>
              </a:solidFill>
            </a:endParaRPr>
          </a:p>
          <a:p>
            <a:pPr marL="514350" lvl="0" indent="-514350">
              <a:lnSpc>
                <a:spcPct val="150000"/>
              </a:lnSpc>
              <a:buFont typeface="+mj-lt"/>
              <a:buAutoNum type="arabicPeriod"/>
            </a:pPr>
            <a:r>
              <a:rPr lang="fr-FR" sz="2800" b="1" dirty="0" err="1">
                <a:solidFill>
                  <a:schemeClr val="accent5">
                    <a:lumMod val="40000"/>
                    <a:lumOff val="60000"/>
                  </a:schemeClr>
                </a:solidFill>
              </a:rPr>
              <a:t>Ecology</a:t>
            </a:r>
            <a:endParaRPr lang="fr-FR" sz="2800" b="1" dirty="0">
              <a:solidFill>
                <a:schemeClr val="accent5">
                  <a:lumMod val="40000"/>
                  <a:lumOff val="60000"/>
                </a:schemeClr>
              </a:solidFill>
            </a:endParaRPr>
          </a:p>
          <a:p>
            <a:pPr marL="514350" lvl="0" indent="-514350">
              <a:lnSpc>
                <a:spcPct val="150000"/>
              </a:lnSpc>
              <a:buFont typeface="+mj-lt"/>
              <a:buAutoNum type="arabicPeriod"/>
            </a:pPr>
            <a:r>
              <a:rPr lang="fr-FR" sz="2800" b="1" dirty="0" err="1">
                <a:solidFill>
                  <a:srgbClr val="92D050"/>
                </a:solidFill>
              </a:rPr>
              <a:t>Economics</a:t>
            </a:r>
            <a:endParaRPr lang="fr-FR" sz="2800" b="1" dirty="0">
              <a:solidFill>
                <a:srgbClr val="92D050"/>
              </a:solidFill>
            </a:endParaRPr>
          </a:p>
          <a:p>
            <a:pPr marL="514350" lvl="0" indent="-514350">
              <a:lnSpc>
                <a:spcPct val="150000"/>
              </a:lnSpc>
              <a:buFont typeface="+mj-lt"/>
              <a:buAutoNum type="arabicPeriod"/>
            </a:pPr>
            <a:r>
              <a:rPr lang="fr-FR" sz="2800" b="1" dirty="0" err="1">
                <a:solidFill>
                  <a:srgbClr val="7030A0"/>
                </a:solidFill>
              </a:rPr>
              <a:t>Linguistics</a:t>
            </a:r>
            <a:endParaRPr lang="fr-FR" sz="2800" b="1" dirty="0">
              <a:solidFill>
                <a:srgbClr val="7030A0"/>
              </a:solidFill>
            </a:endParaRPr>
          </a:p>
          <a:p>
            <a:pPr marL="514350" lvl="0" indent="-514350">
              <a:lnSpc>
                <a:spcPct val="150000"/>
              </a:lnSpc>
              <a:buFont typeface="+mj-lt"/>
              <a:buAutoNum type="arabicPeriod"/>
            </a:pPr>
            <a:r>
              <a:rPr lang="fr-FR" sz="2800" b="1" dirty="0" err="1">
                <a:solidFill>
                  <a:srgbClr val="FF0000"/>
                </a:solidFill>
              </a:rPr>
              <a:t>Mathematics</a:t>
            </a:r>
            <a:endParaRPr lang="fr-FR" sz="2800" b="1" dirty="0">
              <a:solidFill>
                <a:srgbClr val="FF0000"/>
              </a:solidFill>
            </a:endParaRPr>
          </a:p>
          <a:p>
            <a:pPr marL="514350" lvl="0" indent="-514350">
              <a:lnSpc>
                <a:spcPct val="150000"/>
              </a:lnSpc>
              <a:buFont typeface="+mj-lt"/>
              <a:buAutoNum type="arabicPeriod"/>
            </a:pPr>
            <a:r>
              <a:rPr lang="fr-FR" sz="2800" b="1" dirty="0" err="1">
                <a:solidFill>
                  <a:srgbClr val="00B0F0"/>
                </a:solidFill>
              </a:rPr>
              <a:t>Meteorology</a:t>
            </a:r>
            <a:endParaRPr lang="fr-FR" sz="2800" b="1" dirty="0">
              <a:solidFill>
                <a:srgbClr val="00B0F0"/>
              </a:solidFill>
            </a:endParaRPr>
          </a:p>
          <a:p>
            <a:pPr marL="514350" lvl="0" indent="-514350">
              <a:lnSpc>
                <a:spcPct val="150000"/>
              </a:lnSpc>
              <a:buFont typeface="+mj-lt"/>
              <a:buAutoNum type="arabicPeriod"/>
            </a:pPr>
            <a:r>
              <a:rPr lang="fr-FR" sz="2800" b="1" dirty="0" err="1">
                <a:solidFill>
                  <a:schemeClr val="bg2">
                    <a:lumMod val="75000"/>
                  </a:schemeClr>
                </a:solidFill>
              </a:rPr>
              <a:t>Physics</a:t>
            </a:r>
            <a:endParaRPr lang="fr-FR" sz="2800" b="1" dirty="0">
              <a:solidFill>
                <a:schemeClr val="bg2">
                  <a:lumMod val="75000"/>
                </a:schemeClr>
              </a:solidFill>
            </a:endParaRPr>
          </a:p>
          <a:p>
            <a:pPr marL="514350" lvl="0" indent="-514350">
              <a:lnSpc>
                <a:spcPct val="150000"/>
              </a:lnSpc>
              <a:buFont typeface="+mj-lt"/>
              <a:buAutoNum type="arabicPeriod"/>
            </a:pPr>
            <a:r>
              <a:rPr lang="fr-FR" sz="2800" b="1" dirty="0">
                <a:solidFill>
                  <a:schemeClr val="accent4">
                    <a:lumMod val="75000"/>
                  </a:schemeClr>
                </a:solidFill>
              </a:rPr>
              <a:t>Psychology</a:t>
            </a:r>
            <a:r>
              <a:rPr lang="fr-FR" sz="2800" b="1" dirty="0"/>
              <a:t> </a:t>
            </a:r>
          </a:p>
        </p:txBody>
      </p:sp>
      <p:sp>
        <p:nvSpPr>
          <p:cNvPr id="4" name="ZoneTexte 3"/>
          <p:cNvSpPr txBox="1"/>
          <p:nvPr/>
        </p:nvSpPr>
        <p:spPr>
          <a:xfrm>
            <a:off x="4994032" y="163487"/>
            <a:ext cx="6288258" cy="68326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lvl="0" indent="-514350">
              <a:lnSpc>
                <a:spcPct val="150000"/>
              </a:lnSpc>
              <a:buFont typeface="+mj-lt"/>
              <a:buAutoNum type="alphaLcPeriod"/>
            </a:pPr>
            <a:r>
              <a:rPr lang="fr-FR" sz="2800" b="1" dirty="0" err="1">
                <a:solidFill>
                  <a:schemeClr val="accent5">
                    <a:lumMod val="40000"/>
                    <a:lumOff val="60000"/>
                  </a:schemeClr>
                </a:solidFill>
              </a:rPr>
              <a:t>Environment</a:t>
            </a:r>
            <a:endParaRPr lang="fr-FR" sz="2800" b="1" dirty="0">
              <a:solidFill>
                <a:schemeClr val="accent5">
                  <a:lumMod val="40000"/>
                  <a:lumOff val="60000"/>
                </a:schemeClr>
              </a:solidFill>
            </a:endParaRPr>
          </a:p>
          <a:p>
            <a:pPr marL="514350" lvl="0" indent="-514350">
              <a:lnSpc>
                <a:spcPct val="150000"/>
              </a:lnSpc>
              <a:buFont typeface="+mj-lt"/>
              <a:buAutoNum type="alphaLcPeriod"/>
            </a:pPr>
            <a:r>
              <a:rPr lang="fr-FR" sz="2800" b="1" dirty="0" err="1">
                <a:solidFill>
                  <a:schemeClr val="accent4">
                    <a:lumMod val="75000"/>
                  </a:schemeClr>
                </a:solidFill>
              </a:rPr>
              <a:t>Human</a:t>
            </a:r>
            <a:r>
              <a:rPr lang="fr-FR" sz="2800" b="1" dirty="0">
                <a:solidFill>
                  <a:schemeClr val="accent4">
                    <a:lumMod val="75000"/>
                  </a:schemeClr>
                </a:solidFill>
              </a:rPr>
              <a:t> </a:t>
            </a:r>
            <a:r>
              <a:rPr lang="en-US" sz="2800" b="1" dirty="0">
                <a:solidFill>
                  <a:schemeClr val="accent4">
                    <a:lumMod val="75000"/>
                  </a:schemeClr>
                </a:solidFill>
              </a:rPr>
              <a:t>mind and behavior</a:t>
            </a:r>
            <a:endParaRPr lang="fr-FR" sz="2800" b="1" dirty="0">
              <a:solidFill>
                <a:schemeClr val="accent4">
                  <a:lumMod val="75000"/>
                </a:schemeClr>
              </a:solidFill>
            </a:endParaRPr>
          </a:p>
          <a:p>
            <a:pPr marL="514350" lvl="0" indent="-514350">
              <a:lnSpc>
                <a:spcPct val="150000"/>
              </a:lnSpc>
              <a:buFont typeface="+mj-lt"/>
              <a:buAutoNum type="alphaLcPeriod"/>
            </a:pPr>
            <a:r>
              <a:rPr lang="en-US" sz="2800" b="1" dirty="0">
                <a:solidFill>
                  <a:srgbClr val="7030A0"/>
                </a:solidFill>
              </a:rPr>
              <a:t>Language</a:t>
            </a:r>
            <a:endParaRPr lang="fr-FR" sz="2800" b="1" dirty="0">
              <a:solidFill>
                <a:srgbClr val="7030A0"/>
              </a:solidFill>
            </a:endParaRPr>
          </a:p>
          <a:p>
            <a:pPr marL="514350" lvl="0" indent="-514350">
              <a:lnSpc>
                <a:spcPct val="150000"/>
              </a:lnSpc>
              <a:buFont typeface="+mj-lt"/>
              <a:buAutoNum type="alphaLcPeriod"/>
            </a:pPr>
            <a:r>
              <a:rPr lang="en-US" sz="2800" b="1" dirty="0">
                <a:solidFill>
                  <a:srgbClr val="00B050"/>
                </a:solidFill>
              </a:rPr>
              <a:t>Living things</a:t>
            </a:r>
            <a:endParaRPr lang="fr-FR" sz="2800" b="1" dirty="0">
              <a:solidFill>
                <a:srgbClr val="00B050"/>
              </a:solidFill>
            </a:endParaRPr>
          </a:p>
          <a:p>
            <a:pPr marL="514350" lvl="0" indent="-514350">
              <a:lnSpc>
                <a:spcPct val="150000"/>
              </a:lnSpc>
              <a:buFont typeface="+mj-lt"/>
              <a:buAutoNum type="alphaLcPeriod"/>
            </a:pPr>
            <a:r>
              <a:rPr lang="en-US" sz="2800" b="1" dirty="0">
                <a:solidFill>
                  <a:schemeClr val="bg2">
                    <a:lumMod val="75000"/>
                  </a:schemeClr>
                </a:solidFill>
              </a:rPr>
              <a:t>Matter and forces</a:t>
            </a:r>
            <a:endParaRPr lang="fr-FR" sz="2800" b="1" dirty="0">
              <a:solidFill>
                <a:schemeClr val="bg2">
                  <a:lumMod val="75000"/>
                </a:schemeClr>
              </a:solidFill>
            </a:endParaRPr>
          </a:p>
          <a:p>
            <a:pPr marL="514350" lvl="0" indent="-514350">
              <a:lnSpc>
                <a:spcPct val="150000"/>
              </a:lnSpc>
              <a:buFont typeface="+mj-lt"/>
              <a:buAutoNum type="alphaLcPeriod"/>
            </a:pPr>
            <a:r>
              <a:rPr lang="en-US" sz="2800" b="1" dirty="0">
                <a:solidFill>
                  <a:srgbClr val="92D050"/>
                </a:solidFill>
              </a:rPr>
              <a:t>Money, industry, and trade</a:t>
            </a:r>
            <a:endParaRPr lang="fr-FR" sz="2800" b="1" dirty="0">
              <a:solidFill>
                <a:srgbClr val="92D050"/>
              </a:solidFill>
            </a:endParaRPr>
          </a:p>
          <a:p>
            <a:pPr marL="514350" lvl="0" indent="-514350">
              <a:lnSpc>
                <a:spcPct val="150000"/>
              </a:lnSpc>
              <a:buFont typeface="+mj-lt"/>
              <a:buAutoNum type="alphaLcPeriod"/>
            </a:pPr>
            <a:r>
              <a:rPr lang="en-US" sz="2800" b="1" dirty="0">
                <a:solidFill>
                  <a:srgbClr val="FF0000"/>
                </a:solidFill>
              </a:rPr>
              <a:t>Numbers, quantities, and shapes</a:t>
            </a:r>
            <a:endParaRPr lang="fr-FR" sz="2800" b="1" dirty="0">
              <a:solidFill>
                <a:srgbClr val="FF0000"/>
              </a:solidFill>
            </a:endParaRPr>
          </a:p>
          <a:p>
            <a:pPr marL="514350" lvl="0" indent="-514350">
              <a:lnSpc>
                <a:spcPct val="150000"/>
              </a:lnSpc>
              <a:buFont typeface="+mj-lt"/>
              <a:buAutoNum type="alphaLcPeriod"/>
            </a:pPr>
            <a:r>
              <a:rPr lang="en-US" sz="2800" b="1" dirty="0" smtClean="0"/>
              <a:t>Human societies </a:t>
            </a:r>
            <a:r>
              <a:rPr lang="en-US" sz="2800" b="1" dirty="0"/>
              <a:t>and </a:t>
            </a:r>
            <a:r>
              <a:rPr lang="en-US" sz="2800" b="1" dirty="0" smtClean="0"/>
              <a:t>cultures</a:t>
            </a:r>
            <a:endParaRPr lang="fr-FR" sz="2800" b="1" dirty="0"/>
          </a:p>
          <a:p>
            <a:pPr marL="514350" lvl="0" indent="-514350">
              <a:lnSpc>
                <a:spcPct val="150000"/>
              </a:lnSpc>
              <a:buFont typeface="+mj-lt"/>
              <a:buAutoNum type="alphaLcPeriod"/>
            </a:pPr>
            <a:r>
              <a:rPr lang="en-US" sz="2800" b="1" dirty="0">
                <a:solidFill>
                  <a:srgbClr val="FFC000"/>
                </a:solidFill>
              </a:rPr>
              <a:t>Substances and their reactions</a:t>
            </a:r>
            <a:endParaRPr lang="fr-FR" sz="2800" b="1" dirty="0">
              <a:solidFill>
                <a:srgbClr val="FFC000"/>
              </a:solidFill>
            </a:endParaRPr>
          </a:p>
          <a:p>
            <a:pPr marL="514350" lvl="0" indent="-514350">
              <a:lnSpc>
                <a:spcPct val="150000"/>
              </a:lnSpc>
              <a:buFont typeface="+mj-lt"/>
              <a:buAutoNum type="alphaLcPeriod"/>
            </a:pPr>
            <a:r>
              <a:rPr lang="en-US" sz="2800" b="1" dirty="0">
                <a:solidFill>
                  <a:srgbClr val="00B0F0"/>
                </a:solidFill>
              </a:rPr>
              <a:t>Weather</a:t>
            </a:r>
            <a:r>
              <a:rPr lang="en-US" sz="2800" b="1" dirty="0"/>
              <a:t> </a:t>
            </a:r>
            <a:endParaRPr lang="fr-FR" sz="2800" b="1" dirty="0"/>
          </a:p>
          <a:p>
            <a:endParaRPr lang="fr-FR" b="1" dirty="0"/>
          </a:p>
        </p:txBody>
      </p:sp>
    </p:spTree>
    <p:extLst>
      <p:ext uri="{BB962C8B-B14F-4D97-AF65-F5344CB8AC3E}">
        <p14:creationId xmlns:p14="http://schemas.microsoft.com/office/powerpoint/2010/main" val="16025954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="" xmlns:a16="http://schemas.microsoft.com/office/drawing/2014/main" id="{BFC20F92-BD41-4E35-A35C-C9516264B6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85124" y="1842868"/>
            <a:ext cx="8596668" cy="1627226"/>
          </a:xfrm>
        </p:spPr>
        <p:txBody>
          <a:bodyPr>
            <a:noAutofit/>
          </a:bodyPr>
          <a:lstStyle/>
          <a:p>
            <a:pPr algn="ctr"/>
            <a:r>
              <a:rPr lang="en-US" sz="8000" b="1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4</a:t>
            </a:r>
            <a:r>
              <a:rPr lang="en-US" sz="8000" b="1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r>
              <a:rPr lang="en-US" sz="8000" b="1" dirty="0" smtClean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8000" b="1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Make or do? </a:t>
            </a:r>
            <a:endParaRPr lang="fr-FR" sz="8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712369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397566" y="304800"/>
            <a:ext cx="8481392" cy="66479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200" b="1" dirty="0" err="1" smtClean="0"/>
              <a:t>Make</a:t>
            </a:r>
            <a:r>
              <a:rPr lang="fr-FR" sz="3200" b="1" dirty="0" smtClean="0"/>
              <a:t> or do? </a:t>
            </a:r>
            <a:r>
              <a:rPr lang="fr-FR" sz="3200" b="1" dirty="0" err="1" smtClean="0"/>
              <a:t>Work</a:t>
            </a:r>
            <a:r>
              <a:rPr lang="fr-FR" sz="3200" b="1" dirty="0" smtClean="0"/>
              <a:t> </a:t>
            </a:r>
            <a:r>
              <a:rPr lang="fr-FR" sz="3200" b="1" dirty="0" err="1" smtClean="0"/>
              <a:t>alone</a:t>
            </a:r>
            <a:endParaRPr lang="fr-FR" sz="3200" dirty="0"/>
          </a:p>
          <a:p>
            <a:r>
              <a:rPr lang="en-GB" sz="2400" dirty="0"/>
              <a:t> </a:t>
            </a:r>
            <a:endParaRPr lang="fr-FR" sz="3200" dirty="0"/>
          </a:p>
          <a:p>
            <a:pPr lvl="0"/>
            <a:r>
              <a:rPr lang="en-GB" sz="3200" dirty="0"/>
              <a:t>research </a:t>
            </a:r>
          </a:p>
          <a:p>
            <a:pPr lvl="0"/>
            <a:endParaRPr lang="fr-FR" sz="3200" dirty="0"/>
          </a:p>
          <a:p>
            <a:pPr lvl="0"/>
            <a:r>
              <a:rPr lang="en-GB" sz="3200" dirty="0"/>
              <a:t>theories </a:t>
            </a:r>
          </a:p>
          <a:p>
            <a:pPr lvl="0"/>
            <a:endParaRPr lang="fr-FR" sz="3200" dirty="0"/>
          </a:p>
          <a:p>
            <a:pPr lvl="0"/>
            <a:r>
              <a:rPr lang="en-GB" sz="3200" dirty="0"/>
              <a:t>predictions </a:t>
            </a:r>
          </a:p>
          <a:p>
            <a:pPr lvl="0"/>
            <a:endParaRPr lang="fr-FR" sz="3200" dirty="0"/>
          </a:p>
          <a:p>
            <a:pPr lvl="0"/>
            <a:r>
              <a:rPr lang="en-GB" sz="3200" dirty="0" smtClean="0"/>
              <a:t>experiments</a:t>
            </a:r>
            <a:endParaRPr lang="en-GB" sz="3200" dirty="0"/>
          </a:p>
          <a:p>
            <a:pPr lvl="0"/>
            <a:endParaRPr lang="fr-FR" sz="3200" dirty="0"/>
          </a:p>
          <a:p>
            <a:pPr lvl="0"/>
            <a:r>
              <a:rPr lang="en-GB" sz="3200" dirty="0"/>
              <a:t>discoveries </a:t>
            </a:r>
          </a:p>
          <a:p>
            <a:pPr lvl="0"/>
            <a:endParaRPr lang="fr-FR" sz="3200" dirty="0"/>
          </a:p>
          <a:p>
            <a:pPr lvl="0"/>
            <a:r>
              <a:rPr lang="en-GB" sz="3200" dirty="0"/>
              <a:t>mistakes </a:t>
            </a:r>
            <a:endParaRPr lang="fr-FR" sz="3200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162403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397566" y="304800"/>
            <a:ext cx="8481392" cy="65248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000" b="1" dirty="0" err="1" smtClean="0">
                <a:solidFill>
                  <a:srgbClr val="FF0000"/>
                </a:solidFill>
              </a:rPr>
              <a:t>Answers</a:t>
            </a:r>
            <a:endParaRPr lang="fr-FR" sz="3200" b="1" dirty="0">
              <a:solidFill>
                <a:srgbClr val="FF0000"/>
              </a:solidFill>
            </a:endParaRPr>
          </a:p>
          <a:p>
            <a:pPr lvl="0">
              <a:lnSpc>
                <a:spcPct val="150000"/>
              </a:lnSpc>
            </a:pPr>
            <a:r>
              <a:rPr lang="en-GB" sz="4000" b="1" dirty="0" smtClean="0"/>
              <a:t>research – do</a:t>
            </a:r>
            <a:endParaRPr lang="fr-FR" sz="4000" b="1" dirty="0"/>
          </a:p>
          <a:p>
            <a:pPr lvl="0">
              <a:lnSpc>
                <a:spcPct val="150000"/>
              </a:lnSpc>
            </a:pPr>
            <a:r>
              <a:rPr lang="en-GB" sz="4000" b="1" dirty="0"/>
              <a:t>theories – </a:t>
            </a:r>
            <a:r>
              <a:rPr lang="en-GB" sz="4000" b="1" dirty="0" smtClean="0"/>
              <a:t>make</a:t>
            </a:r>
            <a:endParaRPr lang="fr-FR" sz="4000" b="1" dirty="0"/>
          </a:p>
          <a:p>
            <a:pPr lvl="0">
              <a:lnSpc>
                <a:spcPct val="150000"/>
              </a:lnSpc>
            </a:pPr>
            <a:r>
              <a:rPr lang="en-GB" sz="4000" b="1" dirty="0"/>
              <a:t>predictions – </a:t>
            </a:r>
            <a:r>
              <a:rPr lang="en-GB" sz="4000" b="1" dirty="0" smtClean="0"/>
              <a:t>make</a:t>
            </a:r>
            <a:endParaRPr lang="fr-FR" sz="4000" b="1" dirty="0"/>
          </a:p>
          <a:p>
            <a:pPr lvl="0">
              <a:lnSpc>
                <a:spcPct val="150000"/>
              </a:lnSpc>
            </a:pPr>
            <a:r>
              <a:rPr lang="en-GB" sz="4000" b="1" dirty="0"/>
              <a:t>experiments- </a:t>
            </a:r>
            <a:r>
              <a:rPr lang="en-GB" sz="4000" b="1" dirty="0" smtClean="0"/>
              <a:t>do</a:t>
            </a:r>
            <a:endParaRPr lang="fr-FR" sz="4000" b="1" dirty="0"/>
          </a:p>
          <a:p>
            <a:pPr lvl="0">
              <a:lnSpc>
                <a:spcPct val="150000"/>
              </a:lnSpc>
            </a:pPr>
            <a:r>
              <a:rPr lang="en-GB" sz="4000" b="1" dirty="0"/>
              <a:t>discoveries – </a:t>
            </a:r>
            <a:r>
              <a:rPr lang="en-GB" sz="4000" b="1" dirty="0" smtClean="0"/>
              <a:t>make</a:t>
            </a:r>
            <a:endParaRPr lang="fr-FR" sz="4000" b="1" dirty="0"/>
          </a:p>
          <a:p>
            <a:pPr lvl="0">
              <a:lnSpc>
                <a:spcPct val="150000"/>
              </a:lnSpc>
            </a:pPr>
            <a:r>
              <a:rPr lang="en-GB" sz="4000" b="1" dirty="0"/>
              <a:t>mistakes - make</a:t>
            </a:r>
            <a:endParaRPr lang="fr-FR" sz="4000" b="1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347998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397566" y="304800"/>
            <a:ext cx="8481392" cy="57861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000" b="1" dirty="0" err="1" smtClean="0">
                <a:solidFill>
                  <a:srgbClr val="FF0000"/>
                </a:solidFill>
              </a:rPr>
              <a:t>Answers</a:t>
            </a:r>
            <a:endParaRPr lang="fr-FR" sz="4000" b="1" dirty="0" smtClean="0">
              <a:solidFill>
                <a:srgbClr val="FF0000"/>
              </a:solidFill>
            </a:endParaRPr>
          </a:p>
          <a:p>
            <a:pPr algn="ctr"/>
            <a:endParaRPr lang="fr-FR" sz="3200" b="1" dirty="0">
              <a:solidFill>
                <a:srgbClr val="FF0000"/>
              </a:solidFill>
            </a:endParaRPr>
          </a:p>
          <a:p>
            <a:pPr lvl="0"/>
            <a:r>
              <a:rPr lang="en-US" sz="4000" b="1" dirty="0"/>
              <a:t>To do a good job</a:t>
            </a:r>
            <a:endParaRPr lang="fr-FR" sz="4000" b="1" dirty="0"/>
          </a:p>
          <a:p>
            <a:pPr lvl="0"/>
            <a:r>
              <a:rPr lang="en-US" sz="4000" b="1" dirty="0"/>
              <a:t>To make a lot of money</a:t>
            </a:r>
            <a:endParaRPr lang="fr-FR" sz="4000" b="1" dirty="0"/>
          </a:p>
          <a:p>
            <a:pPr lvl="0"/>
            <a:r>
              <a:rPr lang="en-US" sz="4000" b="1" dirty="0"/>
              <a:t>To make comments</a:t>
            </a:r>
            <a:endParaRPr lang="fr-FR" sz="4000" b="1" dirty="0"/>
          </a:p>
          <a:p>
            <a:pPr lvl="0"/>
            <a:r>
              <a:rPr lang="en-US" sz="4000" b="1" dirty="0"/>
              <a:t>To make interesting observations</a:t>
            </a:r>
            <a:endParaRPr lang="fr-FR" sz="4000" b="1" dirty="0"/>
          </a:p>
          <a:p>
            <a:pPr lvl="0"/>
            <a:r>
              <a:rPr lang="en-US" sz="4000" b="1" dirty="0"/>
              <a:t>To make an offer</a:t>
            </a:r>
            <a:endParaRPr lang="fr-FR" sz="4000" b="1" dirty="0"/>
          </a:p>
          <a:p>
            <a:pPr lvl="0"/>
            <a:r>
              <a:rPr lang="en-US" sz="4000" b="1" dirty="0"/>
              <a:t>To do some progress</a:t>
            </a:r>
            <a:endParaRPr lang="fr-FR" sz="4000" b="1" dirty="0"/>
          </a:p>
          <a:p>
            <a:pPr lvl="0"/>
            <a:r>
              <a:rPr lang="en-US" sz="4000" b="1" dirty="0"/>
              <a:t>To make one’s mind up</a:t>
            </a:r>
            <a:endParaRPr lang="fr-FR" sz="4000" b="1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8817403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2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3" dur="20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8" dur="20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3" dur="20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8" dur="20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="" xmlns:a16="http://schemas.microsoft.com/office/drawing/2014/main" id="{BFC20F92-BD41-4E35-A35C-C9516264B6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85124" y="1842868"/>
            <a:ext cx="8596668" cy="4020050"/>
          </a:xfrm>
        </p:spPr>
        <p:txBody>
          <a:bodyPr>
            <a:noAutofit/>
          </a:bodyPr>
          <a:lstStyle/>
          <a:p>
            <a:pPr algn="ctr"/>
            <a:r>
              <a:rPr lang="en-US" sz="8000" b="1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5</a:t>
            </a:r>
            <a:r>
              <a:rPr lang="en-US" sz="8000" b="1" dirty="0" smtClean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Topics for your speaking test</a:t>
            </a:r>
            <a:endParaRPr lang="fr-FR" sz="8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93771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="" xmlns:a16="http://schemas.microsoft.com/office/drawing/2014/main" id="{BFC20F92-BD41-4E35-A35C-C9516264B6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63039" y="1164493"/>
            <a:ext cx="8356210" cy="1941342"/>
          </a:xfrm>
        </p:spPr>
        <p:txBody>
          <a:bodyPr>
            <a:normAutofit fontScale="90000"/>
          </a:bodyPr>
          <a:lstStyle/>
          <a:p>
            <a:pPr algn="ctr"/>
            <a:r>
              <a:rPr lang="fr-F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fr-F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5300" b="1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</a:t>
            </a:r>
            <a:r>
              <a:rPr lang="en-US" sz="5300" b="1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r>
              <a:rPr lang="en-US" sz="5300" b="1" dirty="0" smtClean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6000" b="1" dirty="0" smtClean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Brainstorming</a:t>
            </a:r>
            <a:br>
              <a:rPr lang="en-US" sz="6000" b="1" dirty="0" smtClean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6000" b="1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Pair </a:t>
            </a:r>
            <a:r>
              <a:rPr lang="en-US" sz="6000" b="1" dirty="0" smtClean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work </a:t>
            </a:r>
            <a:r>
              <a:rPr lang="en-US" sz="5300" b="1" dirty="0" smtClean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en-US" sz="5300" b="1" dirty="0" smtClean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fr-FR" sz="5300" dirty="0">
              <a:solidFill>
                <a:schemeClr val="tx1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562707" y="3513798"/>
            <a:ext cx="9833317" cy="217239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3500000" scaled="1"/>
            <a:tileRect/>
          </a:gradFill>
          <a:ln w="57150">
            <a:solidFill>
              <a:srgbClr val="00B050"/>
            </a:solidFill>
          </a:ln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4800" b="1" i="1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What words come to your minds when talking about science? </a:t>
            </a:r>
            <a:endParaRPr lang="fr-FR" sz="4800" i="1" dirty="0"/>
          </a:p>
        </p:txBody>
      </p:sp>
    </p:spTree>
    <p:extLst>
      <p:ext uri="{BB962C8B-B14F-4D97-AF65-F5344CB8AC3E}">
        <p14:creationId xmlns:p14="http://schemas.microsoft.com/office/powerpoint/2010/main" val="30866293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="" xmlns:a16="http://schemas.microsoft.com/office/drawing/2014/main" id="{BFC20F92-BD41-4E35-A35C-C9516264B6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3543" y="2194561"/>
            <a:ext cx="8074857" cy="1378633"/>
          </a:xfrm>
        </p:spPr>
        <p:txBody>
          <a:bodyPr>
            <a:noAutofit/>
          </a:bodyPr>
          <a:lstStyle/>
          <a:p>
            <a:pPr algn="ctr"/>
            <a:r>
              <a:rPr lang="en-US" sz="7200" b="1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6</a:t>
            </a:r>
            <a:r>
              <a:rPr lang="en-US" sz="7200" b="1" dirty="0" smtClean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Writing</a:t>
            </a:r>
            <a:endParaRPr lang="fr-FR" sz="66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054202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86807" y="313731"/>
            <a:ext cx="9008885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800" b="1" dirty="0"/>
              <a:t>Answer the question with a 100-word paragraph</a:t>
            </a:r>
            <a:endParaRPr lang="fr-FR" sz="4800" dirty="0"/>
          </a:p>
        </p:txBody>
      </p:sp>
      <p:sp>
        <p:nvSpPr>
          <p:cNvPr id="3" name="Rectangle 2"/>
          <p:cNvSpPr/>
          <p:nvPr/>
        </p:nvSpPr>
        <p:spPr>
          <a:xfrm>
            <a:off x="1108566" y="2937023"/>
            <a:ext cx="8837292" cy="2308324"/>
          </a:xfrm>
          <a:prstGeom prst="rect">
            <a:avLst/>
          </a:prstGeom>
          <a:ln w="76200"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en-US" sz="4800" b="1" i="1" dirty="0"/>
              <a:t>To what extent is your field of study useful in everyday life?</a:t>
            </a:r>
            <a:endParaRPr lang="fr-FR" sz="4800" b="1" dirty="0"/>
          </a:p>
        </p:txBody>
      </p:sp>
    </p:spTree>
    <p:extLst>
      <p:ext uri="{BB962C8B-B14F-4D97-AF65-F5344CB8AC3E}">
        <p14:creationId xmlns:p14="http://schemas.microsoft.com/office/powerpoint/2010/main" val="24028562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292640" y="275102"/>
            <a:ext cx="9681354" cy="1446550"/>
          </a:xfrm>
          <a:prstGeom prst="rect">
            <a:avLst/>
          </a:prstGeom>
          <a:ln w="76200"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en-US" sz="4400" b="1" i="1" dirty="0"/>
              <a:t>To what extent is your field of study useful in everyday life?</a:t>
            </a:r>
            <a:endParaRPr lang="fr-FR" sz="4400" b="1" dirty="0"/>
          </a:p>
        </p:txBody>
      </p:sp>
      <p:sp>
        <p:nvSpPr>
          <p:cNvPr id="4" name="Rectangle 3"/>
          <p:cNvSpPr/>
          <p:nvPr/>
        </p:nvSpPr>
        <p:spPr>
          <a:xfrm>
            <a:off x="473611" y="1724778"/>
            <a:ext cx="11343251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/>
              <a:t>You may use some of the following </a:t>
            </a:r>
            <a:r>
              <a:rPr lang="en-US" sz="2800" b="1" dirty="0" smtClean="0"/>
              <a:t>words </a:t>
            </a:r>
          </a:p>
          <a:p>
            <a:r>
              <a:rPr lang="en-US" sz="2800" b="1" dirty="0" smtClean="0"/>
              <a:t>(but you do not have to):</a:t>
            </a:r>
            <a:endParaRPr lang="fr-FR" sz="2800" b="1" dirty="0"/>
          </a:p>
        </p:txBody>
      </p:sp>
      <p:sp>
        <p:nvSpPr>
          <p:cNvPr id="5" name="Rectangle 4"/>
          <p:cNvSpPr/>
          <p:nvPr/>
        </p:nvSpPr>
        <p:spPr>
          <a:xfrm>
            <a:off x="0" y="2678884"/>
            <a:ext cx="12192000" cy="4353308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3500000" scaled="1"/>
            <a:tileRect/>
          </a:gradFill>
          <a:ln w="57150">
            <a:solidFill>
              <a:srgbClr val="00B050"/>
            </a:solidFill>
          </a:ln>
        </p:spPr>
        <p:txBody>
          <a:bodyPr wrap="square">
            <a:spAutoFit/>
          </a:bodyPr>
          <a:lstStyle/>
          <a:p>
            <a:pPr>
              <a:lnSpc>
                <a:spcPct val="200000"/>
              </a:lnSpc>
            </a:pPr>
            <a:r>
              <a:rPr lang="en-US" sz="3600" b="1" dirty="0"/>
              <a:t>to include, daily, to study, properties, a field, a part of, the action of (+ V + </a:t>
            </a:r>
            <a:r>
              <a:rPr lang="en-US" sz="3600" b="1" dirty="0" err="1"/>
              <a:t>ing</a:t>
            </a:r>
            <a:r>
              <a:rPr lang="en-US" sz="3600" b="1" dirty="0"/>
              <a:t>), to consist in (+ </a:t>
            </a:r>
            <a:r>
              <a:rPr lang="en-US" sz="3600" b="1" dirty="0" err="1"/>
              <a:t>V+ing</a:t>
            </a:r>
            <a:r>
              <a:rPr lang="en-US" sz="3600" b="1" dirty="0"/>
              <a:t>), to include, useful, useless, necessary, for example, for instance… </a:t>
            </a:r>
            <a:endParaRPr lang="fr-FR" sz="3600" b="1" dirty="0"/>
          </a:p>
        </p:txBody>
      </p:sp>
    </p:spTree>
    <p:extLst>
      <p:ext uri="{BB962C8B-B14F-4D97-AF65-F5344CB8AC3E}">
        <p14:creationId xmlns:p14="http://schemas.microsoft.com/office/powerpoint/2010/main" val="28281587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="" xmlns:a16="http://schemas.microsoft.com/office/drawing/2014/main" id="{BFC20F92-BD41-4E35-A35C-C9516264B6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3543" y="2194561"/>
            <a:ext cx="8074857" cy="1378633"/>
          </a:xfrm>
        </p:spPr>
        <p:txBody>
          <a:bodyPr>
            <a:noAutofit/>
          </a:bodyPr>
          <a:lstStyle/>
          <a:p>
            <a:pPr algn="ctr"/>
            <a:r>
              <a:rPr lang="en-US" sz="7200" b="1" dirty="0" smtClean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Any questions?</a:t>
            </a:r>
            <a:endParaRPr lang="fr-FR" sz="72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49030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44526941"/>
              </p:ext>
            </p:extLst>
          </p:nvPr>
        </p:nvGraphicFramePr>
        <p:xfrm>
          <a:off x="-1" y="0"/>
          <a:ext cx="12192001" cy="688622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95" name="Acrobat Document" r:id="rId3" imgW="5852102" imgH="4389120" progId="AcroExch.Document.DC">
                  <p:embed/>
                </p:oleObj>
              </mc:Choice>
              <mc:Fallback>
                <p:oleObj name="Acrobat Document" r:id="rId3" imgW="5852102" imgH="4389120" progId="AcroExch.Document.DC">
                  <p:embed/>
                  <p:pic>
                    <p:nvPicPr>
                      <p:cNvPr id="0" name="Objet 3"/>
                      <p:cNvPicPr preferRelativeResize="0"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-1" y="0"/>
                        <a:ext cx="12192001" cy="6886227"/>
                      </a:xfrm>
                      <a:prstGeom prst="rect">
                        <a:avLst/>
                      </a:prstGeom>
                      <a:noFill/>
                      <a:ln w="12700">
                        <a:solidFill>
                          <a:srgbClr val="000000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ZoneTexte 2"/>
          <p:cNvSpPr txBox="1"/>
          <p:nvPr/>
        </p:nvSpPr>
        <p:spPr>
          <a:xfrm>
            <a:off x="154745" y="239542"/>
            <a:ext cx="482521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400" b="1" dirty="0" smtClean="0"/>
              <a:t>This </a:t>
            </a:r>
            <a:r>
              <a:rPr lang="fr-FR" sz="4400" b="1" dirty="0" err="1" smtClean="0"/>
              <a:t>might</a:t>
            </a:r>
            <a:r>
              <a:rPr lang="fr-FR" sz="4400" b="1" dirty="0" smtClean="0"/>
              <a:t> help:</a:t>
            </a:r>
            <a:endParaRPr lang="fr-FR" sz="4400" b="1" dirty="0"/>
          </a:p>
        </p:txBody>
      </p:sp>
    </p:spTree>
    <p:extLst>
      <p:ext uri="{BB962C8B-B14F-4D97-AF65-F5344CB8AC3E}">
        <p14:creationId xmlns:p14="http://schemas.microsoft.com/office/powerpoint/2010/main" val="22158002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="" xmlns:a16="http://schemas.microsoft.com/office/drawing/2014/main" id="{BFC20F92-BD41-4E35-A35C-C9516264B6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42921" y="1758461"/>
            <a:ext cx="8596668" cy="1617784"/>
          </a:xfrm>
        </p:spPr>
        <p:txBody>
          <a:bodyPr>
            <a:normAutofit/>
          </a:bodyPr>
          <a:lstStyle/>
          <a:p>
            <a:pPr algn="ctr"/>
            <a:r>
              <a:rPr lang="fr-F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fr-F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5400" b="1" dirty="0" smtClean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Correction</a:t>
            </a:r>
            <a:endParaRPr lang="fr-FR" sz="53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01013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38184" y="506437"/>
            <a:ext cx="8596668" cy="883915"/>
          </a:xfrm>
        </p:spPr>
        <p:txBody>
          <a:bodyPr>
            <a:normAutofit fontScale="90000"/>
          </a:bodyPr>
          <a:lstStyle/>
          <a:p>
            <a:r>
              <a:rPr lang="fr-FR" sz="5400" b="1" dirty="0" err="1" smtClean="0"/>
              <a:t>Homework</a:t>
            </a:r>
            <a:endParaRPr lang="fr-FR" sz="5400" b="1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677335" y="1392702"/>
            <a:ext cx="9395134" cy="3995146"/>
          </a:xfrm>
        </p:spPr>
        <p:txBody>
          <a:bodyPr>
            <a:normAutofit fontScale="77500" lnSpcReduction="20000"/>
          </a:bodyPr>
          <a:lstStyle/>
          <a:p>
            <a:pPr algn="ctr"/>
            <a:r>
              <a:rPr lang="en-US" sz="5100" b="1" dirty="0" smtClean="0"/>
              <a:t>For next week, prepare a quick oral answer to the question: </a:t>
            </a:r>
          </a:p>
          <a:p>
            <a:pPr algn="ctr"/>
            <a:r>
              <a:rPr lang="en-US" sz="5100" b="1" i="1" u="sng" dirty="0" smtClean="0"/>
              <a:t>“Why is science necessary in everyday life?”</a:t>
            </a:r>
            <a:endParaRPr lang="fr-FR" sz="5100" b="1" dirty="0" smtClean="0"/>
          </a:p>
          <a:p>
            <a:endParaRPr lang="en-US" sz="5100" b="1" dirty="0" smtClean="0"/>
          </a:p>
          <a:p>
            <a:r>
              <a:rPr lang="en-US" sz="5100" b="1" dirty="0" smtClean="0"/>
              <a:t>Take </a:t>
            </a:r>
            <a:r>
              <a:rPr lang="en-US" sz="5100" b="1" dirty="0"/>
              <a:t>notes. Do not write full sentences</a:t>
            </a:r>
            <a:r>
              <a:rPr lang="en-US" sz="5100" b="1" dirty="0" smtClean="0"/>
              <a:t>.</a:t>
            </a:r>
            <a:endParaRPr lang="en-US" sz="5100" b="1" dirty="0"/>
          </a:p>
        </p:txBody>
      </p:sp>
    </p:spTree>
    <p:extLst>
      <p:ext uri="{BB962C8B-B14F-4D97-AF65-F5344CB8AC3E}">
        <p14:creationId xmlns:p14="http://schemas.microsoft.com/office/powerpoint/2010/main" val="23919914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1">
            <a:extLst>
              <a:ext uri="{FF2B5EF4-FFF2-40B4-BE49-F238E27FC236}">
                <a16:creationId xmlns="" xmlns:a16="http://schemas.microsoft.com/office/drawing/2014/main" id="{57EA898A-3610-4AF8-A65D-B1B2CDFE97F0}"/>
              </a:ext>
            </a:extLst>
          </p:cNvPr>
          <p:cNvSpPr txBox="1">
            <a:spLocks/>
          </p:cNvSpPr>
          <p:nvPr/>
        </p:nvSpPr>
        <p:spPr>
          <a:xfrm>
            <a:off x="1797666" y="2515709"/>
            <a:ext cx="8596668" cy="1826581"/>
          </a:xfrm>
          <a:prstGeom prst="rect">
            <a:avLst/>
          </a:prstGeom>
        </p:spPr>
        <p:txBody>
          <a:bodyPr>
            <a:normAutofit fontScale="975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fr-FR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fr-FR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5300" b="1" dirty="0" smtClean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2. Science-related jobs</a:t>
            </a:r>
            <a:endParaRPr lang="fr-FR" sz="53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92408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au 1">
            <a:extLst>
              <a:ext uri="{FF2B5EF4-FFF2-40B4-BE49-F238E27FC236}">
                <a16:creationId xmlns="" xmlns:a16="http://schemas.microsoft.com/office/drawing/2014/main" id="{702ACCEA-8F36-475F-9E5E-D5631A895B3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45609861"/>
              </p:ext>
            </p:extLst>
          </p:nvPr>
        </p:nvGraphicFramePr>
        <p:xfrm>
          <a:off x="0" y="0"/>
          <a:ext cx="12182622" cy="696607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525618">
                  <a:extLst>
                    <a:ext uri="{9D8B030D-6E8A-4147-A177-3AD203B41FA5}">
                      <a16:colId xmlns="" xmlns:a16="http://schemas.microsoft.com/office/drawing/2014/main" val="1096054881"/>
                    </a:ext>
                  </a:extLst>
                </a:gridCol>
                <a:gridCol w="7657004">
                  <a:extLst>
                    <a:ext uri="{9D8B030D-6E8A-4147-A177-3AD203B41FA5}">
                      <a16:colId xmlns="" xmlns:a16="http://schemas.microsoft.com/office/drawing/2014/main" val="1707099666"/>
                    </a:ext>
                  </a:extLst>
                </a:gridCol>
              </a:tblGrid>
              <a:tr h="623455">
                <a:tc>
                  <a:txBody>
                    <a:bodyPr/>
                    <a:lstStyle/>
                    <a:p>
                      <a:pPr marL="180340" algn="l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US" sz="2400" b="1" kern="0" cap="small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Activity</a:t>
                      </a:r>
                      <a:endParaRPr lang="fr-FR" sz="2000" b="1" kern="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6217" marR="26217" marT="0" marB="0" anchor="ctr"/>
                </a:tc>
                <a:tc>
                  <a:txBody>
                    <a:bodyPr/>
                    <a:lstStyle/>
                    <a:p>
                      <a:pPr marL="180340" algn="l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US" sz="2400" b="1" kern="0" cap="small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Person</a:t>
                      </a:r>
                      <a:endParaRPr lang="fr-FR" sz="2000" b="1" kern="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6217" marR="26217" marT="0" marB="0" anchor="ctr"/>
                </a:tc>
                <a:extLst>
                  <a:ext uri="{0D108BD9-81ED-4DB2-BD59-A6C34878D82A}">
                    <a16:rowId xmlns="" xmlns:a16="http://schemas.microsoft.com/office/drawing/2014/main" val="3513330880"/>
                  </a:ext>
                </a:extLst>
              </a:tr>
              <a:tr h="623455">
                <a:tc>
                  <a:txBody>
                    <a:bodyPr/>
                    <a:lstStyle/>
                    <a:p>
                      <a:pPr marL="180340">
                        <a:lnSpc>
                          <a:spcPct val="200000"/>
                        </a:lnSpc>
                        <a:spcAft>
                          <a:spcPts val="800"/>
                        </a:spcAft>
                      </a:pPr>
                      <a:r>
                        <a:rPr lang="en-US" sz="2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Biology</a:t>
                      </a:r>
                      <a:endParaRPr lang="fr-FR" sz="1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26217" marR="26217" marT="0" marB="0" anchor="ctr"/>
                </a:tc>
                <a:tc>
                  <a:txBody>
                    <a:bodyPr/>
                    <a:lstStyle/>
                    <a:p>
                      <a:pPr marL="180340">
                        <a:lnSpc>
                          <a:spcPct val="200000"/>
                        </a:lnSpc>
                        <a:spcAft>
                          <a:spcPts val="800"/>
                        </a:spcAft>
                      </a:pPr>
                      <a:endParaRPr lang="fr-FR" sz="1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26217" marR="26217" marT="0" marB="0" anchor="ctr"/>
                </a:tc>
                <a:extLst>
                  <a:ext uri="{0D108BD9-81ED-4DB2-BD59-A6C34878D82A}">
                    <a16:rowId xmlns="" xmlns:a16="http://schemas.microsoft.com/office/drawing/2014/main" val="2513829691"/>
                  </a:ext>
                </a:extLst>
              </a:tr>
              <a:tr h="623455">
                <a:tc>
                  <a:txBody>
                    <a:bodyPr/>
                    <a:lstStyle/>
                    <a:p>
                      <a:pPr marL="180340">
                        <a:lnSpc>
                          <a:spcPct val="200000"/>
                        </a:lnSpc>
                        <a:spcAft>
                          <a:spcPts val="800"/>
                        </a:spcAft>
                      </a:pPr>
                      <a:r>
                        <a:rPr lang="en-US" sz="20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Anthropology</a:t>
                      </a:r>
                      <a:endParaRPr lang="fr-FR" sz="18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26217" marR="26217" marT="0" marB="0" anchor="ctr"/>
                </a:tc>
                <a:tc>
                  <a:txBody>
                    <a:bodyPr/>
                    <a:lstStyle/>
                    <a:p>
                      <a:pPr marL="180340">
                        <a:lnSpc>
                          <a:spcPct val="200000"/>
                        </a:lnSpc>
                        <a:spcAft>
                          <a:spcPts val="800"/>
                        </a:spcAft>
                      </a:pPr>
                      <a:endParaRPr lang="fr-FR" sz="1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26217" marR="26217" marT="0" marB="0" anchor="ctr"/>
                </a:tc>
                <a:extLst>
                  <a:ext uri="{0D108BD9-81ED-4DB2-BD59-A6C34878D82A}">
                    <a16:rowId xmlns="" xmlns:a16="http://schemas.microsoft.com/office/drawing/2014/main" val="481874694"/>
                  </a:ext>
                </a:extLst>
              </a:tr>
              <a:tr h="623455">
                <a:tc>
                  <a:txBody>
                    <a:bodyPr/>
                    <a:lstStyle/>
                    <a:p>
                      <a:pPr marL="180340">
                        <a:lnSpc>
                          <a:spcPct val="200000"/>
                        </a:lnSpc>
                        <a:spcAft>
                          <a:spcPts val="800"/>
                        </a:spcAft>
                      </a:pPr>
                      <a:r>
                        <a:rPr lang="en-US" sz="20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Archaeology</a:t>
                      </a:r>
                      <a:endParaRPr lang="fr-FR" sz="18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26217" marR="26217" marT="0" marB="0" anchor="ctr"/>
                </a:tc>
                <a:tc>
                  <a:txBody>
                    <a:bodyPr/>
                    <a:lstStyle/>
                    <a:p>
                      <a:pPr marL="180340">
                        <a:lnSpc>
                          <a:spcPct val="200000"/>
                        </a:lnSpc>
                        <a:spcAft>
                          <a:spcPts val="800"/>
                        </a:spcAft>
                      </a:pPr>
                      <a:endParaRPr lang="fr-FR" sz="1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26217" marR="26217" marT="0" marB="0" anchor="ctr"/>
                </a:tc>
                <a:extLst>
                  <a:ext uri="{0D108BD9-81ED-4DB2-BD59-A6C34878D82A}">
                    <a16:rowId xmlns="" xmlns:a16="http://schemas.microsoft.com/office/drawing/2014/main" val="451671809"/>
                  </a:ext>
                </a:extLst>
              </a:tr>
              <a:tr h="623455">
                <a:tc>
                  <a:txBody>
                    <a:bodyPr/>
                    <a:lstStyle/>
                    <a:p>
                      <a:pPr marL="180340">
                        <a:lnSpc>
                          <a:spcPct val="200000"/>
                        </a:lnSpc>
                        <a:spcAft>
                          <a:spcPts val="800"/>
                        </a:spcAft>
                      </a:pPr>
                      <a:r>
                        <a:rPr lang="en-US" sz="2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Astronomy</a:t>
                      </a:r>
                      <a:endParaRPr lang="fr-FR" sz="1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26217" marR="26217" marT="0" marB="0" anchor="ctr"/>
                </a:tc>
                <a:tc>
                  <a:txBody>
                    <a:bodyPr/>
                    <a:lstStyle/>
                    <a:p>
                      <a:pPr marL="180340">
                        <a:lnSpc>
                          <a:spcPct val="200000"/>
                        </a:lnSpc>
                        <a:spcAft>
                          <a:spcPts val="800"/>
                        </a:spcAft>
                      </a:pPr>
                      <a:endParaRPr lang="fr-FR" sz="1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26217" marR="26217" marT="0" marB="0" anchor="ctr"/>
                </a:tc>
                <a:extLst>
                  <a:ext uri="{0D108BD9-81ED-4DB2-BD59-A6C34878D82A}">
                    <a16:rowId xmlns="" xmlns:a16="http://schemas.microsoft.com/office/drawing/2014/main" val="1079904901"/>
                  </a:ext>
                </a:extLst>
              </a:tr>
              <a:tr h="623455">
                <a:tc>
                  <a:txBody>
                    <a:bodyPr/>
                    <a:lstStyle/>
                    <a:p>
                      <a:pPr marL="180340">
                        <a:lnSpc>
                          <a:spcPct val="200000"/>
                        </a:lnSpc>
                        <a:spcAft>
                          <a:spcPts val="800"/>
                        </a:spcAft>
                      </a:pPr>
                      <a:r>
                        <a:rPr lang="en-US" sz="2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Biochemistry</a:t>
                      </a:r>
                      <a:endParaRPr lang="fr-FR" sz="1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26217" marR="26217" marT="0" marB="0" anchor="ctr"/>
                </a:tc>
                <a:tc>
                  <a:txBody>
                    <a:bodyPr/>
                    <a:lstStyle/>
                    <a:p>
                      <a:pPr marL="180340">
                        <a:lnSpc>
                          <a:spcPct val="200000"/>
                        </a:lnSpc>
                        <a:spcAft>
                          <a:spcPts val="800"/>
                        </a:spcAft>
                      </a:pPr>
                      <a:endParaRPr lang="fr-FR" sz="1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26217" marR="26217" marT="0" marB="0" anchor="ctr"/>
                </a:tc>
                <a:extLst>
                  <a:ext uri="{0D108BD9-81ED-4DB2-BD59-A6C34878D82A}">
                    <a16:rowId xmlns="" xmlns:a16="http://schemas.microsoft.com/office/drawing/2014/main" val="2787631542"/>
                  </a:ext>
                </a:extLst>
              </a:tr>
              <a:tr h="623455">
                <a:tc>
                  <a:txBody>
                    <a:bodyPr/>
                    <a:lstStyle/>
                    <a:p>
                      <a:pPr marL="180340">
                        <a:lnSpc>
                          <a:spcPct val="200000"/>
                        </a:lnSpc>
                        <a:spcAft>
                          <a:spcPts val="800"/>
                        </a:spcAft>
                      </a:pPr>
                      <a:r>
                        <a:rPr lang="en-US" sz="20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Botany</a:t>
                      </a:r>
                      <a:endParaRPr lang="fr-FR" sz="1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26217" marR="26217" marT="0" marB="0" anchor="ctr"/>
                </a:tc>
                <a:tc>
                  <a:txBody>
                    <a:bodyPr/>
                    <a:lstStyle/>
                    <a:p>
                      <a:pPr marL="180340">
                        <a:lnSpc>
                          <a:spcPct val="200000"/>
                        </a:lnSpc>
                        <a:spcAft>
                          <a:spcPts val="800"/>
                        </a:spcAft>
                      </a:pPr>
                      <a:endParaRPr lang="fr-FR" sz="1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26217" marR="26217" marT="0" marB="0" anchor="ctr"/>
                </a:tc>
                <a:extLst>
                  <a:ext uri="{0D108BD9-81ED-4DB2-BD59-A6C34878D82A}">
                    <a16:rowId xmlns="" xmlns:a16="http://schemas.microsoft.com/office/drawing/2014/main" val="3023081869"/>
                  </a:ext>
                </a:extLst>
              </a:tr>
              <a:tr h="623455">
                <a:tc>
                  <a:txBody>
                    <a:bodyPr/>
                    <a:lstStyle/>
                    <a:p>
                      <a:pPr marL="180340">
                        <a:lnSpc>
                          <a:spcPct val="200000"/>
                        </a:lnSpc>
                        <a:spcAft>
                          <a:spcPts val="800"/>
                        </a:spcAft>
                      </a:pPr>
                      <a:endParaRPr lang="fr-FR" sz="1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26217" marR="26217" marT="0" marB="0" anchor="ctr"/>
                </a:tc>
                <a:tc>
                  <a:txBody>
                    <a:bodyPr/>
                    <a:lstStyle/>
                    <a:p>
                      <a:pPr marL="180340" algn="l" defTabSz="457200" rtl="0" eaLnBrk="1" latinLnBrk="0" hangingPunct="1">
                        <a:lnSpc>
                          <a:spcPct val="200000"/>
                        </a:lnSpc>
                        <a:spcAft>
                          <a:spcPts val="800"/>
                        </a:spcAft>
                      </a:pPr>
                      <a:r>
                        <a:rPr lang="fr-FR" sz="20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 </a:t>
                      </a:r>
                      <a:r>
                        <a:rPr lang="fr-FR" sz="2000" kern="1200" dirty="0" err="1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chemist</a:t>
                      </a:r>
                      <a:endParaRPr lang="fr-FR" sz="20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26217" marR="26217" marT="0" marB="0" anchor="ctr"/>
                </a:tc>
                <a:extLst>
                  <a:ext uri="{0D108BD9-81ED-4DB2-BD59-A6C34878D82A}">
                    <a16:rowId xmlns="" xmlns:a16="http://schemas.microsoft.com/office/drawing/2014/main" val="1278664021"/>
                  </a:ext>
                </a:extLst>
              </a:tr>
              <a:tr h="623455">
                <a:tc>
                  <a:txBody>
                    <a:bodyPr/>
                    <a:lstStyle/>
                    <a:p>
                      <a:pPr marL="180340">
                        <a:lnSpc>
                          <a:spcPct val="200000"/>
                        </a:lnSpc>
                        <a:spcAft>
                          <a:spcPts val="800"/>
                        </a:spcAft>
                      </a:pPr>
                      <a:r>
                        <a:rPr lang="en-US" sz="20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Economy</a:t>
                      </a:r>
                      <a:endParaRPr lang="fr-FR" sz="18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26217" marR="26217" marT="0" marB="0" anchor="ctr"/>
                </a:tc>
                <a:tc>
                  <a:txBody>
                    <a:bodyPr/>
                    <a:lstStyle/>
                    <a:p>
                      <a:pPr marL="180340">
                        <a:lnSpc>
                          <a:spcPct val="200000"/>
                        </a:lnSpc>
                        <a:spcAft>
                          <a:spcPts val="800"/>
                        </a:spcAft>
                      </a:pPr>
                      <a:endParaRPr lang="fr-FR" sz="1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26217" marR="26217" marT="0" marB="0" anchor="ctr"/>
                </a:tc>
                <a:extLst>
                  <a:ext uri="{0D108BD9-81ED-4DB2-BD59-A6C34878D82A}">
                    <a16:rowId xmlns="" xmlns:a16="http://schemas.microsoft.com/office/drawing/2014/main" val="158123839"/>
                  </a:ext>
                </a:extLst>
              </a:tr>
              <a:tr h="623455">
                <a:tc>
                  <a:txBody>
                    <a:bodyPr/>
                    <a:lstStyle/>
                    <a:p>
                      <a:pPr marL="180340">
                        <a:lnSpc>
                          <a:spcPct val="200000"/>
                        </a:lnSpc>
                        <a:spcAft>
                          <a:spcPts val="800"/>
                        </a:spcAft>
                      </a:pPr>
                      <a:r>
                        <a:rPr lang="en-US" sz="20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Genetics</a:t>
                      </a:r>
                      <a:endParaRPr lang="fr-FR" sz="18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26217" marR="26217" marT="0" marB="0" anchor="ctr"/>
                </a:tc>
                <a:tc>
                  <a:txBody>
                    <a:bodyPr/>
                    <a:lstStyle/>
                    <a:p>
                      <a:pPr marL="180340">
                        <a:lnSpc>
                          <a:spcPct val="200000"/>
                        </a:lnSpc>
                        <a:spcAft>
                          <a:spcPts val="800"/>
                        </a:spcAft>
                      </a:pPr>
                      <a:endParaRPr lang="fr-FR" sz="1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26217" marR="26217" marT="0" marB="0" anchor="ctr"/>
                </a:tc>
                <a:extLst>
                  <a:ext uri="{0D108BD9-81ED-4DB2-BD59-A6C34878D82A}">
                    <a16:rowId xmlns="" xmlns:a16="http://schemas.microsoft.com/office/drawing/2014/main" val="99023903"/>
                  </a:ext>
                </a:extLst>
              </a:tr>
              <a:tr h="623455">
                <a:tc>
                  <a:txBody>
                    <a:bodyPr/>
                    <a:lstStyle/>
                    <a:p>
                      <a:pPr marL="180340">
                        <a:lnSpc>
                          <a:spcPct val="200000"/>
                        </a:lnSpc>
                        <a:spcAft>
                          <a:spcPts val="800"/>
                        </a:spcAft>
                      </a:pPr>
                      <a:r>
                        <a:rPr lang="en-US" sz="20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Geometry</a:t>
                      </a:r>
                      <a:endParaRPr lang="fr-FR" sz="18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26217" marR="26217" marT="0" marB="0" anchor="ctr"/>
                </a:tc>
                <a:tc>
                  <a:txBody>
                    <a:bodyPr/>
                    <a:lstStyle/>
                    <a:p>
                      <a:pPr marL="180340">
                        <a:lnSpc>
                          <a:spcPct val="200000"/>
                        </a:lnSpc>
                        <a:spcAft>
                          <a:spcPts val="800"/>
                        </a:spcAft>
                      </a:pPr>
                      <a:endParaRPr lang="fr-FR" sz="1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26217" marR="26217" marT="0" marB="0" anchor="ctr"/>
                </a:tc>
                <a:extLst>
                  <a:ext uri="{0D108BD9-81ED-4DB2-BD59-A6C34878D82A}">
                    <a16:rowId xmlns="" xmlns:a16="http://schemas.microsoft.com/office/drawing/2014/main" val="1560188683"/>
                  </a:ext>
                </a:extLst>
              </a:tr>
            </a:tbl>
          </a:graphicData>
        </a:graphic>
      </p:graphicFrame>
      <p:sp>
        <p:nvSpPr>
          <p:cNvPr id="10" name="ZoneTexte 9">
            <a:extLst>
              <a:ext uri="{FF2B5EF4-FFF2-40B4-BE49-F238E27FC236}">
                <a16:creationId xmlns="" xmlns:a16="http://schemas.microsoft.com/office/drawing/2014/main" id="{590A9F53-CDB6-4DF5-8CE7-5E4F55756117}"/>
              </a:ext>
            </a:extLst>
          </p:cNvPr>
          <p:cNvSpPr txBox="1"/>
          <p:nvPr/>
        </p:nvSpPr>
        <p:spPr>
          <a:xfrm>
            <a:off x="4738555" y="5142771"/>
            <a:ext cx="412142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An economist</a:t>
            </a:r>
            <a:endParaRPr lang="fr-FR" dirty="0"/>
          </a:p>
        </p:txBody>
      </p:sp>
      <p:sp>
        <p:nvSpPr>
          <p:cNvPr id="11" name="ZoneTexte 10">
            <a:extLst>
              <a:ext uri="{FF2B5EF4-FFF2-40B4-BE49-F238E27FC236}">
                <a16:creationId xmlns="" xmlns:a16="http://schemas.microsoft.com/office/drawing/2014/main" id="{7EF78137-A990-4A3B-A70C-2DCFB4FFB241}"/>
              </a:ext>
            </a:extLst>
          </p:cNvPr>
          <p:cNvSpPr txBox="1"/>
          <p:nvPr/>
        </p:nvSpPr>
        <p:spPr>
          <a:xfrm>
            <a:off x="125894" y="4456877"/>
            <a:ext cx="412142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Chemistry</a:t>
            </a:r>
            <a:endParaRPr lang="fr-FR" dirty="0"/>
          </a:p>
        </p:txBody>
      </p:sp>
      <p:sp>
        <p:nvSpPr>
          <p:cNvPr id="12" name="ZoneTexte 11">
            <a:extLst>
              <a:ext uri="{FF2B5EF4-FFF2-40B4-BE49-F238E27FC236}">
                <a16:creationId xmlns="" xmlns:a16="http://schemas.microsoft.com/office/drawing/2014/main" id="{D9265D5E-64A4-4DE1-BEA1-C514630AC2B4}"/>
              </a:ext>
            </a:extLst>
          </p:cNvPr>
          <p:cNvSpPr txBox="1"/>
          <p:nvPr/>
        </p:nvSpPr>
        <p:spPr>
          <a:xfrm>
            <a:off x="4704515" y="5657355"/>
            <a:ext cx="412142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 geneticist</a:t>
            </a:r>
            <a:endParaRPr lang="fr-FR" dirty="0"/>
          </a:p>
        </p:txBody>
      </p:sp>
      <p:sp>
        <p:nvSpPr>
          <p:cNvPr id="13" name="ZoneTexte 12">
            <a:extLst>
              <a:ext uri="{FF2B5EF4-FFF2-40B4-BE49-F238E27FC236}">
                <a16:creationId xmlns="" xmlns:a16="http://schemas.microsoft.com/office/drawing/2014/main" id="{1C22151D-4224-45B9-9733-284C99AC3E3A}"/>
              </a:ext>
            </a:extLst>
          </p:cNvPr>
          <p:cNvSpPr txBox="1"/>
          <p:nvPr/>
        </p:nvSpPr>
        <p:spPr>
          <a:xfrm>
            <a:off x="4704514" y="6298251"/>
            <a:ext cx="412142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geometrician</a:t>
            </a:r>
            <a:endParaRPr lang="fr-FR" dirty="0"/>
          </a:p>
        </p:txBody>
      </p:sp>
      <p:sp>
        <p:nvSpPr>
          <p:cNvPr id="14" name="ZoneTexte 13">
            <a:extLst>
              <a:ext uri="{FF2B5EF4-FFF2-40B4-BE49-F238E27FC236}">
                <a16:creationId xmlns="" xmlns:a16="http://schemas.microsoft.com/office/drawing/2014/main" id="{703B32B5-C63F-4854-A63B-C1B3B6ECF21E}"/>
              </a:ext>
            </a:extLst>
          </p:cNvPr>
          <p:cNvSpPr txBox="1"/>
          <p:nvPr/>
        </p:nvSpPr>
        <p:spPr>
          <a:xfrm>
            <a:off x="4563839" y="691591"/>
            <a:ext cx="4121427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 biologist</a:t>
            </a:r>
            <a:endParaRPr lang="fr-FR" sz="16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endParaRPr lang="fr-FR" dirty="0"/>
          </a:p>
        </p:txBody>
      </p:sp>
      <p:sp>
        <p:nvSpPr>
          <p:cNvPr id="15" name="ZoneTexte 14">
            <a:extLst>
              <a:ext uri="{FF2B5EF4-FFF2-40B4-BE49-F238E27FC236}">
                <a16:creationId xmlns="" xmlns:a16="http://schemas.microsoft.com/office/drawing/2014/main" id="{1F81287E-E581-40D6-84D8-F71E790191EA}"/>
              </a:ext>
            </a:extLst>
          </p:cNvPr>
          <p:cNvSpPr txBox="1"/>
          <p:nvPr/>
        </p:nvSpPr>
        <p:spPr>
          <a:xfrm>
            <a:off x="4563839" y="1409262"/>
            <a:ext cx="412142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An anthropologist</a:t>
            </a:r>
            <a:endParaRPr lang="fr-FR" dirty="0"/>
          </a:p>
        </p:txBody>
      </p:sp>
      <p:sp>
        <p:nvSpPr>
          <p:cNvPr id="16" name="ZoneTexte 15">
            <a:extLst>
              <a:ext uri="{FF2B5EF4-FFF2-40B4-BE49-F238E27FC236}">
                <a16:creationId xmlns="" xmlns:a16="http://schemas.microsoft.com/office/drawing/2014/main" id="{07F0767E-D93E-4606-9CCC-379D4A883125}"/>
              </a:ext>
            </a:extLst>
          </p:cNvPr>
          <p:cNvSpPr txBox="1"/>
          <p:nvPr/>
        </p:nvSpPr>
        <p:spPr>
          <a:xfrm>
            <a:off x="4563839" y="2113119"/>
            <a:ext cx="412142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An archaeologist</a:t>
            </a:r>
            <a:endParaRPr lang="fr-FR" dirty="0"/>
          </a:p>
        </p:txBody>
      </p:sp>
      <p:sp>
        <p:nvSpPr>
          <p:cNvPr id="17" name="ZoneTexte 16">
            <a:extLst>
              <a:ext uri="{FF2B5EF4-FFF2-40B4-BE49-F238E27FC236}">
                <a16:creationId xmlns="" xmlns:a16="http://schemas.microsoft.com/office/drawing/2014/main" id="{BA79C1E8-8D0C-4624-A77C-FF44FB89C0E0}"/>
              </a:ext>
            </a:extLst>
          </p:cNvPr>
          <p:cNvSpPr txBox="1"/>
          <p:nvPr/>
        </p:nvSpPr>
        <p:spPr>
          <a:xfrm>
            <a:off x="4563838" y="2634418"/>
            <a:ext cx="412142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An astronomer</a:t>
            </a:r>
            <a:endParaRPr lang="fr-FR" dirty="0"/>
          </a:p>
        </p:txBody>
      </p:sp>
      <p:sp>
        <p:nvSpPr>
          <p:cNvPr id="18" name="ZoneTexte 17">
            <a:extLst>
              <a:ext uri="{FF2B5EF4-FFF2-40B4-BE49-F238E27FC236}">
                <a16:creationId xmlns="" xmlns:a16="http://schemas.microsoft.com/office/drawing/2014/main" id="{41E41C98-6EA7-40C8-9178-760B27697F92}"/>
              </a:ext>
            </a:extLst>
          </p:cNvPr>
          <p:cNvSpPr txBox="1"/>
          <p:nvPr/>
        </p:nvSpPr>
        <p:spPr>
          <a:xfrm>
            <a:off x="4563837" y="3221253"/>
            <a:ext cx="412142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 biochemist</a:t>
            </a:r>
            <a:endParaRPr lang="fr-FR" dirty="0"/>
          </a:p>
        </p:txBody>
      </p:sp>
      <p:sp>
        <p:nvSpPr>
          <p:cNvPr id="19" name="ZoneTexte 18">
            <a:extLst>
              <a:ext uri="{FF2B5EF4-FFF2-40B4-BE49-F238E27FC236}">
                <a16:creationId xmlns="" xmlns:a16="http://schemas.microsoft.com/office/drawing/2014/main" id="{047E702F-5C01-4E86-9A77-B72DCDDB8717}"/>
              </a:ext>
            </a:extLst>
          </p:cNvPr>
          <p:cNvSpPr txBox="1"/>
          <p:nvPr/>
        </p:nvSpPr>
        <p:spPr>
          <a:xfrm>
            <a:off x="4563839" y="3879604"/>
            <a:ext cx="412142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 botanist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6875162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1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au 1">
            <a:extLst>
              <a:ext uri="{FF2B5EF4-FFF2-40B4-BE49-F238E27FC236}">
                <a16:creationId xmlns="" xmlns:a16="http://schemas.microsoft.com/office/drawing/2014/main" id="{DA193039-38D3-4D16-8A7F-8851C802016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56483157"/>
              </p:ext>
            </p:extLst>
          </p:nvPr>
        </p:nvGraphicFramePr>
        <p:xfrm>
          <a:off x="0" y="98474"/>
          <a:ext cx="12192000" cy="675953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064369">
                  <a:extLst>
                    <a:ext uri="{9D8B030D-6E8A-4147-A177-3AD203B41FA5}">
                      <a16:colId xmlns="" xmlns:a16="http://schemas.microsoft.com/office/drawing/2014/main" val="820538273"/>
                    </a:ext>
                  </a:extLst>
                </a:gridCol>
                <a:gridCol w="7127631">
                  <a:extLst>
                    <a:ext uri="{9D8B030D-6E8A-4147-A177-3AD203B41FA5}">
                      <a16:colId xmlns="" xmlns:a16="http://schemas.microsoft.com/office/drawing/2014/main" val="1742626564"/>
                    </a:ext>
                  </a:extLst>
                </a:gridCol>
              </a:tblGrid>
              <a:tr h="675953">
                <a:tc>
                  <a:txBody>
                    <a:bodyPr/>
                    <a:lstStyle/>
                    <a:p>
                      <a:pPr marL="180340">
                        <a:lnSpc>
                          <a:spcPct val="200000"/>
                        </a:lnSpc>
                        <a:spcAft>
                          <a:spcPts val="800"/>
                        </a:spcAft>
                      </a:pPr>
                      <a:r>
                        <a:rPr lang="en-US" sz="2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Geography</a:t>
                      </a:r>
                      <a:endParaRPr lang="fr-FR" sz="1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26217" marR="26217" marT="0" marB="0" anchor="ctr"/>
                </a:tc>
                <a:tc>
                  <a:txBody>
                    <a:bodyPr/>
                    <a:lstStyle/>
                    <a:p>
                      <a:pPr marL="180340">
                        <a:lnSpc>
                          <a:spcPct val="200000"/>
                        </a:lnSpc>
                        <a:spcAft>
                          <a:spcPts val="800"/>
                        </a:spcAft>
                      </a:pPr>
                      <a:endParaRPr lang="fr-FR" sz="1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26217" marR="26217" marT="0" marB="0" anchor="ctr"/>
                </a:tc>
                <a:extLst>
                  <a:ext uri="{0D108BD9-81ED-4DB2-BD59-A6C34878D82A}">
                    <a16:rowId xmlns="" xmlns:a16="http://schemas.microsoft.com/office/drawing/2014/main" val="540922046"/>
                  </a:ext>
                </a:extLst>
              </a:tr>
              <a:tr h="675953">
                <a:tc>
                  <a:txBody>
                    <a:bodyPr/>
                    <a:lstStyle/>
                    <a:p>
                      <a:pPr marL="180340">
                        <a:lnSpc>
                          <a:spcPct val="200000"/>
                        </a:lnSpc>
                        <a:spcAft>
                          <a:spcPts val="800"/>
                        </a:spcAft>
                      </a:pPr>
                      <a:r>
                        <a:rPr lang="en-US" sz="20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Geology</a:t>
                      </a:r>
                      <a:endParaRPr lang="fr-FR" sz="18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26217" marR="26217" marT="0" marB="0" anchor="ctr"/>
                </a:tc>
                <a:tc>
                  <a:txBody>
                    <a:bodyPr/>
                    <a:lstStyle/>
                    <a:p>
                      <a:pPr marL="180340">
                        <a:lnSpc>
                          <a:spcPct val="200000"/>
                        </a:lnSpc>
                        <a:spcAft>
                          <a:spcPts val="800"/>
                        </a:spcAft>
                      </a:pPr>
                      <a:endParaRPr lang="fr-FR" sz="1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26217" marR="26217" marT="0" marB="0" anchor="ctr"/>
                </a:tc>
                <a:extLst>
                  <a:ext uri="{0D108BD9-81ED-4DB2-BD59-A6C34878D82A}">
                    <a16:rowId xmlns="" xmlns:a16="http://schemas.microsoft.com/office/drawing/2014/main" val="1626231367"/>
                  </a:ext>
                </a:extLst>
              </a:tr>
              <a:tr h="675953">
                <a:tc>
                  <a:txBody>
                    <a:bodyPr/>
                    <a:lstStyle/>
                    <a:p>
                      <a:pPr marL="180340">
                        <a:lnSpc>
                          <a:spcPct val="200000"/>
                        </a:lnSpc>
                        <a:spcAft>
                          <a:spcPts val="800"/>
                        </a:spcAft>
                      </a:pPr>
                      <a:endParaRPr lang="fr-FR" sz="1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26217" marR="26217" marT="0" marB="0" anchor="ctr"/>
                </a:tc>
                <a:tc>
                  <a:txBody>
                    <a:bodyPr/>
                    <a:lstStyle/>
                    <a:p>
                      <a:pPr marL="180340">
                        <a:lnSpc>
                          <a:spcPct val="200000"/>
                        </a:lnSpc>
                        <a:spcAft>
                          <a:spcPts val="800"/>
                        </a:spcAft>
                      </a:pPr>
                      <a:r>
                        <a:rPr lang="en-US" sz="2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 herpetologist</a:t>
                      </a:r>
                      <a:endParaRPr lang="fr-FR" sz="1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26217" marR="26217" marT="0" marB="0" anchor="ctr"/>
                </a:tc>
                <a:extLst>
                  <a:ext uri="{0D108BD9-81ED-4DB2-BD59-A6C34878D82A}">
                    <a16:rowId xmlns="" xmlns:a16="http://schemas.microsoft.com/office/drawing/2014/main" val="111314868"/>
                  </a:ext>
                </a:extLst>
              </a:tr>
              <a:tr h="675953">
                <a:tc>
                  <a:txBody>
                    <a:bodyPr/>
                    <a:lstStyle/>
                    <a:p>
                      <a:pPr marL="180340">
                        <a:lnSpc>
                          <a:spcPct val="200000"/>
                        </a:lnSpc>
                        <a:spcAft>
                          <a:spcPts val="800"/>
                        </a:spcAft>
                      </a:pPr>
                      <a:r>
                        <a:rPr lang="en-US" sz="2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Languages</a:t>
                      </a:r>
                      <a:endParaRPr lang="fr-FR" sz="1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26217" marR="26217" marT="0" marB="0" anchor="ctr"/>
                </a:tc>
                <a:tc>
                  <a:txBody>
                    <a:bodyPr/>
                    <a:lstStyle/>
                    <a:p>
                      <a:pPr marL="180340">
                        <a:lnSpc>
                          <a:spcPct val="200000"/>
                        </a:lnSpc>
                        <a:spcAft>
                          <a:spcPts val="800"/>
                        </a:spcAft>
                      </a:pPr>
                      <a:endParaRPr lang="fr-FR" sz="1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26217" marR="26217" marT="0" marB="0" anchor="ctr"/>
                </a:tc>
                <a:extLst>
                  <a:ext uri="{0D108BD9-81ED-4DB2-BD59-A6C34878D82A}">
                    <a16:rowId xmlns="" xmlns:a16="http://schemas.microsoft.com/office/drawing/2014/main" val="203320059"/>
                  </a:ext>
                </a:extLst>
              </a:tr>
              <a:tr h="675953">
                <a:tc>
                  <a:txBody>
                    <a:bodyPr/>
                    <a:lstStyle/>
                    <a:p>
                      <a:pPr marL="180340">
                        <a:lnSpc>
                          <a:spcPct val="200000"/>
                        </a:lnSpc>
                        <a:spcAft>
                          <a:spcPts val="800"/>
                        </a:spcAft>
                      </a:pPr>
                      <a:r>
                        <a:rPr lang="en-US" sz="20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Mathematics</a:t>
                      </a:r>
                      <a:endParaRPr lang="fr-FR" sz="18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26217" marR="26217" marT="0" marB="0" anchor="ctr"/>
                </a:tc>
                <a:tc>
                  <a:txBody>
                    <a:bodyPr/>
                    <a:lstStyle/>
                    <a:p>
                      <a:pPr marL="180340">
                        <a:lnSpc>
                          <a:spcPct val="200000"/>
                        </a:lnSpc>
                        <a:spcAft>
                          <a:spcPts val="800"/>
                        </a:spcAft>
                      </a:pPr>
                      <a:endParaRPr lang="fr-FR" sz="1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26217" marR="26217" marT="0" marB="0" anchor="ctr"/>
                </a:tc>
                <a:extLst>
                  <a:ext uri="{0D108BD9-81ED-4DB2-BD59-A6C34878D82A}">
                    <a16:rowId xmlns="" xmlns:a16="http://schemas.microsoft.com/office/drawing/2014/main" val="3367380973"/>
                  </a:ext>
                </a:extLst>
              </a:tr>
              <a:tr h="675953">
                <a:tc>
                  <a:txBody>
                    <a:bodyPr/>
                    <a:lstStyle/>
                    <a:p>
                      <a:pPr marL="180340">
                        <a:lnSpc>
                          <a:spcPct val="200000"/>
                        </a:lnSpc>
                        <a:spcAft>
                          <a:spcPts val="800"/>
                        </a:spcAft>
                      </a:pPr>
                      <a:r>
                        <a:rPr lang="en-US" sz="2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Oceanography</a:t>
                      </a:r>
                      <a:endParaRPr lang="fr-FR" sz="1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26217" marR="26217" marT="0" marB="0" anchor="ctr"/>
                </a:tc>
                <a:tc>
                  <a:txBody>
                    <a:bodyPr/>
                    <a:lstStyle/>
                    <a:p>
                      <a:pPr marL="180340">
                        <a:lnSpc>
                          <a:spcPct val="200000"/>
                        </a:lnSpc>
                        <a:spcAft>
                          <a:spcPts val="800"/>
                        </a:spcAft>
                      </a:pPr>
                      <a:endParaRPr lang="fr-FR" sz="1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26217" marR="26217" marT="0" marB="0" anchor="ctr"/>
                </a:tc>
                <a:extLst>
                  <a:ext uri="{0D108BD9-81ED-4DB2-BD59-A6C34878D82A}">
                    <a16:rowId xmlns="" xmlns:a16="http://schemas.microsoft.com/office/drawing/2014/main" val="1172375743"/>
                  </a:ext>
                </a:extLst>
              </a:tr>
              <a:tr h="675953">
                <a:tc>
                  <a:txBody>
                    <a:bodyPr/>
                    <a:lstStyle/>
                    <a:p>
                      <a:pPr marL="180340">
                        <a:lnSpc>
                          <a:spcPct val="200000"/>
                        </a:lnSpc>
                        <a:spcAft>
                          <a:spcPts val="800"/>
                        </a:spcAft>
                      </a:pPr>
                      <a:r>
                        <a:rPr lang="en-US" sz="2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Psychology</a:t>
                      </a:r>
                      <a:endParaRPr lang="fr-FR" sz="1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26217" marR="26217" marT="0" marB="0" anchor="ctr"/>
                </a:tc>
                <a:tc>
                  <a:txBody>
                    <a:bodyPr/>
                    <a:lstStyle/>
                    <a:p>
                      <a:pPr marL="180340">
                        <a:lnSpc>
                          <a:spcPct val="200000"/>
                        </a:lnSpc>
                        <a:spcAft>
                          <a:spcPts val="800"/>
                        </a:spcAft>
                      </a:pPr>
                      <a:endParaRPr lang="fr-FR" sz="1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26217" marR="26217" marT="0" marB="0" anchor="ctr"/>
                </a:tc>
                <a:extLst>
                  <a:ext uri="{0D108BD9-81ED-4DB2-BD59-A6C34878D82A}">
                    <a16:rowId xmlns="" xmlns:a16="http://schemas.microsoft.com/office/drawing/2014/main" val="14557067"/>
                  </a:ext>
                </a:extLst>
              </a:tr>
              <a:tr h="675953">
                <a:tc>
                  <a:txBody>
                    <a:bodyPr/>
                    <a:lstStyle/>
                    <a:p>
                      <a:pPr marL="180340">
                        <a:lnSpc>
                          <a:spcPct val="200000"/>
                        </a:lnSpc>
                        <a:spcAft>
                          <a:spcPts val="800"/>
                        </a:spcAft>
                      </a:pPr>
                      <a:r>
                        <a:rPr lang="en-US" sz="20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Physics</a:t>
                      </a:r>
                      <a:endParaRPr lang="fr-FR" sz="18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26217" marR="26217" marT="0" marB="0" anchor="ctr"/>
                </a:tc>
                <a:tc>
                  <a:txBody>
                    <a:bodyPr/>
                    <a:lstStyle/>
                    <a:p>
                      <a:pPr marL="180340">
                        <a:lnSpc>
                          <a:spcPct val="200000"/>
                        </a:lnSpc>
                        <a:spcAft>
                          <a:spcPts val="800"/>
                        </a:spcAft>
                      </a:pPr>
                      <a:endParaRPr lang="fr-FR" sz="1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26217" marR="26217" marT="0" marB="0" anchor="ctr"/>
                </a:tc>
                <a:extLst>
                  <a:ext uri="{0D108BD9-81ED-4DB2-BD59-A6C34878D82A}">
                    <a16:rowId xmlns="" xmlns:a16="http://schemas.microsoft.com/office/drawing/2014/main" val="52050445"/>
                  </a:ext>
                </a:extLst>
              </a:tr>
              <a:tr h="675953">
                <a:tc>
                  <a:txBody>
                    <a:bodyPr/>
                    <a:lstStyle/>
                    <a:p>
                      <a:pPr marL="180340">
                        <a:lnSpc>
                          <a:spcPct val="200000"/>
                        </a:lnSpc>
                        <a:spcAft>
                          <a:spcPts val="800"/>
                        </a:spcAft>
                      </a:pPr>
                      <a:r>
                        <a:rPr lang="en-US" sz="20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Sociology</a:t>
                      </a:r>
                      <a:endParaRPr lang="fr-FR" sz="18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26217" marR="26217" marT="0" marB="0" anchor="ctr"/>
                </a:tc>
                <a:tc>
                  <a:txBody>
                    <a:bodyPr/>
                    <a:lstStyle/>
                    <a:p>
                      <a:pPr marL="180340">
                        <a:lnSpc>
                          <a:spcPct val="200000"/>
                        </a:lnSpc>
                        <a:spcAft>
                          <a:spcPts val="800"/>
                        </a:spcAft>
                      </a:pPr>
                      <a:endParaRPr lang="fr-FR" sz="1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26217" marR="26217" marT="0" marB="0" anchor="ctr"/>
                </a:tc>
                <a:extLst>
                  <a:ext uri="{0D108BD9-81ED-4DB2-BD59-A6C34878D82A}">
                    <a16:rowId xmlns="" xmlns:a16="http://schemas.microsoft.com/office/drawing/2014/main" val="3343964501"/>
                  </a:ext>
                </a:extLst>
              </a:tr>
              <a:tr h="675953">
                <a:tc>
                  <a:txBody>
                    <a:bodyPr/>
                    <a:lstStyle/>
                    <a:p>
                      <a:pPr marL="180340">
                        <a:lnSpc>
                          <a:spcPct val="200000"/>
                        </a:lnSpc>
                        <a:spcAft>
                          <a:spcPts val="800"/>
                        </a:spcAft>
                      </a:pPr>
                      <a:r>
                        <a:rPr lang="en-US" sz="20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Statistics</a:t>
                      </a:r>
                      <a:endParaRPr lang="fr-FR" sz="18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26217" marR="26217" marT="0" marB="0" anchor="ctr"/>
                </a:tc>
                <a:tc>
                  <a:txBody>
                    <a:bodyPr/>
                    <a:lstStyle/>
                    <a:p>
                      <a:pPr marL="180340">
                        <a:lnSpc>
                          <a:spcPct val="200000"/>
                        </a:lnSpc>
                        <a:spcAft>
                          <a:spcPts val="800"/>
                        </a:spcAft>
                      </a:pPr>
                      <a:endParaRPr lang="fr-FR" sz="1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26217" marR="26217" marT="0" marB="0" anchor="ctr"/>
                </a:tc>
                <a:extLst>
                  <a:ext uri="{0D108BD9-81ED-4DB2-BD59-A6C34878D82A}">
                    <a16:rowId xmlns="" xmlns:a16="http://schemas.microsoft.com/office/drawing/2014/main" val="2873375649"/>
                  </a:ext>
                </a:extLst>
              </a:tr>
            </a:tbl>
          </a:graphicData>
        </a:graphic>
      </p:graphicFrame>
      <p:sp>
        <p:nvSpPr>
          <p:cNvPr id="3" name="ZoneTexte 2">
            <a:extLst>
              <a:ext uri="{FF2B5EF4-FFF2-40B4-BE49-F238E27FC236}">
                <a16:creationId xmlns="" xmlns:a16="http://schemas.microsoft.com/office/drawing/2014/main" id="{F98F5DF3-43BF-4C1B-8F56-CCB4657B8478}"/>
              </a:ext>
            </a:extLst>
          </p:cNvPr>
          <p:cNvSpPr txBox="1"/>
          <p:nvPr/>
        </p:nvSpPr>
        <p:spPr>
          <a:xfrm>
            <a:off x="116209" y="1660768"/>
            <a:ext cx="412142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Herpetology</a:t>
            </a:r>
            <a:endParaRPr lang="fr-FR" dirty="0"/>
          </a:p>
        </p:txBody>
      </p:sp>
      <p:sp>
        <p:nvSpPr>
          <p:cNvPr id="4" name="ZoneTexte 3">
            <a:extLst>
              <a:ext uri="{FF2B5EF4-FFF2-40B4-BE49-F238E27FC236}">
                <a16:creationId xmlns="" xmlns:a16="http://schemas.microsoft.com/office/drawing/2014/main" id="{B275A69E-8310-48E9-99E7-B803B5092F1A}"/>
              </a:ext>
            </a:extLst>
          </p:cNvPr>
          <p:cNvSpPr txBox="1"/>
          <p:nvPr/>
        </p:nvSpPr>
        <p:spPr>
          <a:xfrm>
            <a:off x="5247859" y="362057"/>
            <a:ext cx="412142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 geographer</a:t>
            </a:r>
            <a:endParaRPr lang="fr-FR" dirty="0"/>
          </a:p>
        </p:txBody>
      </p:sp>
      <p:sp>
        <p:nvSpPr>
          <p:cNvPr id="5" name="ZoneTexte 4">
            <a:extLst>
              <a:ext uri="{FF2B5EF4-FFF2-40B4-BE49-F238E27FC236}">
                <a16:creationId xmlns="" xmlns:a16="http://schemas.microsoft.com/office/drawing/2014/main" id="{D446B322-83FA-4323-B854-292D8E8CAAA9}"/>
              </a:ext>
            </a:extLst>
          </p:cNvPr>
          <p:cNvSpPr txBox="1"/>
          <p:nvPr/>
        </p:nvSpPr>
        <p:spPr>
          <a:xfrm>
            <a:off x="5247859" y="973745"/>
            <a:ext cx="412142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 geologist</a:t>
            </a:r>
            <a:endParaRPr lang="fr-FR" dirty="0"/>
          </a:p>
        </p:txBody>
      </p:sp>
      <p:sp>
        <p:nvSpPr>
          <p:cNvPr id="6" name="ZoneTexte 5">
            <a:extLst>
              <a:ext uri="{FF2B5EF4-FFF2-40B4-BE49-F238E27FC236}">
                <a16:creationId xmlns="" xmlns:a16="http://schemas.microsoft.com/office/drawing/2014/main" id="{337D2365-1815-469F-8226-574EB3C8F79D}"/>
              </a:ext>
            </a:extLst>
          </p:cNvPr>
          <p:cNvSpPr txBox="1"/>
          <p:nvPr/>
        </p:nvSpPr>
        <p:spPr>
          <a:xfrm>
            <a:off x="5247858" y="2283622"/>
            <a:ext cx="412142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 linguist</a:t>
            </a:r>
            <a:endParaRPr lang="fr-FR" dirty="0"/>
          </a:p>
        </p:txBody>
      </p:sp>
      <p:sp>
        <p:nvSpPr>
          <p:cNvPr id="7" name="ZoneTexte 6">
            <a:extLst>
              <a:ext uri="{FF2B5EF4-FFF2-40B4-BE49-F238E27FC236}">
                <a16:creationId xmlns="" xmlns:a16="http://schemas.microsoft.com/office/drawing/2014/main" id="{13B46FD1-8566-4C1D-9EA5-DBB6277DC77B}"/>
              </a:ext>
            </a:extLst>
          </p:cNvPr>
          <p:cNvSpPr txBox="1"/>
          <p:nvPr/>
        </p:nvSpPr>
        <p:spPr>
          <a:xfrm>
            <a:off x="5247857" y="2878598"/>
            <a:ext cx="412142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 mathematician</a:t>
            </a:r>
            <a:endParaRPr lang="fr-FR" dirty="0"/>
          </a:p>
        </p:txBody>
      </p:sp>
      <p:sp>
        <p:nvSpPr>
          <p:cNvPr id="8" name="ZoneTexte 7">
            <a:extLst>
              <a:ext uri="{FF2B5EF4-FFF2-40B4-BE49-F238E27FC236}">
                <a16:creationId xmlns="" xmlns:a16="http://schemas.microsoft.com/office/drawing/2014/main" id="{861794F1-A754-4584-A08B-D978B52572BF}"/>
              </a:ext>
            </a:extLst>
          </p:cNvPr>
          <p:cNvSpPr txBox="1"/>
          <p:nvPr/>
        </p:nvSpPr>
        <p:spPr>
          <a:xfrm>
            <a:off x="5247857" y="3517738"/>
            <a:ext cx="412142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An oceanographer</a:t>
            </a:r>
            <a:endParaRPr lang="fr-FR" dirty="0"/>
          </a:p>
        </p:txBody>
      </p:sp>
      <p:sp>
        <p:nvSpPr>
          <p:cNvPr id="9" name="ZoneTexte 8">
            <a:extLst>
              <a:ext uri="{FF2B5EF4-FFF2-40B4-BE49-F238E27FC236}">
                <a16:creationId xmlns="" xmlns:a16="http://schemas.microsoft.com/office/drawing/2014/main" id="{CBDBC210-1BA3-43D8-830F-3442AD18A336}"/>
              </a:ext>
            </a:extLst>
          </p:cNvPr>
          <p:cNvSpPr txBox="1"/>
          <p:nvPr/>
        </p:nvSpPr>
        <p:spPr>
          <a:xfrm>
            <a:off x="5247857" y="4140166"/>
            <a:ext cx="412142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 psychologist</a:t>
            </a:r>
            <a:endParaRPr lang="fr-FR" dirty="0"/>
          </a:p>
        </p:txBody>
      </p:sp>
      <p:sp>
        <p:nvSpPr>
          <p:cNvPr id="10" name="ZoneTexte 9">
            <a:extLst>
              <a:ext uri="{FF2B5EF4-FFF2-40B4-BE49-F238E27FC236}">
                <a16:creationId xmlns="" xmlns:a16="http://schemas.microsoft.com/office/drawing/2014/main" id="{9BABC7C2-2F6E-4E69-B4E1-17860EEDDE76}"/>
              </a:ext>
            </a:extLst>
          </p:cNvPr>
          <p:cNvSpPr txBox="1"/>
          <p:nvPr/>
        </p:nvSpPr>
        <p:spPr>
          <a:xfrm>
            <a:off x="5247857" y="4821939"/>
            <a:ext cx="412142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 physicist</a:t>
            </a:r>
          </a:p>
        </p:txBody>
      </p:sp>
      <p:sp>
        <p:nvSpPr>
          <p:cNvPr id="11" name="ZoneTexte 10">
            <a:extLst>
              <a:ext uri="{FF2B5EF4-FFF2-40B4-BE49-F238E27FC236}">
                <a16:creationId xmlns="" xmlns:a16="http://schemas.microsoft.com/office/drawing/2014/main" id="{504B509F-BDC4-472F-9711-C38C6E0E3B87}"/>
              </a:ext>
            </a:extLst>
          </p:cNvPr>
          <p:cNvSpPr txBox="1"/>
          <p:nvPr/>
        </p:nvSpPr>
        <p:spPr>
          <a:xfrm>
            <a:off x="5247857" y="5503712"/>
            <a:ext cx="412142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 sociologist</a:t>
            </a:r>
            <a:endParaRPr lang="fr-FR" dirty="0"/>
          </a:p>
        </p:txBody>
      </p:sp>
      <p:sp>
        <p:nvSpPr>
          <p:cNvPr id="12" name="ZoneTexte 11">
            <a:extLst>
              <a:ext uri="{FF2B5EF4-FFF2-40B4-BE49-F238E27FC236}">
                <a16:creationId xmlns="" xmlns:a16="http://schemas.microsoft.com/office/drawing/2014/main" id="{46EA9652-1776-42B0-80DF-F00BC7E53242}"/>
              </a:ext>
            </a:extLst>
          </p:cNvPr>
          <p:cNvSpPr txBox="1"/>
          <p:nvPr/>
        </p:nvSpPr>
        <p:spPr>
          <a:xfrm>
            <a:off x="5188224" y="6276805"/>
            <a:ext cx="412142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statistician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7017789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="" xmlns:a16="http://schemas.microsoft.com/office/drawing/2014/main" id="{BFC20F92-BD41-4E35-A35C-C9516264B6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85124" y="1842868"/>
            <a:ext cx="8596668" cy="1627226"/>
          </a:xfrm>
        </p:spPr>
        <p:txBody>
          <a:bodyPr>
            <a:noAutofit/>
          </a:bodyPr>
          <a:lstStyle/>
          <a:p>
            <a:pPr algn="ctr"/>
            <a:r>
              <a:rPr lang="en-US" sz="8000" b="1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</a:t>
            </a:r>
            <a:r>
              <a:rPr lang="en-US" sz="8000" b="1" dirty="0" smtClean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Matching</a:t>
            </a:r>
            <a:endParaRPr lang="fr-FR" sz="8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01675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cette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827</TotalTime>
  <Words>382</Words>
  <Application>Microsoft Office PowerPoint</Application>
  <PresentationFormat>Personnalisé</PresentationFormat>
  <Paragraphs>136</Paragraphs>
  <Slides>23</Slides>
  <Notes>0</Notes>
  <HiddenSlides>0</HiddenSlides>
  <MMClips>0</MMClips>
  <ScaleCrop>false</ScaleCrop>
  <HeadingPairs>
    <vt:vector size="6" baseType="variant">
      <vt:variant>
        <vt:lpstr>Thème</vt:lpstr>
      </vt:variant>
      <vt:variant>
        <vt:i4>1</vt:i4>
      </vt:variant>
      <vt:variant>
        <vt:lpstr>Serveurs OLE incorporés</vt:lpstr>
      </vt:variant>
      <vt:variant>
        <vt:i4>1</vt:i4>
      </vt:variant>
      <vt:variant>
        <vt:lpstr>Titres des diapositives</vt:lpstr>
      </vt:variant>
      <vt:variant>
        <vt:i4>23</vt:i4>
      </vt:variant>
    </vt:vector>
  </HeadingPairs>
  <TitlesOfParts>
    <vt:vector size="25" baseType="lpstr">
      <vt:lpstr>Facette</vt:lpstr>
      <vt:lpstr>Acrobat Document</vt:lpstr>
      <vt:lpstr>CLASS 1  </vt:lpstr>
      <vt:lpstr> 1. Brainstorming Pair work  </vt:lpstr>
      <vt:lpstr>Présentation PowerPoint</vt:lpstr>
      <vt:lpstr> Correction</vt:lpstr>
      <vt:lpstr>Homework</vt:lpstr>
      <vt:lpstr>Présentation PowerPoint</vt:lpstr>
      <vt:lpstr>Présentation PowerPoint</vt:lpstr>
      <vt:lpstr>Présentation PowerPoint</vt:lpstr>
      <vt:lpstr>3. Matching</vt:lpstr>
      <vt:lpstr>Match these sciences to their areas of study.  Work alone.</vt:lpstr>
      <vt:lpstr>Présentation PowerPoint</vt:lpstr>
      <vt:lpstr>Pair work Compare your answers to a classmate’s and make corrections if necessary.</vt:lpstr>
      <vt:lpstr>Answers</vt:lpstr>
      <vt:lpstr>Présentation PowerPoint</vt:lpstr>
      <vt:lpstr>4. Make or do? </vt:lpstr>
      <vt:lpstr>Présentation PowerPoint</vt:lpstr>
      <vt:lpstr>Présentation PowerPoint</vt:lpstr>
      <vt:lpstr>Présentation PowerPoint</vt:lpstr>
      <vt:lpstr>5. Topics for your speaking test</vt:lpstr>
      <vt:lpstr>6. Writing</vt:lpstr>
      <vt:lpstr>Présentation PowerPoint</vt:lpstr>
      <vt:lpstr>Présentation PowerPoint</vt:lpstr>
      <vt:lpstr>Any questions?</vt:lpstr>
    </vt:vector>
  </TitlesOfParts>
  <Company>CoST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TD1 answers</dc:title>
  <dc:creator>Coraline</dc:creator>
  <cp:lastModifiedBy>dept-langues</cp:lastModifiedBy>
  <cp:revision>73</cp:revision>
  <dcterms:created xsi:type="dcterms:W3CDTF">2020-09-11T13:03:42Z</dcterms:created>
  <dcterms:modified xsi:type="dcterms:W3CDTF">2023-06-06T06:34:09Z</dcterms:modified>
</cp:coreProperties>
</file>