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8"/>
  </p:notesMasterIdLst>
  <p:handoutMasterIdLst>
    <p:handoutMasterId r:id="rId39"/>
  </p:handoutMasterIdLst>
  <p:sldIdLst>
    <p:sldId id="256" r:id="rId2"/>
    <p:sldId id="295" r:id="rId3"/>
    <p:sldId id="293" r:id="rId4"/>
    <p:sldId id="289" r:id="rId5"/>
    <p:sldId id="290" r:id="rId6"/>
    <p:sldId id="265" r:id="rId7"/>
    <p:sldId id="291" r:id="rId8"/>
    <p:sldId id="297" r:id="rId9"/>
    <p:sldId id="282" r:id="rId10"/>
    <p:sldId id="259" r:id="rId11"/>
    <p:sldId id="285" r:id="rId12"/>
    <p:sldId id="288" r:id="rId13"/>
    <p:sldId id="284" r:id="rId14"/>
    <p:sldId id="277" r:id="rId15"/>
    <p:sldId id="283" r:id="rId16"/>
    <p:sldId id="262" r:id="rId17"/>
    <p:sldId id="269" r:id="rId18"/>
    <p:sldId id="270" r:id="rId19"/>
    <p:sldId id="271" r:id="rId20"/>
    <p:sldId id="274" r:id="rId21"/>
    <p:sldId id="272" r:id="rId22"/>
    <p:sldId id="273" r:id="rId23"/>
    <p:sldId id="275" r:id="rId24"/>
    <p:sldId id="276" r:id="rId25"/>
    <p:sldId id="296" r:id="rId26"/>
    <p:sldId id="292" r:id="rId27"/>
    <p:sldId id="260" r:id="rId28"/>
    <p:sldId id="278" r:id="rId29"/>
    <p:sldId id="258" r:id="rId30"/>
    <p:sldId id="279" r:id="rId31"/>
    <p:sldId id="263" r:id="rId32"/>
    <p:sldId id="264" r:id="rId33"/>
    <p:sldId id="287" r:id="rId34"/>
    <p:sldId id="280" r:id="rId35"/>
    <p:sldId id="286" r:id="rId36"/>
    <p:sldId id="298" r:id="rId37"/>
  </p:sldIdLst>
  <p:sldSz cx="9144000" cy="6858000" type="screen4x3"/>
  <p:notesSz cx="6797675" cy="9926638"/>
  <p:defaultTextStyle>
    <a:defPPr>
      <a:defRPr lang="fr-F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32FF"/>
    <a:srgbClr val="000000"/>
    <a:srgbClr val="005C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74"/>
  </p:normalViewPr>
  <p:slideViewPr>
    <p:cSldViewPr>
      <p:cViewPr varScale="1">
        <p:scale>
          <a:sx n="67" d="100"/>
          <a:sy n="67" d="100"/>
        </p:scale>
        <p:origin x="1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D65B2C-9850-384C-BA3C-3A50E531A1E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spcBef>
                <a:spcPct val="20000"/>
              </a:spcBef>
              <a:defRPr sz="1200">
                <a:latin typeface="Times New Roman" panose="02020603050405020304" pitchFamily="18" charset="0"/>
                <a:ea typeface="ＭＳ Ｐゴシック" panose="020B0600070205080204" pitchFamily="34" charset="-128"/>
                <a:cs typeface="+mn-cs"/>
              </a:defRPr>
            </a:lvl1pPr>
          </a:lstStyle>
          <a:p>
            <a:pPr>
              <a:defRPr/>
            </a:pPr>
            <a:endParaRPr lang="fr-FR"/>
          </a:p>
        </p:txBody>
      </p:sp>
      <p:sp>
        <p:nvSpPr>
          <p:cNvPr id="3" name="Espace réservé de la date 2">
            <a:extLst>
              <a:ext uri="{FF2B5EF4-FFF2-40B4-BE49-F238E27FC236}">
                <a16:creationId xmlns:a16="http://schemas.microsoft.com/office/drawing/2014/main" id="{29649F87-063D-8D46-8DE5-1ABC7AF0246D}"/>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spcBef>
                <a:spcPct val="20000"/>
              </a:spcBef>
              <a:defRPr sz="1200"/>
            </a:lvl1pPr>
          </a:lstStyle>
          <a:p>
            <a:fld id="{90648B16-2D03-6449-B79A-D8F06ACFD28F}" type="datetime1">
              <a:rPr lang="fr-FR" altLang="fr-FR"/>
              <a:pPr/>
              <a:t>03/10/2024</a:t>
            </a:fld>
            <a:endParaRPr lang="fr-FR" altLang="fr-FR"/>
          </a:p>
        </p:txBody>
      </p:sp>
      <p:sp>
        <p:nvSpPr>
          <p:cNvPr id="4" name="Espace réservé du pied de page 3">
            <a:extLst>
              <a:ext uri="{FF2B5EF4-FFF2-40B4-BE49-F238E27FC236}">
                <a16:creationId xmlns:a16="http://schemas.microsoft.com/office/drawing/2014/main" id="{1CC59453-2651-B149-99A7-5BD5E8DC7388}"/>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spcBef>
                <a:spcPct val="20000"/>
              </a:spcBef>
              <a:defRPr sz="1200">
                <a:latin typeface="Times New Roman" panose="02020603050405020304" pitchFamily="18" charset="0"/>
                <a:ea typeface="ＭＳ Ｐゴシック" panose="020B0600070205080204" pitchFamily="34" charset="-128"/>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DDFA9C46-2836-7545-97C5-86DAE4E3ADBC}"/>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spcBef>
                <a:spcPct val="20000"/>
              </a:spcBef>
              <a:defRPr sz="1200"/>
            </a:lvl1pPr>
          </a:lstStyle>
          <a:p>
            <a:fld id="{5C73F81A-92D2-C645-B501-743F26903802}" type="slidenum">
              <a:rPr lang="fr-FR" altLang="fr-F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1B51854-8E2F-B246-BA87-C2C410E1837A}"/>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eaLnBrk="1" hangingPunct="1">
              <a:spcBef>
                <a:spcPct val="20000"/>
              </a:spcBef>
              <a:defRPr sz="1200">
                <a:latin typeface="Times New Roman" pitchFamily="-110" charset="0"/>
                <a:ea typeface="+mn-ea"/>
                <a:cs typeface="+mn-cs"/>
              </a:defRPr>
            </a:lvl1pPr>
          </a:lstStyle>
          <a:p>
            <a:pPr>
              <a:defRPr/>
            </a:pPr>
            <a:endParaRPr lang="fr-FR"/>
          </a:p>
        </p:txBody>
      </p:sp>
      <p:sp>
        <p:nvSpPr>
          <p:cNvPr id="24579" name="Rectangle 3">
            <a:extLst>
              <a:ext uri="{FF2B5EF4-FFF2-40B4-BE49-F238E27FC236}">
                <a16:creationId xmlns:a16="http://schemas.microsoft.com/office/drawing/2014/main" id="{C97E7247-344D-984E-9D1E-CF2179AF9865}"/>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1" hangingPunct="1">
              <a:spcBef>
                <a:spcPct val="20000"/>
              </a:spcBef>
              <a:defRPr sz="1200">
                <a:latin typeface="Times New Roman" pitchFamily="-110" charset="0"/>
                <a:ea typeface="+mn-ea"/>
                <a:cs typeface="+mn-cs"/>
              </a:defRPr>
            </a:lvl1pPr>
          </a:lstStyle>
          <a:p>
            <a:pPr>
              <a:defRPr/>
            </a:pPr>
            <a:endParaRPr lang="fr-FR"/>
          </a:p>
        </p:txBody>
      </p:sp>
      <p:sp>
        <p:nvSpPr>
          <p:cNvPr id="15364" name="Rectangle 4">
            <a:extLst>
              <a:ext uri="{FF2B5EF4-FFF2-40B4-BE49-F238E27FC236}">
                <a16:creationId xmlns:a16="http://schemas.microsoft.com/office/drawing/2014/main" id="{72F866EA-B157-1A40-8998-B192E0C49429}"/>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406E7D08-83DF-5C43-A822-492B64920C93}"/>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4582" name="Rectangle 6">
            <a:extLst>
              <a:ext uri="{FF2B5EF4-FFF2-40B4-BE49-F238E27FC236}">
                <a16:creationId xmlns:a16="http://schemas.microsoft.com/office/drawing/2014/main" id="{03F1FFA2-411B-AC49-B683-E7BD728A93E9}"/>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1" hangingPunct="1">
              <a:spcBef>
                <a:spcPct val="20000"/>
              </a:spcBef>
              <a:defRPr sz="1200">
                <a:latin typeface="Times New Roman" pitchFamily="-110" charset="0"/>
                <a:ea typeface="+mn-ea"/>
                <a:cs typeface="+mn-cs"/>
              </a:defRPr>
            </a:lvl1pPr>
          </a:lstStyle>
          <a:p>
            <a:pPr>
              <a:defRPr/>
            </a:pPr>
            <a:endParaRPr lang="fr-FR"/>
          </a:p>
        </p:txBody>
      </p:sp>
      <p:sp>
        <p:nvSpPr>
          <p:cNvPr id="24583" name="Rectangle 7">
            <a:extLst>
              <a:ext uri="{FF2B5EF4-FFF2-40B4-BE49-F238E27FC236}">
                <a16:creationId xmlns:a16="http://schemas.microsoft.com/office/drawing/2014/main" id="{3647E977-84BF-AC40-8A91-A97D1D8F3D70}"/>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spcBef>
                <a:spcPct val="20000"/>
              </a:spcBef>
              <a:defRPr sz="1200"/>
            </a:lvl1pPr>
          </a:lstStyle>
          <a:p>
            <a:fld id="{1BD2B46B-A67F-BA49-9158-B190A978F05D}"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A083A49-3A62-414E-9FC6-CC7F513D0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03DDB95-8C5F-8A44-9457-9292C3047395}" type="slidenum">
              <a:rPr lang="fr-FR" altLang="fr-FR" sz="1200"/>
              <a:pPr/>
              <a:t>1</a:t>
            </a:fld>
            <a:endParaRPr lang="fr-FR" altLang="fr-FR" sz="1200"/>
          </a:p>
        </p:txBody>
      </p:sp>
      <p:sp>
        <p:nvSpPr>
          <p:cNvPr id="17411" name="Rectangle 1026">
            <a:extLst>
              <a:ext uri="{FF2B5EF4-FFF2-40B4-BE49-F238E27FC236}">
                <a16:creationId xmlns:a16="http://schemas.microsoft.com/office/drawing/2014/main" id="{16AE0A8C-0269-514B-BE40-BF6E9C6D4C09}"/>
              </a:ext>
            </a:extLst>
          </p:cNvPr>
          <p:cNvSpPr>
            <a:spLocks noGrp="1" noRot="1" noChangeAspect="1" noChangeArrowheads="1" noTextEdit="1"/>
          </p:cNvSpPr>
          <p:nvPr>
            <p:ph type="sldImg"/>
          </p:nvPr>
        </p:nvSpPr>
        <p:spPr>
          <a:ln/>
        </p:spPr>
      </p:sp>
      <p:sp>
        <p:nvSpPr>
          <p:cNvPr id="17412" name="Rectangle 1027">
            <a:extLst>
              <a:ext uri="{FF2B5EF4-FFF2-40B4-BE49-F238E27FC236}">
                <a16:creationId xmlns:a16="http://schemas.microsoft.com/office/drawing/2014/main" id="{5C3D7D5E-230C-8D42-B228-1D3774C4AD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0A4ED67-E71A-934E-867D-3A40294B0E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A9C48CA-B4E0-344D-9982-6661507ED6A7}" type="slidenum">
              <a:rPr lang="fr-FR" altLang="fr-FR" sz="1200"/>
              <a:pPr/>
              <a:t>18</a:t>
            </a:fld>
            <a:endParaRPr lang="fr-FR" altLang="fr-FR" sz="1200"/>
          </a:p>
        </p:txBody>
      </p:sp>
      <p:sp>
        <p:nvSpPr>
          <p:cNvPr id="39939" name="Rectangle 2">
            <a:extLst>
              <a:ext uri="{FF2B5EF4-FFF2-40B4-BE49-F238E27FC236}">
                <a16:creationId xmlns:a16="http://schemas.microsoft.com/office/drawing/2014/main" id="{D9EFB1A0-0813-9A4D-B1BE-E9F7E66A2EC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F297F9E3-9011-DE4B-93C0-7682311840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7171DD6-99AA-1144-AD11-E8FD80F02B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CAD80DA-0EE1-064F-B43A-99BC5300CB4A}" type="slidenum">
              <a:rPr lang="fr-FR" altLang="fr-FR" sz="1200"/>
              <a:pPr/>
              <a:t>19</a:t>
            </a:fld>
            <a:endParaRPr lang="fr-FR" altLang="fr-FR" sz="1200"/>
          </a:p>
        </p:txBody>
      </p:sp>
      <p:sp>
        <p:nvSpPr>
          <p:cNvPr id="41987" name="Rectangle 2">
            <a:extLst>
              <a:ext uri="{FF2B5EF4-FFF2-40B4-BE49-F238E27FC236}">
                <a16:creationId xmlns:a16="http://schemas.microsoft.com/office/drawing/2014/main" id="{91F48962-D3AC-1B40-8B67-1D8BD3AB9E6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2DDBE59-47CE-B241-A3E0-E9058467F3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4658E95-0910-1141-8A69-307C46DC71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4E518F4-7044-2742-AB08-CEB498DB5066}" type="slidenum">
              <a:rPr lang="fr-FR" altLang="fr-FR" sz="1200"/>
              <a:pPr/>
              <a:t>20</a:t>
            </a:fld>
            <a:endParaRPr lang="fr-FR" altLang="fr-FR" sz="1200"/>
          </a:p>
        </p:txBody>
      </p:sp>
      <p:sp>
        <p:nvSpPr>
          <p:cNvPr id="44035" name="Rectangle 2">
            <a:extLst>
              <a:ext uri="{FF2B5EF4-FFF2-40B4-BE49-F238E27FC236}">
                <a16:creationId xmlns:a16="http://schemas.microsoft.com/office/drawing/2014/main" id="{50499EE0-B6AD-2D4D-993A-25E68916EF5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B5A41BC-59AF-4E4A-B3C6-3DAFABABA1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AC44ECE-E498-6E47-9370-0AFD8774E5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E5C487-2959-8F40-B6CB-070431DCADA4}" type="slidenum">
              <a:rPr lang="fr-FR" altLang="fr-FR" sz="1200"/>
              <a:pPr/>
              <a:t>21</a:t>
            </a:fld>
            <a:endParaRPr lang="fr-FR" altLang="fr-FR" sz="1200"/>
          </a:p>
        </p:txBody>
      </p:sp>
      <p:sp>
        <p:nvSpPr>
          <p:cNvPr id="46083" name="Rectangle 2">
            <a:extLst>
              <a:ext uri="{FF2B5EF4-FFF2-40B4-BE49-F238E27FC236}">
                <a16:creationId xmlns:a16="http://schemas.microsoft.com/office/drawing/2014/main" id="{89472369-9407-D74B-99AE-B5ABFE609A0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17E0F44-7ADC-4349-8591-BD18C075D9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1682AC2-FD21-2B46-A546-229EEC41FF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F7D3CD-D9C7-3D49-A78B-2213BED4FA00}" type="slidenum">
              <a:rPr lang="fr-FR" altLang="fr-FR" sz="1200"/>
              <a:pPr/>
              <a:t>22</a:t>
            </a:fld>
            <a:endParaRPr lang="fr-FR" altLang="fr-FR" sz="1200"/>
          </a:p>
        </p:txBody>
      </p:sp>
      <p:sp>
        <p:nvSpPr>
          <p:cNvPr id="48131" name="Rectangle 2">
            <a:extLst>
              <a:ext uri="{FF2B5EF4-FFF2-40B4-BE49-F238E27FC236}">
                <a16:creationId xmlns:a16="http://schemas.microsoft.com/office/drawing/2014/main" id="{E79EAC56-7339-824C-B32D-0659F41D1189}"/>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1B26B32-166A-A346-939A-64A0CF50E3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3087228-9DFF-594A-B3F3-5070124D5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8275576-CC7B-E64D-A793-CEB7B2F4D0AC}" type="slidenum">
              <a:rPr lang="fr-FR" altLang="fr-FR" sz="1200"/>
              <a:pPr/>
              <a:t>23</a:t>
            </a:fld>
            <a:endParaRPr lang="fr-FR" altLang="fr-FR" sz="1200"/>
          </a:p>
        </p:txBody>
      </p:sp>
      <p:sp>
        <p:nvSpPr>
          <p:cNvPr id="50179" name="Rectangle 2">
            <a:extLst>
              <a:ext uri="{FF2B5EF4-FFF2-40B4-BE49-F238E27FC236}">
                <a16:creationId xmlns:a16="http://schemas.microsoft.com/office/drawing/2014/main" id="{3F727326-4B7B-7741-9131-71033315C38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3DD63219-DE15-D743-A312-C758DA23F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F35E193-719C-5547-AE83-A31516A538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67EC34F-2791-EF4B-B036-88B4893814F7}" type="slidenum">
              <a:rPr lang="fr-FR" altLang="fr-FR" sz="1200"/>
              <a:pPr/>
              <a:t>24</a:t>
            </a:fld>
            <a:endParaRPr lang="fr-FR" altLang="fr-FR" sz="1200"/>
          </a:p>
        </p:txBody>
      </p:sp>
      <p:sp>
        <p:nvSpPr>
          <p:cNvPr id="52227" name="Rectangle 2">
            <a:extLst>
              <a:ext uri="{FF2B5EF4-FFF2-40B4-BE49-F238E27FC236}">
                <a16:creationId xmlns:a16="http://schemas.microsoft.com/office/drawing/2014/main" id="{467A5F83-E9C8-1743-B857-CFFE29EAA28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72FE9E83-7210-BC4F-B623-53F69835C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C204C9D-288D-4C47-B992-98A75B7C4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50A59E-8801-CB46-8CFB-EABF7C5A4BA5}" type="slidenum">
              <a:rPr lang="fr-FR" altLang="fr-FR" sz="1200"/>
              <a:pPr/>
              <a:t>27</a:t>
            </a:fld>
            <a:endParaRPr lang="fr-FR" altLang="fr-FR" sz="1200"/>
          </a:p>
        </p:txBody>
      </p:sp>
      <p:sp>
        <p:nvSpPr>
          <p:cNvPr id="54275" name="Rectangle 2">
            <a:extLst>
              <a:ext uri="{FF2B5EF4-FFF2-40B4-BE49-F238E27FC236}">
                <a16:creationId xmlns:a16="http://schemas.microsoft.com/office/drawing/2014/main" id="{A8E26096-86A0-2C47-8841-0607F6D119BE}"/>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D43CFEB-3E4F-E844-82E0-0A89812771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B0DB70B8-48FA-474A-A6DD-52CC747A9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58DE8E0-FC37-BB4E-B517-FE8A177FA93B}" type="slidenum">
              <a:rPr lang="fr-FR" altLang="fr-FR" sz="1200"/>
              <a:pPr/>
              <a:t>28</a:t>
            </a:fld>
            <a:endParaRPr lang="fr-FR" altLang="fr-FR" sz="1200"/>
          </a:p>
        </p:txBody>
      </p:sp>
      <p:sp>
        <p:nvSpPr>
          <p:cNvPr id="56323" name="Rectangle 2">
            <a:extLst>
              <a:ext uri="{FF2B5EF4-FFF2-40B4-BE49-F238E27FC236}">
                <a16:creationId xmlns:a16="http://schemas.microsoft.com/office/drawing/2014/main" id="{F3DF4A35-300A-F545-B64B-3EA9208140E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611F840-A29B-5F47-8B1E-6597A106B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81E6533-10D9-2841-9897-BA7DC1DA22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2E1AB1-CE36-4446-8EF3-0C02DBC90883}" type="slidenum">
              <a:rPr lang="fr-FR" altLang="fr-FR" sz="1200"/>
              <a:pPr/>
              <a:t>29</a:t>
            </a:fld>
            <a:endParaRPr lang="fr-FR" altLang="fr-FR" sz="1200"/>
          </a:p>
        </p:txBody>
      </p:sp>
      <p:sp>
        <p:nvSpPr>
          <p:cNvPr id="58371" name="Rectangle 2">
            <a:extLst>
              <a:ext uri="{FF2B5EF4-FFF2-40B4-BE49-F238E27FC236}">
                <a16:creationId xmlns:a16="http://schemas.microsoft.com/office/drawing/2014/main" id="{5C461CE5-44C6-604F-9EB2-A6B7489D7D81}"/>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B841F4F-A21E-8240-AB7F-78AE493AB1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DAF1DC0-7E4A-0340-884B-2DA83FF681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84F1595-CA6A-4744-9967-526AC88971D3}" type="slidenum">
              <a:rPr lang="fr-FR" altLang="fr-FR" sz="1200"/>
              <a:pPr/>
              <a:t>6</a:t>
            </a:fld>
            <a:endParaRPr lang="fr-FR" altLang="fr-FR" sz="1200"/>
          </a:p>
        </p:txBody>
      </p:sp>
      <p:sp>
        <p:nvSpPr>
          <p:cNvPr id="21507" name="Rectangle 1026">
            <a:extLst>
              <a:ext uri="{FF2B5EF4-FFF2-40B4-BE49-F238E27FC236}">
                <a16:creationId xmlns:a16="http://schemas.microsoft.com/office/drawing/2014/main" id="{0844BCF5-8C92-C049-808A-B307390DC74D}"/>
              </a:ext>
            </a:extLst>
          </p:cNvPr>
          <p:cNvSpPr>
            <a:spLocks noGrp="1" noRot="1" noChangeAspect="1" noChangeArrowheads="1" noTextEdit="1"/>
          </p:cNvSpPr>
          <p:nvPr>
            <p:ph type="sldImg"/>
          </p:nvPr>
        </p:nvSpPr>
        <p:spPr>
          <a:ln/>
        </p:spPr>
      </p:sp>
      <p:sp>
        <p:nvSpPr>
          <p:cNvPr id="21508" name="Rectangle 1027">
            <a:extLst>
              <a:ext uri="{FF2B5EF4-FFF2-40B4-BE49-F238E27FC236}">
                <a16:creationId xmlns:a16="http://schemas.microsoft.com/office/drawing/2014/main" id="{FA5595CA-22A3-234D-8366-E7E8776862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951749B-B73A-BA4C-B859-482598D51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049D313-F403-6340-B7E3-B43CF8241602}" type="slidenum">
              <a:rPr lang="fr-FR" altLang="fr-FR" sz="1200"/>
              <a:pPr/>
              <a:t>31</a:t>
            </a:fld>
            <a:endParaRPr lang="fr-FR" altLang="fr-FR" sz="1200"/>
          </a:p>
        </p:txBody>
      </p:sp>
      <p:sp>
        <p:nvSpPr>
          <p:cNvPr id="61443" name="Rectangle 2">
            <a:extLst>
              <a:ext uri="{FF2B5EF4-FFF2-40B4-BE49-F238E27FC236}">
                <a16:creationId xmlns:a16="http://schemas.microsoft.com/office/drawing/2014/main" id="{50C7F8FC-55EB-AC4C-9F74-8A359A15F3D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934ADC8B-B9A6-C64F-936B-56EEAA9DB0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2EB121F-E994-EC49-A45E-0F9B9DA4C5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A398973-7FDD-904C-819C-CF22FFB43979}" type="slidenum">
              <a:rPr lang="fr-FR" altLang="fr-FR" sz="1200"/>
              <a:pPr/>
              <a:t>32</a:t>
            </a:fld>
            <a:endParaRPr lang="fr-FR" altLang="fr-FR" sz="1200"/>
          </a:p>
        </p:txBody>
      </p:sp>
      <p:sp>
        <p:nvSpPr>
          <p:cNvPr id="63491" name="Rectangle 2">
            <a:extLst>
              <a:ext uri="{FF2B5EF4-FFF2-40B4-BE49-F238E27FC236}">
                <a16:creationId xmlns:a16="http://schemas.microsoft.com/office/drawing/2014/main" id="{144A1B0E-F476-0547-BD7E-30A06E698B3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D0397B5-5064-FB4B-BB7B-AB7087E381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a:extLst>
              <a:ext uri="{FF2B5EF4-FFF2-40B4-BE49-F238E27FC236}">
                <a16:creationId xmlns:a16="http://schemas.microsoft.com/office/drawing/2014/main" id="{E017D02D-6FD7-144F-998A-A2C348950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8D716A4-5FF2-054E-A9B4-35C77B561D30}" type="slidenum">
              <a:rPr lang="fr-FR" altLang="fr-FR" sz="1200"/>
              <a:pPr/>
              <a:t>35</a:t>
            </a:fld>
            <a:endParaRPr lang="fr-FR" altLang="fr-FR" sz="1200"/>
          </a:p>
        </p:txBody>
      </p:sp>
      <p:sp>
        <p:nvSpPr>
          <p:cNvPr id="67587" name="Text Box 1">
            <a:extLst>
              <a:ext uri="{FF2B5EF4-FFF2-40B4-BE49-F238E27FC236}">
                <a16:creationId xmlns:a16="http://schemas.microsoft.com/office/drawing/2014/main" id="{16863499-84DE-7F43-A191-B2EC3B5AB3F6}"/>
              </a:ext>
            </a:extLst>
          </p:cNvPr>
          <p:cNvSpPr>
            <a:spLocks noGrp="1" noRot="1" noChangeAspect="1" noChangeArrowheads="1" noTextEdit="1"/>
          </p:cNvSpPr>
          <p:nvPr>
            <p:ph type="sldImg"/>
          </p:nvPr>
        </p:nvSpPr>
        <p:spPr>
          <a:xfrm>
            <a:off x="917575" y="754063"/>
            <a:ext cx="4960938" cy="3721100"/>
          </a:xfrm>
          <a:solidFill>
            <a:srgbClr val="FFFFFF"/>
          </a:solidFill>
          <a:ln/>
        </p:spPr>
      </p:sp>
      <p:sp>
        <p:nvSpPr>
          <p:cNvPr id="67588" name="Text Box 2">
            <a:extLst>
              <a:ext uri="{FF2B5EF4-FFF2-40B4-BE49-F238E27FC236}">
                <a16:creationId xmlns:a16="http://schemas.microsoft.com/office/drawing/2014/main" id="{83FA8C0B-F786-FE42-B6BE-9DDC904ACDFF}"/>
              </a:ext>
            </a:extLst>
          </p:cNvPr>
          <p:cNvSpPr>
            <a:spLocks noGrp="1" noChangeArrowheads="1"/>
          </p:cNvSpPr>
          <p:nvPr>
            <p:ph type="body" idx="1"/>
          </p:nvPr>
        </p:nvSpPr>
        <p:spPr>
          <a:xfrm>
            <a:off x="679450" y="4714875"/>
            <a:ext cx="5438775" cy="4383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03C931E-7C25-AB43-94EE-75813BFBA9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5610D1B-1309-FB4B-8819-E071C2A77392}" type="slidenum">
              <a:rPr lang="fr-FR" altLang="fr-FR" sz="1200"/>
              <a:pPr/>
              <a:t>9</a:t>
            </a:fld>
            <a:endParaRPr lang="fr-FR" altLang="fr-FR" sz="1200"/>
          </a:p>
        </p:txBody>
      </p:sp>
      <p:sp>
        <p:nvSpPr>
          <p:cNvPr id="23555" name="Rectangle 2">
            <a:extLst>
              <a:ext uri="{FF2B5EF4-FFF2-40B4-BE49-F238E27FC236}">
                <a16:creationId xmlns:a16="http://schemas.microsoft.com/office/drawing/2014/main" id="{2A4BE074-2CAF-CA4D-801E-E8426ED99A09}"/>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7C7F1A9-768D-9F4D-B056-29029480BB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2DC2548-687A-934F-8D43-F504B714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2C99DC6-D9E0-4547-AB10-6C358665CAE5}" type="slidenum">
              <a:rPr lang="fr-FR" altLang="fr-FR" sz="1200"/>
              <a:pPr/>
              <a:t>10</a:t>
            </a:fld>
            <a:endParaRPr lang="fr-FR" altLang="fr-FR" sz="1200"/>
          </a:p>
        </p:txBody>
      </p:sp>
      <p:sp>
        <p:nvSpPr>
          <p:cNvPr id="25603" name="Rectangle 1026">
            <a:extLst>
              <a:ext uri="{FF2B5EF4-FFF2-40B4-BE49-F238E27FC236}">
                <a16:creationId xmlns:a16="http://schemas.microsoft.com/office/drawing/2014/main" id="{09E900D7-D907-674F-883C-3EFF5B442CFE}"/>
              </a:ext>
            </a:extLst>
          </p:cNvPr>
          <p:cNvSpPr>
            <a:spLocks noGrp="1" noRot="1" noChangeAspect="1" noChangeArrowheads="1" noTextEdit="1"/>
          </p:cNvSpPr>
          <p:nvPr>
            <p:ph type="sldImg"/>
          </p:nvPr>
        </p:nvSpPr>
        <p:spPr>
          <a:ln/>
        </p:spPr>
      </p:sp>
      <p:sp>
        <p:nvSpPr>
          <p:cNvPr id="25604" name="Rectangle 1027">
            <a:extLst>
              <a:ext uri="{FF2B5EF4-FFF2-40B4-BE49-F238E27FC236}">
                <a16:creationId xmlns:a16="http://schemas.microsoft.com/office/drawing/2014/main" id="{E667F4F6-1B5E-E54B-8AD8-46F08AA98D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A9AA34C-1AE6-DC48-87B3-FECB6B97B0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F13D4D4-25D3-7747-836A-C5C6B9C42224}" type="slidenum">
              <a:rPr lang="fr-FR" altLang="fr-FR" sz="1200"/>
              <a:pPr/>
              <a:t>12</a:t>
            </a:fld>
            <a:endParaRPr lang="fr-FR" altLang="fr-FR" sz="1200"/>
          </a:p>
        </p:txBody>
      </p:sp>
      <p:sp>
        <p:nvSpPr>
          <p:cNvPr id="28675" name="Rectangle 1026">
            <a:extLst>
              <a:ext uri="{FF2B5EF4-FFF2-40B4-BE49-F238E27FC236}">
                <a16:creationId xmlns:a16="http://schemas.microsoft.com/office/drawing/2014/main" id="{F6FF9755-3621-EB4B-A47F-9987F90F0AC3}"/>
              </a:ext>
            </a:extLst>
          </p:cNvPr>
          <p:cNvSpPr>
            <a:spLocks noGrp="1" noRot="1" noChangeAspect="1" noChangeArrowheads="1" noTextEdit="1"/>
          </p:cNvSpPr>
          <p:nvPr>
            <p:ph type="sldImg"/>
          </p:nvPr>
        </p:nvSpPr>
        <p:spPr>
          <a:ln/>
        </p:spPr>
      </p:sp>
      <p:sp>
        <p:nvSpPr>
          <p:cNvPr id="28676" name="Rectangle 1027">
            <a:extLst>
              <a:ext uri="{FF2B5EF4-FFF2-40B4-BE49-F238E27FC236}">
                <a16:creationId xmlns:a16="http://schemas.microsoft.com/office/drawing/2014/main" id="{518F84E5-AF1A-AB40-885E-0E0269C8FB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221717E-A1F2-704F-B6B0-58E31A52D7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D5122B3-5CE8-B844-9407-6BE629375026}" type="slidenum">
              <a:rPr lang="fr-FR" altLang="fr-FR" sz="1200"/>
              <a:pPr/>
              <a:t>13</a:t>
            </a:fld>
            <a:endParaRPr lang="fr-FR" altLang="fr-FR" sz="1200"/>
          </a:p>
        </p:txBody>
      </p:sp>
      <p:sp>
        <p:nvSpPr>
          <p:cNvPr id="30723" name="Rectangle 1026">
            <a:extLst>
              <a:ext uri="{FF2B5EF4-FFF2-40B4-BE49-F238E27FC236}">
                <a16:creationId xmlns:a16="http://schemas.microsoft.com/office/drawing/2014/main" id="{AE98F35E-6CA6-A742-AB4B-353EEB76861A}"/>
              </a:ext>
            </a:extLst>
          </p:cNvPr>
          <p:cNvSpPr>
            <a:spLocks noGrp="1" noRot="1" noChangeAspect="1" noChangeArrowheads="1" noTextEdit="1"/>
          </p:cNvSpPr>
          <p:nvPr>
            <p:ph type="sldImg"/>
          </p:nvPr>
        </p:nvSpPr>
        <p:spPr>
          <a:ln/>
        </p:spPr>
      </p:sp>
      <p:sp>
        <p:nvSpPr>
          <p:cNvPr id="30724" name="Rectangle 1027">
            <a:extLst>
              <a:ext uri="{FF2B5EF4-FFF2-40B4-BE49-F238E27FC236}">
                <a16:creationId xmlns:a16="http://schemas.microsoft.com/office/drawing/2014/main" id="{7024B95E-9E70-7F4D-B7EF-FCEFA9A2D0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6A9F137-5296-5343-914F-671C9C8E8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1E308BE-5682-7847-B8BC-C31185720E64}" type="slidenum">
              <a:rPr lang="fr-FR" altLang="fr-FR" sz="1200"/>
              <a:pPr/>
              <a:t>14</a:t>
            </a:fld>
            <a:endParaRPr lang="fr-FR" altLang="fr-FR" sz="1200"/>
          </a:p>
        </p:txBody>
      </p:sp>
      <p:sp>
        <p:nvSpPr>
          <p:cNvPr id="32771" name="Rectangle 1026">
            <a:extLst>
              <a:ext uri="{FF2B5EF4-FFF2-40B4-BE49-F238E27FC236}">
                <a16:creationId xmlns:a16="http://schemas.microsoft.com/office/drawing/2014/main" id="{D1502729-BBC4-E740-85E6-59391622DAA8}"/>
              </a:ext>
            </a:extLst>
          </p:cNvPr>
          <p:cNvSpPr>
            <a:spLocks noGrp="1" noRot="1" noChangeAspect="1" noChangeArrowheads="1" noTextEdit="1"/>
          </p:cNvSpPr>
          <p:nvPr>
            <p:ph type="sldImg"/>
          </p:nvPr>
        </p:nvSpPr>
        <p:spPr>
          <a:ln/>
        </p:spPr>
      </p:sp>
      <p:sp>
        <p:nvSpPr>
          <p:cNvPr id="32772" name="Rectangle 1027">
            <a:extLst>
              <a:ext uri="{FF2B5EF4-FFF2-40B4-BE49-F238E27FC236}">
                <a16:creationId xmlns:a16="http://schemas.microsoft.com/office/drawing/2014/main" id="{920CB9F8-B0F3-7245-ADE8-7CC0F6671E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0A59D1E-7E2B-6743-870B-C248EFBE4B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FAEAA97-15FE-124D-BDDE-839AAC4C47F4}" type="slidenum">
              <a:rPr lang="fr-FR" altLang="fr-FR" sz="1200"/>
              <a:pPr/>
              <a:t>16</a:t>
            </a:fld>
            <a:endParaRPr lang="fr-FR" altLang="fr-FR" sz="1200"/>
          </a:p>
        </p:txBody>
      </p:sp>
      <p:sp>
        <p:nvSpPr>
          <p:cNvPr id="35843" name="Rectangle 2">
            <a:extLst>
              <a:ext uri="{FF2B5EF4-FFF2-40B4-BE49-F238E27FC236}">
                <a16:creationId xmlns:a16="http://schemas.microsoft.com/office/drawing/2014/main" id="{E00F89E6-D6C0-594D-9C24-14BE0ABE8E2F}"/>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DD2B7D5F-84AB-AC46-B2ED-FAF1DAD904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0128FBC-3F89-304C-BBF6-ECBF10E485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21DF742-3265-BB4F-A802-46CAF35ECE11}" type="slidenum">
              <a:rPr lang="fr-FR" altLang="fr-FR" sz="1200"/>
              <a:pPr/>
              <a:t>17</a:t>
            </a:fld>
            <a:endParaRPr lang="fr-FR" altLang="fr-FR" sz="1200"/>
          </a:p>
        </p:txBody>
      </p:sp>
      <p:sp>
        <p:nvSpPr>
          <p:cNvPr id="37891" name="Rectangle 2">
            <a:extLst>
              <a:ext uri="{FF2B5EF4-FFF2-40B4-BE49-F238E27FC236}">
                <a16:creationId xmlns:a16="http://schemas.microsoft.com/office/drawing/2014/main" id="{1910A1B3-57B4-7843-8A54-C9AD516B22C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2A43820-449A-2E45-9734-45D66ADAF2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8D406DC5-0C20-6047-A927-0D3D46A58EB7}"/>
              </a:ext>
            </a:extLst>
          </p:cNvPr>
          <p:cNvGrpSpPr>
            <a:grpSpLocks/>
          </p:cNvGrpSpPr>
          <p:nvPr/>
        </p:nvGrpSpPr>
        <p:grpSpPr bwMode="auto">
          <a:xfrm>
            <a:off x="0" y="0"/>
            <a:ext cx="6362700" cy="6858000"/>
            <a:chOff x="0" y="0"/>
            <a:chExt cx="4008" cy="4320"/>
          </a:xfrm>
        </p:grpSpPr>
        <p:pic>
          <p:nvPicPr>
            <p:cNvPr id="5" name="Picture 8" descr="Expbanna">
              <a:extLst>
                <a:ext uri="{FF2B5EF4-FFF2-40B4-BE49-F238E27FC236}">
                  <a16:creationId xmlns:a16="http://schemas.microsoft.com/office/drawing/2014/main" id="{E41C8486-7CFA-1A4A-9257-D5C0AB75E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a:extLst>
                <a:ext uri="{FF2B5EF4-FFF2-40B4-BE49-F238E27FC236}">
                  <a16:creationId xmlns:a16="http://schemas.microsoft.com/office/drawing/2014/main" id="{489C7AF2-C2D4-9E49-9386-016EF0E77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a:extLst>
              <a:ext uri="{FF2B5EF4-FFF2-40B4-BE49-F238E27FC236}">
                <a16:creationId xmlns:a16="http://schemas.microsoft.com/office/drawing/2014/main" id="{782769ED-1616-C040-AC78-4CFD8DFCB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fr-FR"/>
              <a:t>Cliquez et modifiez le titre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fr-FR"/>
              <a:t>Cliquez pour modifier le style des sous-titres du masque</a:t>
            </a:r>
          </a:p>
        </p:txBody>
      </p:sp>
      <p:sp>
        <p:nvSpPr>
          <p:cNvPr id="8" name="Rectangle 4">
            <a:extLst>
              <a:ext uri="{FF2B5EF4-FFF2-40B4-BE49-F238E27FC236}">
                <a16:creationId xmlns:a16="http://schemas.microsoft.com/office/drawing/2014/main" id="{48766E0C-2506-1049-95FF-DF7E6C5BA3F1}"/>
              </a:ext>
            </a:extLst>
          </p:cNvPr>
          <p:cNvSpPr>
            <a:spLocks noGrp="1" noChangeArrowheads="1"/>
          </p:cNvSpPr>
          <p:nvPr>
            <p:ph type="dt" sz="half" idx="10"/>
          </p:nvPr>
        </p:nvSpPr>
        <p:spPr>
          <a:xfrm>
            <a:off x="914400" y="6400800"/>
            <a:ext cx="1905000" cy="457200"/>
          </a:xfrm>
        </p:spPr>
        <p:txBody>
          <a:bodyPr anchorCtr="0"/>
          <a:lstStyle>
            <a:lvl1pPr>
              <a:defRPr/>
            </a:lvl1pPr>
          </a:lstStyle>
          <a:p>
            <a:pPr>
              <a:defRPr/>
            </a:pPr>
            <a:endParaRPr lang="fr-FR"/>
          </a:p>
        </p:txBody>
      </p:sp>
      <p:sp>
        <p:nvSpPr>
          <p:cNvPr id="9" name="Rectangle 5">
            <a:extLst>
              <a:ext uri="{FF2B5EF4-FFF2-40B4-BE49-F238E27FC236}">
                <a16:creationId xmlns:a16="http://schemas.microsoft.com/office/drawing/2014/main" id="{55B04E4C-2249-7444-8E05-AE7EB7CC92BA}"/>
              </a:ext>
            </a:extLst>
          </p:cNvPr>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fr-FR"/>
          </a:p>
        </p:txBody>
      </p:sp>
      <p:sp>
        <p:nvSpPr>
          <p:cNvPr id="10" name="Rectangle 6">
            <a:extLst>
              <a:ext uri="{FF2B5EF4-FFF2-40B4-BE49-F238E27FC236}">
                <a16:creationId xmlns:a16="http://schemas.microsoft.com/office/drawing/2014/main" id="{F4FBFA7D-4931-9F48-94ED-D8B47D32BB98}"/>
              </a:ext>
            </a:extLst>
          </p:cNvPr>
          <p:cNvSpPr>
            <a:spLocks noGrp="1" noChangeArrowheads="1"/>
          </p:cNvSpPr>
          <p:nvPr>
            <p:ph type="sldNum" sz="quarter" idx="12"/>
          </p:nvPr>
        </p:nvSpPr>
        <p:spPr/>
        <p:txBody>
          <a:bodyPr anchorCtr="0"/>
          <a:lstStyle>
            <a:lvl1pPr>
              <a:defRPr/>
            </a:lvl1pPr>
          </a:lstStyle>
          <a:p>
            <a:fld id="{096966E2-D7E9-F04B-B51F-EC27EED71A5F}" type="slidenum">
              <a:rPr lang="fr-FR" altLang="fr-FR"/>
              <a:pPr/>
              <a:t>‹N°›</a:t>
            </a:fld>
            <a:endParaRPr lang="fr-FR" altLang="fr-FR"/>
          </a:p>
        </p:txBody>
      </p:sp>
    </p:spTree>
    <p:extLst>
      <p:ext uri="{BB962C8B-B14F-4D97-AF65-F5344CB8AC3E}">
        <p14:creationId xmlns:p14="http://schemas.microsoft.com/office/powerpoint/2010/main" val="135007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822ED351-38C7-DC4A-8018-F0AD044A5481}"/>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D73A1BAA-1F0D-9345-B53C-3AEFD5C5EBB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85114E2-AC4B-D74F-9494-2D28D79C7AB4}"/>
              </a:ext>
            </a:extLst>
          </p:cNvPr>
          <p:cNvSpPr>
            <a:spLocks noGrp="1" noChangeArrowheads="1"/>
          </p:cNvSpPr>
          <p:nvPr>
            <p:ph type="sldNum" sz="quarter" idx="12"/>
          </p:nvPr>
        </p:nvSpPr>
        <p:spPr>
          <a:ln/>
        </p:spPr>
        <p:txBody>
          <a:bodyPr/>
          <a:lstStyle>
            <a:lvl1pPr>
              <a:defRPr/>
            </a:lvl1pPr>
          </a:lstStyle>
          <a:p>
            <a:fld id="{F3DDB7BB-0225-434E-9B8D-35873115F301}" type="slidenum">
              <a:rPr lang="fr-FR" altLang="fr-FR"/>
              <a:pPr/>
              <a:t>‹N°›</a:t>
            </a:fld>
            <a:endParaRPr lang="fr-FR" altLang="fr-FR"/>
          </a:p>
        </p:txBody>
      </p:sp>
    </p:spTree>
    <p:extLst>
      <p:ext uri="{BB962C8B-B14F-4D97-AF65-F5344CB8AC3E}">
        <p14:creationId xmlns:p14="http://schemas.microsoft.com/office/powerpoint/2010/main" val="366903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96100" y="381000"/>
            <a:ext cx="1943100" cy="54991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1062038" y="381000"/>
            <a:ext cx="5681662" cy="54991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7B395698-BA07-DF45-A399-299DD35FD568}"/>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ED6BA86A-B458-8B49-9D27-C58725DF8E6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B2899497-07B2-654D-AA6A-3E9F8CE9D807}"/>
              </a:ext>
            </a:extLst>
          </p:cNvPr>
          <p:cNvSpPr>
            <a:spLocks noGrp="1" noChangeArrowheads="1"/>
          </p:cNvSpPr>
          <p:nvPr>
            <p:ph type="sldNum" sz="quarter" idx="12"/>
          </p:nvPr>
        </p:nvSpPr>
        <p:spPr>
          <a:ln/>
        </p:spPr>
        <p:txBody>
          <a:bodyPr/>
          <a:lstStyle>
            <a:lvl1pPr>
              <a:defRPr/>
            </a:lvl1pPr>
          </a:lstStyle>
          <a:p>
            <a:fld id="{B3A6DDE7-3378-CD42-876E-41D0B54B241D}" type="slidenum">
              <a:rPr lang="fr-FR" altLang="fr-FR"/>
              <a:pPr/>
              <a:t>‹N°›</a:t>
            </a:fld>
            <a:endParaRPr lang="fr-FR" altLang="fr-FR"/>
          </a:p>
        </p:txBody>
      </p:sp>
    </p:spTree>
    <p:extLst>
      <p:ext uri="{BB962C8B-B14F-4D97-AF65-F5344CB8AC3E}">
        <p14:creationId xmlns:p14="http://schemas.microsoft.com/office/powerpoint/2010/main" val="78262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062038" y="381000"/>
            <a:ext cx="7777162" cy="54991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a:extLst>
              <a:ext uri="{FF2B5EF4-FFF2-40B4-BE49-F238E27FC236}">
                <a16:creationId xmlns:a16="http://schemas.microsoft.com/office/drawing/2014/main" id="{795FE319-A701-774C-B6DD-A310917FF707}"/>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0D661B38-A368-104D-A015-0B57C9FF26B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61348C17-CEBC-8B48-ADF4-D045860118E1}"/>
              </a:ext>
            </a:extLst>
          </p:cNvPr>
          <p:cNvSpPr>
            <a:spLocks noGrp="1" noChangeArrowheads="1"/>
          </p:cNvSpPr>
          <p:nvPr>
            <p:ph type="sldNum" sz="quarter" idx="12"/>
          </p:nvPr>
        </p:nvSpPr>
        <p:spPr>
          <a:ln/>
        </p:spPr>
        <p:txBody>
          <a:bodyPr/>
          <a:lstStyle>
            <a:lvl1pPr>
              <a:defRPr/>
            </a:lvl1pPr>
          </a:lstStyle>
          <a:p>
            <a:fld id="{41050D75-9D72-F349-8DBE-D7FFFAB24C8B}" type="slidenum">
              <a:rPr lang="fr-FR" altLang="fr-FR"/>
              <a:pPr/>
              <a:t>‹N°›</a:t>
            </a:fld>
            <a:endParaRPr lang="fr-FR" altLang="fr-FR"/>
          </a:p>
        </p:txBody>
      </p:sp>
    </p:spTree>
    <p:extLst>
      <p:ext uri="{BB962C8B-B14F-4D97-AF65-F5344CB8AC3E}">
        <p14:creationId xmlns:p14="http://schemas.microsoft.com/office/powerpoint/2010/main" val="406617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17934576-43CE-A946-9BD9-0AF5833F8C0E}"/>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4853F857-9C1C-6F40-A6CB-DE2B20B07047}"/>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2D23B0F-AB50-B24C-B980-65AC1DD15718}"/>
              </a:ext>
            </a:extLst>
          </p:cNvPr>
          <p:cNvSpPr>
            <a:spLocks noGrp="1" noChangeArrowheads="1"/>
          </p:cNvSpPr>
          <p:nvPr>
            <p:ph type="sldNum" sz="quarter" idx="12"/>
          </p:nvPr>
        </p:nvSpPr>
        <p:spPr>
          <a:ln/>
        </p:spPr>
        <p:txBody>
          <a:bodyPr/>
          <a:lstStyle>
            <a:lvl1pPr>
              <a:defRPr/>
            </a:lvl1pPr>
          </a:lstStyle>
          <a:p>
            <a:fld id="{A913393B-BDD9-FA46-8568-B1C5221F6420}" type="slidenum">
              <a:rPr lang="fr-FR" altLang="fr-FR"/>
              <a:pPr/>
              <a:t>‹N°›</a:t>
            </a:fld>
            <a:endParaRPr lang="fr-FR" altLang="fr-FR"/>
          </a:p>
        </p:txBody>
      </p:sp>
    </p:spTree>
    <p:extLst>
      <p:ext uri="{BB962C8B-B14F-4D97-AF65-F5344CB8AC3E}">
        <p14:creationId xmlns:p14="http://schemas.microsoft.com/office/powerpoint/2010/main" val="94815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CAF9F8AC-2AC6-CC4A-A913-4F999B085692}"/>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8133225C-BDD9-B64B-9530-745AB4230F02}"/>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94E22D66-9433-C54C-A81F-0F96EE26735B}"/>
              </a:ext>
            </a:extLst>
          </p:cNvPr>
          <p:cNvSpPr>
            <a:spLocks noGrp="1" noChangeArrowheads="1"/>
          </p:cNvSpPr>
          <p:nvPr>
            <p:ph type="sldNum" sz="quarter" idx="12"/>
          </p:nvPr>
        </p:nvSpPr>
        <p:spPr>
          <a:ln/>
        </p:spPr>
        <p:txBody>
          <a:bodyPr/>
          <a:lstStyle>
            <a:lvl1pPr>
              <a:defRPr/>
            </a:lvl1pPr>
          </a:lstStyle>
          <a:p>
            <a:fld id="{56233A32-82AB-F549-A6DC-30FF8C531E07}" type="slidenum">
              <a:rPr lang="fr-FR" altLang="fr-FR"/>
              <a:pPr/>
              <a:t>‹N°›</a:t>
            </a:fld>
            <a:endParaRPr lang="fr-FR" altLang="fr-FR"/>
          </a:p>
        </p:txBody>
      </p:sp>
    </p:spTree>
    <p:extLst>
      <p:ext uri="{BB962C8B-B14F-4D97-AF65-F5344CB8AC3E}">
        <p14:creationId xmlns:p14="http://schemas.microsoft.com/office/powerpoint/2010/main" val="131155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6261BFB8-EF4E-E146-8CAD-765F75AC0788}"/>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7CFA2194-E035-ED42-99D0-56789E2F382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C9334953-5AF0-FE44-BA13-597CF38DE48A}"/>
              </a:ext>
            </a:extLst>
          </p:cNvPr>
          <p:cNvSpPr>
            <a:spLocks noGrp="1" noChangeArrowheads="1"/>
          </p:cNvSpPr>
          <p:nvPr>
            <p:ph type="sldNum" sz="quarter" idx="12"/>
          </p:nvPr>
        </p:nvSpPr>
        <p:spPr>
          <a:ln/>
        </p:spPr>
        <p:txBody>
          <a:bodyPr/>
          <a:lstStyle>
            <a:lvl1pPr>
              <a:defRPr/>
            </a:lvl1pPr>
          </a:lstStyle>
          <a:p>
            <a:fld id="{FA3404BB-9B9A-4B41-8F32-DC6629B641AC}" type="slidenum">
              <a:rPr lang="fr-FR" altLang="fr-FR"/>
              <a:pPr/>
              <a:t>‹N°›</a:t>
            </a:fld>
            <a:endParaRPr lang="fr-FR" altLang="fr-FR"/>
          </a:p>
        </p:txBody>
      </p:sp>
    </p:spTree>
    <p:extLst>
      <p:ext uri="{BB962C8B-B14F-4D97-AF65-F5344CB8AC3E}">
        <p14:creationId xmlns:p14="http://schemas.microsoft.com/office/powerpoint/2010/main" val="419582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35D13FC4-A52B-EB44-97D6-4569983427E9}"/>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49B797D4-037A-654C-85D0-296DD9FD45D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F933FB01-1F43-304E-B02A-F0067994741F}"/>
              </a:ext>
            </a:extLst>
          </p:cNvPr>
          <p:cNvSpPr>
            <a:spLocks noGrp="1" noChangeArrowheads="1"/>
          </p:cNvSpPr>
          <p:nvPr>
            <p:ph type="sldNum" sz="quarter" idx="12"/>
          </p:nvPr>
        </p:nvSpPr>
        <p:spPr>
          <a:ln/>
        </p:spPr>
        <p:txBody>
          <a:bodyPr/>
          <a:lstStyle>
            <a:lvl1pPr>
              <a:defRPr/>
            </a:lvl1pPr>
          </a:lstStyle>
          <a:p>
            <a:fld id="{99F7EA56-DE50-B740-B1F3-C093F67F4AC1}" type="slidenum">
              <a:rPr lang="fr-FR" altLang="fr-FR"/>
              <a:pPr/>
              <a:t>‹N°›</a:t>
            </a:fld>
            <a:endParaRPr lang="fr-FR" altLang="fr-FR"/>
          </a:p>
        </p:txBody>
      </p:sp>
    </p:spTree>
    <p:extLst>
      <p:ext uri="{BB962C8B-B14F-4D97-AF65-F5344CB8AC3E}">
        <p14:creationId xmlns:p14="http://schemas.microsoft.com/office/powerpoint/2010/main" val="191270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a:extLst>
              <a:ext uri="{FF2B5EF4-FFF2-40B4-BE49-F238E27FC236}">
                <a16:creationId xmlns:a16="http://schemas.microsoft.com/office/drawing/2014/main" id="{FF0A995F-3FAC-794F-A4CA-D16295730CDB}"/>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9C7F2E7E-5AF0-3B43-871A-DAC99FEBAF3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D7BD78BA-F00D-A049-A055-636CC2E3DFB6}"/>
              </a:ext>
            </a:extLst>
          </p:cNvPr>
          <p:cNvSpPr>
            <a:spLocks noGrp="1" noChangeArrowheads="1"/>
          </p:cNvSpPr>
          <p:nvPr>
            <p:ph type="sldNum" sz="quarter" idx="12"/>
          </p:nvPr>
        </p:nvSpPr>
        <p:spPr>
          <a:ln/>
        </p:spPr>
        <p:txBody>
          <a:bodyPr/>
          <a:lstStyle>
            <a:lvl1pPr>
              <a:defRPr/>
            </a:lvl1pPr>
          </a:lstStyle>
          <a:p>
            <a:fld id="{1AB8A51D-63CC-C644-88F1-B4C69DBADE1D}" type="slidenum">
              <a:rPr lang="fr-FR" altLang="fr-FR"/>
              <a:pPr/>
              <a:t>‹N°›</a:t>
            </a:fld>
            <a:endParaRPr lang="fr-FR" altLang="fr-FR"/>
          </a:p>
        </p:txBody>
      </p:sp>
    </p:spTree>
    <p:extLst>
      <p:ext uri="{BB962C8B-B14F-4D97-AF65-F5344CB8AC3E}">
        <p14:creationId xmlns:p14="http://schemas.microsoft.com/office/powerpoint/2010/main" val="196752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9E286F-1EDD-1C4B-875A-E8674120012C}"/>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EF5FC23E-6F20-C64B-8351-03FC1F063F2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F8181466-3C91-A242-A8BC-10DD9F38BA91}"/>
              </a:ext>
            </a:extLst>
          </p:cNvPr>
          <p:cNvSpPr>
            <a:spLocks noGrp="1" noChangeArrowheads="1"/>
          </p:cNvSpPr>
          <p:nvPr>
            <p:ph type="sldNum" sz="quarter" idx="12"/>
          </p:nvPr>
        </p:nvSpPr>
        <p:spPr>
          <a:ln/>
        </p:spPr>
        <p:txBody>
          <a:bodyPr/>
          <a:lstStyle>
            <a:lvl1pPr>
              <a:defRPr/>
            </a:lvl1pPr>
          </a:lstStyle>
          <a:p>
            <a:fld id="{47E61172-DD80-5645-94B8-EFF3AD788D1F}" type="slidenum">
              <a:rPr lang="fr-FR" altLang="fr-FR"/>
              <a:pPr/>
              <a:t>‹N°›</a:t>
            </a:fld>
            <a:endParaRPr lang="fr-FR" altLang="fr-FR"/>
          </a:p>
        </p:txBody>
      </p:sp>
    </p:spTree>
    <p:extLst>
      <p:ext uri="{BB962C8B-B14F-4D97-AF65-F5344CB8AC3E}">
        <p14:creationId xmlns:p14="http://schemas.microsoft.com/office/powerpoint/2010/main" val="392850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EF08F88C-9C31-164A-AF19-FBE273ABE439}"/>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46BFA80D-51FE-A04F-B5E4-1169FF27EAC3}"/>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DE7F5F3C-E83F-194A-9D65-61E5403C2089}"/>
              </a:ext>
            </a:extLst>
          </p:cNvPr>
          <p:cNvSpPr>
            <a:spLocks noGrp="1" noChangeArrowheads="1"/>
          </p:cNvSpPr>
          <p:nvPr>
            <p:ph type="sldNum" sz="quarter" idx="12"/>
          </p:nvPr>
        </p:nvSpPr>
        <p:spPr>
          <a:ln/>
        </p:spPr>
        <p:txBody>
          <a:bodyPr/>
          <a:lstStyle>
            <a:lvl1pPr>
              <a:defRPr/>
            </a:lvl1pPr>
          </a:lstStyle>
          <a:p>
            <a:fld id="{8553F227-0084-474B-AE4F-AA2E273717AB}" type="slidenum">
              <a:rPr lang="fr-FR" altLang="fr-FR"/>
              <a:pPr/>
              <a:t>‹N°›</a:t>
            </a:fld>
            <a:endParaRPr lang="fr-FR" altLang="fr-FR"/>
          </a:p>
        </p:txBody>
      </p:sp>
    </p:spTree>
    <p:extLst>
      <p:ext uri="{BB962C8B-B14F-4D97-AF65-F5344CB8AC3E}">
        <p14:creationId xmlns:p14="http://schemas.microsoft.com/office/powerpoint/2010/main" val="315888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10449E09-B2F6-274C-8556-13389F61020C}"/>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2BF15F0F-ACF0-4C48-A306-DF2F6141AE81}"/>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A6C7A3FA-67EF-AE44-AA43-BCF30F6A02FC}"/>
              </a:ext>
            </a:extLst>
          </p:cNvPr>
          <p:cNvSpPr>
            <a:spLocks noGrp="1" noChangeArrowheads="1"/>
          </p:cNvSpPr>
          <p:nvPr>
            <p:ph type="sldNum" sz="quarter" idx="12"/>
          </p:nvPr>
        </p:nvSpPr>
        <p:spPr>
          <a:ln/>
        </p:spPr>
        <p:txBody>
          <a:bodyPr/>
          <a:lstStyle>
            <a:lvl1pPr>
              <a:defRPr/>
            </a:lvl1pPr>
          </a:lstStyle>
          <a:p>
            <a:fld id="{A9305274-7500-3041-B537-36A3D41793A9}" type="slidenum">
              <a:rPr lang="fr-FR" altLang="fr-FR"/>
              <a:pPr/>
              <a:t>‹N°›</a:t>
            </a:fld>
            <a:endParaRPr lang="fr-FR" altLang="fr-FR"/>
          </a:p>
        </p:txBody>
      </p:sp>
    </p:spTree>
    <p:extLst>
      <p:ext uri="{BB962C8B-B14F-4D97-AF65-F5344CB8AC3E}">
        <p14:creationId xmlns:p14="http://schemas.microsoft.com/office/powerpoint/2010/main" val="47301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D1C7"/>
        </a:solidFill>
        <a:effectLst/>
      </p:bgPr>
    </p:bg>
    <p:spTree>
      <p:nvGrpSpPr>
        <p:cNvPr id="1" name=""/>
        <p:cNvGrpSpPr/>
        <p:nvPr/>
      </p:nvGrpSpPr>
      <p:grpSpPr>
        <a:xfrm>
          <a:off x="0" y="0"/>
          <a:ext cx="0" cy="0"/>
          <a:chOff x="0" y="0"/>
          <a:chExt cx="0" cy="0"/>
        </a:xfrm>
      </p:grpSpPr>
      <p:pic>
        <p:nvPicPr>
          <p:cNvPr id="1026" name="Picture 2" descr="Expbanna">
            <a:extLst>
              <a:ext uri="{FF2B5EF4-FFF2-40B4-BE49-F238E27FC236}">
                <a16:creationId xmlns:a16="http://schemas.microsoft.com/office/drawing/2014/main" id="{355AC27E-9828-3444-8B9A-9F2B55C61D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40741626-533F-D34C-96DF-5F79AF7A6FF0}"/>
              </a:ext>
            </a:extLst>
          </p:cNvPr>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Cliquez et modifiez le titre</a:t>
            </a:r>
          </a:p>
        </p:txBody>
      </p:sp>
      <p:sp>
        <p:nvSpPr>
          <p:cNvPr id="3076" name="Rectangle 4">
            <a:extLst>
              <a:ext uri="{FF2B5EF4-FFF2-40B4-BE49-F238E27FC236}">
                <a16:creationId xmlns:a16="http://schemas.microsoft.com/office/drawing/2014/main" id="{D99BEBE7-662F-6347-A5F4-32304E2345C6}"/>
              </a:ext>
            </a:extLst>
          </p:cNvPr>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spcBef>
                <a:spcPct val="0"/>
              </a:spcBef>
              <a:defRPr sz="1400">
                <a:solidFill>
                  <a:schemeClr val="tx2"/>
                </a:solidFill>
                <a:latin typeface="Arial" pitchFamily="-110" charset="0"/>
                <a:ea typeface="+mn-ea"/>
                <a:cs typeface="+mn-cs"/>
              </a:defRPr>
            </a:lvl1pPr>
          </a:lstStyle>
          <a:p>
            <a:pPr>
              <a:defRPr/>
            </a:pPr>
            <a:endParaRPr lang="fr-FR"/>
          </a:p>
        </p:txBody>
      </p:sp>
      <p:sp>
        <p:nvSpPr>
          <p:cNvPr id="3077" name="Rectangle 5">
            <a:extLst>
              <a:ext uri="{FF2B5EF4-FFF2-40B4-BE49-F238E27FC236}">
                <a16:creationId xmlns:a16="http://schemas.microsoft.com/office/drawing/2014/main" id="{1AE9040B-63E8-0A4C-B55F-027985983FD4}"/>
              </a:ext>
            </a:extLst>
          </p:cNvPr>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spcBef>
                <a:spcPct val="0"/>
              </a:spcBef>
              <a:defRPr sz="1400">
                <a:solidFill>
                  <a:schemeClr val="tx2"/>
                </a:solidFill>
                <a:latin typeface="Arial" pitchFamily="-110" charset="0"/>
                <a:ea typeface="+mn-ea"/>
                <a:cs typeface="+mn-cs"/>
              </a:defRPr>
            </a:lvl1pPr>
          </a:lstStyle>
          <a:p>
            <a:pPr>
              <a:defRPr/>
            </a:pPr>
            <a:endParaRPr lang="fr-FR"/>
          </a:p>
        </p:txBody>
      </p:sp>
      <p:sp>
        <p:nvSpPr>
          <p:cNvPr id="3078" name="Rectangle 6">
            <a:extLst>
              <a:ext uri="{FF2B5EF4-FFF2-40B4-BE49-F238E27FC236}">
                <a16:creationId xmlns:a16="http://schemas.microsoft.com/office/drawing/2014/main" id="{6F14D311-BE8D-4743-8626-DB063C10A5B4}"/>
              </a:ext>
            </a:extLst>
          </p:cNvPr>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latin typeface="Arial" panose="020B0604020202020204" pitchFamily="34" charset="0"/>
              </a:defRPr>
            </a:lvl1pPr>
          </a:lstStyle>
          <a:p>
            <a:fld id="{45E2A3C3-C46C-5045-8504-6BD5D84A09EC}" type="slidenum">
              <a:rPr lang="fr-FR" altLang="fr-FR"/>
              <a:pPr/>
              <a:t>‹N°›</a:t>
            </a:fld>
            <a:endParaRPr lang="fr-FR" altLang="fr-FR"/>
          </a:p>
        </p:txBody>
      </p:sp>
      <p:pic>
        <p:nvPicPr>
          <p:cNvPr id="1031" name="Picture 7" descr="EXPHORSA">
            <a:extLst>
              <a:ext uri="{FF2B5EF4-FFF2-40B4-BE49-F238E27FC236}">
                <a16:creationId xmlns:a16="http://schemas.microsoft.com/office/drawing/2014/main" id="{CCD78330-BCE3-B149-BED7-5FEF9041F6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a:extLst>
              <a:ext uri="{FF2B5EF4-FFF2-40B4-BE49-F238E27FC236}">
                <a16:creationId xmlns:a16="http://schemas.microsoft.com/office/drawing/2014/main" id="{2DA0119D-18FC-E74B-A5AD-9075F175230A}"/>
              </a:ext>
            </a:extLst>
          </p:cNvPr>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lt1" tx1="dk1" bg2="lt2" tx2="dk2" accent1="accent1" accent2="accent2" accent3="accent3" accent4="accent4" accent5="accent5" accent6="accent6" hlink="hlink" folHlink="folHlink"/>
  <p:sldLayoutIdLst>
    <p:sldLayoutId id="2147483843"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5pPr>
      <a:lvl6pPr marL="457200" algn="l" rtl="0" fontAlgn="base">
        <a:spcBef>
          <a:spcPct val="0"/>
        </a:spcBef>
        <a:spcAft>
          <a:spcPct val="0"/>
        </a:spcAft>
        <a:defRPr sz="4400">
          <a:solidFill>
            <a:schemeClr val="tx2"/>
          </a:solidFill>
          <a:latin typeface="Times New Roman" pitchFamily="-110" charset="0"/>
        </a:defRPr>
      </a:lvl6pPr>
      <a:lvl7pPr marL="914400" algn="l" rtl="0" fontAlgn="base">
        <a:spcBef>
          <a:spcPct val="0"/>
        </a:spcBef>
        <a:spcAft>
          <a:spcPct val="0"/>
        </a:spcAft>
        <a:defRPr sz="4400">
          <a:solidFill>
            <a:schemeClr val="tx2"/>
          </a:solidFill>
          <a:latin typeface="Times New Roman" pitchFamily="-110" charset="0"/>
        </a:defRPr>
      </a:lvl7pPr>
      <a:lvl8pPr marL="1371600" algn="l" rtl="0" fontAlgn="base">
        <a:spcBef>
          <a:spcPct val="0"/>
        </a:spcBef>
        <a:spcAft>
          <a:spcPct val="0"/>
        </a:spcAft>
        <a:defRPr sz="4400">
          <a:solidFill>
            <a:schemeClr val="tx2"/>
          </a:solidFill>
          <a:latin typeface="Times New Roman" pitchFamily="-110" charset="0"/>
        </a:defRPr>
      </a:lvl8pPr>
      <a:lvl9pPr marL="1828800" algn="l" rtl="0" fontAlgn="base">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accent2"/>
        </a:buClr>
        <a:buFont typeface="Wingdings" pitchFamily="2" charset="2"/>
        <a:buBlip>
          <a:blip r:embed="rId17"/>
        </a:buBlip>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fr.wikipedia.org/wiki/Gr%C3%A9goire_de_Nazianze" TargetMode="External"/><Relationship Id="rId2" Type="http://schemas.openxmlformats.org/officeDocument/2006/relationships/hyperlink" Target="https://fr.wikipedia.org/wiki/Bataille_du_pont_Milvius" TargetMode="Externa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hyperlink" Target="https://fr.wikipedia.org/wiki/Biblioth%C3%A8que_nationale_de_Franc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BB03896-B0EC-254E-9FFB-CC7B84131875}"/>
              </a:ext>
            </a:extLst>
          </p:cNvPr>
          <p:cNvSpPr>
            <a:spLocks noGrp="1" noChangeArrowheads="1"/>
          </p:cNvSpPr>
          <p:nvPr>
            <p:ph type="ctrTitle"/>
          </p:nvPr>
        </p:nvSpPr>
        <p:spPr>
          <a:xfrm>
            <a:off x="1752600" y="765299"/>
            <a:ext cx="6400800" cy="2879725"/>
          </a:xfrm>
          <a:ln w="9525" cmpd="sng"/>
        </p:spPr>
        <p:txBody>
          <a:bodyPr/>
          <a:lstStyle/>
          <a:p>
            <a:pPr eaLnBrk="1" hangingPunct="1"/>
            <a:r>
              <a:rPr lang="fr-FR" altLang="fr-FR" sz="6000" b="1" dirty="0">
                <a:ea typeface="ＭＳ Ｐゴシック" panose="020B0600070205080204" pitchFamily="34" charset="-128"/>
              </a:rPr>
              <a:t>L’histoire et son enseignement</a:t>
            </a:r>
          </a:p>
        </p:txBody>
      </p:sp>
      <p:sp>
        <p:nvSpPr>
          <p:cNvPr id="2" name="Sous-titre 1">
            <a:extLst>
              <a:ext uri="{FF2B5EF4-FFF2-40B4-BE49-F238E27FC236}">
                <a16:creationId xmlns:a16="http://schemas.microsoft.com/office/drawing/2014/main" id="{760EA68A-B1CD-4741-8D3E-0F5759EB9037}"/>
              </a:ext>
            </a:extLst>
          </p:cNvPr>
          <p:cNvSpPr>
            <a:spLocks noGrp="1"/>
          </p:cNvSpPr>
          <p:nvPr>
            <p:ph type="subTitle" idx="1"/>
          </p:nvPr>
        </p:nvSpPr>
        <p:spPr>
          <a:xfrm>
            <a:off x="1752600" y="4149080"/>
            <a:ext cx="6400800" cy="1489720"/>
          </a:xfrm>
        </p:spPr>
        <p:txBody>
          <a:bodyPr/>
          <a:lstStyle/>
          <a:p>
            <a:r>
              <a:rPr lang="fr-FR" sz="4400" b="1" dirty="0"/>
              <a:t>CM n°1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a:extLst>
              <a:ext uri="{FF2B5EF4-FFF2-40B4-BE49-F238E27FC236}">
                <a16:creationId xmlns:a16="http://schemas.microsoft.com/office/drawing/2014/main" id="{5949C3F8-1FEF-B042-8EAB-339B60D4FD15}"/>
              </a:ext>
            </a:extLst>
          </p:cNvPr>
          <p:cNvSpPr txBox="1">
            <a:spLocks noChangeArrowheads="1"/>
          </p:cNvSpPr>
          <p:nvPr/>
        </p:nvSpPr>
        <p:spPr bwMode="auto">
          <a:xfrm>
            <a:off x="917575" y="1752600"/>
            <a:ext cx="7921625"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dirty="0"/>
              <a:t>2.1. </a:t>
            </a:r>
            <a:r>
              <a:rPr lang="fr-FR" altLang="fr-FR" sz="3200" b="1" u="sng" dirty="0"/>
              <a:t>Les historiens et le pouvoir : des modèles et des exemples à suivre</a:t>
            </a:r>
          </a:p>
          <a:p>
            <a:pPr algn="just" eaLnBrk="1" hangingPunct="1">
              <a:spcBef>
                <a:spcPct val="20000"/>
              </a:spcBef>
              <a:buFontTx/>
              <a:buChar char="•"/>
            </a:pPr>
            <a:r>
              <a:rPr lang="fr-FR" altLang="fr-FR" sz="3200" b="1" dirty="0"/>
              <a:t> </a:t>
            </a:r>
            <a:r>
              <a:rPr lang="fr-FR" altLang="fr-FR" sz="3200" b="1" dirty="0">
                <a:solidFill>
                  <a:srgbClr val="0070C0"/>
                </a:solidFill>
              </a:rPr>
              <a:t>Les précurseurs grecs et romains</a:t>
            </a:r>
          </a:p>
          <a:p>
            <a:pPr algn="just" eaLnBrk="1" hangingPunct="1">
              <a:spcBef>
                <a:spcPct val="20000"/>
              </a:spcBef>
              <a:buFontTx/>
              <a:buChar char="-"/>
            </a:pPr>
            <a:r>
              <a:rPr lang="fr-FR" altLang="fr-FR" sz="3200" b="1" dirty="0"/>
              <a:t> Hérodote, Thucydide, Polybe…</a:t>
            </a:r>
          </a:p>
          <a:p>
            <a:pPr algn="just" eaLnBrk="1" hangingPunct="1">
              <a:spcBef>
                <a:spcPct val="20000"/>
              </a:spcBef>
            </a:pPr>
            <a:r>
              <a:rPr lang="fr-FR" altLang="fr-FR" sz="3200" b="1" dirty="0"/>
              <a:t>- Tite-Live, Tacite, Suétone…</a:t>
            </a:r>
          </a:p>
        </p:txBody>
      </p:sp>
      <p:sp>
        <p:nvSpPr>
          <p:cNvPr id="6153" name="Rectangle 9">
            <a:extLst>
              <a:ext uri="{FF2B5EF4-FFF2-40B4-BE49-F238E27FC236}">
                <a16:creationId xmlns:a16="http://schemas.microsoft.com/office/drawing/2014/main" id="{1B884CAD-9BC2-6C4F-93E0-96FD9779C267}"/>
              </a:ext>
            </a:extLst>
          </p:cNvPr>
          <p:cNvSpPr>
            <a:spLocks noGrp="1" noChangeArrowheads="1"/>
          </p:cNvSpPr>
          <p:nvPr>
            <p:ph type="title"/>
          </p:nvPr>
        </p:nvSpPr>
        <p:spPr>
          <a:xfrm>
            <a:off x="1066800" y="457200"/>
            <a:ext cx="7772400" cy="1143000"/>
          </a:xfrm>
        </p:spPr>
        <p:txBody>
          <a:bodyPr/>
          <a:lstStyle/>
          <a:p>
            <a:pPr eaLnBrk="1" hangingPunct="1"/>
            <a:r>
              <a:rPr lang="fr-FR" altLang="fr-FR" b="1" dirty="0">
                <a:ea typeface="ＭＳ Ｐゴシック" panose="020B0600070205080204" pitchFamily="34" charset="-128"/>
              </a:rPr>
              <a:t>II) Faire de l’Histoire </a:t>
            </a:r>
            <a:r>
              <a:rPr lang="fr-FR" altLang="fr-FR" sz="3600" dirty="0">
                <a:ea typeface="ＭＳ Ｐゴシック" panose="020B0600070205080204" pitchFamily="34" charset="-128"/>
              </a:rPr>
              <a:t>(l’histoire des historiens, discipline universitaire)</a:t>
            </a:r>
          </a:p>
        </p:txBody>
      </p:sp>
      <p:pic>
        <p:nvPicPr>
          <p:cNvPr id="4" name="Image 3" descr="SuetoneVieDouzeCesars.jpg">
            <a:extLst>
              <a:ext uri="{FF2B5EF4-FFF2-40B4-BE49-F238E27FC236}">
                <a16:creationId xmlns:a16="http://schemas.microsoft.com/office/drawing/2014/main" id="{D99CAFE0-02DC-DC4F-A9FD-ED6F81C594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1470" y="3140968"/>
            <a:ext cx="2112530" cy="350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contenu 2">
            <a:extLst>
              <a:ext uri="{FF2B5EF4-FFF2-40B4-BE49-F238E27FC236}">
                <a16:creationId xmlns:a16="http://schemas.microsoft.com/office/drawing/2014/main" id="{F0780400-3C19-7142-9AF0-25E563BBF56B}"/>
              </a:ext>
            </a:extLst>
          </p:cNvPr>
          <p:cNvSpPr>
            <a:spLocks noGrp="1"/>
          </p:cNvSpPr>
          <p:nvPr>
            <p:ph idx="1"/>
          </p:nvPr>
        </p:nvSpPr>
        <p:spPr>
          <a:xfrm>
            <a:off x="755650" y="221580"/>
            <a:ext cx="8235950" cy="5727700"/>
          </a:xfrm>
        </p:spPr>
        <p:txBody>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b="1" dirty="0">
                <a:solidFill>
                  <a:srgbClr val="000000"/>
                </a:solidFill>
                <a:ea typeface="ＭＳ Ｐゴシック" panose="020B0600070205080204" pitchFamily="34" charset="-128"/>
              </a:rPr>
              <a:t>Thucydide (c. 460-c. 399 av. J-C), </a:t>
            </a:r>
            <a:r>
              <a:rPr lang="fr-FR" altLang="fr-FR" b="1" i="1" dirty="0">
                <a:solidFill>
                  <a:srgbClr val="000000"/>
                </a:solidFill>
                <a:ea typeface="ＭＳ Ｐゴシック" panose="020B0600070205080204" pitchFamily="34" charset="-128"/>
              </a:rPr>
              <a:t>Histoire de la guerre du Péloponnèse, </a:t>
            </a:r>
            <a:r>
              <a:rPr lang="fr-FR" altLang="fr-FR" b="1" dirty="0">
                <a:solidFill>
                  <a:srgbClr val="000000"/>
                </a:solidFill>
                <a:ea typeface="ＭＳ Ｐゴシック" panose="020B0600070205080204" pitchFamily="34" charset="-128"/>
              </a:rPr>
              <a:t>livre I, 22, </a:t>
            </a:r>
            <a:r>
              <a:rPr lang="fr-FR" altLang="fr-FR" sz="2400" b="1" dirty="0">
                <a:solidFill>
                  <a:srgbClr val="000000"/>
                </a:solidFill>
                <a:ea typeface="ＭＳ Ｐゴシック" panose="020B0600070205080204" pitchFamily="34" charset="-128"/>
              </a:rPr>
              <a:t>(traduction Jean </a:t>
            </a:r>
            <a:r>
              <a:rPr lang="fr-FR" altLang="fr-FR" sz="2400" b="1" dirty="0" err="1">
                <a:solidFill>
                  <a:srgbClr val="000000"/>
                </a:solidFill>
                <a:ea typeface="ＭＳ Ｐゴシック" panose="020B0600070205080204" pitchFamily="34" charset="-128"/>
              </a:rPr>
              <a:t>Voilquin</a:t>
            </a:r>
            <a:r>
              <a:rPr lang="fr-FR" altLang="fr-FR" sz="2400" b="1" dirty="0">
                <a:solidFill>
                  <a:srgbClr val="000000"/>
                </a:solidFill>
                <a:ea typeface="ＭＳ Ｐゴシック" panose="020B0600070205080204" pitchFamily="34" charset="-128"/>
              </a:rPr>
              <a:t>)</a:t>
            </a:r>
          </a:p>
          <a:p>
            <a:pPr algn="just">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1800" dirty="0">
                <a:solidFill>
                  <a:srgbClr val="000000"/>
                </a:solidFill>
                <a:ea typeface="ＭＳ Ｐゴシック" panose="020B0600070205080204" pitchFamily="34" charset="-128"/>
              </a:rPr>
              <a:t>« […] </a:t>
            </a:r>
            <a:r>
              <a:rPr lang="fr-FR" altLang="fr-FR" sz="2000" dirty="0">
                <a:solidFill>
                  <a:srgbClr val="000000"/>
                </a:solidFill>
                <a:ea typeface="ＭＳ Ｐゴシック" panose="020B0600070205080204" pitchFamily="34" charset="-128"/>
              </a:rPr>
              <a:t>Il m'était aussi </a:t>
            </a:r>
            <a:r>
              <a:rPr lang="fr-FR" altLang="fr-FR" sz="2000" b="1" u="sng" dirty="0">
                <a:solidFill>
                  <a:srgbClr val="000000"/>
                </a:solidFill>
                <a:ea typeface="ＭＳ Ｐゴシック" panose="020B0600070205080204" pitchFamily="34" charset="-128"/>
              </a:rPr>
              <a:t>difficile de rapporter avec exactitude les paroles qui ont été prononcées</a:t>
            </a:r>
            <a:r>
              <a:rPr lang="fr-FR" altLang="fr-FR" sz="2000" b="1" dirty="0">
                <a:solidFill>
                  <a:srgbClr val="000000"/>
                </a:solidFill>
                <a:ea typeface="ＭＳ Ｐゴシック" panose="020B0600070205080204" pitchFamily="34" charset="-128"/>
              </a:rPr>
              <a:t>, </a:t>
            </a:r>
            <a:r>
              <a:rPr lang="fr-FR" altLang="fr-FR" sz="2000" b="1" u="sng" dirty="0">
                <a:solidFill>
                  <a:srgbClr val="000000"/>
                </a:solidFill>
                <a:ea typeface="ＭＳ Ｐゴシック" panose="020B0600070205080204" pitchFamily="34" charset="-128"/>
              </a:rPr>
              <a:t>tant celles que j'ai entendues moi-même, que celles que l'on m'a rapportées de divers côtés</a:t>
            </a:r>
            <a:r>
              <a:rPr lang="fr-FR" altLang="fr-FR" sz="2000" dirty="0">
                <a:solidFill>
                  <a:srgbClr val="000000"/>
                </a:solidFill>
                <a:ea typeface="ＭＳ Ｐゴシック" panose="020B0600070205080204" pitchFamily="34" charset="-128"/>
              </a:rPr>
              <a:t>. […] </a:t>
            </a:r>
            <a:r>
              <a:rPr lang="fr-FR" altLang="fr-FR" sz="2000" b="1" u="sng" dirty="0">
                <a:solidFill>
                  <a:srgbClr val="000000"/>
                </a:solidFill>
                <a:ea typeface="ＭＳ Ｐゴシック" panose="020B0600070205080204" pitchFamily="34" charset="-128"/>
              </a:rPr>
              <a:t>je me suis efforcé de restituer le plus exactement possible la pensée complète des paroles exactement prononcées</a:t>
            </a:r>
            <a:r>
              <a:rPr lang="fr-FR" altLang="fr-FR" sz="2000" b="1" dirty="0">
                <a:solidFill>
                  <a:srgbClr val="000000"/>
                </a:solidFill>
                <a:ea typeface="ＭＳ Ｐゴシック" panose="020B0600070205080204" pitchFamily="34" charset="-128"/>
              </a:rPr>
              <a:t>. </a:t>
            </a:r>
            <a:r>
              <a:rPr lang="fr-FR" altLang="fr-FR" sz="2000" b="1" u="sng" dirty="0">
                <a:solidFill>
                  <a:srgbClr val="000000"/>
                </a:solidFill>
                <a:ea typeface="ＭＳ Ｐゴシック" panose="020B0600070205080204" pitchFamily="34" charset="-128"/>
              </a:rPr>
              <a:t>Quant aux événements de la guerre, je n'ai pas jugé bon de les rapporter sur la foi du premier venu, ni d'après mon opinion ; </a:t>
            </a:r>
            <a:r>
              <a:rPr lang="fr-FR" altLang="fr-FR" sz="2000" b="1" u="sng" dirty="0">
                <a:solidFill>
                  <a:srgbClr val="0000FF"/>
                </a:solidFill>
                <a:ea typeface="ＭＳ Ｐゴシック" panose="020B0600070205080204" pitchFamily="34" charset="-128"/>
              </a:rPr>
              <a:t>je n'ai écrit que ce dont j'avais été témoin ou pour le reste ce que je savais par des informations aussi exactes que possible</a:t>
            </a:r>
            <a:r>
              <a:rPr lang="fr-FR" altLang="fr-FR" sz="2000" dirty="0">
                <a:solidFill>
                  <a:srgbClr val="0000FF"/>
                </a:solidFill>
                <a:ea typeface="ＭＳ Ｐゴシック" panose="020B0600070205080204" pitchFamily="34" charset="-128"/>
              </a:rPr>
              <a:t>. </a:t>
            </a:r>
            <a:r>
              <a:rPr lang="fr-FR" altLang="fr-FR" sz="2000" b="1" dirty="0">
                <a:solidFill>
                  <a:srgbClr val="000000"/>
                </a:solidFill>
                <a:ea typeface="ＭＳ Ｐゴシック" panose="020B0600070205080204" pitchFamily="34" charset="-128"/>
              </a:rPr>
              <a:t>Cette recherche n'allait pas sans peine, parce que ceux qui ont assisté aux événements ne les rapportaient pas de la même manière et parlaient selon les intérêts de leur parti ou selon leurs souvenirs variables. </a:t>
            </a:r>
            <a:r>
              <a:rPr lang="fr-FR" altLang="fr-FR" sz="2000" b="1" u="sng" dirty="0">
                <a:solidFill>
                  <a:srgbClr val="0000FF"/>
                </a:solidFill>
                <a:ea typeface="ＭＳ Ｐゴシック" panose="020B0600070205080204" pitchFamily="34" charset="-128"/>
              </a:rPr>
              <a:t>L'absence de merveilleux dans mes récits les rendra peut-être moins agréables à entendre</a:t>
            </a:r>
            <a:r>
              <a:rPr lang="fr-FR" altLang="fr-FR" sz="2000" dirty="0">
                <a:solidFill>
                  <a:srgbClr val="000000"/>
                </a:solidFill>
                <a:ea typeface="ＭＳ Ｐゴシック" panose="020B0600070205080204" pitchFamily="34" charset="-128"/>
              </a:rPr>
              <a:t>. II me suffira que ceux qui veulent voir clair dans les faits passés et, par conséquent, aussi dans les faits analogues que l'avenir, selon la loi des choses humaines, ne peut manquer de ramener, jugent utile mon histoire. C'est </a:t>
            </a:r>
            <a:r>
              <a:rPr lang="fr-FR" altLang="fr-FR" sz="2000" u="sng" dirty="0">
                <a:solidFill>
                  <a:srgbClr val="000000"/>
                </a:solidFill>
                <a:ea typeface="ＭＳ Ｐゴシック" panose="020B0600070205080204" pitchFamily="34" charset="-128"/>
              </a:rPr>
              <a:t>une </a:t>
            </a:r>
            <a:r>
              <a:rPr lang="fr-FR" altLang="fr-FR" sz="2000" u="sng" dirty="0" err="1">
                <a:solidFill>
                  <a:srgbClr val="000000"/>
                </a:solidFill>
                <a:ea typeface="ＭＳ Ｐゴシック" panose="020B0600070205080204" pitchFamily="34" charset="-128"/>
              </a:rPr>
              <a:t>oeuvre</a:t>
            </a:r>
            <a:r>
              <a:rPr lang="fr-FR" altLang="fr-FR" sz="2000" u="sng" dirty="0">
                <a:solidFill>
                  <a:srgbClr val="000000"/>
                </a:solidFill>
                <a:ea typeface="ＭＳ Ｐゴシック" panose="020B0600070205080204" pitchFamily="34" charset="-128"/>
              </a:rPr>
              <a:t> d'un profit solide et durable plutôt qu'un morceau d'apparat composé pour une satisfaction d'un instant</a:t>
            </a:r>
            <a:r>
              <a:rPr lang="fr-FR" altLang="fr-FR" sz="2000" dirty="0">
                <a:solidFill>
                  <a:srgbClr val="000000"/>
                </a:solidFill>
                <a:ea typeface="ＭＳ Ｐゴシック" panose="020B0600070205080204" pitchFamily="34" charset="-128"/>
              </a:rPr>
              <a:t>. »</a:t>
            </a:r>
          </a:p>
          <a:p>
            <a:pPr algn="just">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sz="2000" dirty="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a:extLst>
              <a:ext uri="{FF2B5EF4-FFF2-40B4-BE49-F238E27FC236}">
                <a16:creationId xmlns:a16="http://schemas.microsoft.com/office/drawing/2014/main" id="{4A4E152A-4C12-4148-9495-934FAC4278F8}"/>
              </a:ext>
            </a:extLst>
          </p:cNvPr>
          <p:cNvSpPr txBox="1">
            <a:spLocks noChangeArrowheads="1"/>
          </p:cNvSpPr>
          <p:nvPr/>
        </p:nvSpPr>
        <p:spPr bwMode="auto">
          <a:xfrm>
            <a:off x="917575" y="1752600"/>
            <a:ext cx="8070850" cy="20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2.1. Les historiens et le pouvoir : des modèles et des exemples à suivre</a:t>
            </a:r>
          </a:p>
          <a:p>
            <a:pPr algn="just" eaLnBrk="1" hangingPunct="1">
              <a:spcBef>
                <a:spcPct val="20000"/>
              </a:spcBef>
            </a:pPr>
            <a:r>
              <a:rPr lang="fr-FR" altLang="fr-FR" sz="2800" b="1" dirty="0"/>
              <a:t>* </a:t>
            </a:r>
            <a:r>
              <a:rPr lang="fr-FR" altLang="fr-FR" sz="2800" b="1" dirty="0">
                <a:solidFill>
                  <a:srgbClr val="0070C0"/>
                </a:solidFill>
              </a:rPr>
              <a:t>Les moines chroniqueurs</a:t>
            </a:r>
            <a:r>
              <a:rPr lang="fr-FR" altLang="fr-FR" sz="2800" b="1" dirty="0"/>
              <a:t> de Saint-Denis, hagiographes des rois de France</a:t>
            </a:r>
          </a:p>
        </p:txBody>
      </p:sp>
      <p:sp>
        <p:nvSpPr>
          <p:cNvPr id="6153" name="Rectangle 9">
            <a:extLst>
              <a:ext uri="{FF2B5EF4-FFF2-40B4-BE49-F238E27FC236}">
                <a16:creationId xmlns:a16="http://schemas.microsoft.com/office/drawing/2014/main" id="{75DF1DBA-9B2A-CF46-BAB6-01C5E82F8F60}"/>
              </a:ext>
            </a:extLst>
          </p:cNvPr>
          <p:cNvSpPr>
            <a:spLocks noGrp="1" noChangeArrowheads="1"/>
          </p:cNvSpPr>
          <p:nvPr>
            <p:ph type="title"/>
          </p:nvPr>
        </p:nvSpPr>
        <p:spPr>
          <a:xfrm>
            <a:off x="917575" y="457200"/>
            <a:ext cx="7921625" cy="1143000"/>
          </a:xfrm>
        </p:spPr>
        <p:txBody>
          <a:bodyPr/>
          <a:lstStyle/>
          <a:p>
            <a:pPr eaLnBrk="1" hangingPunct="1"/>
            <a:r>
              <a:rPr lang="fr-FR" altLang="fr-FR" b="1" dirty="0">
                <a:ea typeface="ＭＳ Ｐゴシック" panose="020B0600070205080204" pitchFamily="34" charset="-128"/>
              </a:rPr>
              <a:t>II) Faire de l’Histoire </a:t>
            </a:r>
            <a:r>
              <a:rPr lang="fr-FR" altLang="fr-FR" sz="3600" dirty="0">
                <a:ea typeface="ＭＳ Ｐゴシック" panose="020B0600070205080204" pitchFamily="34" charset="-128"/>
              </a:rPr>
              <a:t>(l’histoire des historiens, discipline universitaire)</a:t>
            </a:r>
          </a:p>
        </p:txBody>
      </p:sp>
      <p:pic>
        <p:nvPicPr>
          <p:cNvPr id="4" name="Image 3">
            <a:extLst>
              <a:ext uri="{FF2B5EF4-FFF2-40B4-BE49-F238E27FC236}">
                <a16:creationId xmlns:a16="http://schemas.microsoft.com/office/drawing/2014/main" id="{1078DFB4-B584-6341-B1C5-9A613CEEE1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1930" y="3777770"/>
            <a:ext cx="50292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BFD4F0A1-9BD1-804A-ADB6-20B61CACDA40}"/>
              </a:ext>
            </a:extLst>
          </p:cNvPr>
          <p:cNvSpPr txBox="1">
            <a:spLocks noChangeArrowheads="1"/>
          </p:cNvSpPr>
          <p:nvPr/>
        </p:nvSpPr>
        <p:spPr bwMode="auto">
          <a:xfrm>
            <a:off x="1115616" y="6519446"/>
            <a:ext cx="73818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1600" dirty="0"/>
              <a:t>Dagobert (605-639) visitant le chantier de l’abbaye de Saint-Denis, enluminure du XVe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fade">
                                      <p:cBhvr>
                                        <p:cTn id="7" dur="500"/>
                                        <p:tgtEl>
                                          <p:spTgt spid="61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utoUpdateAnimBg="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a:extLst>
              <a:ext uri="{FF2B5EF4-FFF2-40B4-BE49-F238E27FC236}">
                <a16:creationId xmlns:a16="http://schemas.microsoft.com/office/drawing/2014/main" id="{88E391D1-6EAD-E944-BB65-6CFDE1AE59A7}"/>
              </a:ext>
            </a:extLst>
          </p:cNvPr>
          <p:cNvSpPr txBox="1">
            <a:spLocks noChangeArrowheads="1"/>
          </p:cNvSpPr>
          <p:nvPr/>
        </p:nvSpPr>
        <p:spPr bwMode="auto">
          <a:xfrm>
            <a:off x="1143000" y="-26988"/>
            <a:ext cx="7331075" cy="211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2.2. La science historique</a:t>
            </a:r>
            <a:r>
              <a:rPr lang="fr-FR" altLang="fr-FR" sz="3200" b="1" dirty="0"/>
              <a:t> (XIXe siècle)</a:t>
            </a:r>
          </a:p>
          <a:p>
            <a:pPr algn="just" eaLnBrk="1" hangingPunct="1">
              <a:spcBef>
                <a:spcPct val="20000"/>
              </a:spcBef>
            </a:pPr>
            <a:r>
              <a:rPr lang="fr-FR" altLang="fr-FR" sz="3200" b="1" dirty="0">
                <a:solidFill>
                  <a:srgbClr val="0070C0"/>
                </a:solidFill>
              </a:rPr>
              <a:t>Les historiens positivistes </a:t>
            </a:r>
            <a:r>
              <a:rPr lang="fr-FR" altLang="fr-FR" sz="3200" b="1" dirty="0"/>
              <a:t>(2e moitié du XIX siècle) : la Vérité historique ?</a:t>
            </a:r>
          </a:p>
          <a:p>
            <a:pPr algn="just" eaLnBrk="1" hangingPunct="1">
              <a:spcBef>
                <a:spcPct val="20000"/>
              </a:spcBef>
            </a:pPr>
            <a:endParaRPr lang="fr-FR" altLang="fr-FR" b="1" dirty="0"/>
          </a:p>
        </p:txBody>
      </p:sp>
      <p:pic>
        <p:nvPicPr>
          <p:cNvPr id="5" name="Image 4" descr="HistoiredeFranceLavisse36.jpg">
            <a:extLst>
              <a:ext uri="{FF2B5EF4-FFF2-40B4-BE49-F238E27FC236}">
                <a16:creationId xmlns:a16="http://schemas.microsoft.com/office/drawing/2014/main" id="{319DBF8F-DEEE-1843-BA51-C6D032125B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1974"/>
            <a:ext cx="2819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Histoire_de_France_depuis_les_[...]Carré_Henri_bpt6k6200210r.JPEG">
            <a:extLst>
              <a:ext uri="{FF2B5EF4-FFF2-40B4-BE49-F238E27FC236}">
                <a16:creationId xmlns:a16="http://schemas.microsoft.com/office/drawing/2014/main" id="{FCFCE89E-1B50-5C45-A1E9-22707776B4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74987"/>
            <a:ext cx="2871788"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LavisseHistoiredeFranceLouisXIV.jpg">
            <a:extLst>
              <a:ext uri="{FF2B5EF4-FFF2-40B4-BE49-F238E27FC236}">
                <a16:creationId xmlns:a16="http://schemas.microsoft.com/office/drawing/2014/main" id="{2EE27D49-CF18-EF41-9D09-AB40AA73DE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844824"/>
            <a:ext cx="25908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Ernest_Lavisse_1913.jpg">
            <a:extLst>
              <a:ext uri="{FF2B5EF4-FFF2-40B4-BE49-F238E27FC236}">
                <a16:creationId xmlns:a16="http://schemas.microsoft.com/office/drawing/2014/main" id="{A0992201-F49A-CE43-AFF3-D79050E56A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1916262"/>
            <a:ext cx="244316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ZoneTexte 8">
            <a:extLst>
              <a:ext uri="{FF2B5EF4-FFF2-40B4-BE49-F238E27FC236}">
                <a16:creationId xmlns:a16="http://schemas.microsoft.com/office/drawing/2014/main" id="{05965A8D-B725-D942-8F3C-89CB446BD48C}"/>
              </a:ext>
            </a:extLst>
          </p:cNvPr>
          <p:cNvSpPr txBox="1">
            <a:spLocks noChangeArrowheads="1"/>
          </p:cNvSpPr>
          <p:nvPr/>
        </p:nvSpPr>
        <p:spPr bwMode="auto">
          <a:xfrm>
            <a:off x="3578225" y="4865837"/>
            <a:ext cx="198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dirty="0"/>
              <a:t>Ernest Lavisse </a:t>
            </a:r>
          </a:p>
          <a:p>
            <a:r>
              <a:rPr lang="fr-FR" altLang="fr-FR" dirty="0"/>
              <a:t>(1842-1922)</a:t>
            </a:r>
          </a:p>
          <a:p>
            <a:endParaRPr lang="fr-FR" altLang="fr-FR" dirty="0"/>
          </a:p>
        </p:txBody>
      </p:sp>
      <p:sp>
        <p:nvSpPr>
          <p:cNvPr id="2" name="ZoneTexte 1">
            <a:extLst>
              <a:ext uri="{FF2B5EF4-FFF2-40B4-BE49-F238E27FC236}">
                <a16:creationId xmlns:a16="http://schemas.microsoft.com/office/drawing/2014/main" id="{1CBEB5A0-7624-A546-80DD-4BA33EC6E976}"/>
              </a:ext>
            </a:extLst>
          </p:cNvPr>
          <p:cNvSpPr txBox="1"/>
          <p:nvPr/>
        </p:nvSpPr>
        <p:spPr>
          <a:xfrm>
            <a:off x="1143000" y="6066974"/>
            <a:ext cx="7682744" cy="461665"/>
          </a:xfrm>
          <a:prstGeom prst="rect">
            <a:avLst/>
          </a:prstGeom>
          <a:noFill/>
        </p:spPr>
        <p:txBody>
          <a:bodyPr wrap="none" rtlCol="0">
            <a:spAutoFit/>
          </a:bodyPr>
          <a:lstStyle/>
          <a:p>
            <a:r>
              <a:rPr lang="fr-FR" dirty="0"/>
              <a:t>Des </a:t>
            </a:r>
            <a:r>
              <a:rPr lang="fr-FR" b="1" dirty="0"/>
              <a:t>historiens</a:t>
            </a:r>
            <a:r>
              <a:rPr lang="fr-FR" dirty="0"/>
              <a:t> désormais </a:t>
            </a:r>
            <a:r>
              <a:rPr lang="fr-FR" b="1" dirty="0"/>
              <a:t>« professionnels » </a:t>
            </a:r>
            <a:r>
              <a:rPr lang="fr-FR" dirty="0"/>
              <a:t>(universitaires)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28">
            <a:extLst>
              <a:ext uri="{FF2B5EF4-FFF2-40B4-BE49-F238E27FC236}">
                <a16:creationId xmlns:a16="http://schemas.microsoft.com/office/drawing/2014/main" id="{0EA9D647-1D32-FE4F-9CC3-226FF45AB5C8}"/>
              </a:ext>
            </a:extLst>
          </p:cNvPr>
          <p:cNvSpPr txBox="1">
            <a:spLocks noChangeArrowheads="1"/>
          </p:cNvSpPr>
          <p:nvPr/>
        </p:nvSpPr>
        <p:spPr bwMode="auto">
          <a:xfrm>
            <a:off x="808856" y="404813"/>
            <a:ext cx="81556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2.3. L’école (française) des Annales </a:t>
            </a:r>
            <a:r>
              <a:rPr lang="fr-FR" altLang="fr-FR" sz="3200" b="1" dirty="0"/>
              <a:t>(</a:t>
            </a:r>
            <a:r>
              <a:rPr lang="fr-FR" altLang="fr-FR" sz="3200" b="1" dirty="0" err="1"/>
              <a:t>Xxe</a:t>
            </a:r>
            <a:r>
              <a:rPr lang="fr-FR" altLang="fr-FR" sz="3200" b="1" dirty="0"/>
              <a:t> siècle) : </a:t>
            </a:r>
            <a:r>
              <a:rPr lang="fr-FR" altLang="fr-FR" sz="3200" b="1" dirty="0">
                <a:solidFill>
                  <a:srgbClr val="0070C0"/>
                </a:solidFill>
              </a:rPr>
              <a:t>la construction du discours historique</a:t>
            </a:r>
          </a:p>
        </p:txBody>
      </p:sp>
      <p:pic>
        <p:nvPicPr>
          <p:cNvPr id="28676" name="Picture 2">
            <a:extLst>
              <a:ext uri="{FF2B5EF4-FFF2-40B4-BE49-F238E27FC236}">
                <a16:creationId xmlns:a16="http://schemas.microsoft.com/office/drawing/2014/main" id="{4CDB185C-1597-0748-A13D-7C0C9590D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6" y="1699790"/>
            <a:ext cx="2567126" cy="424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8677" name="Picture 3">
            <a:extLst>
              <a:ext uri="{FF2B5EF4-FFF2-40B4-BE49-F238E27FC236}">
                <a16:creationId xmlns:a16="http://schemas.microsoft.com/office/drawing/2014/main" id="{4245C5EA-E62C-7641-9328-2104679A3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699790"/>
            <a:ext cx="2708780" cy="418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8678" name="Picture 4">
            <a:extLst>
              <a:ext uri="{FF2B5EF4-FFF2-40B4-BE49-F238E27FC236}">
                <a16:creationId xmlns:a16="http://schemas.microsoft.com/office/drawing/2014/main" id="{3D478754-7411-1649-9D70-BFDA21FBB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110" y="1772816"/>
            <a:ext cx="2705890" cy="387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ZoneTexte 1">
            <a:extLst>
              <a:ext uri="{FF2B5EF4-FFF2-40B4-BE49-F238E27FC236}">
                <a16:creationId xmlns:a16="http://schemas.microsoft.com/office/drawing/2014/main" id="{2395DB5D-32D4-7545-A834-95CB5F5649DF}"/>
              </a:ext>
            </a:extLst>
          </p:cNvPr>
          <p:cNvSpPr txBox="1"/>
          <p:nvPr/>
        </p:nvSpPr>
        <p:spPr>
          <a:xfrm>
            <a:off x="611561" y="6007931"/>
            <a:ext cx="8568951" cy="830997"/>
          </a:xfrm>
          <a:prstGeom prst="rect">
            <a:avLst/>
          </a:prstGeom>
          <a:noFill/>
        </p:spPr>
        <p:txBody>
          <a:bodyPr wrap="square" rtlCol="0">
            <a:spAutoFit/>
          </a:bodyPr>
          <a:lstStyle/>
          <a:p>
            <a:r>
              <a:rPr lang="fr-FR" dirty="0"/>
              <a:t>L’Histoire est un </a:t>
            </a:r>
            <a:r>
              <a:rPr lang="fr-FR" b="1" dirty="0"/>
              <a:t>discours</a:t>
            </a:r>
            <a:r>
              <a:rPr lang="fr-FR" dirty="0"/>
              <a:t> (récit) qui se construit avec une </a:t>
            </a:r>
            <a:r>
              <a:rPr lang="fr-FR" b="1" dirty="0"/>
              <a:t>intention véridique</a:t>
            </a:r>
            <a:r>
              <a:rPr lang="fr-FR" dirty="0"/>
              <a:t> dans le </a:t>
            </a:r>
            <a:r>
              <a:rPr lang="fr-FR" b="1" dirty="0"/>
              <a:t>respect de règles</a:t>
            </a:r>
            <a:r>
              <a:rPr lang="fr-FR" dirty="0"/>
              <a:t> collectives (vérification).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contenu 2">
            <a:extLst>
              <a:ext uri="{FF2B5EF4-FFF2-40B4-BE49-F238E27FC236}">
                <a16:creationId xmlns:a16="http://schemas.microsoft.com/office/drawing/2014/main" id="{8489F034-D6B7-2D46-BAD5-4239FF87C55F}"/>
              </a:ext>
            </a:extLst>
          </p:cNvPr>
          <p:cNvSpPr>
            <a:spLocks noGrp="1"/>
          </p:cNvSpPr>
          <p:nvPr>
            <p:ph idx="1"/>
          </p:nvPr>
        </p:nvSpPr>
        <p:spPr>
          <a:xfrm>
            <a:off x="1062038" y="2362200"/>
            <a:ext cx="7769225" cy="4113213"/>
          </a:xfrm>
        </p:spPr>
        <p:txBody>
          <a:bodyPr/>
          <a:lstStyle/>
          <a:p>
            <a:pPr marL="0" indent="0" algn="just">
              <a:buFontTx/>
              <a:buNone/>
            </a:pPr>
            <a:r>
              <a:rPr lang="fr-FR" altLang="fr-FR" dirty="0">
                <a:ea typeface="ＭＳ Ｐゴシック" panose="020B0600070205080204" pitchFamily="34" charset="-128"/>
              </a:rPr>
              <a:t>• l’historicité est le </a:t>
            </a:r>
            <a:r>
              <a:rPr lang="fr-FR" altLang="fr-FR" b="1" dirty="0">
                <a:ea typeface="ＭＳ Ｐゴシック" panose="020B0600070205080204" pitchFamily="34" charset="-128"/>
              </a:rPr>
              <a:t>rapport au temps </a:t>
            </a:r>
            <a:r>
              <a:rPr lang="fr-FR" altLang="fr-FR" dirty="0">
                <a:ea typeface="ＭＳ Ｐゴシック" panose="020B0600070205080204" pitchFamily="34" charset="-128"/>
              </a:rPr>
              <a:t>(particulier, évolutif) </a:t>
            </a:r>
            <a:r>
              <a:rPr lang="fr-FR" altLang="fr-FR" b="1" dirty="0">
                <a:ea typeface="ＭＳ Ｐゴシック" panose="020B0600070205080204" pitchFamily="34" charset="-128"/>
              </a:rPr>
              <a:t>qu’entretient une société </a:t>
            </a:r>
            <a:r>
              <a:rPr lang="fr-FR" altLang="fr-FR" dirty="0">
                <a:ea typeface="ＭＳ Ｐゴシック" panose="020B0600070205080204" pitchFamily="34" charset="-128"/>
              </a:rPr>
              <a:t>(« </a:t>
            </a:r>
            <a:r>
              <a:rPr lang="fr-FR" altLang="fr-FR" i="1" dirty="0">
                <a:ea typeface="ＭＳ Ｐゴシック" panose="020B0600070205080204" pitchFamily="34" charset="-128"/>
              </a:rPr>
              <a:t>les modes d’articulation des trois catégories du passé, du présent et du futur</a:t>
            </a:r>
            <a:r>
              <a:rPr lang="fr-FR" altLang="fr-FR" dirty="0">
                <a:ea typeface="ＭＳ Ｐゴシック" panose="020B0600070205080204" pitchFamily="34" charset="-128"/>
              </a:rPr>
              <a:t> »)</a:t>
            </a:r>
          </a:p>
          <a:p>
            <a:pPr marL="0" indent="0">
              <a:buFontTx/>
              <a:buNone/>
            </a:pPr>
            <a:endParaRPr lang="fr-FR" altLang="fr-FR" dirty="0">
              <a:ea typeface="ＭＳ Ｐゴシック" panose="020B0600070205080204" pitchFamily="34" charset="-128"/>
            </a:endParaRPr>
          </a:p>
          <a:p>
            <a:pPr marL="0" indent="0" algn="just">
              <a:buFontTx/>
              <a:buNone/>
            </a:pPr>
            <a:r>
              <a:rPr lang="fr-FR" altLang="fr-FR" dirty="0">
                <a:ea typeface="ＭＳ Ｐゴシック" panose="020B0600070205080204" pitchFamily="34" charset="-128"/>
              </a:rPr>
              <a:t>• Le rapport au temps d’une société </a:t>
            </a:r>
            <a:r>
              <a:rPr lang="fr-FR" altLang="fr-FR" b="1" dirty="0">
                <a:ea typeface="ＭＳ Ｐゴシック" panose="020B0600070205080204" pitchFamily="34" charset="-128"/>
              </a:rPr>
              <a:t>évolue</a:t>
            </a:r>
            <a:r>
              <a:rPr lang="fr-FR" altLang="fr-FR" dirty="0">
                <a:ea typeface="ＭＳ Ｐゴシック" panose="020B0600070205080204" pitchFamily="34" charset="-128"/>
              </a:rPr>
              <a:t> (le « présentisme » actuel)</a:t>
            </a:r>
          </a:p>
        </p:txBody>
      </p:sp>
      <p:sp>
        <p:nvSpPr>
          <p:cNvPr id="33795" name="Text Box 1029">
            <a:extLst>
              <a:ext uri="{FF2B5EF4-FFF2-40B4-BE49-F238E27FC236}">
                <a16:creationId xmlns:a16="http://schemas.microsoft.com/office/drawing/2014/main" id="{C0DCA719-5BE7-BF4C-B3AD-DA0CB944F4EE}"/>
              </a:ext>
            </a:extLst>
          </p:cNvPr>
          <p:cNvSpPr txBox="1">
            <a:spLocks noChangeArrowheads="1"/>
          </p:cNvSpPr>
          <p:nvPr/>
        </p:nvSpPr>
        <p:spPr bwMode="auto">
          <a:xfrm>
            <a:off x="1066800" y="8382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2.4. Les régimes d’historicité </a:t>
            </a:r>
            <a:r>
              <a:rPr lang="fr-FR" altLang="fr-FR" sz="3200" b="1" dirty="0"/>
              <a:t>(</a:t>
            </a:r>
            <a:r>
              <a:rPr lang="fr-FR" altLang="fr-FR" sz="3200" b="1" dirty="0" err="1"/>
              <a:t>Hartog</a:t>
            </a:r>
            <a:r>
              <a:rPr lang="fr-FR" altLang="fr-FR" sz="32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a:extLst>
              <a:ext uri="{FF2B5EF4-FFF2-40B4-BE49-F238E27FC236}">
                <a16:creationId xmlns:a16="http://schemas.microsoft.com/office/drawing/2014/main" id="{A3158D2B-96C1-FD45-A110-4F56380AA52E}"/>
              </a:ext>
            </a:extLst>
          </p:cNvPr>
          <p:cNvSpPr>
            <a:spLocks noGrp="1" noChangeArrowheads="1"/>
          </p:cNvSpPr>
          <p:nvPr>
            <p:ph type="title"/>
          </p:nvPr>
        </p:nvSpPr>
        <p:spPr>
          <a:xfrm>
            <a:off x="1116013" y="549275"/>
            <a:ext cx="8208962" cy="935038"/>
          </a:xfrm>
        </p:spPr>
        <p:txBody>
          <a:bodyPr/>
          <a:lstStyle/>
          <a:p>
            <a:pPr eaLnBrk="1" hangingPunct="1"/>
            <a:r>
              <a:rPr lang="fr-FR" altLang="fr-FR" b="1" dirty="0">
                <a:ea typeface="ＭＳ Ｐゴシック" panose="020B0600070205080204" pitchFamily="34" charset="-128"/>
              </a:rPr>
              <a:t>III) Le document « source » du travail de l’historien </a:t>
            </a:r>
            <a:r>
              <a:rPr lang="fr-FR" altLang="fr-FR" dirty="0">
                <a:ea typeface="ＭＳ Ｐゴシック" panose="020B0600070205080204" pitchFamily="34" charset="-128"/>
              </a:rPr>
              <a:t>(l’élève)</a:t>
            </a:r>
          </a:p>
        </p:txBody>
      </p:sp>
      <p:sp>
        <p:nvSpPr>
          <p:cNvPr id="9219" name="Rectangle 1027">
            <a:extLst>
              <a:ext uri="{FF2B5EF4-FFF2-40B4-BE49-F238E27FC236}">
                <a16:creationId xmlns:a16="http://schemas.microsoft.com/office/drawing/2014/main" id="{63902D77-C178-9D49-84BB-01363E3AC20D}"/>
              </a:ext>
            </a:extLst>
          </p:cNvPr>
          <p:cNvSpPr>
            <a:spLocks noGrp="1" noChangeArrowheads="1"/>
          </p:cNvSpPr>
          <p:nvPr>
            <p:ph type="body" idx="1"/>
          </p:nvPr>
        </p:nvSpPr>
        <p:spPr>
          <a:xfrm>
            <a:off x="1828800" y="2590800"/>
            <a:ext cx="7086600" cy="685800"/>
          </a:xfrm>
        </p:spPr>
        <p:txBody>
          <a:bodyPr/>
          <a:lstStyle/>
          <a:p>
            <a:pPr eaLnBrk="1" hangingPunct="1">
              <a:lnSpc>
                <a:spcPct val="90000"/>
              </a:lnSpc>
              <a:buFontTx/>
              <a:buNone/>
            </a:pPr>
            <a:r>
              <a:rPr lang="fr-FR" altLang="fr-FR" sz="4000" b="1">
                <a:ea typeface="ＭＳ Ｐゴシック" panose="020B0600070205080204" pitchFamily="34" charset="-128"/>
              </a:rPr>
              <a:t>496, le b</a:t>
            </a:r>
            <a:r>
              <a:rPr lang="fr-FR" altLang="ja-JP" sz="4000" b="1">
                <a:ea typeface="ＭＳ Ｐゴシック" panose="020B0600070205080204" pitchFamily="34" charset="-128"/>
              </a:rPr>
              <a:t>aptême de Clovis</a:t>
            </a:r>
            <a:endParaRPr lang="fr-FR" altLang="fr-FR" sz="4000" b="1">
              <a:ea typeface="ＭＳ Ｐゴシック" panose="020B0600070205080204" pitchFamily="34" charset="-128"/>
            </a:endParaRPr>
          </a:p>
          <a:p>
            <a:pPr eaLnBrk="1" hangingPunct="1">
              <a:lnSpc>
                <a:spcPct val="90000"/>
              </a:lnSpc>
              <a:buFontTx/>
              <a:buNone/>
            </a:pPr>
            <a:endParaRPr lang="fr-FR" altLang="fr-FR" sz="2800" u="sng">
              <a:ea typeface="ＭＳ Ｐゴシック" panose="020B0600070205080204" pitchFamily="34" charset="-128"/>
            </a:endParaRPr>
          </a:p>
          <a:p>
            <a:pPr algn="just" eaLnBrk="1" hangingPunct="1">
              <a:lnSpc>
                <a:spcPct val="90000"/>
              </a:lnSpc>
              <a:buFontTx/>
              <a:buNone/>
            </a:pPr>
            <a:endParaRPr lang="fr-FR" altLang="fr-FR" sz="2000">
              <a:ea typeface="ＭＳ Ｐゴシック" panose="020B0600070205080204" pitchFamily="34" charset="-128"/>
            </a:endParaRPr>
          </a:p>
        </p:txBody>
      </p:sp>
      <p:sp>
        <p:nvSpPr>
          <p:cNvPr id="9224" name="Text Box 1032">
            <a:extLst>
              <a:ext uri="{FF2B5EF4-FFF2-40B4-BE49-F238E27FC236}">
                <a16:creationId xmlns:a16="http://schemas.microsoft.com/office/drawing/2014/main" id="{CAEBAEAA-C1D4-C142-8C0A-18098141A94F}"/>
              </a:ext>
            </a:extLst>
          </p:cNvPr>
          <p:cNvSpPr txBox="1">
            <a:spLocks noChangeArrowheads="1"/>
          </p:cNvSpPr>
          <p:nvPr/>
        </p:nvSpPr>
        <p:spPr bwMode="auto">
          <a:xfrm>
            <a:off x="822325" y="3657600"/>
            <a:ext cx="80168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u="sng"/>
              <a:t>Source principale</a:t>
            </a:r>
            <a:r>
              <a:rPr lang="fr-FR" altLang="fr-FR" sz="2800"/>
              <a:t> : le texte de Grégoire de Tours sur le baptême de Clovis (</a:t>
            </a:r>
            <a:r>
              <a:rPr lang="fr-FR" altLang="fr-FR" sz="2800" u="sng"/>
              <a:t>Histoire des Francs</a:t>
            </a:r>
            <a:r>
              <a:rPr lang="fr-FR" altLang="fr-FR" sz="2800"/>
              <a:t>)</a:t>
            </a:r>
            <a:endParaRPr lang="fr-FR" altLang="fr-FR" sz="2800" u="sng"/>
          </a:p>
          <a:p>
            <a:pPr algn="just" eaLnBrk="1" hangingPunct="1">
              <a:spcBef>
                <a:spcPct val="20000"/>
              </a:spcBef>
            </a:pPr>
            <a:r>
              <a:rPr lang="fr-FR" altLang="fr-FR" sz="2800" u="sng"/>
              <a:t>Sources secondaires</a:t>
            </a:r>
            <a:r>
              <a:rPr lang="fr-FR" altLang="fr-FR" sz="2800"/>
              <a:t> : les représentations du baptême de Clovis</a:t>
            </a:r>
          </a:p>
          <a:p>
            <a:pPr algn="just" eaLnBrk="1" hangingPunct="1">
              <a:spcBef>
                <a:spcPct val="20000"/>
              </a:spcBef>
            </a:pPr>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arn(out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 calcmode="lin" valueType="num">
                                      <p:cBhvr additive="base">
                                        <p:cTn id="12" dur="500" fill="hold"/>
                                        <p:tgtEl>
                                          <p:spTgt spid="9224"/>
                                        </p:tgtEl>
                                        <p:attrNameLst>
                                          <p:attrName>ppt_x</p:attrName>
                                        </p:attrNameLst>
                                      </p:cBhvr>
                                      <p:tavLst>
                                        <p:tav tm="0">
                                          <p:val>
                                            <p:strVal val="1+#ppt_w/2"/>
                                          </p:val>
                                        </p:tav>
                                        <p:tav tm="100000">
                                          <p:val>
                                            <p:strVal val="#ppt_x"/>
                                          </p:val>
                                        </p:tav>
                                      </p:tavLst>
                                    </p:anim>
                                    <p:anim calcmode="lin" valueType="num">
                                      <p:cBhvr additive="base">
                                        <p:cTn id="13"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régoiredeTours2">
            <a:extLst>
              <a:ext uri="{FF2B5EF4-FFF2-40B4-BE49-F238E27FC236}">
                <a16:creationId xmlns:a16="http://schemas.microsoft.com/office/drawing/2014/main" id="{C00019F7-8228-8045-AB3D-3095ED0BC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309813"/>
            <a:ext cx="290195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Image 2" descr="HistoiredesFrancsGregoiredeTours.jpg">
            <a:extLst>
              <a:ext uri="{FF2B5EF4-FFF2-40B4-BE49-F238E27FC236}">
                <a16:creationId xmlns:a16="http://schemas.microsoft.com/office/drawing/2014/main" id="{787CEB58-4693-8F47-B4B1-34437B6C8E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861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Image 3" descr="HistoiredesFrancsGregoiredeTours2.jpg">
            <a:extLst>
              <a:ext uri="{FF2B5EF4-FFF2-40B4-BE49-F238E27FC236}">
                <a16:creationId xmlns:a16="http://schemas.microsoft.com/office/drawing/2014/main" id="{933FE064-D01C-3E4E-ADC9-0CA3EFE25E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0225" y="0"/>
            <a:ext cx="35337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ImageClovisHachette5e2002-150">
            <a:extLst>
              <a:ext uri="{FF2B5EF4-FFF2-40B4-BE49-F238E27FC236}">
                <a16:creationId xmlns:a16="http://schemas.microsoft.com/office/drawing/2014/main" id="{D875869C-41F1-5D4F-9348-73CFC0D6F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1534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ImageClovisHatierCycleIII2000-150">
            <a:extLst>
              <a:ext uri="{FF2B5EF4-FFF2-40B4-BE49-F238E27FC236}">
                <a16:creationId xmlns:a16="http://schemas.microsoft.com/office/drawing/2014/main" id="{B4DE8079-4791-EF4D-BE68-5F8960E11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676400"/>
            <a:ext cx="532765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ImageClovisMagnard5e2005-150">
            <a:extLst>
              <a:ext uri="{FF2B5EF4-FFF2-40B4-BE49-F238E27FC236}">
                <a16:creationId xmlns:a16="http://schemas.microsoft.com/office/drawing/2014/main" id="{2B0A981B-8743-5140-9198-3F3EA2D71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863" y="69850"/>
            <a:ext cx="4071937"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78C8645-43B1-A0E8-66D9-21BC8C8F73B7}"/>
              </a:ext>
            </a:extLst>
          </p:cNvPr>
          <p:cNvPicPr>
            <a:picLocks noChangeAspect="1"/>
          </p:cNvPicPr>
          <p:nvPr/>
        </p:nvPicPr>
        <p:blipFill>
          <a:blip r:embed="rId2"/>
          <a:stretch>
            <a:fillRect/>
          </a:stretch>
        </p:blipFill>
        <p:spPr>
          <a:xfrm>
            <a:off x="899592" y="1268760"/>
            <a:ext cx="8153019" cy="4815741"/>
          </a:xfrm>
          <a:prstGeom prst="rect">
            <a:avLst/>
          </a:prstGeom>
        </p:spPr>
      </p:pic>
      <p:sp>
        <p:nvSpPr>
          <p:cNvPr id="2" name="ZoneTexte 1">
            <a:extLst>
              <a:ext uri="{FF2B5EF4-FFF2-40B4-BE49-F238E27FC236}">
                <a16:creationId xmlns:a16="http://schemas.microsoft.com/office/drawing/2014/main" id="{7042B272-E194-1726-CD00-51457AFB93C4}"/>
              </a:ext>
            </a:extLst>
          </p:cNvPr>
          <p:cNvSpPr txBox="1"/>
          <p:nvPr/>
        </p:nvSpPr>
        <p:spPr>
          <a:xfrm>
            <a:off x="886473" y="511889"/>
            <a:ext cx="8084264" cy="523220"/>
          </a:xfrm>
          <a:prstGeom prst="rect">
            <a:avLst/>
          </a:prstGeom>
          <a:noFill/>
        </p:spPr>
        <p:txBody>
          <a:bodyPr wrap="none" rtlCol="0">
            <a:spAutoFit/>
          </a:bodyPr>
          <a:lstStyle/>
          <a:p>
            <a:r>
              <a:rPr lang="fr-FR" sz="2800" dirty="0"/>
              <a:t>Cochez la ou les bonnes définitions du terme "histoire"</a:t>
            </a:r>
          </a:p>
        </p:txBody>
      </p:sp>
    </p:spTree>
    <p:extLst>
      <p:ext uri="{BB962C8B-B14F-4D97-AF65-F5344CB8AC3E}">
        <p14:creationId xmlns:p14="http://schemas.microsoft.com/office/powerpoint/2010/main" val="411309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ClovisBelin5e1997-150">
            <a:extLst>
              <a:ext uri="{FF2B5EF4-FFF2-40B4-BE49-F238E27FC236}">
                <a16:creationId xmlns:a16="http://schemas.microsoft.com/office/drawing/2014/main" id="{2AFC310A-64B9-7843-9B4A-B8E1667D9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08063"/>
            <a:ext cx="891540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Clovis'HachetteCM12005-150">
            <a:extLst>
              <a:ext uri="{FF2B5EF4-FFF2-40B4-BE49-F238E27FC236}">
                <a16:creationId xmlns:a16="http://schemas.microsoft.com/office/drawing/2014/main" id="{697B8826-55FF-D249-BE92-CC6BAAB48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3188"/>
            <a:ext cx="8077200" cy="660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ClovisHachette5e1997-150">
            <a:extLst>
              <a:ext uri="{FF2B5EF4-FFF2-40B4-BE49-F238E27FC236}">
                <a16:creationId xmlns:a16="http://schemas.microsoft.com/office/drawing/2014/main" id="{91790C8E-024B-2C4B-8E67-8D305F9EE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3" y="136525"/>
            <a:ext cx="6980237"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ageClovisEpinalMagnard5e2005-150">
            <a:extLst>
              <a:ext uri="{FF2B5EF4-FFF2-40B4-BE49-F238E27FC236}">
                <a16:creationId xmlns:a16="http://schemas.microsoft.com/office/drawing/2014/main" id="{88A14029-AAB0-3A4B-A342-9C984B5A5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4300"/>
            <a:ext cx="49720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B5D939BE-8759-7F4E-AB7E-7D0CF5BC8379}"/>
              </a:ext>
            </a:extLst>
          </p:cNvPr>
          <p:cNvSpPr txBox="1"/>
          <p:nvPr/>
        </p:nvSpPr>
        <p:spPr>
          <a:xfrm>
            <a:off x="6212910" y="3594970"/>
            <a:ext cx="2751578" cy="1938992"/>
          </a:xfrm>
          <a:prstGeom prst="rect">
            <a:avLst/>
          </a:prstGeom>
          <a:noFill/>
        </p:spPr>
        <p:txBody>
          <a:bodyPr wrap="square" rtlCol="0">
            <a:spAutoFit/>
          </a:bodyPr>
          <a:lstStyle/>
          <a:p>
            <a:r>
              <a:rPr lang="fr-FR" dirty="0"/>
              <a:t>Les images figurant dans les manuels scolaires étaient proches (fin XIXème –&gt;1950)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2BFDFBDE-11FB-4845-B2E8-BD7D21548F26}"/>
              </a:ext>
            </a:extLst>
          </p:cNvPr>
          <p:cNvSpPr txBox="1">
            <a:spLocks noChangeArrowheads="1"/>
          </p:cNvSpPr>
          <p:nvPr/>
        </p:nvSpPr>
        <p:spPr bwMode="auto">
          <a:xfrm>
            <a:off x="914400" y="4508500"/>
            <a:ext cx="8001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b="1" u="sng" dirty="0"/>
              <a:t>3ème niveau de lecture</a:t>
            </a:r>
            <a:r>
              <a:rPr lang="fr-FR" altLang="fr-FR" sz="2800" b="1" dirty="0"/>
              <a:t> : la représentation du fait, son écho, sa « mémoire » ou </a:t>
            </a:r>
            <a:r>
              <a:rPr lang="fr-FR" altLang="fr-FR" sz="2800" b="1" dirty="0">
                <a:solidFill>
                  <a:srgbClr val="0070C0"/>
                </a:solidFill>
              </a:rPr>
              <a:t>comment le fait devient un événement</a:t>
            </a:r>
            <a:r>
              <a:rPr lang="fr-FR" altLang="fr-FR" sz="2800" b="1" dirty="0"/>
              <a:t> (à court terme, à moyen et à long terme), est commémoré ou bien oublié</a:t>
            </a:r>
          </a:p>
        </p:txBody>
      </p:sp>
      <p:sp>
        <p:nvSpPr>
          <p:cNvPr id="23555" name="Text Box 3">
            <a:extLst>
              <a:ext uri="{FF2B5EF4-FFF2-40B4-BE49-F238E27FC236}">
                <a16:creationId xmlns:a16="http://schemas.microsoft.com/office/drawing/2014/main" id="{494C955A-F8A4-2F47-8DB4-B8160D5DBF27}"/>
              </a:ext>
            </a:extLst>
          </p:cNvPr>
          <p:cNvSpPr txBox="1">
            <a:spLocks noChangeArrowheads="1"/>
          </p:cNvSpPr>
          <p:nvPr/>
        </p:nvSpPr>
        <p:spPr bwMode="auto">
          <a:xfrm>
            <a:off x="865188" y="2276872"/>
            <a:ext cx="80502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b="1" u="sng" dirty="0"/>
              <a:t>2ème niveau de lecture</a:t>
            </a:r>
            <a:r>
              <a:rPr lang="fr-FR" altLang="fr-FR" sz="2800" b="1" dirty="0"/>
              <a:t> : le document passé au crible de la méthode historique (auteur, date de réalisation…) et des hypothèses interprétatives : </a:t>
            </a:r>
            <a:r>
              <a:rPr lang="fr-FR" altLang="fr-FR" sz="2800" b="1" dirty="0">
                <a:solidFill>
                  <a:srgbClr val="0070C0"/>
                </a:solidFill>
              </a:rPr>
              <a:t>peut être une conversion par intérêt politique</a:t>
            </a:r>
          </a:p>
        </p:txBody>
      </p:sp>
      <p:sp>
        <p:nvSpPr>
          <p:cNvPr id="23556" name="Text Box 4">
            <a:extLst>
              <a:ext uri="{FF2B5EF4-FFF2-40B4-BE49-F238E27FC236}">
                <a16:creationId xmlns:a16="http://schemas.microsoft.com/office/drawing/2014/main" id="{9AD784BA-CBE0-AC41-94D0-09FF486B1F57}"/>
              </a:ext>
            </a:extLst>
          </p:cNvPr>
          <p:cNvSpPr txBox="1">
            <a:spLocks noChangeArrowheads="1"/>
          </p:cNvSpPr>
          <p:nvPr/>
        </p:nvSpPr>
        <p:spPr bwMode="auto">
          <a:xfrm>
            <a:off x="838200" y="947738"/>
            <a:ext cx="8026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2800" b="1" u="sng" dirty="0"/>
              <a:t>1er niveau de lecture </a:t>
            </a:r>
            <a:r>
              <a:rPr lang="fr-FR" altLang="fr-FR" sz="2800" b="1" dirty="0"/>
              <a:t>: </a:t>
            </a:r>
            <a:r>
              <a:rPr lang="fr-FR" altLang="fr-FR" sz="2800" b="1" dirty="0">
                <a:solidFill>
                  <a:srgbClr val="0070C0"/>
                </a:solidFill>
              </a:rPr>
              <a:t>une conversion de conviction</a:t>
            </a:r>
          </a:p>
          <a:p>
            <a:pPr eaLnBrk="1" hangingPunct="1">
              <a:spcBef>
                <a:spcPct val="20000"/>
              </a:spcBef>
            </a:pPr>
            <a:endParaRPr lang="fr-FR" altLang="fr-FR"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additive="base">
                                        <p:cTn id="13" dur="500" fill="hold"/>
                                        <p:tgtEl>
                                          <p:spTgt spid="23555"/>
                                        </p:tgtEl>
                                        <p:attrNameLst>
                                          <p:attrName>ppt_x</p:attrName>
                                        </p:attrNameLst>
                                      </p:cBhvr>
                                      <p:tavLst>
                                        <p:tav tm="0">
                                          <p:val>
                                            <p:strVal val="0-#ppt_w/2"/>
                                          </p:val>
                                        </p:tav>
                                        <p:tav tm="100000">
                                          <p:val>
                                            <p:strVal val="#ppt_x"/>
                                          </p:val>
                                        </p:tav>
                                      </p:tavLst>
                                    </p:anim>
                                    <p:anim calcmode="lin" valueType="num">
                                      <p:cBhvr additive="base">
                                        <p:cTn id="14"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4"/>
                                        </p:tgtEl>
                                        <p:attrNameLst>
                                          <p:attrName>style.visibility</p:attrName>
                                        </p:attrNameLst>
                                      </p:cBhvr>
                                      <p:to>
                                        <p:strVal val="visible"/>
                                      </p:to>
                                    </p:set>
                                    <p:anim calcmode="lin" valueType="num">
                                      <p:cBhvr additive="base">
                                        <p:cTn id="19" dur="500" fill="hold"/>
                                        <p:tgtEl>
                                          <p:spTgt spid="23554"/>
                                        </p:tgtEl>
                                        <p:attrNameLst>
                                          <p:attrName>ppt_x</p:attrName>
                                        </p:attrNameLst>
                                      </p:cBhvr>
                                      <p:tavLst>
                                        <p:tav tm="0">
                                          <p:val>
                                            <p:strVal val="0-#ppt_w/2"/>
                                          </p:val>
                                        </p:tav>
                                        <p:tav tm="100000">
                                          <p:val>
                                            <p:strVal val="#ppt_x"/>
                                          </p:val>
                                        </p:tav>
                                      </p:tavLst>
                                    </p:anim>
                                    <p:anim calcmode="lin" valueType="num">
                                      <p:cBhvr additive="base">
                                        <p:cTn id="20"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P spid="2355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9D926E3-E134-914C-16C9-74FC7BE29F5F}"/>
              </a:ext>
            </a:extLst>
          </p:cNvPr>
          <p:cNvSpPr txBox="1"/>
          <p:nvPr/>
        </p:nvSpPr>
        <p:spPr>
          <a:xfrm>
            <a:off x="5436095" y="2780928"/>
            <a:ext cx="3707905" cy="1754326"/>
          </a:xfrm>
          <a:prstGeom prst="rect">
            <a:avLst/>
          </a:prstGeom>
          <a:noFill/>
        </p:spPr>
        <p:txBody>
          <a:bodyPr wrap="square" rtlCol="0">
            <a:spAutoFit/>
          </a:bodyPr>
          <a:lstStyle/>
          <a:p>
            <a:r>
              <a:rPr lang="fr-FR" sz="1800" b="0" i="0" u="none" strike="noStrike" dirty="0">
                <a:solidFill>
                  <a:srgbClr val="202122"/>
                </a:solidFill>
                <a:effectLst/>
                <a:latin typeface="Arial" panose="020B0604020202020204" pitchFamily="34" charset="0"/>
              </a:rPr>
              <a:t>Songe de Constantin I</a:t>
            </a:r>
            <a:r>
              <a:rPr lang="fr-FR" sz="1800" b="0" i="0" u="none" strike="noStrike" baseline="30000" dirty="0">
                <a:solidFill>
                  <a:srgbClr val="202122"/>
                </a:solidFill>
                <a:effectLst/>
                <a:latin typeface="Arial" panose="020B0604020202020204" pitchFamily="34" charset="0"/>
              </a:rPr>
              <a:t>er</a:t>
            </a:r>
            <a:r>
              <a:rPr lang="fr-FR" sz="1800" b="0" i="0" u="none" strike="noStrike" dirty="0">
                <a:solidFill>
                  <a:srgbClr val="202122"/>
                </a:solidFill>
                <a:effectLst/>
                <a:latin typeface="Arial" panose="020B0604020202020204" pitchFamily="34" charset="0"/>
              </a:rPr>
              <a:t> et </a:t>
            </a:r>
            <a:r>
              <a:rPr lang="fr-FR" sz="1800" b="0" i="0" u="none" strike="noStrike" dirty="0">
                <a:solidFill>
                  <a:srgbClr val="795CB2"/>
                </a:solidFill>
                <a:effectLst/>
                <a:latin typeface="Arial" panose="020B0604020202020204" pitchFamily="34" charset="0"/>
                <a:hlinkClick r:id="rId2" tooltip="Bataille du pont Milvius"/>
              </a:rPr>
              <a:t>bataille du pont Milvius</a:t>
            </a:r>
            <a:r>
              <a:rPr lang="fr-FR" sz="1800" b="0" i="0" u="none" strike="noStrike" dirty="0">
                <a:solidFill>
                  <a:srgbClr val="795CB2"/>
                </a:solidFill>
                <a:effectLst/>
                <a:latin typeface="Arial" panose="020B0604020202020204" pitchFamily="34" charset="0"/>
              </a:rPr>
              <a:t> (312)</a:t>
            </a:r>
            <a:r>
              <a:rPr lang="fr-FR" sz="1800" b="0" i="0" u="none" strike="noStrike" dirty="0">
                <a:solidFill>
                  <a:srgbClr val="202122"/>
                </a:solidFill>
                <a:effectLst/>
                <a:latin typeface="Arial" panose="020B0604020202020204" pitchFamily="34" charset="0"/>
              </a:rPr>
              <a:t>, </a:t>
            </a:r>
          </a:p>
          <a:p>
            <a:r>
              <a:rPr lang="fr-FR" sz="1800" dirty="0">
                <a:solidFill>
                  <a:srgbClr val="202122"/>
                </a:solidFill>
                <a:latin typeface="Arial" panose="020B0604020202020204" pitchFamily="34" charset="0"/>
              </a:rPr>
              <a:t>I</a:t>
            </a:r>
            <a:r>
              <a:rPr lang="fr-FR" sz="1800" b="0" i="0" u="none" strike="noStrike" dirty="0">
                <a:solidFill>
                  <a:srgbClr val="202122"/>
                </a:solidFill>
                <a:effectLst/>
                <a:latin typeface="Arial" panose="020B0604020202020204" pitchFamily="34" charset="0"/>
              </a:rPr>
              <a:t>llustration des </a:t>
            </a:r>
            <a:r>
              <a:rPr lang="fr-FR" sz="1800" b="0" i="1" u="none" strike="noStrike" dirty="0">
                <a:solidFill>
                  <a:srgbClr val="202122"/>
                </a:solidFill>
                <a:effectLst/>
                <a:latin typeface="Arial" panose="020B0604020202020204" pitchFamily="34" charset="0"/>
              </a:rPr>
              <a:t>Homélies</a:t>
            </a:r>
            <a:r>
              <a:rPr lang="fr-FR" sz="1800" b="0" i="0" u="none" strike="noStrike" dirty="0">
                <a:solidFill>
                  <a:srgbClr val="202122"/>
                </a:solidFill>
                <a:effectLst/>
                <a:latin typeface="Arial" panose="020B0604020202020204" pitchFamily="34" charset="0"/>
              </a:rPr>
              <a:t> de </a:t>
            </a:r>
            <a:r>
              <a:rPr lang="fr-FR" sz="1800" b="0" i="0" u="none" strike="noStrike" dirty="0">
                <a:solidFill>
                  <a:srgbClr val="795CB2"/>
                </a:solidFill>
                <a:effectLst/>
                <a:latin typeface="Arial" panose="020B0604020202020204" pitchFamily="34" charset="0"/>
                <a:hlinkClick r:id="rId3" tooltip="Grégoire de Nazianze"/>
              </a:rPr>
              <a:t>Grégoire de Nazianze</a:t>
            </a:r>
            <a:r>
              <a:rPr lang="fr-FR" sz="1800" b="0" i="0" u="none" strike="noStrike" dirty="0">
                <a:solidFill>
                  <a:srgbClr val="202122"/>
                </a:solidFill>
                <a:effectLst/>
                <a:latin typeface="Arial" panose="020B0604020202020204" pitchFamily="34" charset="0"/>
              </a:rPr>
              <a:t>, 879-882, </a:t>
            </a:r>
            <a:r>
              <a:rPr lang="fr-FR" sz="1800" b="0" i="0" u="none" strike="noStrike" dirty="0">
                <a:solidFill>
                  <a:srgbClr val="795CB2"/>
                </a:solidFill>
                <a:effectLst/>
                <a:latin typeface="Arial" panose="020B0604020202020204" pitchFamily="34" charset="0"/>
                <a:hlinkClick r:id="rId4" tooltip="Bibliothèque nationale de France"/>
              </a:rPr>
              <a:t>Bibliothèque nationale de France</a:t>
            </a:r>
            <a:r>
              <a:rPr lang="fr-FR" sz="1800" b="0" i="0" u="none" strike="noStrike" dirty="0">
                <a:solidFill>
                  <a:srgbClr val="202122"/>
                </a:solidFill>
                <a:effectLst/>
                <a:latin typeface="Arial" panose="020B0604020202020204" pitchFamily="34" charset="0"/>
              </a:rPr>
              <a:t> (Ms. grec).</a:t>
            </a:r>
            <a:endParaRPr lang="fr-FR" sz="1800" dirty="0"/>
          </a:p>
        </p:txBody>
      </p:sp>
      <p:pic>
        <p:nvPicPr>
          <p:cNvPr id="8" name="Image 7">
            <a:extLst>
              <a:ext uri="{FF2B5EF4-FFF2-40B4-BE49-F238E27FC236}">
                <a16:creationId xmlns:a16="http://schemas.microsoft.com/office/drawing/2014/main" id="{ABB78D36-8A75-EDCD-901C-DC5F7DB89CB9}"/>
              </a:ext>
            </a:extLst>
          </p:cNvPr>
          <p:cNvPicPr>
            <a:picLocks noChangeAspect="1"/>
          </p:cNvPicPr>
          <p:nvPr/>
        </p:nvPicPr>
        <p:blipFill>
          <a:blip r:embed="rId5"/>
          <a:stretch>
            <a:fillRect/>
          </a:stretch>
        </p:blipFill>
        <p:spPr>
          <a:xfrm>
            <a:off x="683568" y="0"/>
            <a:ext cx="4644676" cy="6858000"/>
          </a:xfrm>
          <a:prstGeom prst="rect">
            <a:avLst/>
          </a:prstGeom>
        </p:spPr>
      </p:pic>
    </p:spTree>
    <p:extLst>
      <p:ext uri="{BB962C8B-B14F-4D97-AF65-F5344CB8AC3E}">
        <p14:creationId xmlns:p14="http://schemas.microsoft.com/office/powerpoint/2010/main" val="102311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a:extLst>
              <a:ext uri="{FF2B5EF4-FFF2-40B4-BE49-F238E27FC236}">
                <a16:creationId xmlns:a16="http://schemas.microsoft.com/office/drawing/2014/main" id="{2F8230E9-2A01-A34F-84C6-C12C2EDE08A1}"/>
              </a:ext>
            </a:extLst>
          </p:cNvPr>
          <p:cNvCxnSpPr/>
          <p:nvPr/>
        </p:nvCxnSpPr>
        <p:spPr bwMode="auto">
          <a:xfrm>
            <a:off x="1259632" y="3933056"/>
            <a:ext cx="7344816" cy="0"/>
          </a:xfrm>
          <a:prstGeom prst="straightConnector1">
            <a:avLst/>
          </a:prstGeom>
          <a:solidFill>
            <a:schemeClr val="accent1"/>
          </a:solidFill>
          <a:ln w="63500" cap="flat" cmpd="sng" algn="ctr">
            <a:solidFill>
              <a:schemeClr val="tx1"/>
            </a:solidFill>
            <a:prstDash val="solid"/>
            <a:round/>
            <a:headEnd type="none" w="med" len="med"/>
            <a:tailEnd type="triangle"/>
          </a:ln>
          <a:effectLst/>
        </p:spPr>
      </p:cxnSp>
      <p:cxnSp>
        <p:nvCxnSpPr>
          <p:cNvPr id="5" name="Connecteur droit avec flèche 4">
            <a:extLst>
              <a:ext uri="{FF2B5EF4-FFF2-40B4-BE49-F238E27FC236}">
                <a16:creationId xmlns:a16="http://schemas.microsoft.com/office/drawing/2014/main" id="{FCE61425-1CF0-0F40-A57B-359681FFE4A8}"/>
              </a:ext>
            </a:extLst>
          </p:cNvPr>
          <p:cNvCxnSpPr/>
          <p:nvPr/>
        </p:nvCxnSpPr>
        <p:spPr bwMode="auto">
          <a:xfrm>
            <a:off x="1907704" y="2636912"/>
            <a:ext cx="0" cy="1296144"/>
          </a:xfrm>
          <a:prstGeom prst="straightConnector1">
            <a:avLst/>
          </a:prstGeom>
          <a:solidFill>
            <a:schemeClr val="accent1"/>
          </a:solidFill>
          <a:ln w="44450" cap="flat" cmpd="sng" algn="ctr">
            <a:solidFill>
              <a:schemeClr val="tx1"/>
            </a:solidFill>
            <a:prstDash val="solid"/>
            <a:round/>
            <a:headEnd type="none" w="med" len="med"/>
            <a:tailEnd type="triangle"/>
          </a:ln>
          <a:effectLst/>
        </p:spPr>
      </p:cxnSp>
      <p:sp>
        <p:nvSpPr>
          <p:cNvPr id="7" name="Arc plein 6">
            <a:extLst>
              <a:ext uri="{FF2B5EF4-FFF2-40B4-BE49-F238E27FC236}">
                <a16:creationId xmlns:a16="http://schemas.microsoft.com/office/drawing/2014/main" id="{0CDF4CF3-7E67-F145-BB33-8D777B55FBB4}"/>
              </a:ext>
            </a:extLst>
          </p:cNvPr>
          <p:cNvSpPr/>
          <p:nvPr/>
        </p:nvSpPr>
        <p:spPr bwMode="auto">
          <a:xfrm rot="5400000">
            <a:off x="1264150" y="2884430"/>
            <a:ext cx="1296144" cy="1881227"/>
          </a:xfrm>
          <a:prstGeom prst="blockArc">
            <a:avLst>
              <a:gd name="adj1" fmla="val 10757509"/>
              <a:gd name="adj2" fmla="val 0"/>
              <a:gd name="adj3" fmla="val 25000"/>
            </a:avLst>
          </a:prstGeom>
          <a:solidFill>
            <a:schemeClr val="accent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pitchFamily="-110" charset="0"/>
            </a:endParaRPr>
          </a:p>
        </p:txBody>
      </p:sp>
      <p:sp>
        <p:nvSpPr>
          <p:cNvPr id="9" name="ZoneTexte 8">
            <a:extLst>
              <a:ext uri="{FF2B5EF4-FFF2-40B4-BE49-F238E27FC236}">
                <a16:creationId xmlns:a16="http://schemas.microsoft.com/office/drawing/2014/main" id="{BA23CFBA-4F3B-814F-B8C1-083D5E0AC269}"/>
              </a:ext>
            </a:extLst>
          </p:cNvPr>
          <p:cNvSpPr txBox="1"/>
          <p:nvPr/>
        </p:nvSpPr>
        <p:spPr>
          <a:xfrm>
            <a:off x="1907703" y="2060848"/>
            <a:ext cx="3744414" cy="830997"/>
          </a:xfrm>
          <a:prstGeom prst="rect">
            <a:avLst/>
          </a:prstGeom>
          <a:noFill/>
        </p:spPr>
        <p:txBody>
          <a:bodyPr wrap="square" rtlCol="0">
            <a:spAutoFit/>
          </a:bodyPr>
          <a:lstStyle/>
          <a:p>
            <a:r>
              <a:rPr lang="fr-FR" b="1" dirty="0"/>
              <a:t>Réception</a:t>
            </a:r>
            <a:r>
              <a:rPr lang="fr-FR" dirty="0"/>
              <a:t> du fait</a:t>
            </a:r>
          </a:p>
          <a:p>
            <a:r>
              <a:rPr lang="fr-FR" dirty="0"/>
              <a:t>qui en fait un </a:t>
            </a:r>
            <a:r>
              <a:rPr lang="fr-FR" b="1" dirty="0"/>
              <a:t>événement</a:t>
            </a:r>
          </a:p>
        </p:txBody>
      </p:sp>
      <p:sp>
        <p:nvSpPr>
          <p:cNvPr id="10" name="Arc plein 9">
            <a:extLst>
              <a:ext uri="{FF2B5EF4-FFF2-40B4-BE49-F238E27FC236}">
                <a16:creationId xmlns:a16="http://schemas.microsoft.com/office/drawing/2014/main" id="{B0053317-A226-EB4E-B800-33BD702E1840}"/>
              </a:ext>
            </a:extLst>
          </p:cNvPr>
          <p:cNvSpPr/>
          <p:nvPr/>
        </p:nvSpPr>
        <p:spPr bwMode="auto">
          <a:xfrm rot="5400000">
            <a:off x="1133639" y="2042867"/>
            <a:ext cx="1548144" cy="3312354"/>
          </a:xfrm>
          <a:prstGeom prst="blockArc">
            <a:avLst>
              <a:gd name="adj1" fmla="val 10757509"/>
              <a:gd name="adj2" fmla="val 0"/>
              <a:gd name="adj3" fmla="val 25000"/>
            </a:avLst>
          </a:prstGeom>
          <a:solidFill>
            <a:schemeClr val="accent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pitchFamily="-110" charset="0"/>
            </a:endParaRPr>
          </a:p>
        </p:txBody>
      </p:sp>
      <p:cxnSp>
        <p:nvCxnSpPr>
          <p:cNvPr id="12" name="Connecteur en arc 11">
            <a:extLst>
              <a:ext uri="{FF2B5EF4-FFF2-40B4-BE49-F238E27FC236}">
                <a16:creationId xmlns:a16="http://schemas.microsoft.com/office/drawing/2014/main" id="{9372D1C7-07FF-7A46-9977-B12BC858B772}"/>
              </a:ext>
            </a:extLst>
          </p:cNvPr>
          <p:cNvCxnSpPr>
            <a:cxnSpLocks/>
          </p:cNvCxnSpPr>
          <p:nvPr/>
        </p:nvCxnSpPr>
        <p:spPr bwMode="auto">
          <a:xfrm>
            <a:off x="3131840" y="3176971"/>
            <a:ext cx="4608512" cy="455886"/>
          </a:xfrm>
          <a:prstGeom prst="curvedConnector3">
            <a:avLst>
              <a:gd name="adj1" fmla="val 44488"/>
            </a:avLst>
          </a:prstGeom>
          <a:solidFill>
            <a:schemeClr val="accent1"/>
          </a:solidFill>
          <a:ln w="44450" cap="flat" cmpd="sng" algn="ctr">
            <a:solidFill>
              <a:schemeClr val="tx1"/>
            </a:solidFill>
            <a:prstDash val="solid"/>
            <a:round/>
            <a:headEnd type="none" w="med" len="med"/>
            <a:tailEnd type="none" w="med" len="med"/>
          </a:ln>
          <a:effectLst/>
        </p:spPr>
      </p:cxnSp>
      <p:cxnSp>
        <p:nvCxnSpPr>
          <p:cNvPr id="15" name="Connecteur en arc 14">
            <a:extLst>
              <a:ext uri="{FF2B5EF4-FFF2-40B4-BE49-F238E27FC236}">
                <a16:creationId xmlns:a16="http://schemas.microsoft.com/office/drawing/2014/main" id="{159AC7CA-96ED-5B43-82AE-55F9E30ED997}"/>
              </a:ext>
            </a:extLst>
          </p:cNvPr>
          <p:cNvCxnSpPr>
            <a:cxnSpLocks/>
          </p:cNvCxnSpPr>
          <p:nvPr/>
        </p:nvCxnSpPr>
        <p:spPr bwMode="auto">
          <a:xfrm>
            <a:off x="3256772" y="4262000"/>
            <a:ext cx="4483579" cy="126942"/>
          </a:xfrm>
          <a:prstGeom prst="curvedConnector3">
            <a:avLst>
              <a:gd name="adj1" fmla="val 56798"/>
            </a:avLst>
          </a:prstGeom>
          <a:solidFill>
            <a:schemeClr val="accent1"/>
          </a:solidFill>
          <a:ln w="44450" cap="flat" cmpd="sng" algn="ctr">
            <a:solidFill>
              <a:schemeClr val="tx1"/>
            </a:solidFill>
            <a:prstDash val="solid"/>
            <a:round/>
            <a:headEnd type="none" w="med" len="med"/>
            <a:tailEnd type="none" w="med" len="med"/>
          </a:ln>
          <a:effectLst/>
        </p:spPr>
      </p:cxnSp>
      <p:sp>
        <p:nvSpPr>
          <p:cNvPr id="19" name="ZoneTexte 18">
            <a:extLst>
              <a:ext uri="{FF2B5EF4-FFF2-40B4-BE49-F238E27FC236}">
                <a16:creationId xmlns:a16="http://schemas.microsoft.com/office/drawing/2014/main" id="{B7B792FD-866C-7640-BE17-EB2700E355A1}"/>
              </a:ext>
            </a:extLst>
          </p:cNvPr>
          <p:cNvSpPr txBox="1"/>
          <p:nvPr/>
        </p:nvSpPr>
        <p:spPr>
          <a:xfrm>
            <a:off x="3962400" y="4551122"/>
            <a:ext cx="4930080" cy="1938992"/>
          </a:xfrm>
          <a:prstGeom prst="rect">
            <a:avLst/>
          </a:prstGeom>
          <a:noFill/>
        </p:spPr>
        <p:txBody>
          <a:bodyPr wrap="square" rtlCol="0">
            <a:spAutoFit/>
          </a:bodyPr>
          <a:lstStyle/>
          <a:p>
            <a:r>
              <a:rPr lang="fr-FR" b="1" dirty="0"/>
              <a:t>Discours (récits, représentations)</a:t>
            </a:r>
          </a:p>
          <a:p>
            <a:r>
              <a:rPr lang="fr-FR" dirty="0"/>
              <a:t> sur l’événement</a:t>
            </a:r>
          </a:p>
          <a:p>
            <a:pPr marL="342900" indent="-342900">
              <a:buFont typeface="Wingdings" pitchFamily="2" charset="2"/>
              <a:buChar char="à"/>
            </a:pPr>
            <a:r>
              <a:rPr lang="fr-FR" b="1" dirty="0"/>
              <a:t>Mémoire</a:t>
            </a:r>
            <a:r>
              <a:rPr lang="fr-FR" dirty="0"/>
              <a:t> de l’événement</a:t>
            </a:r>
          </a:p>
          <a:p>
            <a:r>
              <a:rPr lang="fr-FR" dirty="0"/>
              <a:t>(instrumentalisation au service de la monarchie en France)</a:t>
            </a:r>
          </a:p>
        </p:txBody>
      </p:sp>
      <p:sp>
        <p:nvSpPr>
          <p:cNvPr id="20" name="Arc 19">
            <a:extLst>
              <a:ext uri="{FF2B5EF4-FFF2-40B4-BE49-F238E27FC236}">
                <a16:creationId xmlns:a16="http://schemas.microsoft.com/office/drawing/2014/main" id="{04FEAE82-AFD8-BB45-A1EE-F0CE4C5911A8}"/>
              </a:ext>
            </a:extLst>
          </p:cNvPr>
          <p:cNvSpPr/>
          <p:nvPr/>
        </p:nvSpPr>
        <p:spPr bwMode="auto">
          <a:xfrm>
            <a:off x="7290555" y="3632858"/>
            <a:ext cx="1025861" cy="300198"/>
          </a:xfrm>
          <a:prstGeom prst="arc">
            <a:avLst/>
          </a:prstGeom>
          <a:solidFill>
            <a:schemeClr val="accent1"/>
          </a:solid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10" charset="0"/>
            </a:endParaRPr>
          </a:p>
        </p:txBody>
      </p:sp>
      <p:cxnSp>
        <p:nvCxnSpPr>
          <p:cNvPr id="23" name="Connecteur en arc 22">
            <a:extLst>
              <a:ext uri="{FF2B5EF4-FFF2-40B4-BE49-F238E27FC236}">
                <a16:creationId xmlns:a16="http://schemas.microsoft.com/office/drawing/2014/main" id="{D17DFEFE-1E66-044B-9CC4-F52ACB16A292}"/>
              </a:ext>
            </a:extLst>
          </p:cNvPr>
          <p:cNvCxnSpPr/>
          <p:nvPr/>
        </p:nvCxnSpPr>
        <p:spPr bwMode="auto">
          <a:xfrm flipV="1">
            <a:off x="7740351" y="3933056"/>
            <a:ext cx="576065" cy="455886"/>
          </a:xfrm>
          <a:prstGeom prst="curvedConnector3">
            <a:avLst/>
          </a:prstGeom>
          <a:solidFill>
            <a:schemeClr val="accent1"/>
          </a:solidFill>
          <a:ln w="38100" cap="flat" cmpd="sng" algn="ctr">
            <a:solidFill>
              <a:schemeClr val="tx1"/>
            </a:solidFill>
            <a:prstDash val="solid"/>
            <a:round/>
            <a:headEnd type="none" w="med" len="med"/>
            <a:tailEnd type="none" w="med" len="med"/>
          </a:ln>
          <a:effectLst/>
        </p:spPr>
      </p:cxnSp>
      <p:sp>
        <p:nvSpPr>
          <p:cNvPr id="24" name="ZoneTexte 23">
            <a:extLst>
              <a:ext uri="{FF2B5EF4-FFF2-40B4-BE49-F238E27FC236}">
                <a16:creationId xmlns:a16="http://schemas.microsoft.com/office/drawing/2014/main" id="{C2FE91FE-21DC-0A4A-8178-81328C2FE227}"/>
              </a:ext>
            </a:extLst>
          </p:cNvPr>
          <p:cNvSpPr txBox="1"/>
          <p:nvPr/>
        </p:nvSpPr>
        <p:spPr>
          <a:xfrm>
            <a:off x="1259632" y="4595644"/>
            <a:ext cx="1593203" cy="1569660"/>
          </a:xfrm>
          <a:prstGeom prst="rect">
            <a:avLst/>
          </a:prstGeom>
          <a:noFill/>
        </p:spPr>
        <p:txBody>
          <a:bodyPr wrap="square" rtlCol="0">
            <a:spAutoFit/>
          </a:bodyPr>
          <a:lstStyle/>
          <a:p>
            <a:r>
              <a:rPr lang="fr-FR" b="1" dirty="0"/>
              <a:t>Fait</a:t>
            </a:r>
          </a:p>
          <a:p>
            <a:r>
              <a:rPr lang="fr-FR" dirty="0"/>
              <a:t>Baptême</a:t>
            </a:r>
          </a:p>
          <a:p>
            <a:r>
              <a:rPr lang="fr-FR" dirty="0"/>
              <a:t>Clovis</a:t>
            </a:r>
          </a:p>
          <a:p>
            <a:r>
              <a:rPr lang="fr-FR" dirty="0"/>
              <a:t>Vers 496 ?</a:t>
            </a:r>
          </a:p>
        </p:txBody>
      </p:sp>
      <p:sp>
        <p:nvSpPr>
          <p:cNvPr id="25" name="ZoneTexte 24">
            <a:extLst>
              <a:ext uri="{FF2B5EF4-FFF2-40B4-BE49-F238E27FC236}">
                <a16:creationId xmlns:a16="http://schemas.microsoft.com/office/drawing/2014/main" id="{B08C07D1-4427-F44D-96A4-820BC2593FB5}"/>
              </a:ext>
            </a:extLst>
          </p:cNvPr>
          <p:cNvSpPr txBox="1"/>
          <p:nvPr/>
        </p:nvSpPr>
        <p:spPr>
          <a:xfrm>
            <a:off x="827584" y="332656"/>
            <a:ext cx="8460429" cy="892552"/>
          </a:xfrm>
          <a:prstGeom prst="rect">
            <a:avLst/>
          </a:prstGeom>
          <a:noFill/>
        </p:spPr>
        <p:txBody>
          <a:bodyPr wrap="square" rtlCol="0">
            <a:spAutoFit/>
          </a:bodyPr>
          <a:lstStyle/>
          <a:p>
            <a:r>
              <a:rPr lang="fr-FR" sz="2600" b="1" dirty="0">
                <a:solidFill>
                  <a:srgbClr val="0432FF"/>
                </a:solidFill>
              </a:rPr>
              <a:t>Le baptême de Clovis : un fait difficile à établir qui devient un événement dans les siècles suivants</a:t>
            </a:r>
          </a:p>
        </p:txBody>
      </p:sp>
    </p:spTree>
    <p:extLst>
      <p:ext uri="{BB962C8B-B14F-4D97-AF65-F5344CB8AC3E}">
        <p14:creationId xmlns:p14="http://schemas.microsoft.com/office/powerpoint/2010/main" val="296373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FC59A05-98AD-8949-A276-9DBD7615FDE0}"/>
              </a:ext>
            </a:extLst>
          </p:cNvPr>
          <p:cNvSpPr>
            <a:spLocks noGrp="1" noChangeArrowheads="1"/>
          </p:cNvSpPr>
          <p:nvPr>
            <p:ph type="title"/>
          </p:nvPr>
        </p:nvSpPr>
        <p:spPr/>
        <p:txBody>
          <a:bodyPr/>
          <a:lstStyle/>
          <a:p>
            <a:pPr eaLnBrk="1" hangingPunct="1"/>
            <a:r>
              <a:rPr lang="fr-FR" altLang="fr-FR" b="1" dirty="0">
                <a:ea typeface="ＭＳ Ｐゴシック" panose="020B0600070205080204" pitchFamily="34" charset="-128"/>
              </a:rPr>
              <a:t>IV) Enseigner l’histoire </a:t>
            </a:r>
            <a:br>
              <a:rPr lang="fr-FR" altLang="fr-FR" dirty="0">
                <a:ea typeface="ＭＳ Ｐゴシック" panose="020B0600070205080204" pitchFamily="34" charset="-128"/>
              </a:rPr>
            </a:br>
            <a:r>
              <a:rPr lang="fr-FR" altLang="fr-FR" sz="4000" dirty="0">
                <a:ea typeface="ＭＳ Ｐゴシック" panose="020B0600070205080204" pitchFamily="34" charset="-128"/>
              </a:rPr>
              <a:t>(l’histoire, matière d’enseignement)</a:t>
            </a:r>
          </a:p>
        </p:txBody>
      </p:sp>
      <p:sp>
        <p:nvSpPr>
          <p:cNvPr id="7171" name="Rectangle 3">
            <a:extLst>
              <a:ext uri="{FF2B5EF4-FFF2-40B4-BE49-F238E27FC236}">
                <a16:creationId xmlns:a16="http://schemas.microsoft.com/office/drawing/2014/main" id="{F8659350-57F6-EA4B-A17E-A1E81647259D}"/>
              </a:ext>
            </a:extLst>
          </p:cNvPr>
          <p:cNvSpPr>
            <a:spLocks noGrp="1" noChangeArrowheads="1"/>
          </p:cNvSpPr>
          <p:nvPr>
            <p:ph type="body" idx="1"/>
          </p:nvPr>
        </p:nvSpPr>
        <p:spPr>
          <a:xfrm>
            <a:off x="685800" y="1843088"/>
            <a:ext cx="8458200" cy="671512"/>
          </a:xfrm>
        </p:spPr>
        <p:txBody>
          <a:bodyPr/>
          <a:lstStyle/>
          <a:p>
            <a:pPr algn="just" eaLnBrk="1" hangingPunct="1">
              <a:lnSpc>
                <a:spcPct val="90000"/>
              </a:lnSpc>
              <a:buFontTx/>
              <a:buNone/>
            </a:pPr>
            <a:r>
              <a:rPr lang="fr-FR" altLang="fr-FR" b="1" u="sng" dirty="0">
                <a:ea typeface="ＭＳ Ｐゴシック" panose="020B0600070205080204" pitchFamily="34" charset="-128"/>
              </a:rPr>
              <a:t>4.1. Une discipline sensible avec trois finalités (possibles et non contradictoires)</a:t>
            </a:r>
            <a:endParaRPr lang="fr-FR" altLang="fr-FR" sz="2800" u="sng" dirty="0">
              <a:ea typeface="ＭＳ Ｐゴシック" panose="020B0600070205080204" pitchFamily="34" charset="-128"/>
            </a:endParaRPr>
          </a:p>
        </p:txBody>
      </p:sp>
      <p:sp>
        <p:nvSpPr>
          <p:cNvPr id="7179" name="Rectangle 11">
            <a:extLst>
              <a:ext uri="{FF2B5EF4-FFF2-40B4-BE49-F238E27FC236}">
                <a16:creationId xmlns:a16="http://schemas.microsoft.com/office/drawing/2014/main" id="{CF15FA14-C474-EE47-8146-B6E2523D8912}"/>
              </a:ext>
            </a:extLst>
          </p:cNvPr>
          <p:cNvSpPr>
            <a:spLocks noChangeArrowheads="1"/>
          </p:cNvSpPr>
          <p:nvPr/>
        </p:nvSpPr>
        <p:spPr bwMode="auto">
          <a:xfrm>
            <a:off x="1066800" y="5591175"/>
            <a:ext cx="78256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buFont typeface="Times" pitchFamily="2" charset="0"/>
              <a:buNone/>
            </a:pPr>
            <a:r>
              <a:rPr lang="fr-FR" altLang="fr-FR" sz="3600" dirty="0"/>
              <a:t>3. Forger et partager une </a:t>
            </a:r>
            <a:r>
              <a:rPr lang="fr-FR" altLang="fr-FR" sz="3600" b="1" dirty="0">
                <a:solidFill>
                  <a:srgbClr val="0432FF"/>
                </a:solidFill>
              </a:rPr>
              <a:t>identité</a:t>
            </a:r>
            <a:r>
              <a:rPr lang="fr-FR" altLang="fr-FR" sz="3600" dirty="0">
                <a:solidFill>
                  <a:srgbClr val="0432FF"/>
                </a:solidFill>
              </a:rPr>
              <a:t> sociale </a:t>
            </a:r>
            <a:r>
              <a:rPr lang="fr-FR" altLang="fr-FR" sz="3600" dirty="0"/>
              <a:t>(culture, valeurs, mémoire collective)</a:t>
            </a:r>
          </a:p>
        </p:txBody>
      </p:sp>
      <p:sp>
        <p:nvSpPr>
          <p:cNvPr id="7180" name="Rectangle 12">
            <a:extLst>
              <a:ext uri="{FF2B5EF4-FFF2-40B4-BE49-F238E27FC236}">
                <a16:creationId xmlns:a16="http://schemas.microsoft.com/office/drawing/2014/main" id="{A196D75F-F0D6-5B41-9814-73E857298E29}"/>
              </a:ext>
            </a:extLst>
          </p:cNvPr>
          <p:cNvSpPr>
            <a:spLocks noChangeArrowheads="1"/>
          </p:cNvSpPr>
          <p:nvPr/>
        </p:nvSpPr>
        <p:spPr bwMode="auto">
          <a:xfrm>
            <a:off x="990600" y="2924175"/>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buFont typeface="Times" pitchFamily="2" charset="0"/>
              <a:buAutoNum type="arabicPeriod"/>
            </a:pPr>
            <a:r>
              <a:rPr lang="fr-FR" altLang="fr-FR" sz="3600" dirty="0"/>
              <a:t>Apporter des </a:t>
            </a:r>
            <a:r>
              <a:rPr lang="fr-FR" altLang="fr-FR" sz="3600" b="1" dirty="0">
                <a:solidFill>
                  <a:srgbClr val="0432FF"/>
                </a:solidFill>
              </a:rPr>
              <a:t>connaissances</a:t>
            </a:r>
            <a:r>
              <a:rPr lang="fr-FR" altLang="fr-FR" sz="3600" dirty="0"/>
              <a:t> pour comprendre le monde des hommes</a:t>
            </a:r>
            <a:endParaRPr lang="fr-FR" altLang="fr-FR" sz="3200" dirty="0"/>
          </a:p>
        </p:txBody>
      </p:sp>
      <p:sp>
        <p:nvSpPr>
          <p:cNvPr id="7181" name="Rectangle 13">
            <a:extLst>
              <a:ext uri="{FF2B5EF4-FFF2-40B4-BE49-F238E27FC236}">
                <a16:creationId xmlns:a16="http://schemas.microsoft.com/office/drawing/2014/main" id="{8F69121E-977E-2042-A343-E99B3D33E443}"/>
              </a:ext>
            </a:extLst>
          </p:cNvPr>
          <p:cNvSpPr>
            <a:spLocks noChangeArrowheads="1"/>
          </p:cNvSpPr>
          <p:nvPr/>
        </p:nvSpPr>
        <p:spPr bwMode="auto">
          <a:xfrm>
            <a:off x="1063625" y="4219575"/>
            <a:ext cx="7623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a:r>
              <a:rPr lang="fr-FR" altLang="fr-FR" sz="3600" dirty="0"/>
              <a:t>2. Développer </a:t>
            </a:r>
            <a:r>
              <a:rPr lang="fr-FR" altLang="fr-FR" sz="3600" b="1" dirty="0">
                <a:solidFill>
                  <a:srgbClr val="0432FF"/>
                </a:solidFill>
              </a:rPr>
              <a:t>l’esprit critique</a:t>
            </a:r>
            <a:r>
              <a:rPr lang="fr-FR" altLang="fr-FR" sz="3600" dirty="0">
                <a:solidFill>
                  <a:srgbClr val="0070C0"/>
                </a:solidFill>
              </a:rPr>
              <a:t> </a:t>
            </a:r>
            <a:r>
              <a:rPr lang="fr-FR" altLang="fr-FR" sz="3600" dirty="0"/>
              <a:t>pour penser et agir de manière autonome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180"/>
                                        </p:tgtEl>
                                        <p:attrNameLst>
                                          <p:attrName>style.visibility</p:attrName>
                                        </p:attrNameLst>
                                      </p:cBhvr>
                                      <p:to>
                                        <p:strVal val="visible"/>
                                      </p:to>
                                    </p:set>
                                    <p:animEffect transition="in" filter="blinds(horizontal)">
                                      <p:cBhvr>
                                        <p:cTn id="13" dur="500"/>
                                        <p:tgtEl>
                                          <p:spTgt spid="71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181"/>
                                        </p:tgtEl>
                                        <p:attrNameLst>
                                          <p:attrName>style.visibility</p:attrName>
                                        </p:attrNameLst>
                                      </p:cBhvr>
                                      <p:to>
                                        <p:strVal val="visible"/>
                                      </p:to>
                                    </p:set>
                                    <p:animEffect transition="in" filter="blinds(horizontal)">
                                      <p:cBhvr>
                                        <p:cTn id="18" dur="500"/>
                                        <p:tgtEl>
                                          <p:spTgt spid="71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blinds(horizontal)">
                                      <p:cBhvr>
                                        <p:cTn id="23"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9" grpId="0" autoUpdateAnimBg="0"/>
      <p:bldP spid="7180" grpId="0" autoUpdateAnimBg="0"/>
      <p:bldP spid="718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a:extLst>
              <a:ext uri="{FF2B5EF4-FFF2-40B4-BE49-F238E27FC236}">
                <a16:creationId xmlns:a16="http://schemas.microsoft.com/office/drawing/2014/main" id="{2043085A-6727-5D45-AAFF-83E989A19D8B}"/>
              </a:ext>
            </a:extLst>
          </p:cNvPr>
          <p:cNvSpPr txBox="1">
            <a:spLocks noChangeArrowheads="1"/>
          </p:cNvSpPr>
          <p:nvPr/>
        </p:nvSpPr>
        <p:spPr bwMode="auto">
          <a:xfrm>
            <a:off x="685800" y="457200"/>
            <a:ext cx="82296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90000"/>
              </a:lnSpc>
              <a:spcBef>
                <a:spcPct val="20000"/>
              </a:spcBef>
            </a:pPr>
            <a:r>
              <a:rPr lang="fr-FR" altLang="fr-FR" sz="3200" b="1" u="sng" dirty="0"/>
              <a:t>4</a:t>
            </a:r>
            <a:r>
              <a:rPr lang="fr-FR" altLang="fr-FR" sz="3200" b="1" u="sng"/>
              <a:t>.2</a:t>
            </a:r>
            <a:r>
              <a:rPr lang="fr-FR" altLang="fr-FR" sz="3200" b="1" u="sng" dirty="0"/>
              <a:t>. Une place de choix dans l’enseignement français</a:t>
            </a:r>
            <a:endParaRPr lang="fr-FR" altLang="fr-FR" u="sng" dirty="0"/>
          </a:p>
        </p:txBody>
      </p:sp>
      <p:sp>
        <p:nvSpPr>
          <p:cNvPr id="48133" name="Rectangle 5">
            <a:extLst>
              <a:ext uri="{FF2B5EF4-FFF2-40B4-BE49-F238E27FC236}">
                <a16:creationId xmlns:a16="http://schemas.microsoft.com/office/drawing/2014/main" id="{5E0F4B31-0E6F-9E4F-9879-CBE27D535138}"/>
              </a:ext>
            </a:extLst>
          </p:cNvPr>
          <p:cNvSpPr>
            <a:spLocks noChangeArrowheads="1"/>
          </p:cNvSpPr>
          <p:nvPr/>
        </p:nvSpPr>
        <p:spPr bwMode="auto">
          <a:xfrm>
            <a:off x="838200" y="1676400"/>
            <a:ext cx="83058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b="1" dirty="0"/>
              <a:t>a) </a:t>
            </a:r>
            <a:r>
              <a:rPr lang="fr-FR" altLang="fr-FR" sz="3200" b="1" dirty="0">
                <a:solidFill>
                  <a:srgbClr val="0432FF"/>
                </a:solidFill>
              </a:rPr>
              <a:t>L’histoire dans l’école républicaine</a:t>
            </a:r>
            <a:r>
              <a:rPr lang="fr-FR" altLang="fr-FR" sz="3200" dirty="0">
                <a:solidFill>
                  <a:srgbClr val="0432FF"/>
                </a:solidFill>
              </a:rPr>
              <a:t> </a:t>
            </a:r>
            <a:r>
              <a:rPr lang="fr-FR" altLang="fr-FR" sz="3200" dirty="0"/>
              <a:t>(à partir des années 1880)</a:t>
            </a:r>
          </a:p>
          <a:p>
            <a:pPr eaLnBrk="1" hangingPunct="1">
              <a:spcBef>
                <a:spcPct val="20000"/>
              </a:spcBef>
            </a:pPr>
            <a:endParaRPr lang="fr-FR" altLang="fr-FR" dirty="0"/>
          </a:p>
        </p:txBody>
      </p:sp>
      <p:sp>
        <p:nvSpPr>
          <p:cNvPr id="4" name="Rectangle 2">
            <a:extLst>
              <a:ext uri="{FF2B5EF4-FFF2-40B4-BE49-F238E27FC236}">
                <a16:creationId xmlns:a16="http://schemas.microsoft.com/office/drawing/2014/main" id="{C3AB457A-B4EE-0B4B-B297-8665F72FAD4A}"/>
              </a:ext>
            </a:extLst>
          </p:cNvPr>
          <p:cNvSpPr>
            <a:spLocks noChangeArrowheads="1"/>
          </p:cNvSpPr>
          <p:nvPr/>
        </p:nvSpPr>
        <p:spPr bwMode="auto">
          <a:xfrm>
            <a:off x="762000" y="4191000"/>
            <a:ext cx="41148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b="1" u="sng">
                <a:latin typeface="Times" pitchFamily="2" charset="0"/>
              </a:rPr>
              <a:t>Histoire de France</a:t>
            </a:r>
            <a:r>
              <a:rPr lang="fr-FR" altLang="fr-FR" sz="2800" b="1">
                <a:latin typeface="Times" pitchFamily="2" charset="0"/>
              </a:rPr>
              <a:t>,</a:t>
            </a:r>
          </a:p>
          <a:p>
            <a:r>
              <a:rPr lang="fr-FR" altLang="fr-FR" sz="2800" b="1">
                <a:latin typeface="Times" pitchFamily="2" charset="0"/>
              </a:rPr>
              <a:t>Manuel d’Ernest Lavisse, </a:t>
            </a:r>
          </a:p>
          <a:p>
            <a:r>
              <a:rPr lang="fr-FR" altLang="fr-FR" sz="2800" b="1">
                <a:latin typeface="Times" pitchFamily="2" charset="0"/>
              </a:rPr>
              <a:t>cours moyen, vers 1910.</a:t>
            </a:r>
          </a:p>
        </p:txBody>
      </p:sp>
      <p:pic>
        <p:nvPicPr>
          <p:cNvPr id="5" name="Picture 3" descr="LavisseHistoiredeFrance">
            <a:extLst>
              <a:ext uri="{FF2B5EF4-FFF2-40B4-BE49-F238E27FC236}">
                <a16:creationId xmlns:a16="http://schemas.microsoft.com/office/drawing/2014/main" id="{6333E6C1-236B-4B4F-9729-51182885E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022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 calcmode="lin" valueType="num">
                                      <p:cBhvr additive="base">
                                        <p:cTn id="7" dur="500" fill="hold"/>
                                        <p:tgtEl>
                                          <p:spTgt spid="481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P spid="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a:extLst>
              <a:ext uri="{FF2B5EF4-FFF2-40B4-BE49-F238E27FC236}">
                <a16:creationId xmlns:a16="http://schemas.microsoft.com/office/drawing/2014/main" id="{21AB33AA-2938-A74F-B840-97102529859C}"/>
              </a:ext>
            </a:extLst>
          </p:cNvPr>
          <p:cNvSpPr txBox="1">
            <a:spLocks noChangeArrowheads="1"/>
          </p:cNvSpPr>
          <p:nvPr/>
        </p:nvSpPr>
        <p:spPr bwMode="auto">
          <a:xfrm>
            <a:off x="685800" y="188640"/>
            <a:ext cx="8458200" cy="67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95000"/>
              </a:lnSpc>
            </a:pPr>
            <a:r>
              <a:rPr lang="fr-FR" altLang="fr-FR" sz="2000" b="1" dirty="0"/>
              <a:t>Ernest LAVISSE, </a:t>
            </a:r>
            <a:r>
              <a:rPr lang="fr-FR" altLang="fr-FR" sz="2000" b="1" u="sng" dirty="0"/>
              <a:t>L’enseignement de l’histoire à l’école primaire</a:t>
            </a:r>
            <a:r>
              <a:rPr lang="fr-FR" altLang="fr-FR" sz="2000" b="1" dirty="0"/>
              <a:t>, 1913.</a:t>
            </a:r>
          </a:p>
          <a:p>
            <a:pPr algn="just" eaLnBrk="1" hangingPunct="1">
              <a:lnSpc>
                <a:spcPct val="95000"/>
              </a:lnSpc>
            </a:pPr>
            <a:r>
              <a:rPr lang="fr-FR" altLang="fr-FR" dirty="0"/>
              <a:t>	</a:t>
            </a:r>
            <a:r>
              <a:rPr lang="fr-FR" altLang="fr-FR" b="1" dirty="0">
                <a:solidFill>
                  <a:srgbClr val="0000FF"/>
                </a:solidFill>
              </a:rPr>
              <a:t>Enseignement moral et patriotique</a:t>
            </a:r>
            <a:r>
              <a:rPr lang="fr-FR" altLang="fr-FR" dirty="0">
                <a:solidFill>
                  <a:srgbClr val="0000FF"/>
                </a:solidFill>
              </a:rPr>
              <a:t> : </a:t>
            </a:r>
            <a:r>
              <a:rPr lang="fr-FR" altLang="fr-FR" b="1" dirty="0">
                <a:solidFill>
                  <a:srgbClr val="0000FF"/>
                </a:solidFill>
              </a:rPr>
              <a:t>là doit aboutir l’enseignement de l’histoire à l’école primaire</a:t>
            </a:r>
            <a:r>
              <a:rPr lang="fr-FR" altLang="fr-FR" dirty="0">
                <a:solidFill>
                  <a:srgbClr val="0000FF"/>
                </a:solidFill>
              </a:rPr>
              <a:t>. </a:t>
            </a:r>
          </a:p>
          <a:p>
            <a:pPr algn="just" eaLnBrk="1" hangingPunct="1">
              <a:lnSpc>
                <a:spcPct val="95000"/>
              </a:lnSpc>
            </a:pPr>
            <a:r>
              <a:rPr lang="fr-FR" altLang="fr-FR" dirty="0"/>
              <a:t>	S’il ne laisse dans la mémoire que des noms, c’est-à-dire des mots, et des dates, c’est-à-dire des chiffres, autant vaut donner plus de temps à la grammaire et à l’arithmétique, et ne pas dire un mot d’histoire […] </a:t>
            </a:r>
            <a:r>
              <a:rPr lang="fr-FR" altLang="fr-FR" dirty="0">
                <a:solidFill>
                  <a:srgbClr val="0000FF"/>
                </a:solidFill>
              </a:rPr>
              <a:t>n’enseignons point l’histoire avec le calme qui sied à l’enseignement de la règle des participes. Il s’agit là </a:t>
            </a:r>
            <a:r>
              <a:rPr lang="fr-FR" altLang="fr-FR" b="1" dirty="0">
                <a:solidFill>
                  <a:srgbClr val="0000FF"/>
                </a:solidFill>
              </a:rPr>
              <a:t>de la chair de notre chair et du sang de notre sang</a:t>
            </a:r>
            <a:r>
              <a:rPr lang="fr-FR" altLang="fr-FR" dirty="0">
                <a:solidFill>
                  <a:srgbClr val="0000FF"/>
                </a:solidFill>
              </a:rPr>
              <a:t>. </a:t>
            </a:r>
          </a:p>
          <a:p>
            <a:pPr algn="just" eaLnBrk="1" hangingPunct="1">
              <a:lnSpc>
                <a:spcPct val="95000"/>
              </a:lnSpc>
            </a:pPr>
            <a:r>
              <a:rPr lang="fr-FR" altLang="fr-FR" dirty="0"/>
              <a:t>	Pour tout dire, </a:t>
            </a:r>
            <a:r>
              <a:rPr lang="fr-FR" altLang="fr-FR" dirty="0">
                <a:solidFill>
                  <a:srgbClr val="0000FF"/>
                </a:solidFill>
              </a:rPr>
              <a:t>si l’écolier </a:t>
            </a:r>
            <a:r>
              <a:rPr lang="fr-FR" altLang="fr-FR" dirty="0"/>
              <a:t>n’emporte pas avec lui le vivant souvenir de nos gloires nationales ; s’il ne sait pas que ses </a:t>
            </a:r>
            <a:r>
              <a:rPr lang="fr-FR" altLang="fr-FR" b="1" dirty="0"/>
              <a:t>ancêtres</a:t>
            </a:r>
            <a:r>
              <a:rPr lang="fr-FR" altLang="fr-FR" dirty="0"/>
              <a:t> ont combattu sur mille champs de bataille pour de nobles causes ; s’il n’a point appris ce qu’il a coûté de sang et d’efforts pour faire </a:t>
            </a:r>
            <a:r>
              <a:rPr lang="fr-FR" altLang="fr-FR" b="1" dirty="0"/>
              <a:t>l’unité de notre patrie</a:t>
            </a:r>
            <a:r>
              <a:rPr lang="fr-FR" altLang="fr-FR" dirty="0"/>
              <a:t>, et dégager ensuite du chaos de nos institutions vieillies les lois qui nous ont fait libres ; </a:t>
            </a:r>
            <a:r>
              <a:rPr lang="fr-FR" altLang="fr-FR" u="sng" dirty="0">
                <a:solidFill>
                  <a:srgbClr val="0000FF"/>
                </a:solidFill>
              </a:rPr>
              <a:t>s’il ne devient pas un </a:t>
            </a:r>
            <a:r>
              <a:rPr lang="fr-FR" altLang="fr-FR" b="1" u="sng" dirty="0">
                <a:solidFill>
                  <a:srgbClr val="0000FF"/>
                </a:solidFill>
              </a:rPr>
              <a:t>citoyen pénétré de ses devoirs</a:t>
            </a:r>
            <a:r>
              <a:rPr lang="fr-FR" altLang="fr-FR" u="sng" dirty="0">
                <a:solidFill>
                  <a:srgbClr val="0000FF"/>
                </a:solidFill>
              </a:rPr>
              <a:t> et </a:t>
            </a:r>
            <a:r>
              <a:rPr lang="fr-FR" altLang="fr-FR" b="1" u="sng" dirty="0">
                <a:solidFill>
                  <a:srgbClr val="0000FF"/>
                </a:solidFill>
              </a:rPr>
              <a:t>un soldat qui aime son fusil</a:t>
            </a:r>
            <a:r>
              <a:rPr lang="fr-FR" altLang="fr-FR" u="sng" dirty="0">
                <a:solidFill>
                  <a:srgbClr val="0000FF"/>
                </a:solidFill>
              </a:rPr>
              <a:t>, </a:t>
            </a:r>
            <a:r>
              <a:rPr lang="fr-FR" altLang="fr-FR" b="1" u="sng" dirty="0">
                <a:solidFill>
                  <a:srgbClr val="0000FF"/>
                </a:solidFill>
              </a:rPr>
              <a:t>l’instituteur</a:t>
            </a:r>
            <a:r>
              <a:rPr lang="fr-FR" altLang="fr-FR" u="sng" dirty="0">
                <a:solidFill>
                  <a:srgbClr val="0000FF"/>
                </a:solidFill>
              </a:rPr>
              <a:t> aura perdu son temps</a:t>
            </a:r>
            <a:r>
              <a:rPr lang="fr-FR" altLang="fr-FR" dirty="0">
                <a:solidFill>
                  <a:srgbClr val="0000FF"/>
                </a:solidFill>
              </a:rPr>
              <a:t>. </a:t>
            </a:r>
          </a:p>
          <a:p>
            <a:pPr algn="just" eaLnBrk="1" hangingPunct="1">
              <a:lnSpc>
                <a:spcPct val="95000"/>
              </a:lnSpc>
            </a:pPr>
            <a:r>
              <a:rPr lang="fr-FR" altLang="fr-FR" dirty="0"/>
              <a:t>	</a:t>
            </a:r>
            <a:r>
              <a:rPr lang="fr-FR" altLang="fr-FR" sz="2200" i="1" dirty="0"/>
              <a:t>Voilà ce qu’il faut que dise aux élèves-maîtres le professeur d’histoire à l’Ecole normale comme conclusion de son enseignement</a:t>
            </a:r>
            <a:r>
              <a:rPr lang="fr-FR" altLang="fr-FR"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0695DFA-7A41-CF45-A4C7-42D3618BD9A8}"/>
              </a:ext>
            </a:extLst>
          </p:cNvPr>
          <p:cNvSpPr txBox="1"/>
          <p:nvPr/>
        </p:nvSpPr>
        <p:spPr>
          <a:xfrm>
            <a:off x="2570023" y="1844824"/>
            <a:ext cx="4647298" cy="523220"/>
          </a:xfrm>
          <a:prstGeom prst="rect">
            <a:avLst/>
          </a:prstGeom>
          <a:solidFill>
            <a:srgbClr val="FFC000"/>
          </a:solidFill>
          <a:ln w="28575">
            <a:solidFill>
              <a:schemeClr val="tx1"/>
            </a:solidFill>
          </a:ln>
        </p:spPr>
        <p:txBody>
          <a:bodyPr wrap="none" rtlCol="0">
            <a:spAutoFit/>
          </a:bodyPr>
          <a:lstStyle/>
          <a:p>
            <a:r>
              <a:rPr lang="fr-FR" altLang="fr-FR" sz="2800" b="1" dirty="0"/>
              <a:t>Concevoir ce qu’est l’histoire</a:t>
            </a:r>
            <a:endParaRPr lang="fr-FR" sz="2800" dirty="0"/>
          </a:p>
        </p:txBody>
      </p:sp>
      <p:sp>
        <p:nvSpPr>
          <p:cNvPr id="4" name="ZoneTexte 3">
            <a:extLst>
              <a:ext uri="{FF2B5EF4-FFF2-40B4-BE49-F238E27FC236}">
                <a16:creationId xmlns:a16="http://schemas.microsoft.com/office/drawing/2014/main" id="{D766C72B-2B71-CF47-AEDD-1101DC75E75A}"/>
              </a:ext>
            </a:extLst>
          </p:cNvPr>
          <p:cNvSpPr txBox="1"/>
          <p:nvPr/>
        </p:nvSpPr>
        <p:spPr>
          <a:xfrm>
            <a:off x="1043608" y="4653136"/>
            <a:ext cx="2901628" cy="523220"/>
          </a:xfrm>
          <a:prstGeom prst="rect">
            <a:avLst/>
          </a:prstGeom>
          <a:solidFill>
            <a:srgbClr val="92D050"/>
          </a:solidFill>
          <a:ln w="28575">
            <a:solidFill>
              <a:schemeClr val="tx1"/>
            </a:solidFill>
          </a:ln>
        </p:spPr>
        <p:txBody>
          <a:bodyPr wrap="none" rtlCol="0">
            <a:spAutoFit/>
          </a:bodyPr>
          <a:lstStyle/>
          <a:p>
            <a:r>
              <a:rPr lang="fr-FR" altLang="fr-FR" sz="2800" b="1" dirty="0"/>
              <a:t>Faire de l’histoire</a:t>
            </a:r>
            <a:endParaRPr lang="fr-FR" sz="2800" dirty="0"/>
          </a:p>
        </p:txBody>
      </p:sp>
      <p:sp>
        <p:nvSpPr>
          <p:cNvPr id="5" name="ZoneTexte 4">
            <a:extLst>
              <a:ext uri="{FF2B5EF4-FFF2-40B4-BE49-F238E27FC236}">
                <a16:creationId xmlns:a16="http://schemas.microsoft.com/office/drawing/2014/main" id="{7D9F4CDE-8913-B240-837F-0F24C992085D}"/>
              </a:ext>
            </a:extLst>
          </p:cNvPr>
          <p:cNvSpPr txBox="1"/>
          <p:nvPr/>
        </p:nvSpPr>
        <p:spPr>
          <a:xfrm>
            <a:off x="5724128" y="4653136"/>
            <a:ext cx="3170933" cy="523220"/>
          </a:xfrm>
          <a:prstGeom prst="rect">
            <a:avLst/>
          </a:prstGeom>
          <a:solidFill>
            <a:srgbClr val="FFFF00"/>
          </a:solidFill>
          <a:ln w="28575">
            <a:solidFill>
              <a:schemeClr val="tx1"/>
            </a:solidFill>
          </a:ln>
        </p:spPr>
        <p:txBody>
          <a:bodyPr wrap="none" rtlCol="0">
            <a:spAutoFit/>
          </a:bodyPr>
          <a:lstStyle/>
          <a:p>
            <a:r>
              <a:rPr lang="fr-FR" altLang="fr-FR" sz="2800" b="1" dirty="0"/>
              <a:t>Enseigner l’histoire</a:t>
            </a:r>
            <a:endParaRPr lang="fr-FR" sz="2800" dirty="0"/>
          </a:p>
        </p:txBody>
      </p:sp>
      <p:cxnSp>
        <p:nvCxnSpPr>
          <p:cNvPr id="7" name="Connecteur droit avec flèche 6">
            <a:extLst>
              <a:ext uri="{FF2B5EF4-FFF2-40B4-BE49-F238E27FC236}">
                <a16:creationId xmlns:a16="http://schemas.microsoft.com/office/drawing/2014/main" id="{42CA9DF6-CF4A-A14B-AF20-51C8BDDC4B33}"/>
              </a:ext>
            </a:extLst>
          </p:cNvPr>
          <p:cNvCxnSpPr>
            <a:cxnSpLocks/>
            <a:stCxn id="3" idx="2"/>
            <a:endCxn id="5" idx="0"/>
          </p:cNvCxnSpPr>
          <p:nvPr/>
        </p:nvCxnSpPr>
        <p:spPr bwMode="auto">
          <a:xfrm>
            <a:off x="4893672" y="2368044"/>
            <a:ext cx="2415923" cy="2285092"/>
          </a:xfrm>
          <a:prstGeom prst="straightConnector1">
            <a:avLst/>
          </a:prstGeom>
          <a:solidFill>
            <a:schemeClr val="accent1"/>
          </a:solidFill>
          <a:ln w="66675" cap="flat" cmpd="sng" algn="ctr">
            <a:solidFill>
              <a:srgbClr val="FF0000"/>
            </a:solidFill>
            <a:prstDash val="solid"/>
            <a:round/>
            <a:headEnd type="triangle"/>
            <a:tailEnd type="triangle"/>
          </a:ln>
          <a:effectLst/>
        </p:spPr>
      </p:cxnSp>
      <p:cxnSp>
        <p:nvCxnSpPr>
          <p:cNvPr id="8" name="Connecteur droit avec flèche 7">
            <a:extLst>
              <a:ext uri="{FF2B5EF4-FFF2-40B4-BE49-F238E27FC236}">
                <a16:creationId xmlns:a16="http://schemas.microsoft.com/office/drawing/2014/main" id="{20E4BC8C-B1D0-2242-8D4D-9BD098ED6C0F}"/>
              </a:ext>
            </a:extLst>
          </p:cNvPr>
          <p:cNvCxnSpPr>
            <a:cxnSpLocks/>
            <a:stCxn id="3" idx="2"/>
          </p:cNvCxnSpPr>
          <p:nvPr/>
        </p:nvCxnSpPr>
        <p:spPr bwMode="auto">
          <a:xfrm flipH="1">
            <a:off x="2339752" y="2368044"/>
            <a:ext cx="2553920" cy="2285092"/>
          </a:xfrm>
          <a:prstGeom prst="straightConnector1">
            <a:avLst/>
          </a:prstGeom>
          <a:solidFill>
            <a:schemeClr val="accent1"/>
          </a:solidFill>
          <a:ln w="66675" cap="flat" cmpd="sng" algn="ctr">
            <a:solidFill>
              <a:srgbClr val="FF0000"/>
            </a:solidFill>
            <a:prstDash val="solid"/>
            <a:round/>
            <a:headEnd type="triangle"/>
            <a:tailEnd type="triangle"/>
          </a:ln>
          <a:effectLst/>
        </p:spPr>
      </p:cxnSp>
      <p:cxnSp>
        <p:nvCxnSpPr>
          <p:cNvPr id="11" name="Connecteur droit avec flèche 10">
            <a:extLst>
              <a:ext uri="{FF2B5EF4-FFF2-40B4-BE49-F238E27FC236}">
                <a16:creationId xmlns:a16="http://schemas.microsoft.com/office/drawing/2014/main" id="{45C59321-E822-8549-861E-9DE922720D4A}"/>
              </a:ext>
            </a:extLst>
          </p:cNvPr>
          <p:cNvCxnSpPr>
            <a:cxnSpLocks/>
            <a:endCxn id="5" idx="1"/>
          </p:cNvCxnSpPr>
          <p:nvPr/>
        </p:nvCxnSpPr>
        <p:spPr bwMode="auto">
          <a:xfrm>
            <a:off x="3945236" y="4914746"/>
            <a:ext cx="1778892" cy="0"/>
          </a:xfrm>
          <a:prstGeom prst="straightConnector1">
            <a:avLst/>
          </a:prstGeom>
          <a:solidFill>
            <a:schemeClr val="accent1"/>
          </a:solidFill>
          <a:ln w="66675" cap="flat" cmpd="sng" algn="ctr">
            <a:solidFill>
              <a:srgbClr val="FF0000"/>
            </a:solidFill>
            <a:prstDash val="solid"/>
            <a:round/>
            <a:headEnd type="triangle"/>
            <a:tailEnd type="triangle"/>
          </a:ln>
          <a:effectLst/>
        </p:spPr>
      </p:cxnSp>
    </p:spTree>
    <p:extLst>
      <p:ext uri="{BB962C8B-B14F-4D97-AF65-F5344CB8AC3E}">
        <p14:creationId xmlns:p14="http://schemas.microsoft.com/office/powerpoint/2010/main" val="10035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5071E954-1CF8-4D41-9700-A08FF48A0F6C}"/>
              </a:ext>
            </a:extLst>
          </p:cNvPr>
          <p:cNvSpPr>
            <a:spLocks noChangeArrowheads="1"/>
          </p:cNvSpPr>
          <p:nvPr/>
        </p:nvSpPr>
        <p:spPr bwMode="auto">
          <a:xfrm>
            <a:off x="804444" y="116632"/>
            <a:ext cx="83058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b="1" dirty="0"/>
              <a:t>b) </a:t>
            </a:r>
            <a:r>
              <a:rPr lang="fr-FR" altLang="fr-FR" sz="3200" b="1" u="sng" dirty="0"/>
              <a:t>Le péché originel et le rejet de l’histoire nationale et événementielle </a:t>
            </a:r>
            <a:r>
              <a:rPr lang="fr-FR" altLang="fr-FR" sz="3200" dirty="0"/>
              <a:t>(choc de la Grande Guerre, programmes de 1969 sans chronologie) </a:t>
            </a:r>
          </a:p>
          <a:p>
            <a:pPr eaLnBrk="1" hangingPunct="1">
              <a:spcBef>
                <a:spcPct val="20000"/>
              </a:spcBef>
            </a:pPr>
            <a:endParaRPr lang="fr-FR" altLang="fr-FR" dirty="0"/>
          </a:p>
        </p:txBody>
      </p:sp>
      <p:sp>
        <p:nvSpPr>
          <p:cNvPr id="51204" name="Rectangle 4">
            <a:extLst>
              <a:ext uri="{FF2B5EF4-FFF2-40B4-BE49-F238E27FC236}">
                <a16:creationId xmlns:a16="http://schemas.microsoft.com/office/drawing/2014/main" id="{CACD65CE-FAF8-6740-B20B-1860882676D2}"/>
              </a:ext>
            </a:extLst>
          </p:cNvPr>
          <p:cNvSpPr>
            <a:spLocks noChangeArrowheads="1"/>
          </p:cNvSpPr>
          <p:nvPr/>
        </p:nvSpPr>
        <p:spPr bwMode="auto">
          <a:xfrm>
            <a:off x="685800" y="4495800"/>
            <a:ext cx="8305800" cy="24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endParaRPr lang="fr-FR" altLang="fr-FR" sz="3200" b="1" dirty="0"/>
          </a:p>
          <a:p>
            <a:pPr eaLnBrk="1" hangingPunct="1">
              <a:lnSpc>
                <a:spcPct val="90000"/>
              </a:lnSpc>
              <a:spcBef>
                <a:spcPct val="20000"/>
              </a:spcBef>
            </a:pPr>
            <a:r>
              <a:rPr lang="fr-FR" altLang="fr-FR" sz="3200" b="1" dirty="0"/>
              <a:t>c) </a:t>
            </a:r>
            <a:r>
              <a:rPr lang="fr-FR" altLang="fr-FR" sz="3200" b="1" u="sng" dirty="0"/>
              <a:t>Le retour de l’enseignement de l’histoire centrée sur la France à l’école primaire</a:t>
            </a:r>
            <a:r>
              <a:rPr lang="fr-FR" altLang="fr-FR" sz="3200" dirty="0"/>
              <a:t> (à partir de 1985)</a:t>
            </a:r>
          </a:p>
          <a:p>
            <a:pPr eaLnBrk="1" hangingPunct="1">
              <a:spcBef>
                <a:spcPct val="20000"/>
              </a:spcBef>
            </a:pPr>
            <a:endParaRPr lang="fr-FR" altLang="fr-FR" dirty="0"/>
          </a:p>
        </p:txBody>
      </p:sp>
      <p:pic>
        <p:nvPicPr>
          <p:cNvPr id="3" name="Image 2">
            <a:extLst>
              <a:ext uri="{FF2B5EF4-FFF2-40B4-BE49-F238E27FC236}">
                <a16:creationId xmlns:a16="http://schemas.microsoft.com/office/drawing/2014/main" id="{1B430ADB-6CA2-7546-B668-408F092A53DC}"/>
              </a:ext>
            </a:extLst>
          </p:cNvPr>
          <p:cNvPicPr>
            <a:picLocks noChangeAspect="1"/>
          </p:cNvPicPr>
          <p:nvPr/>
        </p:nvPicPr>
        <p:blipFill>
          <a:blip r:embed="rId2"/>
          <a:stretch>
            <a:fillRect/>
          </a:stretch>
        </p:blipFill>
        <p:spPr>
          <a:xfrm>
            <a:off x="804444" y="1556792"/>
            <a:ext cx="5616624" cy="3450486"/>
          </a:xfrm>
          <a:prstGeom prst="rect">
            <a:avLst/>
          </a:prstGeom>
        </p:spPr>
      </p:pic>
      <p:sp>
        <p:nvSpPr>
          <p:cNvPr id="4" name="ZoneTexte 3">
            <a:extLst>
              <a:ext uri="{FF2B5EF4-FFF2-40B4-BE49-F238E27FC236}">
                <a16:creationId xmlns:a16="http://schemas.microsoft.com/office/drawing/2014/main" id="{31D6D5D3-F579-1C41-A327-4F8D67B75D24}"/>
              </a:ext>
            </a:extLst>
          </p:cNvPr>
          <p:cNvSpPr txBox="1"/>
          <p:nvPr/>
        </p:nvSpPr>
        <p:spPr>
          <a:xfrm>
            <a:off x="6421068" y="3987968"/>
            <a:ext cx="2375043" cy="1015663"/>
          </a:xfrm>
          <a:prstGeom prst="rect">
            <a:avLst/>
          </a:prstGeom>
          <a:noFill/>
        </p:spPr>
        <p:txBody>
          <a:bodyPr wrap="square" rtlCol="0">
            <a:spAutoFit/>
          </a:bodyPr>
          <a:lstStyle/>
          <a:p>
            <a:r>
              <a:rPr lang="fr-FR" sz="2000" dirty="0"/>
              <a:t>Un bataillon scolaire défile à Breteuil (Oise) en 1890.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4">
                                            <p:txEl>
                                              <p:pRg st="1" end="1"/>
                                            </p:txEl>
                                          </p:spTgt>
                                        </p:tgtEl>
                                        <p:attrNameLst>
                                          <p:attrName>style.visibility</p:attrName>
                                        </p:attrNameLst>
                                      </p:cBhvr>
                                      <p:to>
                                        <p:strVal val="visible"/>
                                      </p:to>
                                    </p:set>
                                    <p:anim calcmode="lin" valueType="num">
                                      <p:cBhvr additive="base">
                                        <p:cTn id="13" dur="500" fill="hold"/>
                                        <p:tgtEl>
                                          <p:spTgt spid="5120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P spid="5120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a:extLst>
              <a:ext uri="{FF2B5EF4-FFF2-40B4-BE49-F238E27FC236}">
                <a16:creationId xmlns:a16="http://schemas.microsoft.com/office/drawing/2014/main" id="{61EFCF5A-5F23-F046-9D52-1BEE3537AD8A}"/>
              </a:ext>
            </a:extLst>
          </p:cNvPr>
          <p:cNvSpPr txBox="1">
            <a:spLocks noChangeArrowheads="1"/>
          </p:cNvSpPr>
          <p:nvPr/>
        </p:nvSpPr>
        <p:spPr bwMode="auto">
          <a:xfrm>
            <a:off x="762000" y="1868487"/>
            <a:ext cx="8458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solidFill>
                  <a:srgbClr val="0432FF"/>
                </a:solidFill>
              </a:rPr>
              <a:t>Le programme de 2002</a:t>
            </a:r>
            <a:endParaRPr lang="fr-FR" altLang="fr-FR" sz="2800" b="1" dirty="0">
              <a:solidFill>
                <a:srgbClr val="0432FF"/>
              </a:solidFill>
            </a:endParaRPr>
          </a:p>
        </p:txBody>
      </p:sp>
      <p:sp>
        <p:nvSpPr>
          <p:cNvPr id="10245" name="Text Box 5">
            <a:extLst>
              <a:ext uri="{FF2B5EF4-FFF2-40B4-BE49-F238E27FC236}">
                <a16:creationId xmlns:a16="http://schemas.microsoft.com/office/drawing/2014/main" id="{FA72AD9A-9914-5B45-A01A-B376FF5D4BF6}"/>
              </a:ext>
            </a:extLst>
          </p:cNvPr>
          <p:cNvSpPr txBox="1">
            <a:spLocks noChangeArrowheads="1"/>
          </p:cNvSpPr>
          <p:nvPr/>
        </p:nvSpPr>
        <p:spPr bwMode="auto">
          <a:xfrm>
            <a:off x="696463" y="2468562"/>
            <a:ext cx="8458200" cy="12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spcBef>
                <a:spcPct val="20000"/>
              </a:spcBef>
            </a:pPr>
            <a:r>
              <a:rPr lang="fr-FR" altLang="fr-FR" sz="3200" b="1" dirty="0"/>
              <a:t>- au cycle I</a:t>
            </a:r>
            <a:r>
              <a:rPr lang="fr-FR" altLang="fr-FR" sz="3200" dirty="0"/>
              <a:t> : acquérir les premiers repères temporels</a:t>
            </a:r>
            <a:endParaRPr lang="fr-FR" altLang="fr-FR" dirty="0"/>
          </a:p>
        </p:txBody>
      </p:sp>
      <p:sp>
        <p:nvSpPr>
          <p:cNvPr id="10246" name="Text Box 6">
            <a:extLst>
              <a:ext uri="{FF2B5EF4-FFF2-40B4-BE49-F238E27FC236}">
                <a16:creationId xmlns:a16="http://schemas.microsoft.com/office/drawing/2014/main" id="{C2778BB4-D1FC-E74B-8425-B28CC94B89EC}"/>
              </a:ext>
            </a:extLst>
          </p:cNvPr>
          <p:cNvSpPr txBox="1">
            <a:spLocks noChangeArrowheads="1"/>
          </p:cNvSpPr>
          <p:nvPr/>
        </p:nvSpPr>
        <p:spPr bwMode="auto">
          <a:xfrm>
            <a:off x="685800" y="3661041"/>
            <a:ext cx="8458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120000"/>
              </a:lnSpc>
              <a:spcBef>
                <a:spcPct val="20000"/>
              </a:spcBef>
            </a:pPr>
            <a:r>
              <a:rPr lang="fr-FR" altLang="fr-FR" sz="3200" b="1" dirty="0"/>
              <a:t>- au cycle II</a:t>
            </a:r>
            <a:r>
              <a:rPr lang="fr-FR" altLang="fr-FR" sz="3200" dirty="0"/>
              <a:t> : apprécier les durées et préparer à l’entrée dans l’histoire</a:t>
            </a:r>
            <a:endParaRPr lang="fr-FR" altLang="fr-FR" dirty="0"/>
          </a:p>
        </p:txBody>
      </p:sp>
      <p:sp>
        <p:nvSpPr>
          <p:cNvPr id="10247" name="Text Box 7">
            <a:extLst>
              <a:ext uri="{FF2B5EF4-FFF2-40B4-BE49-F238E27FC236}">
                <a16:creationId xmlns:a16="http://schemas.microsoft.com/office/drawing/2014/main" id="{3EB284E7-5C7C-3942-86C4-B5F7FF5ECF5C}"/>
              </a:ext>
            </a:extLst>
          </p:cNvPr>
          <p:cNvSpPr txBox="1">
            <a:spLocks noChangeArrowheads="1"/>
          </p:cNvSpPr>
          <p:nvPr/>
        </p:nvSpPr>
        <p:spPr bwMode="auto">
          <a:xfrm>
            <a:off x="685800" y="4860925"/>
            <a:ext cx="84582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120000"/>
              </a:lnSpc>
              <a:spcBef>
                <a:spcPct val="20000"/>
              </a:spcBef>
            </a:pPr>
            <a:r>
              <a:rPr lang="fr-FR" altLang="fr-FR" sz="3200" b="1" dirty="0"/>
              <a:t>- au cycle III</a:t>
            </a:r>
            <a:r>
              <a:rPr lang="fr-FR" altLang="fr-FR" sz="3200" dirty="0"/>
              <a:t> : « </a:t>
            </a:r>
            <a:r>
              <a:rPr lang="fr-FR" altLang="fr-FR" sz="3200" i="1" dirty="0">
                <a:solidFill>
                  <a:srgbClr val="0432FF"/>
                </a:solidFill>
              </a:rPr>
              <a:t>construire une intelligence du temps historique </a:t>
            </a:r>
            <a:r>
              <a:rPr lang="fr-FR" altLang="fr-FR" sz="3200" dirty="0"/>
              <a:t>» par la compréhension du travail de l’historien qui interroge les traces du passé.</a:t>
            </a:r>
            <a:endParaRPr lang="fr-FR" altLang="fr-FR" dirty="0"/>
          </a:p>
        </p:txBody>
      </p:sp>
      <p:sp>
        <p:nvSpPr>
          <p:cNvPr id="60422" name="Rectangle 2">
            <a:extLst>
              <a:ext uri="{FF2B5EF4-FFF2-40B4-BE49-F238E27FC236}">
                <a16:creationId xmlns:a16="http://schemas.microsoft.com/office/drawing/2014/main" id="{1C11D6A0-113C-4046-A06C-3FD81CFCE5C7}"/>
              </a:ext>
            </a:extLst>
          </p:cNvPr>
          <p:cNvSpPr>
            <a:spLocks noGrp="1" noChangeArrowheads="1"/>
          </p:cNvSpPr>
          <p:nvPr>
            <p:ph type="title"/>
          </p:nvPr>
        </p:nvSpPr>
        <p:spPr>
          <a:xfrm>
            <a:off x="973832" y="228600"/>
            <a:ext cx="8206680" cy="1143000"/>
          </a:xfrm>
        </p:spPr>
        <p:txBody>
          <a:bodyPr/>
          <a:lstStyle/>
          <a:p>
            <a:pPr eaLnBrk="1" hangingPunct="1"/>
            <a:r>
              <a:rPr lang="fr-FR" altLang="fr-FR" sz="4000" b="1" dirty="0">
                <a:ea typeface="ＭＳ Ｐゴシック" panose="020B0600070205080204" pitchFamily="34" charset="-128"/>
              </a:rPr>
              <a:t>V) L’histoire dans les programmes d’école primaire </a:t>
            </a:r>
            <a:r>
              <a:rPr lang="fr-FR" altLang="fr-FR" sz="4000" dirty="0">
                <a:ea typeface="ＭＳ Ｐゴシック" panose="020B0600070205080204" pitchFamily="34" charset="-128"/>
              </a:rPr>
              <a:t>(2002, 2016-2020)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0-#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additive="base">
                                        <p:cTn id="13" dur="500" fill="hold"/>
                                        <p:tgtEl>
                                          <p:spTgt spid="10246"/>
                                        </p:tgtEl>
                                        <p:attrNameLst>
                                          <p:attrName>ppt_x</p:attrName>
                                        </p:attrNameLst>
                                      </p:cBhvr>
                                      <p:tavLst>
                                        <p:tav tm="0">
                                          <p:val>
                                            <p:strVal val="0-#ppt_w/2"/>
                                          </p:val>
                                        </p:tav>
                                        <p:tav tm="100000">
                                          <p:val>
                                            <p:strVal val="#ppt_x"/>
                                          </p:val>
                                        </p:tav>
                                      </p:tavLst>
                                    </p:anim>
                                    <p:anim calcmode="lin" valueType="num">
                                      <p:cBhvr additive="base">
                                        <p:cTn id="14"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additive="base">
                                        <p:cTn id="19" dur="500" fill="hold"/>
                                        <p:tgtEl>
                                          <p:spTgt spid="10247"/>
                                        </p:tgtEl>
                                        <p:attrNameLst>
                                          <p:attrName>ppt_x</p:attrName>
                                        </p:attrNameLst>
                                      </p:cBhvr>
                                      <p:tavLst>
                                        <p:tav tm="0">
                                          <p:val>
                                            <p:strVal val="0-#ppt_w/2"/>
                                          </p:val>
                                        </p:tav>
                                        <p:tav tm="100000">
                                          <p:val>
                                            <p:strVal val="#ppt_x"/>
                                          </p:val>
                                        </p:tav>
                                      </p:tavLst>
                                    </p:anim>
                                    <p:anim calcmode="lin" valueType="num">
                                      <p:cBhvr additive="base">
                                        <p:cTn id="20"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P spid="10246" grpId="0" autoUpdateAnimBg="0"/>
      <p:bldP spid="1024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FA5512CD-DA9F-2844-BF05-99BBC50FDEF9}"/>
              </a:ext>
            </a:extLst>
          </p:cNvPr>
          <p:cNvSpPr txBox="1">
            <a:spLocks noChangeArrowheads="1"/>
          </p:cNvSpPr>
          <p:nvPr/>
        </p:nvSpPr>
        <p:spPr bwMode="auto">
          <a:xfrm>
            <a:off x="1143000" y="1908175"/>
            <a:ext cx="7467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 Les repères </a:t>
            </a:r>
            <a:r>
              <a:rPr lang="fr-FR" altLang="fr-FR" sz="3200" dirty="0"/>
              <a:t>: dates, personnages, groupes</a:t>
            </a:r>
            <a:endParaRPr lang="fr-FR" altLang="fr-FR" dirty="0"/>
          </a:p>
        </p:txBody>
      </p:sp>
      <p:sp>
        <p:nvSpPr>
          <p:cNvPr id="11267" name="Text Box 3">
            <a:extLst>
              <a:ext uri="{FF2B5EF4-FFF2-40B4-BE49-F238E27FC236}">
                <a16:creationId xmlns:a16="http://schemas.microsoft.com/office/drawing/2014/main" id="{57C33A93-7BEA-EB4D-8ABB-C0C0AF1A0EE6}"/>
              </a:ext>
            </a:extLst>
          </p:cNvPr>
          <p:cNvSpPr txBox="1">
            <a:spLocks noChangeArrowheads="1"/>
          </p:cNvSpPr>
          <p:nvPr/>
        </p:nvSpPr>
        <p:spPr bwMode="auto">
          <a:xfrm>
            <a:off x="1219200" y="2743200"/>
            <a:ext cx="7315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L’échelle</a:t>
            </a:r>
            <a:r>
              <a:rPr lang="fr-FR" altLang="fr-FR" sz="3200" dirty="0"/>
              <a:t> de référence (la France)</a:t>
            </a:r>
            <a:endParaRPr lang="fr-FR" altLang="fr-FR" dirty="0"/>
          </a:p>
        </p:txBody>
      </p:sp>
      <p:sp>
        <p:nvSpPr>
          <p:cNvPr id="11268" name="Text Box 4">
            <a:extLst>
              <a:ext uri="{FF2B5EF4-FFF2-40B4-BE49-F238E27FC236}">
                <a16:creationId xmlns:a16="http://schemas.microsoft.com/office/drawing/2014/main" id="{CD9B55E0-6D8A-FF46-8DF3-F2CB2AD479E3}"/>
              </a:ext>
            </a:extLst>
          </p:cNvPr>
          <p:cNvSpPr txBox="1">
            <a:spLocks noChangeArrowheads="1"/>
          </p:cNvSpPr>
          <p:nvPr/>
        </p:nvSpPr>
        <p:spPr bwMode="auto">
          <a:xfrm>
            <a:off x="1219200" y="3584575"/>
            <a:ext cx="7620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La démarche </a:t>
            </a:r>
            <a:r>
              <a:rPr lang="fr-FR" altLang="fr-FR" sz="3200" dirty="0"/>
              <a:t>(de recherche, d’investigation)</a:t>
            </a:r>
            <a:endParaRPr lang="fr-FR" altLang="fr-FR" dirty="0"/>
          </a:p>
        </p:txBody>
      </p:sp>
      <p:sp>
        <p:nvSpPr>
          <p:cNvPr id="11269" name="Text Box 5">
            <a:extLst>
              <a:ext uri="{FF2B5EF4-FFF2-40B4-BE49-F238E27FC236}">
                <a16:creationId xmlns:a16="http://schemas.microsoft.com/office/drawing/2014/main" id="{EB515160-4CD8-8C4B-BBB2-1C8E95A856C2}"/>
              </a:ext>
            </a:extLst>
          </p:cNvPr>
          <p:cNvSpPr txBox="1">
            <a:spLocks noChangeArrowheads="1"/>
          </p:cNvSpPr>
          <p:nvPr/>
        </p:nvSpPr>
        <p:spPr bwMode="auto">
          <a:xfrm>
            <a:off x="1219200" y="4419600"/>
            <a:ext cx="73152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Les modalités pédagogiques </a:t>
            </a:r>
            <a:r>
              <a:rPr lang="fr-FR" altLang="fr-FR" sz="3200" dirty="0"/>
              <a:t>: réflexion collective, recherche autonome, synthèse</a:t>
            </a:r>
            <a:endParaRPr lang="fr-FR" altLang="fr-FR" dirty="0"/>
          </a:p>
        </p:txBody>
      </p:sp>
      <p:sp>
        <p:nvSpPr>
          <p:cNvPr id="11270" name="Text Box 6">
            <a:extLst>
              <a:ext uri="{FF2B5EF4-FFF2-40B4-BE49-F238E27FC236}">
                <a16:creationId xmlns:a16="http://schemas.microsoft.com/office/drawing/2014/main" id="{2EF35CA6-C49B-5541-BAF4-D96B55552711}"/>
              </a:ext>
            </a:extLst>
          </p:cNvPr>
          <p:cNvSpPr txBox="1">
            <a:spLocks noChangeArrowheads="1"/>
          </p:cNvSpPr>
          <p:nvPr/>
        </p:nvSpPr>
        <p:spPr bwMode="auto">
          <a:xfrm>
            <a:off x="1219200" y="5661025"/>
            <a:ext cx="73152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Les traces </a:t>
            </a:r>
            <a:r>
              <a:rPr lang="fr-FR" altLang="fr-FR" sz="3200" dirty="0"/>
              <a:t>de nature diverse (textes, images, objets, monuments, témoins…)</a:t>
            </a:r>
            <a:endParaRPr lang="fr-FR" altLang="fr-FR" dirty="0"/>
          </a:p>
        </p:txBody>
      </p:sp>
      <p:sp>
        <p:nvSpPr>
          <p:cNvPr id="62471" name="Text Box 7">
            <a:extLst>
              <a:ext uri="{FF2B5EF4-FFF2-40B4-BE49-F238E27FC236}">
                <a16:creationId xmlns:a16="http://schemas.microsoft.com/office/drawing/2014/main" id="{B8825553-95EF-6841-9345-016E8F6EF3B5}"/>
              </a:ext>
            </a:extLst>
          </p:cNvPr>
          <p:cNvSpPr txBox="1">
            <a:spLocks noChangeArrowheads="1"/>
          </p:cNvSpPr>
          <p:nvPr/>
        </p:nvSpPr>
        <p:spPr bwMode="auto">
          <a:xfrm>
            <a:off x="974725" y="228600"/>
            <a:ext cx="5126403"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3600" b="1" dirty="0">
                <a:solidFill>
                  <a:srgbClr val="0432FF"/>
                </a:solidFill>
              </a:rPr>
              <a:t>Le programme de 2002 </a:t>
            </a:r>
            <a:r>
              <a:rPr lang="fr-FR" altLang="fr-FR" sz="3600" b="1" dirty="0"/>
              <a:t>:</a:t>
            </a:r>
          </a:p>
          <a:p>
            <a:pPr eaLnBrk="1" hangingPunct="1">
              <a:spcBef>
                <a:spcPct val="20000"/>
              </a:spcBef>
            </a:pPr>
            <a:r>
              <a:rPr lang="fr-FR" altLang="fr-FR" sz="3600" b="1" dirty="0"/>
              <a:t>La démarche au cycle III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outHorizontal)">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arn(outHorizontal)">
                                      <p:cBhvr>
                                        <p:cTn id="12" dur="500"/>
                                        <p:tgtEl>
                                          <p:spTgt spid="112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barn(outHorizontal)">
                                      <p:cBhvr>
                                        <p:cTn id="17" dur="500"/>
                                        <p:tgtEl>
                                          <p:spTgt spid="112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barn(outHorizontal)">
                                      <p:cBhvr>
                                        <p:cTn id="22" dur="500"/>
                                        <p:tgtEl>
                                          <p:spTgt spid="112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11270"/>
                                        </p:tgtEl>
                                        <p:attrNameLst>
                                          <p:attrName>style.visibility</p:attrName>
                                        </p:attrNameLst>
                                      </p:cBhvr>
                                      <p:to>
                                        <p:strVal val="visible"/>
                                      </p:to>
                                    </p:set>
                                    <p:animEffect transition="in" filter="barn(outHorizontal)">
                                      <p:cBhvr>
                                        <p:cTn id="2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5287B820-D0A0-364C-87B3-CD84A8BF31AA}"/>
              </a:ext>
            </a:extLst>
          </p:cNvPr>
          <p:cNvSpPr txBox="1">
            <a:spLocks noChangeArrowheads="1"/>
          </p:cNvSpPr>
          <p:nvPr/>
        </p:nvSpPr>
        <p:spPr bwMode="auto">
          <a:xfrm>
            <a:off x="685800" y="76200"/>
            <a:ext cx="8458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solidFill>
                  <a:srgbClr val="0432FF"/>
                </a:solidFill>
              </a:rPr>
              <a:t>Le programme de 2016 (2020)</a:t>
            </a:r>
            <a:endParaRPr lang="fr-FR" altLang="fr-FR" sz="2800" b="1" dirty="0">
              <a:solidFill>
                <a:srgbClr val="0432FF"/>
              </a:solidFill>
            </a:endParaRPr>
          </a:p>
        </p:txBody>
      </p:sp>
      <p:sp>
        <p:nvSpPr>
          <p:cNvPr id="53251" name="Rectangle 3">
            <a:extLst>
              <a:ext uri="{FF2B5EF4-FFF2-40B4-BE49-F238E27FC236}">
                <a16:creationId xmlns:a16="http://schemas.microsoft.com/office/drawing/2014/main" id="{63765459-3337-714C-830A-EE39A9D85532}"/>
              </a:ext>
            </a:extLst>
          </p:cNvPr>
          <p:cNvSpPr>
            <a:spLocks noChangeArrowheads="1"/>
          </p:cNvSpPr>
          <p:nvPr/>
        </p:nvSpPr>
        <p:spPr bwMode="auto">
          <a:xfrm>
            <a:off x="958850" y="762000"/>
            <a:ext cx="80772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2800" b="1" u="sng" dirty="0"/>
              <a:t>Une nouvelle architecture</a:t>
            </a:r>
          </a:p>
          <a:p>
            <a:pPr eaLnBrk="1" hangingPunct="1">
              <a:spcBef>
                <a:spcPct val="20000"/>
              </a:spcBef>
            </a:pPr>
            <a:r>
              <a:rPr lang="fr-FR" altLang="fr-FR" b="1" dirty="0"/>
              <a:t>• Les compétences travaillées </a:t>
            </a:r>
            <a:r>
              <a:rPr lang="fr-FR" altLang="fr-FR" dirty="0"/>
              <a:t>(disciplinaires et transversales)</a:t>
            </a:r>
          </a:p>
          <a:p>
            <a:pPr eaLnBrk="1" hangingPunct="1">
              <a:spcBef>
                <a:spcPct val="20000"/>
              </a:spcBef>
            </a:pPr>
            <a:r>
              <a:rPr lang="fr-FR" altLang="fr-FR" dirty="0"/>
              <a:t>en relation avec le SCCCC</a:t>
            </a:r>
          </a:p>
          <a:p>
            <a:pPr eaLnBrk="1" hangingPunct="1">
              <a:spcBef>
                <a:spcPct val="20000"/>
              </a:spcBef>
            </a:pPr>
            <a:r>
              <a:rPr lang="fr-FR" altLang="fr-FR" b="1" dirty="0"/>
              <a:t>• Les objectifs et les apprentissages visés </a:t>
            </a:r>
            <a:r>
              <a:rPr lang="fr-FR" altLang="fr-FR" dirty="0"/>
              <a:t>(en fin de cycle 3)</a:t>
            </a:r>
          </a:p>
          <a:p>
            <a:pPr eaLnBrk="1" hangingPunct="1">
              <a:spcBef>
                <a:spcPct val="20000"/>
              </a:spcBef>
            </a:pPr>
            <a:r>
              <a:rPr lang="fr-FR" altLang="fr-FR" b="1" dirty="0">
                <a:solidFill>
                  <a:srgbClr val="0000FF"/>
                </a:solidFill>
              </a:rPr>
              <a:t>1) faire comprendre aux élèves ce qu’est l’histoire : « raisonner en histoire » (questionnement/traces et sources)</a:t>
            </a:r>
          </a:p>
          <a:p>
            <a:pPr eaLnBrk="1" hangingPunct="1">
              <a:spcBef>
                <a:spcPct val="20000"/>
              </a:spcBef>
            </a:pPr>
            <a:r>
              <a:rPr lang="fr-FR" altLang="fr-FR" b="1" dirty="0">
                <a:solidFill>
                  <a:srgbClr val="0000FF"/>
                </a:solidFill>
              </a:rPr>
              <a:t>2) permettre aux élèves d’acquérir des repères (dans le temps, en histoire)</a:t>
            </a:r>
          </a:p>
          <a:p>
            <a:pPr eaLnBrk="1" hangingPunct="1">
              <a:spcBef>
                <a:spcPct val="20000"/>
              </a:spcBef>
            </a:pPr>
            <a:r>
              <a:rPr lang="fr-FR" altLang="fr-FR" b="1" dirty="0"/>
              <a:t>• Les thématiques </a:t>
            </a:r>
            <a:r>
              <a:rPr lang="fr-FR" altLang="fr-FR" dirty="0"/>
              <a:t>(pour y parvenir) et les repères annuels de programmation (qui restent centrées sur l’histoire de France)</a:t>
            </a:r>
          </a:p>
        </p:txBody>
      </p:sp>
      <p:sp>
        <p:nvSpPr>
          <p:cNvPr id="53252" name="Rectangle 4">
            <a:extLst>
              <a:ext uri="{FF2B5EF4-FFF2-40B4-BE49-F238E27FC236}">
                <a16:creationId xmlns:a16="http://schemas.microsoft.com/office/drawing/2014/main" id="{66AB6C3F-AFCB-634D-A611-43E05699A648}"/>
              </a:ext>
            </a:extLst>
          </p:cNvPr>
          <p:cNvSpPr>
            <a:spLocks noChangeArrowheads="1"/>
          </p:cNvSpPr>
          <p:nvPr/>
        </p:nvSpPr>
        <p:spPr bwMode="auto">
          <a:xfrm>
            <a:off x="869950" y="5035550"/>
            <a:ext cx="8382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2800" b="1" u="sng" dirty="0"/>
              <a:t>La démarche relevant de la « liberté pédagogique »</a:t>
            </a:r>
            <a:endParaRPr lang="fr-FR" altLang="fr-FR" sz="2800" u="sng" dirty="0"/>
          </a:p>
          <a:p>
            <a:pPr eaLnBrk="1" hangingPunct="1">
              <a:spcBef>
                <a:spcPct val="20000"/>
              </a:spcBef>
              <a:buFontTx/>
              <a:buChar char="-"/>
            </a:pPr>
            <a:r>
              <a:rPr lang="fr-FR" altLang="fr-FR" dirty="0"/>
              <a:t> en exploitant</a:t>
            </a:r>
            <a:r>
              <a:rPr lang="fr-FR" altLang="fr-FR" b="1" dirty="0">
                <a:solidFill>
                  <a:srgbClr val="FF0000"/>
                </a:solidFill>
              </a:rPr>
              <a:t> le patrimoine à l’échelle locale </a:t>
            </a:r>
            <a:r>
              <a:rPr lang="fr-FR" altLang="fr-FR" dirty="0"/>
              <a:t>(proche de l’élève)</a:t>
            </a:r>
          </a:p>
          <a:p>
            <a:pPr eaLnBrk="1" hangingPunct="1">
              <a:spcBef>
                <a:spcPct val="20000"/>
              </a:spcBef>
              <a:buFontTx/>
              <a:buChar char="-"/>
            </a:pPr>
            <a:r>
              <a:rPr lang="fr-FR" altLang="fr-FR" dirty="0"/>
              <a:t> avec l’</a:t>
            </a:r>
            <a:r>
              <a:rPr lang="fr-FR" altLang="ja-JP" b="1" dirty="0">
                <a:solidFill>
                  <a:srgbClr val="FF0000"/>
                </a:solidFill>
              </a:rPr>
              <a:t>aide de « ressources d</a:t>
            </a:r>
            <a:r>
              <a:rPr lang="fr-FR" altLang="fr-FR" b="1" dirty="0">
                <a:solidFill>
                  <a:srgbClr val="FF0000"/>
                </a:solidFill>
              </a:rPr>
              <a:t>’</a:t>
            </a:r>
            <a:r>
              <a:rPr lang="fr-FR" altLang="ja-JP" b="1" dirty="0">
                <a:solidFill>
                  <a:srgbClr val="FF0000"/>
                </a:solidFill>
              </a:rPr>
              <a:t>accompagnement » (EDUSCOL) </a:t>
            </a:r>
            <a:r>
              <a:rPr lang="fr-FR" altLang="ja-JP" dirty="0"/>
              <a:t>non « prescriptives » (impératives), mais indicatives</a:t>
            </a:r>
            <a:endParaRPr lang="fr-FR" altLang="fr-FR" dirty="0"/>
          </a:p>
        </p:txBody>
      </p:sp>
      <p:sp>
        <p:nvSpPr>
          <p:cNvPr id="64517" name="Rectangle 5">
            <a:extLst>
              <a:ext uri="{FF2B5EF4-FFF2-40B4-BE49-F238E27FC236}">
                <a16:creationId xmlns:a16="http://schemas.microsoft.com/office/drawing/2014/main" id="{973056F9-69B6-694F-ABAB-0902741E69DF}"/>
              </a:ext>
            </a:extLst>
          </p:cNvPr>
          <p:cNvSpPr>
            <a:spLocks noChangeArrowheads="1"/>
          </p:cNvSpPr>
          <p:nvPr/>
        </p:nvSpPr>
        <p:spPr bwMode="auto">
          <a:xfrm>
            <a:off x="439738" y="39592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Char char="-"/>
            </a:pPr>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2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689AF98A-9B19-7549-A688-7241D30C982E}"/>
              </a:ext>
            </a:extLst>
          </p:cNvPr>
          <p:cNvSpPr>
            <a:spLocks noChangeArrowheads="1"/>
          </p:cNvSpPr>
          <p:nvPr/>
        </p:nvSpPr>
        <p:spPr bwMode="auto">
          <a:xfrm>
            <a:off x="1066800" y="5766355"/>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dirty="0"/>
              <a:t>Philippe </a:t>
            </a:r>
            <a:r>
              <a:rPr lang="fr-FR" altLang="fr-FR" dirty="0" err="1"/>
              <a:t>Joutard</a:t>
            </a:r>
            <a:r>
              <a:rPr lang="fr-FR" altLang="fr-FR" dirty="0"/>
              <a:t>, professeur des Universités, ancien Recteur, </a:t>
            </a:r>
            <a:r>
              <a:rPr lang="fr-FR" altLang="fr-FR" u="sng" dirty="0"/>
              <a:t>Cahiers d’Histoire</a:t>
            </a:r>
            <a:r>
              <a:rPr lang="fr-FR" altLang="fr-FR" dirty="0"/>
              <a:t>, n°93, décembre 2004.</a:t>
            </a:r>
          </a:p>
        </p:txBody>
      </p:sp>
      <p:sp>
        <p:nvSpPr>
          <p:cNvPr id="65539" name="Rectangle 4">
            <a:extLst>
              <a:ext uri="{FF2B5EF4-FFF2-40B4-BE49-F238E27FC236}">
                <a16:creationId xmlns:a16="http://schemas.microsoft.com/office/drawing/2014/main" id="{CCB8DE46-D12E-9D44-AF7F-64FB64A153A3}"/>
              </a:ext>
            </a:extLst>
          </p:cNvPr>
          <p:cNvSpPr>
            <a:spLocks noChangeArrowheads="1"/>
          </p:cNvSpPr>
          <p:nvPr/>
        </p:nvSpPr>
        <p:spPr bwMode="auto">
          <a:xfrm>
            <a:off x="1068388" y="1149905"/>
            <a:ext cx="7694612"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dirty="0"/>
              <a:t>« </a:t>
            </a:r>
            <a:r>
              <a:rPr lang="fr-FR" altLang="fr-FR" sz="2800" i="1" dirty="0"/>
              <a:t>Nous ne nions pas </a:t>
            </a:r>
            <a:r>
              <a:rPr lang="fr-FR" altLang="fr-FR" sz="2800" b="1" i="1" dirty="0"/>
              <a:t>l’importance des connaissances</a:t>
            </a:r>
            <a:r>
              <a:rPr lang="fr-FR" altLang="fr-FR" sz="2800" i="1" dirty="0"/>
              <a:t> et nous ne faisons pas partie des gens qui rejettent les </a:t>
            </a:r>
            <a:r>
              <a:rPr lang="fr-FR" altLang="fr-FR" sz="2800" b="1" i="1" dirty="0"/>
              <a:t>dates</a:t>
            </a:r>
            <a:r>
              <a:rPr lang="fr-FR" altLang="fr-FR" sz="2800" i="1" dirty="0"/>
              <a:t>. Nous sommes attachés à une certaine </a:t>
            </a:r>
            <a:r>
              <a:rPr lang="fr-FR" altLang="fr-FR" sz="2800" b="1" i="1" dirty="0"/>
              <a:t>chronologie</a:t>
            </a:r>
            <a:r>
              <a:rPr lang="fr-FR" altLang="fr-FR" sz="2800" i="1" dirty="0"/>
              <a:t>.</a:t>
            </a:r>
          </a:p>
          <a:p>
            <a:pPr algn="just" eaLnBrk="1" hangingPunct="1">
              <a:spcBef>
                <a:spcPct val="20000"/>
              </a:spcBef>
            </a:pPr>
            <a:r>
              <a:rPr lang="fr-FR" altLang="fr-FR" sz="2800" i="1" dirty="0"/>
              <a:t>Ceci dit, </a:t>
            </a:r>
            <a:r>
              <a:rPr lang="fr-FR" altLang="fr-FR" sz="2800" b="1" i="1" dirty="0">
                <a:solidFill>
                  <a:srgbClr val="0000FF"/>
                </a:solidFill>
              </a:rPr>
              <a:t>de m</a:t>
            </a:r>
            <a:r>
              <a:rPr lang="fr-FR" altLang="ja-JP" sz="2800" b="1" i="1" dirty="0">
                <a:solidFill>
                  <a:srgbClr val="0000FF"/>
                </a:solidFill>
              </a:rPr>
              <a:t>ême qu’en sciences</a:t>
            </a:r>
            <a:r>
              <a:rPr lang="fr-FR" altLang="ja-JP" sz="2800" i="1" dirty="0"/>
              <a:t>, quand on met « la main à la pâte », on apprend que la science se fait à partir d’expérimentation, </a:t>
            </a:r>
            <a:r>
              <a:rPr lang="fr-FR" altLang="ja-JP" sz="2800" b="1" i="1" dirty="0">
                <a:solidFill>
                  <a:srgbClr val="0000FF"/>
                </a:solidFill>
              </a:rPr>
              <a:t>l’élève doit apprendre que l’histoire se construit</a:t>
            </a:r>
            <a:r>
              <a:rPr lang="fr-FR" altLang="ja-JP" sz="2800" i="1" dirty="0"/>
              <a:t>, effectivement, </a:t>
            </a:r>
            <a:r>
              <a:rPr lang="fr-FR" altLang="ja-JP" sz="2800" b="1" i="1" dirty="0">
                <a:solidFill>
                  <a:srgbClr val="0000FF"/>
                </a:solidFill>
              </a:rPr>
              <a:t>à partir de documents</a:t>
            </a:r>
            <a:r>
              <a:rPr lang="fr-FR" altLang="ja-JP" sz="2800" i="1" dirty="0"/>
              <a:t>, de toutes sortes de documents </a:t>
            </a:r>
            <a:r>
              <a:rPr lang="fr-FR" altLang="ja-JP" sz="2800" dirty="0"/>
              <a:t>»</a:t>
            </a:r>
            <a:endParaRPr lang="fr-FR" altLang="fr-FR" sz="2800" dirty="0"/>
          </a:p>
        </p:txBody>
      </p:sp>
      <p:sp>
        <p:nvSpPr>
          <p:cNvPr id="2" name="Text Box 2">
            <a:extLst>
              <a:ext uri="{FF2B5EF4-FFF2-40B4-BE49-F238E27FC236}">
                <a16:creationId xmlns:a16="http://schemas.microsoft.com/office/drawing/2014/main" id="{2579F404-325D-FB9D-0C5F-F6A3956F3A56}"/>
              </a:ext>
            </a:extLst>
          </p:cNvPr>
          <p:cNvSpPr txBox="1">
            <a:spLocks noChangeArrowheads="1"/>
          </p:cNvSpPr>
          <p:nvPr/>
        </p:nvSpPr>
        <p:spPr bwMode="auto">
          <a:xfrm>
            <a:off x="755576" y="381555"/>
            <a:ext cx="777686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t>Une citation conclusive</a:t>
            </a:r>
            <a:endParaRPr lang="fr-FR" altLang="fr-FR" sz="2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1">
            <a:extLst>
              <a:ext uri="{FF2B5EF4-FFF2-40B4-BE49-F238E27FC236}">
                <a16:creationId xmlns:a16="http://schemas.microsoft.com/office/drawing/2014/main" id="{E27FBA34-5735-9541-8282-48191C585338}"/>
              </a:ext>
            </a:extLst>
          </p:cNvPr>
          <p:cNvSpPr>
            <a:spLocks noChangeArrowheads="1"/>
          </p:cNvSpPr>
          <p:nvPr/>
        </p:nvSpPr>
        <p:spPr bwMode="auto">
          <a:xfrm>
            <a:off x="2781870" y="2620218"/>
            <a:ext cx="3549811" cy="1954079"/>
          </a:xfrm>
          <a:prstGeom prst="roundRect">
            <a:avLst>
              <a:gd name="adj" fmla="val 16667"/>
            </a:avLst>
          </a:prstGeom>
          <a:solidFill>
            <a:srgbClr val="FFFF00"/>
          </a:solidFill>
          <a:ln w="9525">
            <a:solidFill>
              <a:srgbClr val="000000"/>
            </a:solidFill>
            <a:round/>
            <a:headEnd/>
            <a:tailEnd/>
          </a:ln>
        </p:spPr>
        <p:txBody>
          <a:bodyPr wrap="none" lIns="81639" tIns="60021" rIns="81639" bIns="40820" anchor="ctr"/>
          <a:lstStyle>
            <a:lvl1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sz="2200" b="1" dirty="0">
                <a:solidFill>
                  <a:srgbClr val="FF0000"/>
                </a:solidFill>
              </a:rPr>
              <a:t>Quelle histoire enseigner(</a:t>
            </a:r>
            <a:r>
              <a:rPr lang="fr-FR" altLang="fr-FR" sz="2200" b="1" dirty="0" err="1">
                <a:solidFill>
                  <a:srgbClr val="FF0000"/>
                </a:solidFill>
              </a:rPr>
              <a:t>ée</a:t>
            </a:r>
            <a:r>
              <a:rPr lang="fr-FR" altLang="fr-FR" sz="2200" b="1" dirty="0">
                <a:solidFill>
                  <a:srgbClr val="FF0000"/>
                </a:solidFill>
              </a:rPr>
              <a:t>) </a:t>
            </a:r>
          </a:p>
          <a:p>
            <a:pPr algn="ctr" eaLnBrk="1" hangingPunct="1">
              <a:spcBef>
                <a:spcPct val="20000"/>
              </a:spcBef>
            </a:pPr>
            <a:r>
              <a:rPr lang="fr-FR" altLang="fr-FR" sz="2200" b="1" dirty="0">
                <a:solidFill>
                  <a:srgbClr val="FF0000"/>
                </a:solidFill>
              </a:rPr>
              <a:t>à l’école élémentaire ?</a:t>
            </a:r>
          </a:p>
          <a:p>
            <a:pPr algn="ctr" eaLnBrk="1" hangingPunct="1">
              <a:spcBef>
                <a:spcPct val="20000"/>
              </a:spcBef>
            </a:pPr>
            <a:r>
              <a:rPr lang="fr-FR" altLang="fr-FR" sz="2200" b="1" dirty="0">
                <a:solidFill>
                  <a:srgbClr val="FF0000"/>
                </a:solidFill>
              </a:rPr>
              <a:t>(programme 2020)</a:t>
            </a:r>
          </a:p>
        </p:txBody>
      </p:sp>
      <p:sp>
        <p:nvSpPr>
          <p:cNvPr id="66563" name="Rectangle 2">
            <a:extLst>
              <a:ext uri="{FF2B5EF4-FFF2-40B4-BE49-F238E27FC236}">
                <a16:creationId xmlns:a16="http://schemas.microsoft.com/office/drawing/2014/main" id="{6D9E3B25-9919-EF4F-8B4D-9664E655E778}"/>
              </a:ext>
            </a:extLst>
          </p:cNvPr>
          <p:cNvSpPr>
            <a:spLocks noChangeArrowheads="1"/>
          </p:cNvSpPr>
          <p:nvPr/>
        </p:nvSpPr>
        <p:spPr bwMode="auto">
          <a:xfrm>
            <a:off x="2618359" y="692696"/>
            <a:ext cx="3549810" cy="1563931"/>
          </a:xfrm>
          <a:prstGeom prst="rect">
            <a:avLst/>
          </a:prstGeom>
          <a:solidFill>
            <a:srgbClr val="FFFFFF"/>
          </a:solidFill>
          <a:ln w="9525">
            <a:solidFill>
              <a:srgbClr val="000000"/>
            </a:solidFill>
            <a:round/>
            <a:headEnd/>
            <a:tailEnd/>
          </a:ln>
        </p:spPr>
        <p:txBody>
          <a:bodyPr wrap="none" lIns="81639" tIns="55221" rIns="81639" bIns="40820" anchor="ctr"/>
          <a:lstStyle>
            <a:lvl1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histoire qui n'est </a:t>
            </a:r>
            <a:r>
              <a:rPr lang="fr-FR" altLang="fr-FR" b="1" dirty="0">
                <a:solidFill>
                  <a:srgbClr val="0432FF"/>
                </a:solidFill>
              </a:rPr>
              <a:t>pas</a:t>
            </a:r>
          </a:p>
          <a:p>
            <a:pPr algn="ctr" eaLnBrk="1" hangingPunct="1">
              <a:spcBef>
                <a:spcPct val="20000"/>
              </a:spcBef>
            </a:pPr>
            <a:r>
              <a:rPr lang="fr-FR" altLang="fr-FR" b="1" dirty="0">
                <a:solidFill>
                  <a:srgbClr val="0432FF"/>
                </a:solidFill>
              </a:rPr>
              <a:t>une simple accumulation</a:t>
            </a:r>
          </a:p>
          <a:p>
            <a:pPr algn="ctr" eaLnBrk="1" hangingPunct="1">
              <a:spcBef>
                <a:spcPct val="20000"/>
              </a:spcBef>
            </a:pPr>
            <a:r>
              <a:rPr lang="fr-FR" altLang="fr-FR" b="1" dirty="0">
                <a:solidFill>
                  <a:srgbClr val="0432FF"/>
                </a:solidFill>
              </a:rPr>
              <a:t>de dates</a:t>
            </a:r>
          </a:p>
        </p:txBody>
      </p:sp>
      <p:sp>
        <p:nvSpPr>
          <p:cNvPr id="66565" name="Rectangle 4">
            <a:extLst>
              <a:ext uri="{FF2B5EF4-FFF2-40B4-BE49-F238E27FC236}">
                <a16:creationId xmlns:a16="http://schemas.microsoft.com/office/drawing/2014/main" id="{6098CA33-5A23-1841-B43E-4BA80F8D11D0}"/>
              </a:ext>
            </a:extLst>
          </p:cNvPr>
          <p:cNvSpPr>
            <a:spLocks noChangeArrowheads="1"/>
          </p:cNvSpPr>
          <p:nvPr/>
        </p:nvSpPr>
        <p:spPr bwMode="auto">
          <a:xfrm>
            <a:off x="6939346" y="2605203"/>
            <a:ext cx="2202878" cy="2081079"/>
          </a:xfrm>
          <a:prstGeom prst="rect">
            <a:avLst/>
          </a:prstGeom>
          <a:solidFill>
            <a:srgbClr val="FFFFFF"/>
          </a:solidFill>
          <a:ln w="9525">
            <a:solidFill>
              <a:srgbClr val="000000"/>
            </a:solidFill>
            <a:round/>
            <a:headEnd/>
            <a:tailEnd/>
          </a:ln>
        </p:spPr>
        <p:txBody>
          <a:bodyPr wrap="none" lIns="81639" tIns="55221" rIns="81639" bIns="40820" anchor="ctr"/>
          <a:lstStyle>
            <a:lvl1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a:t>
            </a:r>
            <a:r>
              <a:rPr lang="fr-FR" altLang="fr-FR" b="1" dirty="0">
                <a:solidFill>
                  <a:srgbClr val="0432FF"/>
                </a:solidFill>
              </a:rPr>
              <a:t>histoire</a:t>
            </a:r>
          </a:p>
          <a:p>
            <a:pPr algn="ctr" eaLnBrk="1" hangingPunct="1">
              <a:spcBef>
                <a:spcPct val="20000"/>
              </a:spcBef>
            </a:pPr>
            <a:r>
              <a:rPr lang="fr-FR" altLang="fr-FR" b="1" dirty="0">
                <a:solidFill>
                  <a:srgbClr val="0432FF"/>
                </a:solidFill>
              </a:rPr>
              <a:t>problématisée</a:t>
            </a:r>
          </a:p>
          <a:p>
            <a:pPr algn="ctr" eaLnBrk="1" hangingPunct="1">
              <a:spcBef>
                <a:spcPct val="20000"/>
              </a:spcBef>
            </a:pPr>
            <a:r>
              <a:rPr lang="fr-FR" altLang="fr-FR" b="1" dirty="0"/>
              <a:t>(démarche de</a:t>
            </a:r>
          </a:p>
          <a:p>
            <a:pPr algn="ctr" eaLnBrk="1" hangingPunct="1">
              <a:spcBef>
                <a:spcPct val="20000"/>
              </a:spcBef>
            </a:pPr>
            <a:r>
              <a:rPr lang="fr-FR" altLang="fr-FR" b="1" dirty="0"/>
              <a:t>recherche)</a:t>
            </a:r>
          </a:p>
        </p:txBody>
      </p:sp>
      <p:sp>
        <p:nvSpPr>
          <p:cNvPr id="66566" name="Rectangle 5">
            <a:extLst>
              <a:ext uri="{FF2B5EF4-FFF2-40B4-BE49-F238E27FC236}">
                <a16:creationId xmlns:a16="http://schemas.microsoft.com/office/drawing/2014/main" id="{E377CAC0-A714-9A47-9098-B74F80E5F9D4}"/>
              </a:ext>
            </a:extLst>
          </p:cNvPr>
          <p:cNvSpPr>
            <a:spLocks noChangeArrowheads="1"/>
          </p:cNvSpPr>
          <p:nvPr/>
        </p:nvSpPr>
        <p:spPr bwMode="auto">
          <a:xfrm>
            <a:off x="35386" y="2411542"/>
            <a:ext cx="2087157" cy="2274740"/>
          </a:xfrm>
          <a:prstGeom prst="rect">
            <a:avLst/>
          </a:prstGeom>
          <a:solidFill>
            <a:srgbClr val="FFFFFF"/>
          </a:solidFill>
          <a:ln w="9525">
            <a:solidFill>
              <a:srgbClr val="000000"/>
            </a:solidFill>
            <a:round/>
            <a:headEnd/>
            <a:tailEnd/>
          </a:ln>
        </p:spPr>
        <p:txBody>
          <a:bodyPr wrap="none" lIns="81639" tIns="55221" rIns="81639" bIns="40820" anchor="ctr"/>
          <a:lstStyle>
            <a:lvl1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a:t>
            </a:r>
            <a:r>
              <a:rPr lang="fr-FR" altLang="fr-FR" b="1" dirty="0">
                <a:solidFill>
                  <a:srgbClr val="0432FF"/>
                </a:solidFill>
              </a:rPr>
              <a:t>histoire à</a:t>
            </a:r>
          </a:p>
          <a:p>
            <a:pPr algn="ctr" eaLnBrk="1" hangingPunct="1">
              <a:spcBef>
                <a:spcPct val="20000"/>
              </a:spcBef>
            </a:pPr>
            <a:r>
              <a:rPr lang="fr-FR" altLang="fr-FR" b="1" dirty="0">
                <a:solidFill>
                  <a:srgbClr val="0432FF"/>
                </a:solidFill>
              </a:rPr>
              <a:t>dominante</a:t>
            </a:r>
          </a:p>
          <a:p>
            <a:pPr algn="ctr" eaLnBrk="1" hangingPunct="1">
              <a:spcBef>
                <a:spcPct val="20000"/>
              </a:spcBef>
            </a:pPr>
            <a:r>
              <a:rPr lang="fr-FR" altLang="fr-FR" b="1" dirty="0">
                <a:solidFill>
                  <a:srgbClr val="0432FF"/>
                </a:solidFill>
              </a:rPr>
              <a:t>politique</a:t>
            </a:r>
          </a:p>
          <a:p>
            <a:pPr algn="ctr" eaLnBrk="1" hangingPunct="1">
              <a:spcBef>
                <a:spcPct val="20000"/>
              </a:spcBef>
            </a:pPr>
            <a:r>
              <a:rPr lang="fr-FR" altLang="fr-FR" dirty="0">
                <a:solidFill>
                  <a:srgbClr val="000000"/>
                </a:solidFill>
              </a:rPr>
              <a:t>et culturelle</a:t>
            </a:r>
          </a:p>
          <a:p>
            <a:pPr algn="ctr" eaLnBrk="1" hangingPunct="1">
              <a:spcBef>
                <a:spcPct val="20000"/>
              </a:spcBef>
            </a:pPr>
            <a:r>
              <a:rPr lang="fr-FR" altLang="fr-FR" dirty="0">
                <a:solidFill>
                  <a:srgbClr val="000000"/>
                </a:solidFill>
              </a:rPr>
              <a:t>(2016, 2020)</a:t>
            </a:r>
          </a:p>
        </p:txBody>
      </p:sp>
      <p:sp>
        <p:nvSpPr>
          <p:cNvPr id="66567" name="Line 6">
            <a:extLst>
              <a:ext uri="{FF2B5EF4-FFF2-40B4-BE49-F238E27FC236}">
                <a16:creationId xmlns:a16="http://schemas.microsoft.com/office/drawing/2014/main" id="{F605B506-A929-924F-812D-185D6A866914}"/>
              </a:ext>
            </a:extLst>
          </p:cNvPr>
          <p:cNvSpPr>
            <a:spLocks noChangeShapeType="1"/>
          </p:cNvSpPr>
          <p:nvPr/>
        </p:nvSpPr>
        <p:spPr bwMode="auto">
          <a:xfrm>
            <a:off x="4413821" y="4415682"/>
            <a:ext cx="14790" cy="807800"/>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a:p>
        </p:txBody>
      </p:sp>
      <p:sp>
        <p:nvSpPr>
          <p:cNvPr id="66568" name="Line 7">
            <a:extLst>
              <a:ext uri="{FF2B5EF4-FFF2-40B4-BE49-F238E27FC236}">
                <a16:creationId xmlns:a16="http://schemas.microsoft.com/office/drawing/2014/main" id="{0D715659-58A0-6746-93CC-5D5C428E871F}"/>
              </a:ext>
            </a:extLst>
          </p:cNvPr>
          <p:cNvSpPr>
            <a:spLocks noChangeShapeType="1"/>
          </p:cNvSpPr>
          <p:nvPr/>
        </p:nvSpPr>
        <p:spPr bwMode="auto">
          <a:xfrm flipH="1">
            <a:off x="2051619" y="3598118"/>
            <a:ext cx="757621" cy="0"/>
          </a:xfrm>
          <a:prstGeom prst="line">
            <a:avLst/>
          </a:prstGeom>
          <a:noFill/>
          <a:ln w="6032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a:p>
        </p:txBody>
      </p:sp>
      <p:sp>
        <p:nvSpPr>
          <p:cNvPr id="66569" name="Line 8">
            <a:extLst>
              <a:ext uri="{FF2B5EF4-FFF2-40B4-BE49-F238E27FC236}">
                <a16:creationId xmlns:a16="http://schemas.microsoft.com/office/drawing/2014/main" id="{6F5544DE-F806-9542-8562-1F8FB49B17EC}"/>
              </a:ext>
            </a:extLst>
          </p:cNvPr>
          <p:cNvSpPr>
            <a:spLocks noChangeShapeType="1"/>
          </p:cNvSpPr>
          <p:nvPr/>
        </p:nvSpPr>
        <p:spPr bwMode="auto">
          <a:xfrm flipV="1">
            <a:off x="4413821" y="2128092"/>
            <a:ext cx="1643" cy="535601"/>
          </a:xfrm>
          <a:prstGeom prst="line">
            <a:avLst/>
          </a:prstGeom>
          <a:noFill/>
          <a:ln w="5397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dirty="0"/>
          </a:p>
        </p:txBody>
      </p:sp>
      <p:sp>
        <p:nvSpPr>
          <p:cNvPr id="66570" name="Line 9">
            <a:extLst>
              <a:ext uri="{FF2B5EF4-FFF2-40B4-BE49-F238E27FC236}">
                <a16:creationId xmlns:a16="http://schemas.microsoft.com/office/drawing/2014/main" id="{5D63628A-93A2-A347-9AF0-036CC5A5207F}"/>
              </a:ext>
            </a:extLst>
          </p:cNvPr>
          <p:cNvSpPr>
            <a:spLocks noChangeShapeType="1"/>
          </p:cNvSpPr>
          <p:nvPr/>
        </p:nvSpPr>
        <p:spPr bwMode="auto">
          <a:xfrm>
            <a:off x="6210871" y="3598118"/>
            <a:ext cx="757621" cy="0"/>
          </a:xfrm>
          <a:prstGeom prst="line">
            <a:avLst/>
          </a:prstGeom>
          <a:noFill/>
          <a:ln w="4762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dirty="0"/>
          </a:p>
        </p:txBody>
      </p:sp>
      <p:sp>
        <p:nvSpPr>
          <p:cNvPr id="2" name="Text Box 2">
            <a:extLst>
              <a:ext uri="{FF2B5EF4-FFF2-40B4-BE49-F238E27FC236}">
                <a16:creationId xmlns:a16="http://schemas.microsoft.com/office/drawing/2014/main" id="{BDE933C6-AC6F-B59F-03D4-DC8CDE423585}"/>
              </a:ext>
            </a:extLst>
          </p:cNvPr>
          <p:cNvSpPr txBox="1">
            <a:spLocks noChangeArrowheads="1"/>
          </p:cNvSpPr>
          <p:nvPr/>
        </p:nvSpPr>
        <p:spPr bwMode="auto">
          <a:xfrm>
            <a:off x="827584" y="88185"/>
            <a:ext cx="777686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t>Une vue synthétique</a:t>
            </a:r>
            <a:endParaRPr lang="fr-FR" altLang="fr-FR" sz="2800" b="1" dirty="0"/>
          </a:p>
        </p:txBody>
      </p:sp>
      <p:sp>
        <p:nvSpPr>
          <p:cNvPr id="3" name="Rectangle 3">
            <a:extLst>
              <a:ext uri="{FF2B5EF4-FFF2-40B4-BE49-F238E27FC236}">
                <a16:creationId xmlns:a16="http://schemas.microsoft.com/office/drawing/2014/main" id="{8BB18297-0D87-F05D-FA62-E7EDC1A2136C}"/>
              </a:ext>
            </a:extLst>
          </p:cNvPr>
          <p:cNvSpPr>
            <a:spLocks noChangeArrowheads="1"/>
          </p:cNvSpPr>
          <p:nvPr/>
        </p:nvSpPr>
        <p:spPr bwMode="auto">
          <a:xfrm>
            <a:off x="2183382" y="5157911"/>
            <a:ext cx="4496427" cy="1562203"/>
          </a:xfrm>
          <a:prstGeom prst="rect">
            <a:avLst/>
          </a:prstGeom>
          <a:solidFill>
            <a:srgbClr val="FFFFFF"/>
          </a:solidFill>
          <a:ln w="9525">
            <a:solidFill>
              <a:srgbClr val="000000"/>
            </a:solidFill>
            <a:round/>
            <a:headEnd/>
            <a:tailEnd/>
          </a:ln>
        </p:spPr>
        <p:txBody>
          <a:bodyPr wrap="none" lIns="81639" tIns="40820" rIns="81639" bIns="40820" anchor="ctr"/>
          <a:lstStyle>
            <a:lvl1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histoire qui laisse</a:t>
            </a:r>
          </a:p>
          <a:p>
            <a:pPr algn="ctr" eaLnBrk="1" hangingPunct="1">
              <a:spcBef>
                <a:spcPct val="20000"/>
              </a:spcBef>
            </a:pPr>
            <a:r>
              <a:rPr lang="fr-FR" altLang="fr-FR" dirty="0">
                <a:solidFill>
                  <a:srgbClr val="000000"/>
                </a:solidFill>
              </a:rPr>
              <a:t>une place à </a:t>
            </a:r>
            <a:r>
              <a:rPr lang="fr-FR" altLang="fr-FR" b="1" dirty="0">
                <a:solidFill>
                  <a:srgbClr val="0432FF"/>
                </a:solidFill>
              </a:rPr>
              <a:t>des études de cas </a:t>
            </a:r>
          </a:p>
          <a:p>
            <a:pPr algn="ctr" eaLnBrk="1" hangingPunct="1">
              <a:spcBef>
                <a:spcPct val="20000"/>
              </a:spcBef>
            </a:pPr>
            <a:r>
              <a:rPr lang="fr-FR" altLang="fr-FR" b="1" dirty="0">
                <a:solidFill>
                  <a:srgbClr val="0432FF"/>
                </a:solidFill>
              </a:rPr>
              <a:t>dans l’espace proche</a:t>
            </a:r>
            <a:r>
              <a:rPr lang="fr-FR" altLang="fr-FR" dirty="0">
                <a:solidFill>
                  <a:srgbClr val="0432FF"/>
                </a:solidFill>
              </a:rPr>
              <a:t> </a:t>
            </a:r>
            <a:r>
              <a:rPr lang="fr-FR" altLang="fr-FR" dirty="0">
                <a:solidFill>
                  <a:srgbClr val="000000"/>
                </a:solidFill>
              </a:rPr>
              <a:t>de l’élève</a:t>
            </a:r>
          </a:p>
        </p:txBody>
      </p:sp>
      <p:sp>
        <p:nvSpPr>
          <p:cNvPr id="5" name="Rectangle 3">
            <a:extLst>
              <a:ext uri="{FF2B5EF4-FFF2-40B4-BE49-F238E27FC236}">
                <a16:creationId xmlns:a16="http://schemas.microsoft.com/office/drawing/2014/main" id="{07564430-828D-3A37-4289-25244B3E3556}"/>
              </a:ext>
            </a:extLst>
          </p:cNvPr>
          <p:cNvSpPr>
            <a:spLocks noChangeArrowheads="1"/>
          </p:cNvSpPr>
          <p:nvPr/>
        </p:nvSpPr>
        <p:spPr bwMode="auto">
          <a:xfrm>
            <a:off x="2190218" y="5157910"/>
            <a:ext cx="4496427" cy="1562203"/>
          </a:xfrm>
          <a:prstGeom prst="rect">
            <a:avLst/>
          </a:prstGeom>
          <a:solidFill>
            <a:srgbClr val="FFFFFF"/>
          </a:solidFill>
          <a:ln w="9525">
            <a:solidFill>
              <a:srgbClr val="000000"/>
            </a:solidFill>
            <a:round/>
            <a:headEnd/>
            <a:tailEnd/>
          </a:ln>
        </p:spPr>
        <p:txBody>
          <a:bodyPr wrap="none" lIns="81639" tIns="40820" rIns="81639" bIns="40820" anchor="ctr"/>
          <a:lstStyle>
            <a:lvl1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histoire qui laisse</a:t>
            </a:r>
          </a:p>
          <a:p>
            <a:pPr algn="ctr" eaLnBrk="1" hangingPunct="1">
              <a:spcBef>
                <a:spcPct val="20000"/>
              </a:spcBef>
            </a:pPr>
            <a:r>
              <a:rPr lang="fr-FR" altLang="fr-FR" dirty="0">
                <a:solidFill>
                  <a:srgbClr val="000000"/>
                </a:solidFill>
              </a:rPr>
              <a:t>une place à </a:t>
            </a:r>
            <a:r>
              <a:rPr lang="fr-FR" altLang="fr-FR" b="1" dirty="0">
                <a:solidFill>
                  <a:srgbClr val="0432FF"/>
                </a:solidFill>
              </a:rPr>
              <a:t>des études de cas </a:t>
            </a:r>
          </a:p>
          <a:p>
            <a:pPr algn="ctr" eaLnBrk="1" hangingPunct="1">
              <a:spcBef>
                <a:spcPct val="20000"/>
              </a:spcBef>
            </a:pPr>
            <a:r>
              <a:rPr lang="fr-FR" altLang="fr-FR" b="1" dirty="0">
                <a:solidFill>
                  <a:srgbClr val="0432FF"/>
                </a:solidFill>
              </a:rPr>
              <a:t>dans l’espace proche</a:t>
            </a:r>
            <a:r>
              <a:rPr lang="fr-FR" altLang="fr-FR" dirty="0">
                <a:solidFill>
                  <a:srgbClr val="0432FF"/>
                </a:solidFill>
              </a:rPr>
              <a:t> </a:t>
            </a:r>
            <a:r>
              <a:rPr lang="fr-FR" altLang="fr-FR" dirty="0">
                <a:solidFill>
                  <a:srgbClr val="000000"/>
                </a:solidFill>
              </a:rPr>
              <a:t>de l’élève</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P spid="66565" grpId="0" animBg="1"/>
      <p:bldP spid="66566" grpId="0" animBg="1"/>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9B4FD-3C39-6052-F484-5339008944FC}"/>
              </a:ext>
            </a:extLst>
          </p:cNvPr>
          <p:cNvSpPr>
            <a:spLocks noGrp="1"/>
          </p:cNvSpPr>
          <p:nvPr>
            <p:ph type="title"/>
          </p:nvPr>
        </p:nvSpPr>
        <p:spPr>
          <a:xfrm>
            <a:off x="683568" y="381000"/>
            <a:ext cx="8460432" cy="887760"/>
          </a:xfrm>
        </p:spPr>
        <p:txBody>
          <a:bodyPr/>
          <a:lstStyle/>
          <a:p>
            <a:r>
              <a:rPr lang="fr-FR" b="1" dirty="0"/>
              <a:t>Demande de Magali Noyer-Martin</a:t>
            </a:r>
          </a:p>
        </p:txBody>
      </p:sp>
      <p:sp>
        <p:nvSpPr>
          <p:cNvPr id="3" name="Espace réservé du contenu 2">
            <a:extLst>
              <a:ext uri="{FF2B5EF4-FFF2-40B4-BE49-F238E27FC236}">
                <a16:creationId xmlns:a16="http://schemas.microsoft.com/office/drawing/2014/main" id="{FDECF6F6-D23D-BDEE-F915-835EAD2551CA}"/>
              </a:ext>
            </a:extLst>
          </p:cNvPr>
          <p:cNvSpPr>
            <a:spLocks noGrp="1"/>
          </p:cNvSpPr>
          <p:nvPr>
            <p:ph idx="1"/>
          </p:nvPr>
        </p:nvSpPr>
        <p:spPr>
          <a:xfrm>
            <a:off x="1062038" y="1874593"/>
            <a:ext cx="8081962" cy="4608512"/>
          </a:xfrm>
        </p:spPr>
        <p:txBody>
          <a:bodyPr/>
          <a:lstStyle/>
          <a:p>
            <a:pPr marL="0" indent="0">
              <a:buNone/>
            </a:pPr>
            <a:r>
              <a:rPr lang="fr-FR" dirty="0"/>
              <a:t>Sur la feuille blanche A4 à votre disposition, </a:t>
            </a:r>
          </a:p>
          <a:p>
            <a:pPr marL="0" indent="0">
              <a:buNone/>
            </a:pPr>
            <a:endParaRPr lang="fr-FR" dirty="0"/>
          </a:p>
          <a:p>
            <a:pPr marL="0" indent="0">
              <a:buNone/>
            </a:pPr>
            <a:r>
              <a:rPr lang="fr-FR" b="1" dirty="0"/>
              <a:t>écrivez le plus vite possible les lettres </a:t>
            </a:r>
            <a:r>
              <a:rPr lang="fr-FR" b="1"/>
              <a:t>de l’alphabet</a:t>
            </a:r>
            <a:endParaRPr lang="fr-FR" b="1" dirty="0"/>
          </a:p>
          <a:p>
            <a:pPr marL="0" indent="0">
              <a:buNone/>
            </a:pPr>
            <a:endParaRPr lang="fr-FR" dirty="0"/>
          </a:p>
          <a:p>
            <a:pPr marL="0" indent="0">
              <a:buNone/>
            </a:pPr>
            <a:r>
              <a:rPr lang="fr-FR" dirty="0"/>
              <a:t>L’exercice est anonyme !</a:t>
            </a:r>
          </a:p>
          <a:p>
            <a:pPr marL="0" indent="0">
              <a:buNone/>
            </a:pPr>
            <a:endParaRPr lang="fr-FR" dirty="0"/>
          </a:p>
          <a:p>
            <a:pPr marL="0" indent="0">
              <a:buNone/>
            </a:pPr>
            <a:r>
              <a:rPr lang="fr-FR" dirty="0"/>
              <a:t>Me redonner votre production à la fin du cours</a:t>
            </a:r>
          </a:p>
        </p:txBody>
      </p:sp>
    </p:spTree>
    <p:extLst>
      <p:ext uri="{BB962C8B-B14F-4D97-AF65-F5344CB8AC3E}">
        <p14:creationId xmlns:p14="http://schemas.microsoft.com/office/powerpoint/2010/main" val="278716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9265FA1-E298-E840-9151-7FB0F122DA69}"/>
              </a:ext>
            </a:extLst>
          </p:cNvPr>
          <p:cNvSpPr txBox="1">
            <a:spLocks noChangeArrowheads="1"/>
          </p:cNvSpPr>
          <p:nvPr/>
        </p:nvSpPr>
        <p:spPr>
          <a:xfrm>
            <a:off x="914400" y="260648"/>
            <a:ext cx="77724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5pPr>
            <a:lvl6pPr marL="457200" algn="l" rtl="0" fontAlgn="base">
              <a:spcBef>
                <a:spcPct val="0"/>
              </a:spcBef>
              <a:spcAft>
                <a:spcPct val="0"/>
              </a:spcAft>
              <a:defRPr sz="4400">
                <a:solidFill>
                  <a:schemeClr val="tx2"/>
                </a:solidFill>
                <a:latin typeface="Times New Roman" pitchFamily="-110" charset="0"/>
              </a:defRPr>
            </a:lvl6pPr>
            <a:lvl7pPr marL="914400" algn="l" rtl="0" fontAlgn="base">
              <a:spcBef>
                <a:spcPct val="0"/>
              </a:spcBef>
              <a:spcAft>
                <a:spcPct val="0"/>
              </a:spcAft>
              <a:defRPr sz="4400">
                <a:solidFill>
                  <a:schemeClr val="tx2"/>
                </a:solidFill>
                <a:latin typeface="Times New Roman" pitchFamily="-110" charset="0"/>
              </a:defRPr>
            </a:lvl7pPr>
            <a:lvl8pPr marL="1371600" algn="l" rtl="0" fontAlgn="base">
              <a:spcBef>
                <a:spcPct val="0"/>
              </a:spcBef>
              <a:spcAft>
                <a:spcPct val="0"/>
              </a:spcAft>
              <a:defRPr sz="4400">
                <a:solidFill>
                  <a:schemeClr val="tx2"/>
                </a:solidFill>
                <a:latin typeface="Times New Roman" pitchFamily="-110" charset="0"/>
              </a:defRPr>
            </a:lvl8pPr>
            <a:lvl9pPr marL="1828800" algn="l" rtl="0" fontAlgn="base">
              <a:spcBef>
                <a:spcPct val="0"/>
              </a:spcBef>
              <a:spcAft>
                <a:spcPct val="0"/>
              </a:spcAft>
              <a:defRPr sz="4400">
                <a:solidFill>
                  <a:schemeClr val="tx2"/>
                </a:solidFill>
                <a:latin typeface="Times New Roman" pitchFamily="-110" charset="0"/>
              </a:defRPr>
            </a:lvl9pPr>
          </a:lstStyle>
          <a:p>
            <a:pPr eaLnBrk="1" hangingPunct="1"/>
            <a:r>
              <a:rPr lang="fr-FR" altLang="fr-FR" b="1" kern="0" dirty="0">
                <a:solidFill>
                  <a:schemeClr val="tx1"/>
                </a:solidFill>
                <a:ea typeface="ＭＳ Ｐゴシック" panose="020B0600070205080204" pitchFamily="34" charset="-128"/>
              </a:rPr>
              <a:t>I) Concevoir ce qu’est l’histoire </a:t>
            </a:r>
            <a:r>
              <a:rPr lang="fr-FR" altLang="fr-FR" kern="0" dirty="0">
                <a:ea typeface="ＭＳ Ｐゴシック" panose="020B0600070205080204" pitchFamily="34" charset="-128"/>
              </a:rPr>
              <a:t>(définition, raison d’être)</a:t>
            </a:r>
          </a:p>
        </p:txBody>
      </p:sp>
      <p:sp>
        <p:nvSpPr>
          <p:cNvPr id="3" name="Rectangle 3">
            <a:extLst>
              <a:ext uri="{FF2B5EF4-FFF2-40B4-BE49-F238E27FC236}">
                <a16:creationId xmlns:a16="http://schemas.microsoft.com/office/drawing/2014/main" id="{81E2B1C6-4C63-E645-9082-A27BB88DB849}"/>
              </a:ext>
            </a:extLst>
          </p:cNvPr>
          <p:cNvSpPr txBox="1">
            <a:spLocks noChangeArrowheads="1"/>
          </p:cNvSpPr>
          <p:nvPr/>
        </p:nvSpPr>
        <p:spPr>
          <a:xfrm>
            <a:off x="1062038" y="1916832"/>
            <a:ext cx="7769225" cy="671512"/>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accent2"/>
              </a:buClr>
              <a:buFont typeface="Wingdings" pitchFamily="2" charset="2"/>
              <a:buBlip>
                <a:blip r:embed="rId3"/>
              </a:buBlip>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9pPr>
          </a:lstStyle>
          <a:p>
            <a:pPr eaLnBrk="1" hangingPunct="1"/>
            <a:r>
              <a:rPr lang="fr-FR" altLang="fr-FR" sz="2800" b="1" u="sng" kern="0" dirty="0">
                <a:ea typeface="ＭＳ Ｐゴシック" panose="020B0600070205080204" pitchFamily="34" charset="-128"/>
              </a:rPr>
              <a:t>1.1. Un terme omniprésent et polysémique</a:t>
            </a:r>
          </a:p>
        </p:txBody>
      </p:sp>
      <p:sp>
        <p:nvSpPr>
          <p:cNvPr id="4" name="Text Box 14">
            <a:extLst>
              <a:ext uri="{FF2B5EF4-FFF2-40B4-BE49-F238E27FC236}">
                <a16:creationId xmlns:a16="http://schemas.microsoft.com/office/drawing/2014/main" id="{4DA30EED-1EC7-F049-948D-7B946827BBDC}"/>
              </a:ext>
            </a:extLst>
          </p:cNvPr>
          <p:cNvSpPr txBox="1">
            <a:spLocks noChangeArrowheads="1"/>
          </p:cNvSpPr>
          <p:nvPr/>
        </p:nvSpPr>
        <p:spPr bwMode="auto">
          <a:xfrm>
            <a:off x="914400" y="2868678"/>
            <a:ext cx="78486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a:r>
              <a:rPr lang="fr-FR" altLang="fr-FR" dirty="0"/>
              <a:t>« </a:t>
            </a:r>
            <a:r>
              <a:rPr lang="fr-FR" altLang="fr-FR" sz="2800" i="1" dirty="0"/>
              <a:t>C’est une malheureuse homonymie propre à notre langue qui désigne d’un même nom :</a:t>
            </a:r>
          </a:p>
          <a:p>
            <a:pPr marL="457200" indent="-457200" algn="just">
              <a:spcBef>
                <a:spcPts val="600"/>
              </a:spcBef>
              <a:buFontTx/>
              <a:buChar char="-"/>
            </a:pPr>
            <a:r>
              <a:rPr lang="fr-FR" altLang="fr-FR" sz="2800" i="1" dirty="0">
                <a:solidFill>
                  <a:srgbClr val="0432FF"/>
                </a:solidFill>
              </a:rPr>
              <a:t>l’expérience vécue (1), </a:t>
            </a:r>
          </a:p>
          <a:p>
            <a:pPr marL="457200" indent="-457200" algn="just">
              <a:buFontTx/>
              <a:buChar char="-"/>
            </a:pPr>
            <a:r>
              <a:rPr lang="fr-FR" altLang="fr-FR" sz="2800" i="1" dirty="0">
                <a:solidFill>
                  <a:srgbClr val="0432FF"/>
                </a:solidFill>
              </a:rPr>
              <a:t>son récit fidèle (2), </a:t>
            </a:r>
          </a:p>
          <a:p>
            <a:pPr marL="457200" indent="-457200" algn="just">
              <a:buFontTx/>
              <a:buChar char="-"/>
            </a:pPr>
            <a:r>
              <a:rPr lang="fr-FR" altLang="fr-FR" sz="2800" i="1" dirty="0">
                <a:solidFill>
                  <a:srgbClr val="0432FF"/>
                </a:solidFill>
              </a:rPr>
              <a:t>sa fiction menteuse (3) et </a:t>
            </a:r>
          </a:p>
          <a:p>
            <a:pPr marL="457200" indent="-457200" algn="just">
              <a:buFontTx/>
              <a:buChar char="-"/>
            </a:pPr>
            <a:r>
              <a:rPr lang="fr-FR" altLang="fr-FR" sz="2800" i="1" dirty="0">
                <a:solidFill>
                  <a:srgbClr val="0432FF"/>
                </a:solidFill>
              </a:rPr>
              <a:t>son </a:t>
            </a:r>
            <a:r>
              <a:rPr lang="fr-FR" altLang="fr-FR" sz="2800" b="1" i="1" dirty="0">
                <a:solidFill>
                  <a:srgbClr val="0432FF"/>
                </a:solidFill>
              </a:rPr>
              <a:t>explication savante </a:t>
            </a:r>
            <a:r>
              <a:rPr lang="fr-FR" altLang="fr-FR" sz="2800" i="1" dirty="0">
                <a:solidFill>
                  <a:srgbClr val="0432FF"/>
                </a:solidFill>
              </a:rPr>
              <a:t>(4)</a:t>
            </a:r>
            <a:r>
              <a:rPr lang="fr-FR" altLang="fr-FR" i="1" dirty="0">
                <a:solidFill>
                  <a:srgbClr val="0432FF"/>
                </a:solidFill>
              </a:rPr>
              <a:t> </a:t>
            </a:r>
            <a:r>
              <a:rPr lang="fr-FR" altLang="fr-FR" dirty="0"/>
              <a:t>»</a:t>
            </a:r>
          </a:p>
          <a:p>
            <a:pPr algn="just"/>
            <a:r>
              <a:rPr lang="fr-FR" altLang="fr-FR" dirty="0"/>
              <a:t>                                                                                                           Jacques RANCIERE, </a:t>
            </a:r>
            <a:r>
              <a:rPr lang="fr-FR" altLang="fr-FR" u="sng" dirty="0"/>
              <a:t>Les mots de l’histoire</a:t>
            </a:r>
            <a:r>
              <a:rPr lang="fr-FR" altLang="fr-FR" dirty="0"/>
              <a:t>, Editions du Seuil, Paris, 1992, p. 11. </a:t>
            </a:r>
          </a:p>
        </p:txBody>
      </p:sp>
      <p:pic>
        <p:nvPicPr>
          <p:cNvPr id="1028" name="Picture 4" descr="Jacques Rancière : « La libération ne vient pas de la connaissance de sa  condition mais au contraire de la volonté de ne plus la connaître »">
            <a:extLst>
              <a:ext uri="{FF2B5EF4-FFF2-40B4-BE49-F238E27FC236}">
                <a16:creationId xmlns:a16="http://schemas.microsoft.com/office/drawing/2014/main" id="{8140ECF9-8A3D-9B6C-AA92-6EDA76198B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02"/>
          <a:stretch/>
        </p:blipFill>
        <p:spPr bwMode="auto">
          <a:xfrm>
            <a:off x="5724128" y="3861048"/>
            <a:ext cx="3290829"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79D3690C-02B2-664A-A498-0B9FFA7E8BFB}"/>
              </a:ext>
            </a:extLst>
          </p:cNvPr>
          <p:cNvGraphicFramePr>
            <a:graphicFrameLocks noGrp="1"/>
          </p:cNvGraphicFramePr>
          <p:nvPr>
            <p:extLst>
              <p:ext uri="{D42A27DB-BD31-4B8C-83A1-F6EECF244321}">
                <p14:modId xmlns:p14="http://schemas.microsoft.com/office/powerpoint/2010/main" val="2794086901"/>
              </p:ext>
            </p:extLst>
          </p:nvPr>
        </p:nvGraphicFramePr>
        <p:xfrm>
          <a:off x="971600" y="1052736"/>
          <a:ext cx="7920880" cy="4320480"/>
        </p:xfrm>
        <a:graphic>
          <a:graphicData uri="http://schemas.openxmlformats.org/drawingml/2006/table">
            <a:tbl>
              <a:tblPr firstRow="1" bandRow="1">
                <a:tableStyleId>{5C22544A-7EE6-4342-B048-85BDC9FD1C3A}</a:tableStyleId>
              </a:tblPr>
              <a:tblGrid>
                <a:gridCol w="1980220">
                  <a:extLst>
                    <a:ext uri="{9D8B030D-6E8A-4147-A177-3AD203B41FA5}">
                      <a16:colId xmlns:a16="http://schemas.microsoft.com/office/drawing/2014/main" val="1963648921"/>
                    </a:ext>
                  </a:extLst>
                </a:gridCol>
                <a:gridCol w="1980220">
                  <a:extLst>
                    <a:ext uri="{9D8B030D-6E8A-4147-A177-3AD203B41FA5}">
                      <a16:colId xmlns:a16="http://schemas.microsoft.com/office/drawing/2014/main" val="4028558547"/>
                    </a:ext>
                  </a:extLst>
                </a:gridCol>
                <a:gridCol w="1980220">
                  <a:extLst>
                    <a:ext uri="{9D8B030D-6E8A-4147-A177-3AD203B41FA5}">
                      <a16:colId xmlns:a16="http://schemas.microsoft.com/office/drawing/2014/main" val="1179425240"/>
                    </a:ext>
                  </a:extLst>
                </a:gridCol>
                <a:gridCol w="1980220">
                  <a:extLst>
                    <a:ext uri="{9D8B030D-6E8A-4147-A177-3AD203B41FA5}">
                      <a16:colId xmlns:a16="http://schemas.microsoft.com/office/drawing/2014/main" val="3135558784"/>
                    </a:ext>
                  </a:extLst>
                </a:gridCol>
              </a:tblGrid>
              <a:tr h="1080120">
                <a:tc>
                  <a:txBody>
                    <a:bodyPr/>
                    <a:lstStyle/>
                    <a:p>
                      <a:r>
                        <a:rPr lang="fr-FR" sz="2000" dirty="0">
                          <a:solidFill>
                            <a:schemeClr val="tx1"/>
                          </a:solidFill>
                        </a:rPr>
                        <a:t>La signification du terme histoire</a:t>
                      </a:r>
                    </a:p>
                  </a:txBody>
                  <a:tcPr/>
                </a:tc>
                <a:tc>
                  <a:txBody>
                    <a:bodyPr/>
                    <a:lstStyle/>
                    <a:p>
                      <a:r>
                        <a:rPr lang="fr-FR" sz="2000" dirty="0">
                          <a:solidFill>
                            <a:schemeClr val="tx1"/>
                          </a:solidFill>
                        </a:rPr>
                        <a:t>La vie passée des hommes</a:t>
                      </a:r>
                    </a:p>
                  </a:txBody>
                  <a:tcPr/>
                </a:tc>
                <a:tc>
                  <a:txBody>
                    <a:bodyPr/>
                    <a:lstStyle/>
                    <a:p>
                      <a:r>
                        <a:rPr lang="fr-FR" sz="2000" dirty="0">
                          <a:solidFill>
                            <a:schemeClr val="tx1"/>
                          </a:solidFill>
                        </a:rPr>
                        <a:t>L’étude de la vie passée des hommes</a:t>
                      </a:r>
                    </a:p>
                  </a:txBody>
                  <a:tcPr/>
                </a:tc>
                <a:tc>
                  <a:txBody>
                    <a:bodyPr/>
                    <a:lstStyle/>
                    <a:p>
                      <a:r>
                        <a:rPr lang="fr-FR" sz="2000" dirty="0">
                          <a:solidFill>
                            <a:schemeClr val="tx1"/>
                          </a:solidFill>
                        </a:rPr>
                        <a:t>Un récit</a:t>
                      </a:r>
                    </a:p>
                    <a:p>
                      <a:r>
                        <a:rPr lang="fr-FR" sz="2000" dirty="0">
                          <a:solidFill>
                            <a:schemeClr val="tx1"/>
                          </a:solidFill>
                        </a:rPr>
                        <a:t>(réel, fiction, mensonge)</a:t>
                      </a:r>
                    </a:p>
                  </a:txBody>
                  <a:tcPr/>
                </a:tc>
                <a:extLst>
                  <a:ext uri="{0D108BD9-81ED-4DB2-BD59-A6C34878D82A}">
                    <a16:rowId xmlns:a16="http://schemas.microsoft.com/office/drawing/2014/main" val="1699311531"/>
                  </a:ext>
                </a:extLst>
              </a:tr>
              <a:tr h="1080120">
                <a:tc>
                  <a:txBody>
                    <a:bodyPr/>
                    <a:lstStyle/>
                    <a:p>
                      <a:r>
                        <a:rPr lang="fr-FR" sz="2000" dirty="0">
                          <a:solidFill>
                            <a:srgbClr val="005CA2"/>
                          </a:solidFill>
                        </a:rPr>
                        <a:t>En français</a:t>
                      </a:r>
                    </a:p>
                  </a:txBody>
                  <a:tcPr/>
                </a:tc>
                <a:tc>
                  <a:txBody>
                    <a:bodyPr/>
                    <a:lstStyle/>
                    <a:p>
                      <a:r>
                        <a:rPr lang="fr-FR" sz="2000" dirty="0">
                          <a:solidFill>
                            <a:srgbClr val="005CA2"/>
                          </a:solidFill>
                        </a:rPr>
                        <a:t>L’histoire</a:t>
                      </a:r>
                    </a:p>
                  </a:txBody>
                  <a:tcPr/>
                </a:tc>
                <a:tc>
                  <a:txBody>
                    <a:bodyPr/>
                    <a:lstStyle/>
                    <a:p>
                      <a:r>
                        <a:rPr lang="fr-FR" sz="2000" dirty="0">
                          <a:solidFill>
                            <a:srgbClr val="005CA2"/>
                          </a:solidFill>
                        </a:rPr>
                        <a:t>L’histoire</a:t>
                      </a:r>
                    </a:p>
                  </a:txBody>
                  <a:tcPr/>
                </a:tc>
                <a:tc>
                  <a:txBody>
                    <a:bodyPr/>
                    <a:lstStyle/>
                    <a:p>
                      <a:r>
                        <a:rPr lang="fr-FR" sz="2000" dirty="0">
                          <a:solidFill>
                            <a:srgbClr val="005CA2"/>
                          </a:solidFill>
                        </a:rPr>
                        <a:t>Une histoire</a:t>
                      </a:r>
                    </a:p>
                  </a:txBody>
                  <a:tcPr/>
                </a:tc>
                <a:extLst>
                  <a:ext uri="{0D108BD9-81ED-4DB2-BD59-A6C34878D82A}">
                    <a16:rowId xmlns:a16="http://schemas.microsoft.com/office/drawing/2014/main" val="2884102212"/>
                  </a:ext>
                </a:extLst>
              </a:tr>
              <a:tr h="1080120">
                <a:tc>
                  <a:txBody>
                    <a:bodyPr/>
                    <a:lstStyle/>
                    <a:p>
                      <a:r>
                        <a:rPr lang="fr-FR" sz="2000" dirty="0"/>
                        <a:t>En anglais </a:t>
                      </a:r>
                    </a:p>
                  </a:txBody>
                  <a:tcPr/>
                </a:tc>
                <a:tc>
                  <a:txBody>
                    <a:bodyPr/>
                    <a:lstStyle/>
                    <a:p>
                      <a:r>
                        <a:rPr lang="fr-FR" sz="2000" dirty="0"/>
                        <a:t>The </a:t>
                      </a:r>
                      <a:r>
                        <a:rPr lang="fr-FR" sz="2000" dirty="0" err="1"/>
                        <a:t>history</a:t>
                      </a:r>
                      <a:endParaRPr lang="fr-FR" sz="2000" dirty="0"/>
                    </a:p>
                  </a:txBody>
                  <a:tcPr/>
                </a:tc>
                <a:tc>
                  <a:txBody>
                    <a:bodyPr/>
                    <a:lstStyle/>
                    <a:p>
                      <a:r>
                        <a:rPr lang="fr-FR" sz="2000" dirty="0"/>
                        <a:t>The </a:t>
                      </a:r>
                      <a:r>
                        <a:rPr lang="fr-FR" sz="2000" dirty="0" err="1"/>
                        <a:t>history</a:t>
                      </a:r>
                      <a:endParaRPr lang="fr-FR" sz="2000" dirty="0"/>
                    </a:p>
                  </a:txBody>
                  <a:tcPr/>
                </a:tc>
                <a:tc>
                  <a:txBody>
                    <a:bodyPr/>
                    <a:lstStyle/>
                    <a:p>
                      <a:r>
                        <a:rPr lang="fr-FR" sz="2000" dirty="0"/>
                        <a:t>A story</a:t>
                      </a:r>
                    </a:p>
                  </a:txBody>
                  <a:tcPr/>
                </a:tc>
                <a:extLst>
                  <a:ext uri="{0D108BD9-81ED-4DB2-BD59-A6C34878D82A}">
                    <a16:rowId xmlns:a16="http://schemas.microsoft.com/office/drawing/2014/main" val="1434487099"/>
                  </a:ext>
                </a:extLst>
              </a:tr>
              <a:tr h="1080120">
                <a:tc>
                  <a:txBody>
                    <a:bodyPr/>
                    <a:lstStyle/>
                    <a:p>
                      <a:r>
                        <a:rPr lang="fr-FR" sz="2000" dirty="0"/>
                        <a:t>En allemand</a:t>
                      </a:r>
                    </a:p>
                  </a:txBody>
                  <a:tcPr/>
                </a:tc>
                <a:tc>
                  <a:txBody>
                    <a:bodyPr/>
                    <a:lstStyle/>
                    <a:p>
                      <a:r>
                        <a:rPr lang="fr-FR" sz="2000" dirty="0"/>
                        <a:t>Die </a:t>
                      </a:r>
                      <a:r>
                        <a:rPr lang="fr-FR" sz="2000" dirty="0" err="1"/>
                        <a:t>Geschichte</a:t>
                      </a:r>
                      <a:endParaRPr lang="fr-FR" sz="2000" dirty="0"/>
                    </a:p>
                  </a:txBody>
                  <a:tcPr/>
                </a:tc>
                <a:tc>
                  <a:txBody>
                    <a:bodyPr/>
                    <a:lstStyle/>
                    <a:p>
                      <a:r>
                        <a:rPr lang="fr-FR" sz="2000" dirty="0"/>
                        <a:t>Die </a:t>
                      </a:r>
                      <a:r>
                        <a:rPr lang="fr-FR" sz="2000" dirty="0" err="1"/>
                        <a:t>Geschichte</a:t>
                      </a:r>
                      <a:endParaRPr lang="fr-FR" sz="2000" dirty="0"/>
                    </a:p>
                  </a:txBody>
                  <a:tcPr/>
                </a:tc>
                <a:tc>
                  <a:txBody>
                    <a:bodyPr/>
                    <a:lstStyle/>
                    <a:p>
                      <a:r>
                        <a:rPr lang="fr-FR" sz="2000" dirty="0"/>
                        <a:t>Die Story</a:t>
                      </a:r>
                    </a:p>
                  </a:txBody>
                  <a:tcPr/>
                </a:tc>
                <a:extLst>
                  <a:ext uri="{0D108BD9-81ED-4DB2-BD59-A6C34878D82A}">
                    <a16:rowId xmlns:a16="http://schemas.microsoft.com/office/drawing/2014/main" val="3219708753"/>
                  </a:ext>
                </a:extLst>
              </a:tr>
            </a:tbl>
          </a:graphicData>
        </a:graphic>
      </p:graphicFrame>
    </p:spTree>
    <p:extLst>
      <p:ext uri="{BB962C8B-B14F-4D97-AF65-F5344CB8AC3E}">
        <p14:creationId xmlns:p14="http://schemas.microsoft.com/office/powerpoint/2010/main" val="57261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5E46D69D-DF68-C740-8C7F-7120971B37D7}"/>
              </a:ext>
            </a:extLst>
          </p:cNvPr>
          <p:cNvSpPr>
            <a:spLocks noChangeArrowheads="1"/>
          </p:cNvSpPr>
          <p:nvPr/>
        </p:nvSpPr>
        <p:spPr bwMode="auto">
          <a:xfrm>
            <a:off x="755576" y="692696"/>
            <a:ext cx="3144071" cy="288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Blip>
                <a:blip r:embed="rId3"/>
              </a:buBlip>
            </a:pPr>
            <a:r>
              <a:rPr lang="fr-FR" altLang="fr-FR" sz="2800" b="1" u="sng" dirty="0"/>
              <a:t>1.2. L’historicité de l’</a:t>
            </a:r>
            <a:r>
              <a:rPr lang="fr-FR" altLang="ja-JP" sz="2800" b="1" u="sng" dirty="0"/>
              <a:t>être humain sur la Terre</a:t>
            </a:r>
            <a:endParaRPr lang="fr-FR" altLang="fr-FR" sz="2800" b="1" u="sng" dirty="0"/>
          </a:p>
        </p:txBody>
      </p:sp>
      <p:pic>
        <p:nvPicPr>
          <p:cNvPr id="5" name="Image 4" descr="TabMatFriseChronoHach2017CE2_100.jpg">
            <a:extLst>
              <a:ext uri="{FF2B5EF4-FFF2-40B4-BE49-F238E27FC236}">
                <a16:creationId xmlns:a16="http://schemas.microsoft.com/office/drawing/2014/main" id="{A4AD1591-15FD-F04C-AFC7-6FA56F6C1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647" y="16520"/>
            <a:ext cx="524435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4A8B542-0860-D34B-9172-CC088FCF16A2}"/>
              </a:ext>
            </a:extLst>
          </p:cNvPr>
          <p:cNvSpPr>
            <a:spLocks noChangeArrowheads="1"/>
          </p:cNvSpPr>
          <p:nvPr/>
        </p:nvSpPr>
        <p:spPr bwMode="auto">
          <a:xfrm>
            <a:off x="827584" y="6005"/>
            <a:ext cx="77692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Blip>
                <a:blip r:embed="rId2"/>
              </a:buBlip>
            </a:pPr>
            <a:r>
              <a:rPr lang="fr-FR" altLang="fr-FR" sz="2800" b="1" u="sng" dirty="0"/>
              <a:t>1.3. Le temps, les temps</a:t>
            </a:r>
          </a:p>
        </p:txBody>
      </p:sp>
      <p:sp>
        <p:nvSpPr>
          <p:cNvPr id="3" name="ZoneTexte 2">
            <a:extLst>
              <a:ext uri="{FF2B5EF4-FFF2-40B4-BE49-F238E27FC236}">
                <a16:creationId xmlns:a16="http://schemas.microsoft.com/office/drawing/2014/main" id="{B7D5842B-13E8-E64F-8FF0-93C448E9819C}"/>
              </a:ext>
            </a:extLst>
          </p:cNvPr>
          <p:cNvSpPr txBox="1"/>
          <p:nvPr/>
        </p:nvSpPr>
        <p:spPr>
          <a:xfrm>
            <a:off x="1075792" y="852527"/>
            <a:ext cx="7848872" cy="5816977"/>
          </a:xfrm>
          <a:prstGeom prst="rect">
            <a:avLst/>
          </a:prstGeom>
          <a:noFill/>
        </p:spPr>
        <p:txBody>
          <a:bodyPr wrap="square" rtlCol="0">
            <a:spAutoFit/>
          </a:bodyPr>
          <a:lstStyle/>
          <a:p>
            <a:pPr>
              <a:spcBef>
                <a:spcPts val="1200"/>
              </a:spcBef>
            </a:pPr>
            <a:r>
              <a:rPr lang="fr-FR" dirty="0"/>
              <a:t>• Une </a:t>
            </a:r>
            <a:r>
              <a:rPr lang="fr-FR" b="1" dirty="0"/>
              <a:t>définition</a:t>
            </a:r>
            <a:r>
              <a:rPr lang="fr-FR" dirty="0"/>
              <a:t> difficile à établir : </a:t>
            </a:r>
          </a:p>
          <a:p>
            <a:pPr>
              <a:spcBef>
                <a:spcPts val="300"/>
              </a:spcBef>
            </a:pPr>
            <a:r>
              <a:rPr lang="fr-FR" dirty="0"/>
              <a:t>« </a:t>
            </a:r>
            <a:r>
              <a:rPr lang="fr-FR" b="1" i="1" dirty="0">
                <a:solidFill>
                  <a:srgbClr val="0432FF"/>
                </a:solidFill>
              </a:rPr>
              <a:t>milieu</a:t>
            </a:r>
            <a:r>
              <a:rPr lang="fr-FR" i="1" dirty="0">
                <a:solidFill>
                  <a:srgbClr val="0432FF"/>
                </a:solidFill>
              </a:rPr>
              <a:t> indéfini et </a:t>
            </a:r>
            <a:r>
              <a:rPr lang="fr-FR" b="1" i="1" dirty="0">
                <a:solidFill>
                  <a:srgbClr val="0432FF"/>
                </a:solidFill>
              </a:rPr>
              <a:t>homogène</a:t>
            </a:r>
            <a:r>
              <a:rPr lang="fr-FR" i="1" dirty="0">
                <a:solidFill>
                  <a:srgbClr val="0432FF"/>
                </a:solidFill>
              </a:rPr>
              <a:t> </a:t>
            </a:r>
            <a:r>
              <a:rPr lang="fr-FR" i="1" dirty="0"/>
              <a:t>: </a:t>
            </a:r>
          </a:p>
          <a:p>
            <a:pPr marL="342900" indent="-342900">
              <a:spcBef>
                <a:spcPts val="300"/>
              </a:spcBef>
              <a:buFontTx/>
              <a:buChar char="-"/>
            </a:pPr>
            <a:r>
              <a:rPr lang="fr-FR" i="1" dirty="0"/>
              <a:t>dans lequel se situent les êtres et les choses et </a:t>
            </a:r>
          </a:p>
          <a:p>
            <a:pPr marL="342900" indent="-342900">
              <a:spcBef>
                <a:spcPts val="300"/>
              </a:spcBef>
              <a:buFontTx/>
              <a:buChar char="-"/>
            </a:pPr>
            <a:r>
              <a:rPr lang="fr-FR" i="1" dirty="0"/>
              <a:t>qui est caractérisé par une double nature, </a:t>
            </a:r>
            <a:r>
              <a:rPr lang="fr-FR" b="1" i="1" dirty="0">
                <a:solidFill>
                  <a:srgbClr val="0432FF"/>
                </a:solidFill>
              </a:rPr>
              <a:t>à la fois continuité et succession</a:t>
            </a:r>
            <a:r>
              <a:rPr lang="fr-FR" b="1" i="1" dirty="0"/>
              <a:t> </a:t>
            </a:r>
            <a:r>
              <a:rPr lang="fr-FR" i="1" dirty="0"/>
              <a:t>» </a:t>
            </a:r>
            <a:r>
              <a:rPr lang="fr-FR" dirty="0"/>
              <a:t>(</a:t>
            </a:r>
            <a:r>
              <a:rPr lang="fr-FR" dirty="0" err="1"/>
              <a:t>cnrtl</a:t>
            </a:r>
            <a:r>
              <a:rPr lang="fr-FR" dirty="0"/>
              <a:t>)</a:t>
            </a:r>
          </a:p>
          <a:p>
            <a:pPr marL="342900" indent="-342900">
              <a:spcBef>
                <a:spcPts val="300"/>
              </a:spcBef>
              <a:buFontTx/>
              <a:buChar char="-"/>
            </a:pPr>
            <a:endParaRPr lang="fr-FR" dirty="0"/>
          </a:p>
          <a:p>
            <a:pPr>
              <a:spcBef>
                <a:spcPts val="1200"/>
              </a:spcBef>
            </a:pPr>
            <a:r>
              <a:rPr lang="fr-FR" dirty="0"/>
              <a:t>• </a:t>
            </a:r>
            <a:r>
              <a:rPr lang="fr-FR" dirty="0">
                <a:solidFill>
                  <a:srgbClr val="7030A0"/>
                </a:solidFill>
              </a:rPr>
              <a:t>Une approche mathématique</a:t>
            </a:r>
          </a:p>
          <a:p>
            <a:pPr>
              <a:spcBef>
                <a:spcPts val="1200"/>
              </a:spcBef>
            </a:pPr>
            <a:r>
              <a:rPr lang="fr-FR" b="1" dirty="0"/>
              <a:t>Une grandeur (mesurable) </a:t>
            </a:r>
            <a:r>
              <a:rPr lang="fr-FR" dirty="0"/>
              <a:t>caractérisant à la fois la </a:t>
            </a:r>
            <a:r>
              <a:rPr lang="fr-FR" b="1" dirty="0"/>
              <a:t>durée</a:t>
            </a:r>
            <a:r>
              <a:rPr lang="fr-FR" dirty="0"/>
              <a:t> des phénomènes et les </a:t>
            </a:r>
            <a:r>
              <a:rPr lang="fr-FR" b="1" dirty="0"/>
              <a:t>instants successifs </a:t>
            </a:r>
            <a:r>
              <a:rPr lang="fr-FR" dirty="0"/>
              <a:t>de leur déroulement</a:t>
            </a:r>
          </a:p>
          <a:p>
            <a:pPr>
              <a:spcBef>
                <a:spcPts val="1200"/>
              </a:spcBef>
            </a:pPr>
            <a:endParaRPr lang="fr-FR" dirty="0"/>
          </a:p>
          <a:p>
            <a:pPr>
              <a:spcBef>
                <a:spcPts val="1200"/>
              </a:spcBef>
            </a:pPr>
            <a:r>
              <a:rPr lang="fr-FR" dirty="0"/>
              <a:t>• </a:t>
            </a:r>
            <a:r>
              <a:rPr lang="fr-FR" dirty="0">
                <a:solidFill>
                  <a:srgbClr val="7030A0"/>
                </a:solidFill>
              </a:rPr>
              <a:t>Une approche en sciences humaines</a:t>
            </a:r>
          </a:p>
          <a:p>
            <a:pPr algn="just">
              <a:spcBef>
                <a:spcPts val="1200"/>
              </a:spcBef>
              <a:buFontTx/>
              <a:buChar char="-"/>
            </a:pPr>
            <a:r>
              <a:rPr lang="fr-FR" b="1" dirty="0"/>
              <a:t> Un concept</a:t>
            </a:r>
            <a:r>
              <a:rPr lang="fr-FR" dirty="0"/>
              <a:t> développé par l’être humain pour </a:t>
            </a:r>
            <a:r>
              <a:rPr lang="fr-FR" b="1" i="1" dirty="0"/>
              <a:t>appréhender le changement dans le monde</a:t>
            </a:r>
          </a:p>
        </p:txBody>
      </p:sp>
    </p:spTree>
    <p:extLst>
      <p:ext uri="{BB962C8B-B14F-4D97-AF65-F5344CB8AC3E}">
        <p14:creationId xmlns:p14="http://schemas.microsoft.com/office/powerpoint/2010/main" val="46335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4A8B542-0860-D34B-9172-CC088FCF16A2}"/>
              </a:ext>
            </a:extLst>
          </p:cNvPr>
          <p:cNvSpPr>
            <a:spLocks noChangeArrowheads="1"/>
          </p:cNvSpPr>
          <p:nvPr/>
        </p:nvSpPr>
        <p:spPr bwMode="auto">
          <a:xfrm>
            <a:off x="827584" y="6005"/>
            <a:ext cx="77692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Blip>
                <a:blip r:embed="rId2"/>
              </a:buBlip>
            </a:pPr>
            <a:r>
              <a:rPr lang="fr-FR" altLang="fr-FR" sz="2800" b="1" u="sng" dirty="0"/>
              <a:t>1.3. Le temps, les temps</a:t>
            </a:r>
          </a:p>
        </p:txBody>
      </p:sp>
      <p:sp>
        <p:nvSpPr>
          <p:cNvPr id="3" name="ZoneTexte 2">
            <a:extLst>
              <a:ext uri="{FF2B5EF4-FFF2-40B4-BE49-F238E27FC236}">
                <a16:creationId xmlns:a16="http://schemas.microsoft.com/office/drawing/2014/main" id="{B7D5842B-13E8-E64F-8FF0-93C448E9819C}"/>
              </a:ext>
            </a:extLst>
          </p:cNvPr>
          <p:cNvSpPr txBox="1"/>
          <p:nvPr/>
        </p:nvSpPr>
        <p:spPr>
          <a:xfrm>
            <a:off x="1043608" y="1844824"/>
            <a:ext cx="7848872" cy="4873129"/>
          </a:xfrm>
          <a:prstGeom prst="rect">
            <a:avLst/>
          </a:prstGeom>
          <a:noFill/>
        </p:spPr>
        <p:txBody>
          <a:bodyPr wrap="square" rtlCol="0">
            <a:spAutoFit/>
          </a:bodyPr>
          <a:lstStyle/>
          <a:p>
            <a:pPr>
              <a:lnSpc>
                <a:spcPts val="3380"/>
              </a:lnSpc>
              <a:spcBef>
                <a:spcPts val="1200"/>
              </a:spcBef>
            </a:pPr>
            <a:r>
              <a:rPr lang="fr-FR" dirty="0"/>
              <a:t>• Une </a:t>
            </a:r>
            <a:r>
              <a:rPr lang="fr-FR" b="1" dirty="0"/>
              <a:t>typologie</a:t>
            </a:r>
            <a:r>
              <a:rPr lang="fr-FR" dirty="0"/>
              <a:t> des temps ?</a:t>
            </a:r>
          </a:p>
          <a:p>
            <a:pPr>
              <a:lnSpc>
                <a:spcPts val="3380"/>
              </a:lnSpc>
              <a:spcBef>
                <a:spcPts val="1200"/>
              </a:spcBef>
              <a:buFontTx/>
              <a:buChar char="-"/>
            </a:pPr>
            <a:r>
              <a:rPr lang="fr-FR" dirty="0"/>
              <a:t> </a:t>
            </a:r>
            <a:r>
              <a:rPr lang="fr-FR" u="sng" dirty="0">
                <a:solidFill>
                  <a:srgbClr val="0432FF"/>
                </a:solidFill>
              </a:rPr>
              <a:t>Le temps de la  nature </a:t>
            </a:r>
            <a:r>
              <a:rPr lang="fr-FR" dirty="0"/>
              <a:t>(essentiellement cyclique)</a:t>
            </a:r>
          </a:p>
          <a:p>
            <a:pPr>
              <a:lnSpc>
                <a:spcPts val="3380"/>
              </a:lnSpc>
              <a:spcBef>
                <a:spcPts val="1200"/>
              </a:spcBef>
              <a:buFontTx/>
              <a:buChar char="-"/>
            </a:pPr>
            <a:r>
              <a:rPr lang="fr-FR" dirty="0"/>
              <a:t> </a:t>
            </a:r>
            <a:r>
              <a:rPr lang="fr-FR" u="sng" dirty="0">
                <a:solidFill>
                  <a:srgbClr val="0432FF"/>
                </a:solidFill>
              </a:rPr>
              <a:t>Le temps conventionnel </a:t>
            </a:r>
            <a:r>
              <a:rPr lang="fr-FR" dirty="0"/>
              <a:t>créé par l’homme (montre avec heures, minutes, secondes, calendrier des semaines et de mois)</a:t>
            </a:r>
          </a:p>
          <a:p>
            <a:pPr>
              <a:lnSpc>
                <a:spcPts val="3380"/>
              </a:lnSpc>
              <a:spcBef>
                <a:spcPts val="1200"/>
              </a:spcBef>
              <a:buFontTx/>
              <a:buChar char="-"/>
            </a:pPr>
            <a:r>
              <a:rPr lang="fr-FR" dirty="0"/>
              <a:t> </a:t>
            </a:r>
            <a:r>
              <a:rPr lang="fr-FR" u="sng" dirty="0">
                <a:solidFill>
                  <a:srgbClr val="0432FF"/>
                </a:solidFill>
              </a:rPr>
              <a:t>Le temps personnel</a:t>
            </a:r>
            <a:r>
              <a:rPr lang="fr-FR" dirty="0">
                <a:solidFill>
                  <a:srgbClr val="0432FF"/>
                </a:solidFill>
              </a:rPr>
              <a:t> </a:t>
            </a:r>
            <a:r>
              <a:rPr lang="fr-FR" dirty="0"/>
              <a:t>(individuel tant </a:t>
            </a:r>
            <a:r>
              <a:rPr lang="fr-FR" dirty="0" err="1"/>
              <a:t>chronobiologique</a:t>
            </a:r>
            <a:r>
              <a:rPr lang="fr-FR" dirty="0"/>
              <a:t> qu’affectif)</a:t>
            </a:r>
          </a:p>
          <a:p>
            <a:pPr>
              <a:lnSpc>
                <a:spcPts val="3380"/>
              </a:lnSpc>
              <a:spcBef>
                <a:spcPts val="1200"/>
              </a:spcBef>
              <a:buFontTx/>
              <a:buChar char="-"/>
            </a:pPr>
            <a:r>
              <a:rPr lang="fr-FR" dirty="0">
                <a:solidFill>
                  <a:srgbClr val="7030A0"/>
                </a:solidFill>
              </a:rPr>
              <a:t> </a:t>
            </a:r>
            <a:r>
              <a:rPr lang="fr-FR" u="sng" dirty="0">
                <a:solidFill>
                  <a:srgbClr val="0432FF"/>
                </a:solidFill>
              </a:rPr>
              <a:t>Le temps social</a:t>
            </a:r>
            <a:r>
              <a:rPr lang="fr-FR" dirty="0">
                <a:solidFill>
                  <a:srgbClr val="0432FF"/>
                </a:solidFill>
              </a:rPr>
              <a:t> </a:t>
            </a:r>
            <a:r>
              <a:rPr lang="fr-FR" dirty="0">
                <a:solidFill>
                  <a:srgbClr val="7030A0"/>
                </a:solidFill>
              </a:rPr>
              <a:t>(rythme créé par les groupes sociaux)</a:t>
            </a:r>
          </a:p>
          <a:p>
            <a:pPr>
              <a:lnSpc>
                <a:spcPts val="3380"/>
              </a:lnSpc>
              <a:spcBef>
                <a:spcPts val="1200"/>
              </a:spcBef>
              <a:buFontTx/>
              <a:buChar char="-"/>
            </a:pPr>
            <a:r>
              <a:rPr lang="fr-FR" dirty="0"/>
              <a:t> </a:t>
            </a:r>
            <a:r>
              <a:rPr lang="fr-FR" u="sng" dirty="0">
                <a:solidFill>
                  <a:srgbClr val="0432FF"/>
                </a:solidFill>
              </a:rPr>
              <a:t>Le temps historique</a:t>
            </a:r>
            <a:r>
              <a:rPr lang="fr-FR" dirty="0">
                <a:solidFill>
                  <a:srgbClr val="0432FF"/>
                </a:solidFill>
              </a:rPr>
              <a:t> </a:t>
            </a:r>
            <a:r>
              <a:rPr lang="fr-FR" dirty="0">
                <a:solidFill>
                  <a:srgbClr val="7030A0"/>
                </a:solidFill>
              </a:rPr>
              <a:t>(collectif, celui </a:t>
            </a:r>
            <a:r>
              <a:rPr lang="fr-FR" b="1" dirty="0">
                <a:solidFill>
                  <a:srgbClr val="7030A0"/>
                </a:solidFill>
              </a:rPr>
              <a:t>des sociétés</a:t>
            </a:r>
            <a:r>
              <a:rPr lang="fr-FR" dirty="0">
                <a:solidFill>
                  <a:srgbClr val="7030A0"/>
                </a:solidFill>
              </a:rPr>
              <a:t>, linéaire)</a:t>
            </a:r>
          </a:p>
          <a:p>
            <a:pPr>
              <a:spcBef>
                <a:spcPts val="1200"/>
              </a:spcBef>
            </a:pPr>
            <a:endParaRPr lang="fr-FR" dirty="0"/>
          </a:p>
        </p:txBody>
      </p:sp>
    </p:spTree>
    <p:extLst>
      <p:ext uri="{BB962C8B-B14F-4D97-AF65-F5344CB8AC3E}">
        <p14:creationId xmlns:p14="http://schemas.microsoft.com/office/powerpoint/2010/main" val="56270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a:extLst>
              <a:ext uri="{FF2B5EF4-FFF2-40B4-BE49-F238E27FC236}">
                <a16:creationId xmlns:a16="http://schemas.microsoft.com/office/drawing/2014/main" id="{33536B5F-1D5D-6F43-AFA9-991EC8540357}"/>
              </a:ext>
            </a:extLst>
          </p:cNvPr>
          <p:cNvSpPr>
            <a:spLocks noChangeArrowheads="1"/>
          </p:cNvSpPr>
          <p:nvPr/>
        </p:nvSpPr>
        <p:spPr bwMode="auto">
          <a:xfrm>
            <a:off x="1084089" y="1595967"/>
            <a:ext cx="793403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96000"/>
              </a:lnSpc>
              <a:spcBef>
                <a:spcPts val="0"/>
              </a:spcBef>
            </a:pPr>
            <a:r>
              <a:rPr lang="fr-FR" altLang="fr-FR" sz="3200" dirty="0"/>
              <a:t>"</a:t>
            </a:r>
            <a:r>
              <a:rPr lang="fr-FR" altLang="fr-FR" sz="3200" i="1" dirty="0">
                <a:solidFill>
                  <a:srgbClr val="0432FF"/>
                </a:solidFill>
              </a:rPr>
              <a:t>L'homme de l'avenir est celui qui aura la m</a:t>
            </a:r>
            <a:r>
              <a:rPr lang="fr-FR" altLang="fr-FR" sz="3200" i="1" dirty="0">
                <a:solidFill>
                  <a:srgbClr val="0432FF"/>
                </a:solidFill>
                <a:ea typeface="ヒラギノ角ゴ Pro W3" panose="020B0300000000000000" pitchFamily="34" charset="-128"/>
              </a:rPr>
              <a:t>émoire la plus longue</a:t>
            </a:r>
            <a:r>
              <a:rPr lang="fr-FR" altLang="fr-FR" sz="3200" i="1" dirty="0">
                <a:ea typeface="ヒラギノ角ゴ Pro W3" panose="020B0300000000000000" pitchFamily="34" charset="-128"/>
              </a:rPr>
              <a:t>." </a:t>
            </a:r>
          </a:p>
          <a:p>
            <a:pPr eaLnBrk="1" hangingPunct="1">
              <a:lnSpc>
                <a:spcPct val="96000"/>
              </a:lnSpc>
              <a:spcBef>
                <a:spcPts val="0"/>
              </a:spcBef>
            </a:pPr>
            <a:r>
              <a:rPr lang="fr-FR" altLang="fr-FR" sz="3200" b="1" dirty="0">
                <a:ea typeface="ヒラギノ角ゴ Pro W3" panose="020B0300000000000000" pitchFamily="34" charset="-128"/>
              </a:rPr>
              <a:t>					   Nietzsche</a:t>
            </a:r>
            <a:r>
              <a:rPr lang="fr-FR" altLang="fr-FR" sz="3200" dirty="0">
                <a:ea typeface="ヒラギノ角ゴ Pro W3" panose="020B0300000000000000" pitchFamily="34" charset="-128"/>
              </a:rPr>
              <a:t> (1844-1900)</a:t>
            </a:r>
            <a:endParaRPr lang="fr-FR" altLang="fr-FR" sz="3200" i="1" dirty="0">
              <a:ea typeface="ヒラギノ角ゴ Pro W3" panose="020B0300000000000000" pitchFamily="34" charset="-128"/>
            </a:endParaRPr>
          </a:p>
          <a:p>
            <a:pPr eaLnBrk="1" hangingPunct="1">
              <a:spcBef>
                <a:spcPts val="0"/>
              </a:spcBef>
            </a:pPr>
            <a:endParaRPr lang="fr-FR" altLang="fr-FR" sz="2800" b="1" dirty="0">
              <a:ea typeface="ヒラギノ角ゴ Pro W3" panose="020B0300000000000000" pitchFamily="34" charset="-128"/>
            </a:endParaRPr>
          </a:p>
        </p:txBody>
      </p:sp>
      <p:sp>
        <p:nvSpPr>
          <p:cNvPr id="55299" name="Rectangle 1027">
            <a:extLst>
              <a:ext uri="{FF2B5EF4-FFF2-40B4-BE49-F238E27FC236}">
                <a16:creationId xmlns:a16="http://schemas.microsoft.com/office/drawing/2014/main" id="{BF78F08E-6A1C-1D49-9189-CCD7E2F12C83}"/>
              </a:ext>
            </a:extLst>
          </p:cNvPr>
          <p:cNvSpPr>
            <a:spLocks noChangeArrowheads="1"/>
          </p:cNvSpPr>
          <p:nvPr/>
        </p:nvSpPr>
        <p:spPr bwMode="auto">
          <a:xfrm>
            <a:off x="962471" y="3091408"/>
            <a:ext cx="8074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ts val="0"/>
              </a:spcBef>
            </a:pPr>
            <a:r>
              <a:rPr lang="fr-FR" altLang="fr-FR" sz="3200" dirty="0"/>
              <a:t>"</a:t>
            </a:r>
            <a:r>
              <a:rPr lang="fr-FR" altLang="fr-FR" sz="3200" i="1" dirty="0">
                <a:solidFill>
                  <a:srgbClr val="0432FF"/>
                </a:solidFill>
              </a:rPr>
              <a:t>L'ignorance du passé ne se borne pas à nuire à la connaissance du présent : elle compromet, dans le présent, l'action m</a:t>
            </a:r>
            <a:r>
              <a:rPr lang="fr-FR" altLang="ja-JP" sz="3200" i="1" dirty="0">
                <a:solidFill>
                  <a:srgbClr val="0432FF"/>
                </a:solidFill>
                <a:ea typeface="ヒラギノ角ゴ Pro W3" panose="020B0300000000000000" pitchFamily="34" charset="-128"/>
              </a:rPr>
              <a:t>êm</a:t>
            </a:r>
            <a:r>
              <a:rPr lang="fr-FR" altLang="fr-FR" sz="3200" i="1" dirty="0">
                <a:solidFill>
                  <a:srgbClr val="0432FF"/>
                </a:solidFill>
                <a:ea typeface="ヒラギノ角ゴ Pro W3" panose="020B0300000000000000" pitchFamily="34" charset="-128"/>
              </a:rPr>
              <a:t>e</a:t>
            </a:r>
            <a:r>
              <a:rPr lang="fr-FR" altLang="fr-FR" sz="3200" i="1" dirty="0">
                <a:ea typeface="ヒラギノ角ゴ Pro W3" panose="020B0300000000000000" pitchFamily="34" charset="-128"/>
              </a:rPr>
              <a:t>."</a:t>
            </a:r>
            <a:r>
              <a:rPr lang="fr-FR" altLang="fr-FR" sz="3200" b="1" dirty="0">
                <a:ea typeface="ヒラギノ角ゴ Pro W3" panose="020B0300000000000000" pitchFamily="34" charset="-128"/>
              </a:rPr>
              <a:t>            </a:t>
            </a:r>
          </a:p>
          <a:p>
            <a:pPr eaLnBrk="1" hangingPunct="1">
              <a:spcBef>
                <a:spcPts val="0"/>
              </a:spcBef>
            </a:pPr>
            <a:r>
              <a:rPr lang="fr-FR" altLang="fr-FR" sz="3200" b="1" dirty="0">
                <a:ea typeface="ヒラギノ角ゴ Pro W3" panose="020B0300000000000000" pitchFamily="34" charset="-128"/>
              </a:rPr>
              <a:t>                                   Marc Bloch</a:t>
            </a:r>
            <a:r>
              <a:rPr lang="fr-FR" altLang="fr-FR" sz="3200" dirty="0">
                <a:ea typeface="ヒラギノ角ゴ Pro W3" panose="020B0300000000000000" pitchFamily="34" charset="-128"/>
              </a:rPr>
              <a:t> (1885-1944)</a:t>
            </a:r>
          </a:p>
        </p:txBody>
      </p:sp>
      <p:sp>
        <p:nvSpPr>
          <p:cNvPr id="55301" name="Rectangle 1029">
            <a:extLst>
              <a:ext uri="{FF2B5EF4-FFF2-40B4-BE49-F238E27FC236}">
                <a16:creationId xmlns:a16="http://schemas.microsoft.com/office/drawing/2014/main" id="{61DBFBD6-E7D4-DB4D-9AE3-62182F753A25}"/>
              </a:ext>
            </a:extLst>
          </p:cNvPr>
          <p:cNvSpPr>
            <a:spLocks noChangeArrowheads="1"/>
          </p:cNvSpPr>
          <p:nvPr/>
        </p:nvSpPr>
        <p:spPr bwMode="auto">
          <a:xfrm>
            <a:off x="838200" y="5208984"/>
            <a:ext cx="80740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ts val="0"/>
              </a:spcBef>
            </a:pPr>
            <a:r>
              <a:rPr lang="fr-FR" altLang="fr-FR" sz="3200" i="1" dirty="0"/>
              <a:t>« </a:t>
            </a:r>
            <a:r>
              <a:rPr lang="fr-FR" altLang="fr-FR" sz="3200" i="1" dirty="0">
                <a:solidFill>
                  <a:srgbClr val="0432FF"/>
                </a:solidFill>
              </a:rPr>
              <a:t>Un peuple qui n’enseigne pas son histoire est un peuple qui perd son identité</a:t>
            </a:r>
            <a:r>
              <a:rPr lang="fr-FR" altLang="fr-FR" sz="3200" i="1" dirty="0"/>
              <a:t>. »</a:t>
            </a:r>
          </a:p>
          <a:p>
            <a:pPr eaLnBrk="1" hangingPunct="1">
              <a:spcBef>
                <a:spcPts val="0"/>
              </a:spcBef>
            </a:pPr>
            <a:r>
              <a:rPr lang="fr-FR" altLang="fr-FR" sz="3200" b="1" dirty="0"/>
              <a:t>                     François Mitterrand </a:t>
            </a:r>
            <a:r>
              <a:rPr lang="fr-FR" altLang="fr-FR" sz="3200" dirty="0"/>
              <a:t>(1916-1996)</a:t>
            </a:r>
          </a:p>
        </p:txBody>
      </p:sp>
      <p:sp>
        <p:nvSpPr>
          <p:cNvPr id="7" name="Rectangle 7">
            <a:extLst>
              <a:ext uri="{FF2B5EF4-FFF2-40B4-BE49-F238E27FC236}">
                <a16:creationId xmlns:a16="http://schemas.microsoft.com/office/drawing/2014/main" id="{1D90B7C2-24EE-B544-9151-D75BF9D9050E}"/>
              </a:ext>
            </a:extLst>
          </p:cNvPr>
          <p:cNvSpPr>
            <a:spLocks noChangeArrowheads="1"/>
          </p:cNvSpPr>
          <p:nvPr/>
        </p:nvSpPr>
        <p:spPr bwMode="auto">
          <a:xfrm>
            <a:off x="845096" y="517674"/>
            <a:ext cx="7769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Blip>
                <a:blip r:embed="rId3"/>
              </a:buBlip>
            </a:pPr>
            <a:r>
              <a:rPr lang="fr-FR" altLang="fr-FR" sz="2800" b="1" u="sng" dirty="0"/>
              <a:t>1.4. L’intér</a:t>
            </a:r>
            <a:r>
              <a:rPr lang="fr-FR" altLang="ja-JP" sz="2800" b="1" u="sng" dirty="0"/>
              <a:t>êt de la dimension historique</a:t>
            </a:r>
            <a:endParaRPr lang="fr-FR" altLang="fr-FR" sz="28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500" fill="hold"/>
                                        <p:tgtEl>
                                          <p:spTgt spid="552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8">
                                            <p:txEl>
                                              <p:pRg st="1" end="1"/>
                                            </p:txEl>
                                          </p:spTgt>
                                        </p:tgtEl>
                                        <p:attrNameLst>
                                          <p:attrName>style.visibility</p:attrName>
                                        </p:attrNameLst>
                                      </p:cBhvr>
                                      <p:to>
                                        <p:strVal val="visible"/>
                                      </p:to>
                                    </p:set>
                                    <p:anim calcmode="lin" valueType="num">
                                      <p:cBhvr additive="base">
                                        <p:cTn id="13" dur="500" fill="hold"/>
                                        <p:tgtEl>
                                          <p:spTgt spid="552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0" end="0"/>
                                            </p:txEl>
                                          </p:spTgt>
                                        </p:tgtEl>
                                        <p:attrNameLst>
                                          <p:attrName>style.visibility</p:attrName>
                                        </p:attrNameLst>
                                      </p:cBhvr>
                                      <p:to>
                                        <p:strVal val="visible"/>
                                      </p:to>
                                    </p:set>
                                    <p:anim calcmode="lin" valueType="num">
                                      <p:cBhvr additive="base">
                                        <p:cTn id="19"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299">
                                            <p:txEl>
                                              <p:pRg st="1" end="1"/>
                                            </p:txEl>
                                          </p:spTgt>
                                        </p:tgtEl>
                                        <p:attrNameLst>
                                          <p:attrName>style.visibility</p:attrName>
                                        </p:attrNameLst>
                                      </p:cBhvr>
                                      <p:to>
                                        <p:strVal val="visible"/>
                                      </p:to>
                                    </p:set>
                                    <p:anim calcmode="lin" valueType="num">
                                      <p:cBhvr additive="base">
                                        <p:cTn id="25"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301">
                                            <p:txEl>
                                              <p:pRg st="0" end="0"/>
                                            </p:txEl>
                                          </p:spTgt>
                                        </p:tgtEl>
                                        <p:attrNameLst>
                                          <p:attrName>style.visibility</p:attrName>
                                        </p:attrNameLst>
                                      </p:cBhvr>
                                      <p:to>
                                        <p:strVal val="visible"/>
                                      </p:to>
                                    </p:set>
                                    <p:anim calcmode="lin" valueType="num">
                                      <p:cBhvr additive="base">
                                        <p:cTn id="31" dur="500" fill="hold"/>
                                        <p:tgtEl>
                                          <p:spTgt spid="5530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3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5301">
                                            <p:txEl>
                                              <p:pRg st="1" end="1"/>
                                            </p:txEl>
                                          </p:spTgt>
                                        </p:tgtEl>
                                        <p:attrNameLst>
                                          <p:attrName>style.visibility</p:attrName>
                                        </p:attrNameLst>
                                      </p:cBhvr>
                                      <p:to>
                                        <p:strVal val="visible"/>
                                      </p:to>
                                    </p:set>
                                    <p:anim calcmode="lin" valueType="num">
                                      <p:cBhvr additive="base">
                                        <p:cTn id="37" dur="500" fill="hold"/>
                                        <p:tgtEl>
                                          <p:spTgt spid="55301">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30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P spid="55299" grpId="0" build="p" autoUpdateAnimBg="0"/>
      <p:bldP spid="55301" grpId="0" build="p" autoUpdateAnimBg="0"/>
    </p:bldLst>
  </p:timing>
</p:sld>
</file>

<file path=ppt/theme/theme1.xml><?xml version="1.0" encoding="utf-8"?>
<a:theme xmlns:a="http://schemas.openxmlformats.org/drawingml/2006/main" name="Terres lointaines">
  <a:themeElements>
    <a:clrScheme name="Terres lointaines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Terres lointaines">
      <a:majorFont>
        <a:latin typeface="Times New Roman"/>
        <a:ea typeface=""/>
        <a:cs typeface=""/>
      </a:majorFont>
      <a:minorFont>
        <a:latin typeface="Times New Roman"/>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Terres lointaines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Terres lointaines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Terres lointaines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Terres lointaines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TotalTime>
  <Words>2069</Words>
  <Application>Microsoft Office PowerPoint</Application>
  <PresentationFormat>Affichage à l'écran (4:3)</PresentationFormat>
  <Paragraphs>198</Paragraphs>
  <Slides>36</Slides>
  <Notes>22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ＭＳ Ｐゴシック</vt:lpstr>
      <vt:lpstr>Arial</vt:lpstr>
      <vt:lpstr>Times</vt:lpstr>
      <vt:lpstr>Times New Roman</vt:lpstr>
      <vt:lpstr>Wingdings</vt:lpstr>
      <vt:lpstr>ヒラギノ角ゴ Pro W3</vt:lpstr>
      <vt:lpstr>Terres lointaines</vt:lpstr>
      <vt:lpstr>L’histoire et son enseignement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Faire de l’Histoire (l’histoire des historiens, discipline universitaire)</vt:lpstr>
      <vt:lpstr>Présentation PowerPoint</vt:lpstr>
      <vt:lpstr>II) Faire de l’Histoire (l’histoire des historiens, discipline universitaire)</vt:lpstr>
      <vt:lpstr>Présentation PowerPoint</vt:lpstr>
      <vt:lpstr>Présentation PowerPoint</vt:lpstr>
      <vt:lpstr>Présentation PowerPoint</vt:lpstr>
      <vt:lpstr>III) Le document « source » du travail de l’historien (l’élève)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IV) Enseigner l’histoire  (l’histoire, matière d’enseignement)</vt:lpstr>
      <vt:lpstr>Présentation PowerPoint</vt:lpstr>
      <vt:lpstr>Présentation PowerPoint</vt:lpstr>
      <vt:lpstr>Présentation PowerPoint</vt:lpstr>
      <vt:lpstr>V) L’histoire dans les programmes d’école primaire (2002, 2016-2020)</vt:lpstr>
      <vt:lpstr>Présentation PowerPoint</vt:lpstr>
      <vt:lpstr>Présentation PowerPoint</vt:lpstr>
      <vt:lpstr>Présentation PowerPoint</vt:lpstr>
      <vt:lpstr>Présentation PowerPoint</vt:lpstr>
      <vt:lpstr>Demande de Magali Noyer-Martin</vt:lpstr>
    </vt:vector>
  </TitlesOfParts>
  <Company>Jean-Louis Laubry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L’histoire et son enseignement</dc:title>
  <cp:lastModifiedBy>install</cp:lastModifiedBy>
  <cp:revision>216</cp:revision>
  <cp:lastPrinted>2017-09-04T11:25:19Z</cp:lastPrinted>
  <dcterms:created xsi:type="dcterms:W3CDTF">2017-09-01T09:45:03Z</dcterms:created>
  <dcterms:modified xsi:type="dcterms:W3CDTF">2024-10-03T08:02:37Z</dcterms:modified>
</cp:coreProperties>
</file>