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333" r:id="rId2"/>
    <p:sldId id="357" r:id="rId3"/>
    <p:sldId id="257" r:id="rId4"/>
    <p:sldId id="334" r:id="rId5"/>
    <p:sldId id="335" r:id="rId6"/>
    <p:sldId id="336" r:id="rId7"/>
    <p:sldId id="256" r:id="rId8"/>
    <p:sldId id="258" r:id="rId9"/>
    <p:sldId id="259" r:id="rId10"/>
    <p:sldId id="288" r:id="rId11"/>
    <p:sldId id="354" r:id="rId12"/>
    <p:sldId id="360" r:id="rId13"/>
    <p:sldId id="361" r:id="rId14"/>
    <p:sldId id="262" r:id="rId15"/>
    <p:sldId id="263" r:id="rId16"/>
    <p:sldId id="343" r:id="rId17"/>
    <p:sldId id="264" r:id="rId18"/>
    <p:sldId id="296" r:id="rId19"/>
    <p:sldId id="297" r:id="rId20"/>
    <p:sldId id="344" r:id="rId21"/>
    <p:sldId id="362" r:id="rId22"/>
    <p:sldId id="363" r:id="rId23"/>
    <p:sldId id="364" r:id="rId24"/>
    <p:sldId id="269" r:id="rId25"/>
    <p:sldId id="337" r:id="rId26"/>
    <p:sldId id="345" r:id="rId27"/>
    <p:sldId id="365" r:id="rId28"/>
    <p:sldId id="338" r:id="rId29"/>
    <p:sldId id="339" r:id="rId30"/>
    <p:sldId id="286" r:id="rId31"/>
    <p:sldId id="367" r:id="rId32"/>
    <p:sldId id="340" r:id="rId33"/>
    <p:sldId id="348" r:id="rId34"/>
    <p:sldId id="350" r:id="rId35"/>
    <p:sldId id="366" r:id="rId36"/>
    <p:sldId id="359" r:id="rId37"/>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pitchFamily="34" charset="-128"/>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pitchFamily="34" charset="-128"/>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pitchFamily="34" charset="-128"/>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pitchFamily="34" charset="-128"/>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8" charset="0"/>
      <a:defRPr kern="1200">
        <a:solidFill>
          <a:schemeClr val="bg1"/>
        </a:solidFill>
        <a:latin typeface="Arial" charset="0"/>
        <a:ea typeface="ＭＳ Ｐゴシック" pitchFamily="34" charset="-128"/>
        <a:cs typeface="+mn-cs"/>
      </a:defRPr>
    </a:lvl5pPr>
    <a:lvl6pPr marL="2286000" algn="l" defTabSz="914400" rtl="0" eaLnBrk="1" latinLnBrk="0" hangingPunct="1">
      <a:defRPr kern="1200">
        <a:solidFill>
          <a:schemeClr val="bg1"/>
        </a:solidFill>
        <a:latin typeface="Arial" charset="0"/>
        <a:ea typeface="ＭＳ Ｐゴシック" pitchFamily="34" charset="-128"/>
        <a:cs typeface="+mn-cs"/>
      </a:defRPr>
    </a:lvl6pPr>
    <a:lvl7pPr marL="2743200" algn="l" defTabSz="914400" rtl="0" eaLnBrk="1" latinLnBrk="0" hangingPunct="1">
      <a:defRPr kern="1200">
        <a:solidFill>
          <a:schemeClr val="bg1"/>
        </a:solidFill>
        <a:latin typeface="Arial" charset="0"/>
        <a:ea typeface="ＭＳ Ｐゴシック" pitchFamily="34" charset="-128"/>
        <a:cs typeface="+mn-cs"/>
      </a:defRPr>
    </a:lvl7pPr>
    <a:lvl8pPr marL="3200400" algn="l" defTabSz="914400" rtl="0" eaLnBrk="1" latinLnBrk="0" hangingPunct="1">
      <a:defRPr kern="1200">
        <a:solidFill>
          <a:schemeClr val="bg1"/>
        </a:solidFill>
        <a:latin typeface="Arial" charset="0"/>
        <a:ea typeface="ＭＳ Ｐゴシック" pitchFamily="34" charset="-128"/>
        <a:cs typeface="+mn-cs"/>
      </a:defRPr>
    </a:lvl8pPr>
    <a:lvl9pPr marL="3657600" algn="l" defTabSz="914400" rtl="0" eaLnBrk="1" latinLnBrk="0" hangingPunct="1">
      <a:defRPr kern="1200">
        <a:solidFill>
          <a:schemeClr val="bg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95" autoAdjust="0"/>
  </p:normalViewPr>
  <p:slideViewPr>
    <p:cSldViewPr>
      <p:cViewPr varScale="1">
        <p:scale>
          <a:sx n="85" d="100"/>
          <a:sy n="85" d="100"/>
        </p:scale>
        <p:origin x="2118" y="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30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0" name="AutoShape 2"/>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1" name="AutoShape 3"/>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2" name="AutoShape 4"/>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3" name="AutoShape 5"/>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4" name="AutoShape 6"/>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5" name="AutoShape 7"/>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6" name="AutoShape 8"/>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2057" name="Rectangle 9"/>
          <p:cNvSpPr>
            <a:spLocks noGrp="1" noRot="1" noChangeAspect="1" noChangeArrowheads="1"/>
          </p:cNvSpPr>
          <p:nvPr>
            <p:ph type="sldImg"/>
          </p:nvPr>
        </p:nvSpPr>
        <p:spPr bwMode="auto">
          <a:xfrm>
            <a:off x="1106488" y="812800"/>
            <a:ext cx="5330825" cy="399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p>
      <p:sp>
        <p:nvSpPr>
          <p:cNvPr id="2058" name="Rectangle 10"/>
          <p:cNvSpPr>
            <a:spLocks noGrp="1" noChangeArrowheads="1"/>
          </p:cNvSpPr>
          <p:nvPr>
            <p:ph type="body"/>
          </p:nvPr>
        </p:nvSpPr>
        <p:spPr bwMode="auto">
          <a:xfrm>
            <a:off x="755650" y="5078413"/>
            <a:ext cx="6034088" cy="4797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endParaRPr lang="fr-FR" noProof="0"/>
          </a:p>
        </p:txBody>
      </p:sp>
      <p:sp>
        <p:nvSpPr>
          <p:cNvPr id="2059" name="Rectangle 11"/>
          <p:cNvSpPr>
            <a:spLocks noGrp="1" noChangeArrowheads="1"/>
          </p:cNvSpPr>
          <p:nvPr>
            <p:ph type="hdr"/>
          </p:nvPr>
        </p:nvSpPr>
        <p:spPr bwMode="auto">
          <a:xfrm>
            <a:off x="0" y="0"/>
            <a:ext cx="3267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ＭＳ Ｐゴシック" charset="0"/>
                <a:cs typeface="+mn-cs"/>
              </a:defRPr>
            </a:lvl1pPr>
          </a:lstStyle>
          <a:p>
            <a:pPr>
              <a:defRPr/>
            </a:pPr>
            <a:endParaRPr lang="fr-FR"/>
          </a:p>
        </p:txBody>
      </p:sp>
      <p:sp>
        <p:nvSpPr>
          <p:cNvPr id="2060" name="Rectangle 12"/>
          <p:cNvSpPr>
            <a:spLocks noGrp="1" noChangeArrowheads="1"/>
          </p:cNvSpPr>
          <p:nvPr>
            <p:ph type="dt"/>
          </p:nvPr>
        </p:nvSpPr>
        <p:spPr bwMode="auto">
          <a:xfrm>
            <a:off x="4278313" y="0"/>
            <a:ext cx="3267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ＭＳ Ｐゴシック" charset="0"/>
                <a:cs typeface="+mn-cs"/>
              </a:defRPr>
            </a:lvl1pPr>
          </a:lstStyle>
          <a:p>
            <a:pPr>
              <a:defRPr/>
            </a:pPr>
            <a:endParaRPr lang="fr-FR"/>
          </a:p>
        </p:txBody>
      </p:sp>
      <p:sp>
        <p:nvSpPr>
          <p:cNvPr id="2061" name="Rectangle 13"/>
          <p:cNvSpPr>
            <a:spLocks noGrp="1" noChangeArrowheads="1"/>
          </p:cNvSpPr>
          <p:nvPr>
            <p:ph type="ftr"/>
          </p:nvPr>
        </p:nvSpPr>
        <p:spPr bwMode="auto">
          <a:xfrm>
            <a:off x="0" y="10155238"/>
            <a:ext cx="3267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ＭＳ Ｐゴシック" charset="0"/>
                <a:cs typeface="+mn-cs"/>
              </a:defRPr>
            </a:lvl1pPr>
          </a:lstStyle>
          <a:p>
            <a:pPr>
              <a:defRPr/>
            </a:pPr>
            <a:endParaRPr lang="fr-FR"/>
          </a:p>
        </p:txBody>
      </p:sp>
      <p:sp>
        <p:nvSpPr>
          <p:cNvPr id="2062" name="Rectangle 14"/>
          <p:cNvSpPr>
            <a:spLocks noGrp="1" noChangeArrowheads="1"/>
          </p:cNvSpPr>
          <p:nvPr>
            <p:ph type="sldNum"/>
          </p:nvPr>
        </p:nvSpPr>
        <p:spPr bwMode="auto">
          <a:xfrm>
            <a:off x="4278313" y="10155238"/>
            <a:ext cx="3267075"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8" charset="0"/>
              </a:defRPr>
            </a:lvl1pPr>
          </a:lstStyle>
          <a:p>
            <a:pPr>
              <a:defRPr/>
            </a:pPr>
            <a:fld id="{82E21F97-6AD7-4805-A2CB-F4ADCE231557}" type="slidenum">
              <a:rPr lang="fr-FR" altLang="fr-FR"/>
              <a:pPr>
                <a:defRPr/>
              </a:pPr>
              <a:t>‹N°›</a:t>
            </a:fld>
            <a:endParaRPr lang="fr-FR" altLang="fr-FR"/>
          </a:p>
        </p:txBody>
      </p:sp>
    </p:spTree>
    <p:extLst>
      <p:ext uri="{BB962C8B-B14F-4D97-AF65-F5344CB8AC3E}">
        <p14:creationId xmlns:p14="http://schemas.microsoft.com/office/powerpoint/2010/main" val="420354640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commentaires 2"/>
          <p:cNvSpPr>
            <a:spLocks noGrp="1"/>
          </p:cNvSpPr>
          <p:nvPr>
            <p:ph type="body" idx="1"/>
          </p:nvPr>
        </p:nvSpPr>
        <p:spPr/>
        <p:txBody>
          <a:bodyPr/>
          <a:lstStyle/>
          <a:p>
            <a:r>
              <a:rPr lang="fr-FR" dirty="0"/>
              <a:t>Présentation des étudiants : qui sont-ils d’où viennent-ils (parcours universitaire)</a:t>
            </a:r>
          </a:p>
          <a:p>
            <a:endParaRPr lang="fr-FR" dirty="0"/>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1</a:t>
            </a:fld>
            <a:endParaRPr lang="fr-FR" altLang="fr-FR"/>
          </a:p>
        </p:txBody>
      </p:sp>
    </p:spTree>
    <p:extLst>
      <p:ext uri="{BB962C8B-B14F-4D97-AF65-F5344CB8AC3E}">
        <p14:creationId xmlns:p14="http://schemas.microsoft.com/office/powerpoint/2010/main" val="2675172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DA955D92-F990-4F9F-ABA7-689274B3D46A}" type="slidenum">
              <a:rPr lang="fr-FR" altLang="fr-FR" sz="1400" smtClean="0">
                <a:solidFill>
                  <a:srgbClr val="000000"/>
                </a:solidFill>
                <a:latin typeface="Times New Roman" pitchFamily="18" charset="0"/>
              </a:rPr>
              <a:pPr eaLnBrk="1">
                <a:defRPr/>
              </a:pPr>
              <a:t>14</a:t>
            </a:fld>
            <a:endParaRPr lang="fr-FR" altLang="fr-FR" sz="1400">
              <a:solidFill>
                <a:srgbClr val="000000"/>
              </a:solidFill>
              <a:latin typeface="Times New Roman" pitchFamily="18" charset="0"/>
            </a:endParaRPr>
          </a:p>
        </p:txBody>
      </p:sp>
      <p:sp>
        <p:nvSpPr>
          <p:cNvPr id="41985"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1986" name="Text Box 2"/>
          <p:cNvSpPr>
            <a:spLocks noGrp="1" noChangeArrowheads="1"/>
          </p:cNvSpPr>
          <p:nvPr>
            <p:ph type="body" idx="1"/>
          </p:nvPr>
        </p:nvSpPr>
        <p:spPr>
          <a:xfrm>
            <a:off x="755650" y="5078413"/>
            <a:ext cx="6048375" cy="47212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fr-FR" dirty="0">
                <a:cs typeface="+mn-cs"/>
              </a:rPr>
              <a:t>KT</a:t>
            </a:r>
          </a:p>
        </p:txBody>
      </p:sp>
    </p:spTree>
    <p:extLst>
      <p:ext uri="{BB962C8B-B14F-4D97-AF65-F5344CB8AC3E}">
        <p14:creationId xmlns:p14="http://schemas.microsoft.com/office/powerpoint/2010/main" val="428535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CB154F88-96B0-40F3-9376-A14D21D573AD}" type="slidenum">
              <a:rPr lang="fr-FR" altLang="fr-FR" sz="1400" smtClean="0">
                <a:solidFill>
                  <a:srgbClr val="000000"/>
                </a:solidFill>
                <a:latin typeface="Times New Roman" pitchFamily="18" charset="0"/>
              </a:rPr>
              <a:pPr eaLnBrk="1">
                <a:defRPr/>
              </a:pPr>
              <a:t>15</a:t>
            </a:fld>
            <a:endParaRPr lang="fr-FR" altLang="fr-FR" sz="1400">
              <a:solidFill>
                <a:srgbClr val="000000"/>
              </a:solidFill>
              <a:latin typeface="Times New Roman" pitchFamily="18" charset="0"/>
            </a:endParaRPr>
          </a:p>
        </p:txBody>
      </p:sp>
      <p:sp>
        <p:nvSpPr>
          <p:cNvPr id="43009" name="Text Box 1"/>
          <p:cNvSpPr>
            <a:spLocks noGrp="1" noRot="1" noChangeAspect="1" noChangeArrowheads="1"/>
          </p:cNvSpPr>
          <p:nvPr>
            <p:ph type="sldImg"/>
          </p:nvPr>
        </p:nvSpPr>
        <p:spPr>
          <a:xfrm>
            <a:off x="1106488" y="812800"/>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3010" name="Text Box 2"/>
          <p:cNvSpPr>
            <a:spLocks noGrp="1" noChangeArrowheads="1"/>
          </p:cNvSpPr>
          <p:nvPr>
            <p:ph type="body" idx="1"/>
          </p:nvPr>
        </p:nvSpPr>
        <p:spPr>
          <a:xfrm>
            <a:off x="755650" y="5078413"/>
            <a:ext cx="6046788" cy="48101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fr-FR" dirty="0">
                <a:cs typeface="+mn-cs"/>
              </a:rPr>
              <a:t>Dernier concours sur</a:t>
            </a:r>
            <a:r>
              <a:rPr lang="fr-FR" baseline="0" dirty="0">
                <a:cs typeface="+mn-cs"/>
              </a:rPr>
              <a:t> cette forme</a:t>
            </a:r>
          </a:p>
          <a:p>
            <a:pPr>
              <a:buFont typeface="Times New Roman" charset="0"/>
              <a:buNone/>
              <a:defRPr/>
            </a:pPr>
            <a:r>
              <a:rPr lang="fr-FR" baseline="0" dirty="0">
                <a:cs typeface="+mn-cs"/>
              </a:rPr>
              <a:t>Urgence pour certaines décisions : l’académie de passage et le choix de l’option</a:t>
            </a:r>
            <a:endParaRPr lang="fr-FR" dirty="0">
              <a:cs typeface="+mn-cs"/>
            </a:endParaRPr>
          </a:p>
        </p:txBody>
      </p:sp>
    </p:spTree>
    <p:extLst>
      <p:ext uri="{BB962C8B-B14F-4D97-AF65-F5344CB8AC3E}">
        <p14:creationId xmlns:p14="http://schemas.microsoft.com/office/powerpoint/2010/main" val="844061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r>
              <a:rPr lang="fr-FR" dirty="0"/>
              <a:t>Faire circuler la feuille</a:t>
            </a:r>
          </a:p>
        </p:txBody>
      </p:sp>
      <p:sp>
        <p:nvSpPr>
          <p:cNvPr id="4" name="Espace réservé du numéro de diapositive 3"/>
          <p:cNvSpPr>
            <a:spLocks noGrp="1"/>
          </p:cNvSpPr>
          <p:nvPr>
            <p:ph type="sldNum"/>
          </p:nvPr>
        </p:nvSpPr>
        <p:spPr/>
        <p:txBody>
          <a:bodyPr/>
          <a:lstStyle/>
          <a:p>
            <a:pPr>
              <a:defRPr/>
            </a:pPr>
            <a:fld id="{82E21F97-6AD7-4805-A2CB-F4ADCE231557}" type="slidenum">
              <a:rPr lang="fr-FR" altLang="fr-FR" smtClean="0"/>
              <a:pPr>
                <a:defRPr/>
              </a:pPr>
              <a:t>16</a:t>
            </a:fld>
            <a:endParaRPr lang="fr-FR" altLang="fr-FR"/>
          </a:p>
        </p:txBody>
      </p:sp>
    </p:spTree>
    <p:extLst>
      <p:ext uri="{BB962C8B-B14F-4D97-AF65-F5344CB8AC3E}">
        <p14:creationId xmlns:p14="http://schemas.microsoft.com/office/powerpoint/2010/main" val="190355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F9E46791-75E0-4EE6-AFB9-0DBD6E55C5A0}" type="slidenum">
              <a:rPr lang="fr-FR" altLang="fr-FR" sz="1400" smtClean="0">
                <a:solidFill>
                  <a:srgbClr val="000000"/>
                </a:solidFill>
                <a:latin typeface="Times New Roman" pitchFamily="18" charset="0"/>
              </a:rPr>
              <a:pPr eaLnBrk="1">
                <a:defRPr/>
              </a:pPr>
              <a:t>17</a:t>
            </a:fld>
            <a:endParaRPr lang="fr-FR" altLang="fr-FR" sz="1400">
              <a:solidFill>
                <a:srgbClr val="000000"/>
              </a:solidFill>
              <a:latin typeface="Times New Roman" pitchFamily="18" charset="0"/>
            </a:endParaRPr>
          </a:p>
        </p:txBody>
      </p:sp>
      <p:sp>
        <p:nvSpPr>
          <p:cNvPr id="44033" name="Text Box 1"/>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r" eaLnBrk="1">
              <a:lnSpc>
                <a:spcPct val="95000"/>
              </a:lnSpc>
              <a:buClrTx/>
              <a:buFontTx/>
              <a:buNone/>
              <a:defRPr/>
            </a:pPr>
            <a:fld id="{03C20053-3B9F-4015-9595-D4C3EC16120B}" type="slidenum">
              <a:rPr lang="fr-FR" altLang="fr-FR" sz="1400" smtClean="0">
                <a:solidFill>
                  <a:srgbClr val="000000"/>
                </a:solidFill>
                <a:latin typeface="Times New Roman" pitchFamily="18" charset="0"/>
              </a:rPr>
              <a:pPr algn="r" eaLnBrk="1">
                <a:lnSpc>
                  <a:spcPct val="95000"/>
                </a:lnSpc>
                <a:buClrTx/>
                <a:buFontTx/>
                <a:buNone/>
                <a:defRPr/>
              </a:pPr>
              <a:t>17</a:t>
            </a:fld>
            <a:endParaRPr lang="fr-FR" altLang="fr-FR" sz="1400">
              <a:solidFill>
                <a:srgbClr val="000000"/>
              </a:solidFill>
              <a:latin typeface="Times New Roman" pitchFamily="18" charset="0"/>
            </a:endParaRPr>
          </a:p>
        </p:txBody>
      </p:sp>
      <p:sp>
        <p:nvSpPr>
          <p:cNvPr id="44034" name="Text Box 2"/>
          <p:cNvSpPr txBox="1">
            <a:spLocks noChangeArrowheads="1"/>
          </p:cNvSpP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nSpc>
                <a:spcPct val="95000"/>
              </a:lnSpc>
              <a:buClrTx/>
              <a:buFontTx/>
              <a:buNone/>
              <a:defRPr/>
            </a:pPr>
            <a:endParaRPr lang="fr-FR" sz="1400">
              <a:latin typeface="Times New Roman" charset="0"/>
            </a:endParaRPr>
          </a:p>
        </p:txBody>
      </p:sp>
      <p:sp>
        <p:nvSpPr>
          <p:cNvPr id="44035" name="Text Box 3"/>
          <p:cNvSpPr txBox="1">
            <a:spLocks noChangeArrowheads="1"/>
          </p:cNvSpP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nSpc>
                <a:spcPct val="95000"/>
              </a:lnSpc>
              <a:buClrTx/>
              <a:buFontTx/>
              <a:buNone/>
              <a:defRPr/>
            </a:pPr>
            <a:endParaRPr lang="fr-FR" sz="1400">
              <a:latin typeface="Times New Roman" charset="0"/>
            </a:endParaRPr>
          </a:p>
        </p:txBody>
      </p:sp>
      <p:sp>
        <p:nvSpPr>
          <p:cNvPr id="44036" name="Text Box 4"/>
          <p:cNvSpPr txBox="1">
            <a:spLocks noChangeArrowheads="1"/>
          </p:cNvSpPr>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gn="r">
              <a:lnSpc>
                <a:spcPct val="95000"/>
              </a:lnSpc>
              <a:buClrTx/>
              <a:buFontTx/>
              <a:buNone/>
              <a:defRPr/>
            </a:pPr>
            <a:endParaRPr lang="fr-FR" sz="1400">
              <a:latin typeface="Times New Roman" charset="0"/>
            </a:endParaRPr>
          </a:p>
        </p:txBody>
      </p:sp>
      <p:sp>
        <p:nvSpPr>
          <p:cNvPr id="44037" name="Text Box 5"/>
          <p:cNvSpPr>
            <a:spLocks noGrp="1" noRot="1" noChangeAspect="1" noChangeArrowheads="1"/>
          </p:cNvSpPr>
          <p:nvPr>
            <p:ph type="sldImg"/>
          </p:nvPr>
        </p:nvSpPr>
        <p:spPr>
          <a:xfrm>
            <a:off x="1109663" y="803275"/>
            <a:ext cx="5343525" cy="40068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44038" name="Text Box 6"/>
          <p:cNvSpPr>
            <a:spLocks noGrp="1" noChangeArrowheads="1"/>
          </p:cNvSpPr>
          <p:nvPr>
            <p:ph type="body" idx="1"/>
          </p:nvPr>
        </p:nvSpPr>
        <p:spPr>
          <a:xfrm>
            <a:off x="755650" y="5078413"/>
            <a:ext cx="6046788" cy="48101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365010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r>
              <a:rPr lang="fr-FR" sz="1200" kern="1200" dirty="0">
                <a:solidFill>
                  <a:srgbClr val="000000"/>
                </a:solidFill>
                <a:latin typeface="Times New Roman" charset="0"/>
                <a:ea typeface="ＭＳ Ｐゴシック" charset="0"/>
                <a:cs typeface="ＭＳ Ｐゴシック" charset="0"/>
              </a:rPr>
              <a:t>ORAL 1 – Dossier d’option :</a:t>
            </a:r>
          </a:p>
          <a:p>
            <a:pPr algn="ctr" eaLnBrk="1">
              <a:lnSpc>
                <a:spcPct val="90000"/>
              </a:lnSpc>
              <a:defRPr/>
            </a:pPr>
            <a:r>
              <a:rPr lang="fr-FR" altLang="fr-FR" dirty="0"/>
              <a:t>L’épreuve comporte…</a:t>
            </a:r>
            <a:endParaRPr lang="fr-FR" altLang="fr-FR" sz="800" dirty="0"/>
          </a:p>
          <a:p>
            <a:pPr eaLnBrk="1">
              <a:lnSpc>
                <a:spcPct val="90000"/>
              </a:lnSpc>
              <a:buFont typeface="Arial" pitchFamily="34" charset="0"/>
              <a:buChar char="•"/>
              <a:defRPr/>
            </a:pPr>
            <a:r>
              <a:rPr lang="fr-FR" altLang="fr-FR" dirty="0"/>
              <a:t>La présentation du dossier par le candidat (vingt minutes) ;</a:t>
            </a:r>
          </a:p>
          <a:p>
            <a:pPr eaLnBrk="1">
              <a:lnSpc>
                <a:spcPct val="90000"/>
              </a:lnSpc>
              <a:buFont typeface="Arial" pitchFamily="34" charset="0"/>
              <a:buChar char="•"/>
              <a:defRPr/>
            </a:pPr>
            <a:r>
              <a:rPr lang="fr-FR" altLang="fr-FR" dirty="0"/>
              <a:t>Un entretien avec le jury (quarante minutes), pouvant notamment porter sur sa connaissance réfléchie des différentes théories du développement de l’enfant.</a:t>
            </a:r>
          </a:p>
          <a:p>
            <a:pPr eaLnBrk="1">
              <a:defRPr/>
            </a:pPr>
            <a:r>
              <a:rPr lang="fr-FR" altLang="fr-FR" dirty="0"/>
              <a:t>Elle est notée sur 60 points </a:t>
            </a:r>
          </a:p>
          <a:p>
            <a:pPr eaLnBrk="1">
              <a:buFont typeface="Arial" pitchFamily="34" charset="0"/>
              <a:buChar char="•"/>
              <a:defRPr/>
            </a:pPr>
            <a:r>
              <a:rPr lang="fr-FR" altLang="fr-FR" dirty="0"/>
              <a:t> 20 points pour la présentation du dossier par le candidat ;</a:t>
            </a:r>
          </a:p>
          <a:p>
            <a:pPr eaLnBrk="1">
              <a:buFont typeface="Arial" pitchFamily="34" charset="0"/>
              <a:buChar char="•"/>
              <a:defRPr/>
            </a:pPr>
            <a:r>
              <a:rPr lang="fr-FR" altLang="fr-FR" dirty="0"/>
              <a:t>40 points pour l’entretien avec le jury.</a:t>
            </a:r>
          </a:p>
          <a:p>
            <a:pPr eaLnBrk="1">
              <a:buFont typeface="Arial" pitchFamily="34" charset="0"/>
              <a:buChar char="•"/>
              <a:defRPr/>
            </a:pPr>
            <a:endParaRPr lang="fr-FR" altLang="fr-FR" dirty="0"/>
          </a:p>
          <a:p>
            <a:pPr eaLnBrk="1">
              <a:buFont typeface="Arial" pitchFamily="34" charset="0"/>
              <a:buNone/>
              <a:defRPr/>
            </a:pPr>
            <a:r>
              <a:rPr lang="fr-FR" altLang="fr-FR" dirty="0"/>
              <a:t>Oral 2 - Double épreuve:</a:t>
            </a:r>
          </a:p>
          <a:p>
            <a:pPr marL="457200" indent="-457200" eaLnBrk="1">
              <a:buFont typeface="Arial" pitchFamily="34" charset="0"/>
              <a:buChar char="•"/>
              <a:defRPr/>
            </a:pPr>
            <a:r>
              <a:rPr lang="fr-FR" altLang="fr-FR" dirty="0"/>
              <a:t>EPS</a:t>
            </a:r>
          </a:p>
          <a:p>
            <a:pPr marL="457200" indent="-457200" eaLnBrk="1">
              <a:buFont typeface="Arial" pitchFamily="34" charset="0"/>
              <a:buChar char="•"/>
              <a:defRPr/>
            </a:pPr>
            <a:r>
              <a:rPr lang="fr-FR" altLang="fr-FR" dirty="0"/>
              <a:t>Epreuve fondée sur la connaissance du système éducatif</a:t>
            </a:r>
          </a:p>
          <a:p>
            <a:pPr eaLnBrk="1">
              <a:defRPr/>
            </a:pPr>
            <a:r>
              <a:rPr lang="fr-FR" altLang="fr-FR" dirty="0"/>
              <a:t>Durée de la préparation : trois heures ;</a:t>
            </a:r>
          </a:p>
          <a:p>
            <a:pPr eaLnBrk="1">
              <a:defRPr/>
            </a:pPr>
            <a:r>
              <a:rPr lang="fr-FR" altLang="fr-FR" dirty="0"/>
              <a:t>Durée totale de l’épreuve : une heure et quinze minutes.</a:t>
            </a:r>
          </a:p>
          <a:p>
            <a:pPr eaLnBrk="1">
              <a:defRPr/>
            </a:pPr>
            <a:r>
              <a:rPr lang="fr-FR" altLang="fr-FR" dirty="0"/>
              <a:t>L’épreuve est notée sur 100 :</a:t>
            </a:r>
          </a:p>
          <a:p>
            <a:pPr eaLnBrk="1">
              <a:buFont typeface="Arial" pitchFamily="34" charset="0"/>
              <a:buChar char="•"/>
              <a:defRPr/>
            </a:pPr>
            <a:r>
              <a:rPr lang="fr-FR" altLang="fr-FR" dirty="0"/>
              <a:t> 40 points sont attribués à la première partie </a:t>
            </a:r>
          </a:p>
          <a:p>
            <a:pPr eaLnBrk="1">
              <a:buFont typeface="Arial" pitchFamily="34" charset="0"/>
              <a:buChar char="•"/>
              <a:defRPr/>
            </a:pPr>
            <a:r>
              <a:rPr lang="fr-FR" altLang="fr-FR" dirty="0"/>
              <a:t> 60 sont attribués à la deuxième partie dont 20 points pour l’exposé et 40 pour l’entretien. </a:t>
            </a:r>
          </a:p>
          <a:p>
            <a:pPr eaLnBrk="1">
              <a:buFont typeface="Arial" pitchFamily="34" charset="0"/>
              <a:buNone/>
              <a:defRPr/>
            </a:pPr>
            <a:endParaRPr lang="fr-FR" altLang="fr-FR" dirty="0"/>
          </a:p>
          <a:p>
            <a:pPr eaLnBrk="1">
              <a:buFont typeface="Arial" pitchFamily="34" charset="0"/>
              <a:buChar char="•"/>
              <a:defRPr/>
            </a:pPr>
            <a:endParaRPr lang="fr-FR" altLang="fr-FR" dirty="0"/>
          </a:p>
          <a:p>
            <a:endParaRPr lang="fr-FR" dirty="0"/>
          </a:p>
        </p:txBody>
      </p:sp>
      <p:sp>
        <p:nvSpPr>
          <p:cNvPr id="4" name="Espace réservé du numéro de diapositive 3"/>
          <p:cNvSpPr>
            <a:spLocks noGrp="1"/>
          </p:cNvSpPr>
          <p:nvPr>
            <p:ph type="sldNum"/>
          </p:nvPr>
        </p:nvSpPr>
        <p:spPr/>
        <p:txBody>
          <a:bodyPr/>
          <a:lstStyle/>
          <a:p>
            <a:pPr>
              <a:defRPr/>
            </a:pPr>
            <a:fld id="{82E21F97-6AD7-4805-A2CB-F4ADCE231557}" type="slidenum">
              <a:rPr lang="fr-FR" altLang="fr-FR" smtClean="0"/>
              <a:pPr>
                <a:defRPr/>
              </a:pPr>
              <a:t>20</a:t>
            </a:fld>
            <a:endParaRPr lang="fr-FR" altLang="fr-FR"/>
          </a:p>
        </p:txBody>
      </p:sp>
    </p:spTree>
    <p:extLst>
      <p:ext uri="{BB962C8B-B14F-4D97-AF65-F5344CB8AC3E}">
        <p14:creationId xmlns:p14="http://schemas.microsoft.com/office/powerpoint/2010/main" val="2911501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9C8EC664-48EF-4C59-9E70-B47AA171B479}" type="slidenum">
              <a:rPr lang="fr-FR" altLang="fr-FR" sz="1400" smtClean="0">
                <a:solidFill>
                  <a:srgbClr val="000000"/>
                </a:solidFill>
                <a:latin typeface="Times New Roman" pitchFamily="18" charset="0"/>
              </a:rPr>
              <a:pPr eaLnBrk="1">
                <a:defRPr/>
              </a:pPr>
              <a:t>24</a:t>
            </a:fld>
            <a:endParaRPr lang="fr-FR" altLang="fr-FR" sz="1400">
              <a:solidFill>
                <a:srgbClr val="000000"/>
              </a:solidFill>
              <a:latin typeface="Times New Roman" pitchFamily="18" charset="0"/>
            </a:endParaRPr>
          </a:p>
        </p:txBody>
      </p:sp>
      <p:sp>
        <p:nvSpPr>
          <p:cNvPr id="49153" name="Text Box 1"/>
          <p:cNvSpPr txBox="1">
            <a:spLocks noChangeArrowheads="1"/>
          </p:cNvSpPr>
          <p:nvPr/>
        </p:nvSpPr>
        <p:spPr bwMode="auto">
          <a:xfrm>
            <a:off x="1106488" y="812800"/>
            <a:ext cx="5345112" cy="40084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49154" name="Text Box 2"/>
          <p:cNvSpPr>
            <a:spLocks noGrp="1" noChangeArrowheads="1"/>
          </p:cNvSpPr>
          <p:nvPr>
            <p:ph type="body"/>
          </p:nvPr>
        </p:nvSpPr>
        <p:spPr>
          <a:xfrm>
            <a:off x="755650" y="5078413"/>
            <a:ext cx="6040438" cy="48037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73556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r>
              <a:rPr lang="fr-FR" dirty="0"/>
              <a:t>Choix des lieux de stage =&gt; établir des règles</a:t>
            </a:r>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25</a:t>
            </a:fld>
            <a:endParaRPr lang="fr-FR" altLang="fr-FR"/>
          </a:p>
        </p:txBody>
      </p:sp>
    </p:spTree>
    <p:extLst>
      <p:ext uri="{BB962C8B-B14F-4D97-AF65-F5344CB8AC3E}">
        <p14:creationId xmlns:p14="http://schemas.microsoft.com/office/powerpoint/2010/main" val="2263137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r>
              <a:rPr lang="fr-FR" dirty="0"/>
              <a:t>Evoquer les cas de dispense</a:t>
            </a:r>
            <a:r>
              <a:rPr lang="fr-FR" baseline="0" dirty="0"/>
              <a:t> / mais évaluation dans rapport de stage second semestre sous forme de poster.</a:t>
            </a:r>
          </a:p>
          <a:p>
            <a:r>
              <a:rPr lang="fr-FR" baseline="0" dirty="0"/>
              <a:t>Projet à 3 ou 4 semble le + pertinent</a:t>
            </a:r>
            <a:endParaRPr lang="fr-FR" dirty="0"/>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26</a:t>
            </a:fld>
            <a:endParaRPr lang="fr-FR" altLang="fr-FR"/>
          </a:p>
        </p:txBody>
      </p:sp>
    </p:spTree>
    <p:extLst>
      <p:ext uri="{BB962C8B-B14F-4D97-AF65-F5344CB8AC3E}">
        <p14:creationId xmlns:p14="http://schemas.microsoft.com/office/powerpoint/2010/main" val="2958956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r>
              <a:rPr lang="fr-FR" dirty="0"/>
              <a:t>Répartition des enseignants lorsque les effectifs seront stabilisés</a:t>
            </a:r>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28</a:t>
            </a:fld>
            <a:endParaRPr lang="fr-FR" altLang="fr-FR"/>
          </a:p>
        </p:txBody>
      </p:sp>
    </p:spTree>
    <p:extLst>
      <p:ext uri="{BB962C8B-B14F-4D97-AF65-F5344CB8AC3E}">
        <p14:creationId xmlns:p14="http://schemas.microsoft.com/office/powerpoint/2010/main" val="301698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56336EA5-B0C6-472B-9C77-FD6EB4020D53}" type="slidenum">
              <a:rPr lang="fr-FR" altLang="fr-FR" sz="1400" smtClean="0">
                <a:solidFill>
                  <a:srgbClr val="000000"/>
                </a:solidFill>
                <a:latin typeface="Times New Roman" pitchFamily="18" charset="0"/>
              </a:rPr>
              <a:pPr eaLnBrk="1">
                <a:defRPr/>
              </a:pPr>
              <a:t>30</a:t>
            </a:fld>
            <a:endParaRPr lang="fr-FR" altLang="fr-FR" sz="1400">
              <a:solidFill>
                <a:srgbClr val="000000"/>
              </a:solidFill>
              <a:latin typeface="Times New Roman" pitchFamily="18" charset="0"/>
            </a:endParaRPr>
          </a:p>
        </p:txBody>
      </p:sp>
      <p:sp>
        <p:nvSpPr>
          <p:cNvPr id="6656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6562" name="Text Box 2"/>
          <p:cNvSpPr>
            <a:spLocks noGrp="1" noChangeArrowheads="1"/>
          </p:cNvSpPr>
          <p:nvPr>
            <p:ph type="body" idx="1"/>
          </p:nvPr>
        </p:nvSpPr>
        <p:spPr>
          <a:xfrm>
            <a:off x="755650" y="5078413"/>
            <a:ext cx="6048375" cy="47212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94162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pPr marL="457200" indent="-457200">
              <a:buFont typeface="Arial" panose="020B0604020202020204" pitchFamily="34" charset="0"/>
              <a:buChar char="•"/>
            </a:pPr>
            <a:r>
              <a:rPr lang="fr-FR" dirty="0"/>
              <a:t>INSPE Châteauroux : présentation du centre et de ses personnels</a:t>
            </a:r>
          </a:p>
          <a:p>
            <a:pPr marL="457200" indent="-457200">
              <a:buFont typeface="Arial" panose="020B0604020202020204" pitchFamily="34" charset="0"/>
              <a:buChar char="•"/>
            </a:pPr>
            <a:r>
              <a:rPr lang="fr-FR" dirty="0"/>
              <a:t>Le MASTER MEEF</a:t>
            </a:r>
          </a:p>
          <a:p>
            <a:pPr marL="457200" indent="-457200">
              <a:buFont typeface="Arial" panose="020B0604020202020204" pitchFamily="34" charset="0"/>
              <a:buChar char="•"/>
            </a:pPr>
            <a:r>
              <a:rPr lang="fr-FR" dirty="0"/>
              <a:t>Le concours CRPE KT</a:t>
            </a:r>
          </a:p>
          <a:p>
            <a:pPr marL="457200" indent="-457200">
              <a:buFont typeface="Arial" panose="020B0604020202020204" pitchFamily="34" charset="0"/>
              <a:buChar char="•"/>
            </a:pPr>
            <a:r>
              <a:rPr lang="fr-FR" dirty="0"/>
              <a:t>Une formation </a:t>
            </a:r>
            <a:r>
              <a:rPr lang="fr-FR" dirty="0" err="1"/>
              <a:t>professionnalisante</a:t>
            </a:r>
            <a:r>
              <a:rPr lang="fr-FR" dirty="0"/>
              <a:t> : les stages</a:t>
            </a:r>
          </a:p>
          <a:p>
            <a:pPr marL="457200" indent="-457200">
              <a:buFont typeface="Arial" panose="020B0604020202020204" pitchFamily="34" charset="0"/>
              <a:buChar char="•"/>
            </a:pPr>
            <a:r>
              <a:rPr lang="fr-FR" dirty="0"/>
              <a:t>Référent / tuteur, aides diverses…</a:t>
            </a:r>
          </a:p>
          <a:p>
            <a:pPr marL="457200" indent="-457200">
              <a:buFont typeface="Arial" panose="020B0604020202020204" pitchFamily="34" charset="0"/>
              <a:buChar char="•"/>
            </a:pPr>
            <a:r>
              <a:rPr lang="fr-FR" dirty="0"/>
              <a:t>Statut RNE / RSE AG</a:t>
            </a:r>
          </a:p>
          <a:p>
            <a:pPr marL="457200" indent="-457200">
              <a:buFont typeface="Arial" panose="020B0604020202020204" pitchFamily="34" charset="0"/>
              <a:buChar char="•"/>
            </a:pPr>
            <a:r>
              <a:rPr lang="fr-FR" dirty="0"/>
              <a:t>La vie à l’INSPE KT</a:t>
            </a:r>
          </a:p>
          <a:p>
            <a:pPr marL="457200" indent="-457200">
              <a:buFont typeface="Arial" panose="020B0604020202020204" pitchFamily="34" charset="0"/>
              <a:buChar char="•"/>
            </a:pPr>
            <a:r>
              <a:rPr lang="fr-FR" dirty="0"/>
              <a:t>Foire aux questions KT récupère les questions</a:t>
            </a:r>
          </a:p>
          <a:p>
            <a:pPr marL="457200" indent="-457200">
              <a:buFont typeface="Arial" panose="020B0604020202020204" pitchFamily="34" charset="0"/>
              <a:buChar char="•"/>
            </a:pPr>
            <a:r>
              <a:rPr lang="fr-FR" dirty="0"/>
              <a:t>EDT AG</a:t>
            </a:r>
          </a:p>
          <a:p>
            <a:endParaRPr lang="fr-FR" dirty="0"/>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2</a:t>
            </a:fld>
            <a:endParaRPr lang="fr-FR" altLang="fr-FR"/>
          </a:p>
        </p:txBody>
      </p:sp>
    </p:spTree>
    <p:extLst>
      <p:ext uri="{BB962C8B-B14F-4D97-AF65-F5344CB8AC3E}">
        <p14:creationId xmlns:p14="http://schemas.microsoft.com/office/powerpoint/2010/main" val="334100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notes 2"/>
          <p:cNvSpPr>
            <a:spLocks noGrp="1"/>
          </p:cNvSpPr>
          <p:nvPr>
            <p:ph type="body" idx="1"/>
          </p:nvPr>
        </p:nvSpPr>
        <p:spPr/>
        <p:txBody>
          <a:bodyPr/>
          <a:lstStyle/>
          <a:p>
            <a:r>
              <a:rPr lang="fr-FR" dirty="0"/>
              <a:t>Ajustements des deux groupes</a:t>
            </a:r>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34</a:t>
            </a:fld>
            <a:endParaRPr lang="fr-FR" altLang="fr-FR"/>
          </a:p>
        </p:txBody>
      </p:sp>
    </p:spTree>
    <p:extLst>
      <p:ext uri="{BB962C8B-B14F-4D97-AF65-F5344CB8AC3E}">
        <p14:creationId xmlns:p14="http://schemas.microsoft.com/office/powerpoint/2010/main" val="134587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B8988DE4-199D-4152-BAE1-114B50C55032}" type="slidenum">
              <a:rPr lang="fr-FR" altLang="fr-FR" sz="1400" smtClean="0">
                <a:solidFill>
                  <a:srgbClr val="000000"/>
                </a:solidFill>
                <a:latin typeface="Times New Roman" pitchFamily="18" charset="0"/>
              </a:rPr>
              <a:pPr eaLnBrk="1">
                <a:defRPr/>
              </a:pPr>
              <a:t>3</a:t>
            </a:fld>
            <a:endParaRPr lang="fr-FR" altLang="fr-FR" sz="1400">
              <a:solidFill>
                <a:srgbClr val="000000"/>
              </a:solidFill>
              <a:latin typeface="Times New Roman" pitchFamily="18" charset="0"/>
            </a:endParaRPr>
          </a:p>
        </p:txBody>
      </p:sp>
      <p:sp>
        <p:nvSpPr>
          <p:cNvPr id="36865" name="Text Box 1"/>
          <p:cNvSpPr txBox="1">
            <a:spLocks noChangeArrowheads="1"/>
          </p:cNvSpPr>
          <p:nvPr/>
        </p:nvSpPr>
        <p:spPr bwMode="auto">
          <a:xfrm>
            <a:off x="1106488" y="812800"/>
            <a:ext cx="5345112" cy="40084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36866" name="Text Box 2"/>
          <p:cNvSpPr>
            <a:spLocks noGrp="1" noChangeArrowheads="1"/>
          </p:cNvSpPr>
          <p:nvPr>
            <p:ph type="body"/>
          </p:nvPr>
        </p:nvSpPr>
        <p:spPr>
          <a:xfrm>
            <a:off x="755650" y="5078413"/>
            <a:ext cx="6040438" cy="48037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fr-FR" dirty="0">
                <a:cs typeface="+mn-cs"/>
              </a:rPr>
              <a:t>Le centre de Châteauroux</a:t>
            </a:r>
            <a:r>
              <a:rPr lang="fr-FR" baseline="0" dirty="0">
                <a:cs typeface="+mn-cs"/>
              </a:rPr>
              <a:t> est une des 6 entités de INSPE centre val de Loire</a:t>
            </a:r>
            <a:endParaRPr lang="fr-FR" dirty="0">
              <a:cs typeface="+mn-cs"/>
            </a:endParaRPr>
          </a:p>
        </p:txBody>
      </p:sp>
    </p:spTree>
    <p:extLst>
      <p:ext uri="{BB962C8B-B14F-4D97-AF65-F5344CB8AC3E}">
        <p14:creationId xmlns:p14="http://schemas.microsoft.com/office/powerpoint/2010/main" val="283404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37EF3BF7-E3C9-48A0-A96B-92F1AF7ADE41}" type="slidenum">
              <a:rPr lang="fr-FR" altLang="fr-FR" sz="1400" smtClean="0">
                <a:solidFill>
                  <a:srgbClr val="000000"/>
                </a:solidFill>
                <a:latin typeface="Times New Roman" pitchFamily="18" charset="0"/>
              </a:rPr>
              <a:pPr eaLnBrk="1">
                <a:defRPr/>
              </a:pPr>
              <a:t>7</a:t>
            </a:fld>
            <a:endParaRPr lang="fr-FR" altLang="fr-FR" sz="1400">
              <a:solidFill>
                <a:srgbClr val="000000"/>
              </a:solidFill>
              <a:latin typeface="Times New Roman" pitchFamily="18" charset="0"/>
            </a:endParaRPr>
          </a:p>
        </p:txBody>
      </p:sp>
      <p:sp>
        <p:nvSpPr>
          <p:cNvPr id="35841" name="Text Box 1"/>
          <p:cNvSpPr txBox="1">
            <a:spLocks noChangeArrowheads="1"/>
          </p:cNvSpPr>
          <p:nvPr/>
        </p:nvSpPr>
        <p:spPr bwMode="auto">
          <a:xfrm>
            <a:off x="1106488" y="812800"/>
            <a:ext cx="5345112" cy="40084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35842" name="Text Box 2"/>
          <p:cNvSpPr>
            <a:spLocks noGrp="1" noChangeArrowheads="1"/>
          </p:cNvSpPr>
          <p:nvPr>
            <p:ph type="body"/>
          </p:nvPr>
        </p:nvSpPr>
        <p:spPr>
          <a:xfrm>
            <a:off x="755650" y="5078413"/>
            <a:ext cx="6040438" cy="48037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416858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CC4542F6-6F4B-4C53-B2C1-C8AF7ED55AA0}" type="slidenum">
              <a:rPr lang="fr-FR" altLang="fr-FR" sz="1400" smtClean="0">
                <a:solidFill>
                  <a:srgbClr val="000000"/>
                </a:solidFill>
                <a:latin typeface="Times New Roman" pitchFamily="18" charset="0"/>
              </a:rPr>
              <a:pPr eaLnBrk="1">
                <a:defRPr/>
              </a:pPr>
              <a:t>8</a:t>
            </a:fld>
            <a:endParaRPr lang="fr-FR" altLang="fr-FR" sz="1400">
              <a:solidFill>
                <a:srgbClr val="000000"/>
              </a:solidFill>
              <a:latin typeface="Times New Roman" pitchFamily="18" charset="0"/>
            </a:endParaRPr>
          </a:p>
        </p:txBody>
      </p:sp>
      <p:sp>
        <p:nvSpPr>
          <p:cNvPr id="37889" name="Text Box 1"/>
          <p:cNvSpPr txBox="1">
            <a:spLocks noChangeArrowheads="1"/>
          </p:cNvSpPr>
          <p:nvPr/>
        </p:nvSpPr>
        <p:spPr bwMode="auto">
          <a:xfrm>
            <a:off x="1106488" y="812800"/>
            <a:ext cx="5345112" cy="40084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37890" name="Text Box 2"/>
          <p:cNvSpPr>
            <a:spLocks noGrp="1" noChangeArrowheads="1"/>
          </p:cNvSpPr>
          <p:nvPr>
            <p:ph type="body"/>
          </p:nvPr>
        </p:nvSpPr>
        <p:spPr>
          <a:xfrm>
            <a:off x="755650" y="5078413"/>
            <a:ext cx="6040438" cy="48037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4167373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2110A1DC-2030-4236-859F-1A3BCFAAD71E}" type="slidenum">
              <a:rPr lang="fr-FR" altLang="fr-FR" sz="1400" smtClean="0">
                <a:solidFill>
                  <a:srgbClr val="000000"/>
                </a:solidFill>
                <a:latin typeface="Times New Roman" pitchFamily="18" charset="0"/>
              </a:rPr>
              <a:pPr eaLnBrk="1">
                <a:defRPr/>
              </a:pPr>
              <a:t>9</a:t>
            </a:fld>
            <a:endParaRPr lang="fr-FR" altLang="fr-FR" sz="1400">
              <a:solidFill>
                <a:srgbClr val="000000"/>
              </a:solidFill>
              <a:latin typeface="Times New Roman" pitchFamily="18" charset="0"/>
            </a:endParaRPr>
          </a:p>
        </p:txBody>
      </p:sp>
      <p:sp>
        <p:nvSpPr>
          <p:cNvPr id="38913" name="Text Box 1"/>
          <p:cNvSpPr txBox="1">
            <a:spLocks noChangeArrowheads="1"/>
          </p:cNvSpPr>
          <p:nvPr/>
        </p:nvSpPr>
        <p:spPr bwMode="auto">
          <a:xfrm>
            <a:off x="1106488" y="812800"/>
            <a:ext cx="5345112" cy="40084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
        <p:nvSpPr>
          <p:cNvPr id="38914" name="Text Box 2"/>
          <p:cNvSpPr>
            <a:spLocks noGrp="1" noChangeArrowheads="1"/>
          </p:cNvSpPr>
          <p:nvPr>
            <p:ph type="body"/>
          </p:nvPr>
        </p:nvSpPr>
        <p:spPr>
          <a:xfrm>
            <a:off x="755650" y="5078413"/>
            <a:ext cx="6040438" cy="48037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81737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commentaires 2"/>
          <p:cNvSpPr>
            <a:spLocks noGrp="1"/>
          </p:cNvSpPr>
          <p:nvPr>
            <p:ph type="body" idx="1"/>
          </p:nvPr>
        </p:nvSpPr>
        <p:spPr/>
        <p:txBody>
          <a:bodyPr/>
          <a:lstStyle/>
          <a:p>
            <a:r>
              <a:rPr lang="fr-FR" dirty="0"/>
              <a:t>Ces choix pédagogiques vont se matérialiser à travers 5 pôles,</a:t>
            </a:r>
            <a:r>
              <a:rPr lang="fr-FR" baseline="0" dirty="0"/>
              <a:t> 5 dimensions, 5 axes… peu importe le nom que l’on choisit, mais en tâche de fond toutes les activités que vous allez mener pendant votre formation à INSPE auront en filigrane un ou plusieurs de ces Pôles:</a:t>
            </a:r>
          </a:p>
          <a:p>
            <a:endParaRPr lang="fr-FR" dirty="0"/>
          </a:p>
          <a:p>
            <a:r>
              <a:rPr lang="fr-FR" dirty="0"/>
              <a:t>Pôle disciplinaire =&gt; renforcer/développer</a:t>
            </a:r>
            <a:r>
              <a:rPr lang="fr-FR" baseline="0" dirty="0"/>
              <a:t> les connaissances et savoir liés à chaque discipline (le savoir savant) que l’on va retrouver dans le contexte scolaire. Enrichissement culturel personnel, et nécessaire pour présenter le concours.</a:t>
            </a:r>
          </a:p>
          <a:p>
            <a:r>
              <a:rPr lang="fr-FR" baseline="0" dirty="0"/>
              <a:t>Pôle didactique =&gt; s’interroger sur la transmission de ce savoir, comment rendre accessible ce savoir aux publics auxquels on enseigne. Différence avec pédagogie, ici il est important de s’interroger sur la genèse de l’émergence d’un savoir son évolution et sa pertinence quant au développement de compétences chez celui qui apprend.</a:t>
            </a:r>
          </a:p>
          <a:p>
            <a:r>
              <a:rPr lang="fr-FR" baseline="0" dirty="0"/>
              <a:t>Pôle recherche =&gt; la formation de master offre la possibilité de poursuivre un cursus de recherche. Au delà de cet aspect institutionnel, la formation dans ce domaine invite à la prise de recul, la mise en perspective de connaissances, l’analyse, le questionnement  =&gt; autant de compétences qui sont nécessaires dans le métier d’enseignant (concepteur vs applicateur)</a:t>
            </a:r>
          </a:p>
          <a:p>
            <a:r>
              <a:rPr lang="fr-FR" baseline="0" dirty="0"/>
              <a:t>Contexte d’exercice du métier : prise de recul par rapport au métier d’enseignant =&gt; aspect politique au sens large du terme =&gt; c’est quoi enseigner, former une personne =&gt; quel projet « politique » a-t-on pour un individu dans une société.</a:t>
            </a:r>
          </a:p>
          <a:p>
            <a:r>
              <a:rPr lang="fr-FR" baseline="0" dirty="0"/>
              <a:t>Mise en situation professionnelle : aspect pédagogique =&gt; comment gérer un individu dans un groupe qui apprend. On a défini ce qu’il fallait apprendre (didactique) on se pose la question de comment le faire apprendre.</a:t>
            </a:r>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10</a:t>
            </a:fld>
            <a:endParaRPr lang="fr-FR" altLang="fr-FR"/>
          </a:p>
        </p:txBody>
      </p:sp>
    </p:spTree>
    <p:extLst>
      <p:ext uri="{BB962C8B-B14F-4D97-AF65-F5344CB8AC3E}">
        <p14:creationId xmlns:p14="http://schemas.microsoft.com/office/powerpoint/2010/main" val="356789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27650" cy="3994150"/>
          </a:xfrm>
        </p:spPr>
      </p:sp>
      <p:sp>
        <p:nvSpPr>
          <p:cNvPr id="3" name="Espace réservé des commentaires 2"/>
          <p:cNvSpPr>
            <a:spLocks noGrp="1"/>
          </p:cNvSpPr>
          <p:nvPr>
            <p:ph type="body" idx="1"/>
          </p:nvPr>
        </p:nvSpPr>
        <p:spPr/>
        <p:txBody>
          <a:bodyPr/>
          <a:lstStyle/>
          <a:p>
            <a:r>
              <a:rPr lang="fr-FR" baseline="0" dirty="0"/>
              <a:t>Ces différents pôles vont se retrouver dans les différents enseignements qui sont répertoriés dans la maquette de formation. Il n’y a pas une segmentation stricte de ces pôles sur les différentes UE, mais à l’intérieur de ces enseignements vous allez retrouver à des degrés divers ces différents aspects de la formation.</a:t>
            </a:r>
            <a:endParaRPr lang="fr-FR" dirty="0"/>
          </a:p>
          <a:p>
            <a:endParaRPr lang="fr-FR" dirty="0"/>
          </a:p>
          <a:p>
            <a:r>
              <a:rPr lang="fr-FR" dirty="0"/>
              <a:t>Apprendre à lire cette maquette =&gt; pour ne pas subir votre</a:t>
            </a:r>
            <a:r>
              <a:rPr lang="fr-FR" baseline="0" dirty="0"/>
              <a:t> formation, mais comprendre, savoir ou vous allez. Donner un sens général à l’EDT (que l’on verra plus tard) qui pose des créneaux d’enseignement les uns à côté des autres avec une impression de déstructuration (déstructuration inévitable en raison des contraintes des enseignants et des plannings =&gt; périodes de stage </a:t>
            </a:r>
            <a:r>
              <a:rPr lang="fr-FR" baseline="0" dirty="0" err="1"/>
              <a:t>etc</a:t>
            </a:r>
            <a:r>
              <a:rPr lang="fr-FR" baseline="0" dirty="0"/>
              <a:t>). Différence avec un EDT traditionnel et ses récurrences hebdomadaires.</a:t>
            </a:r>
            <a:endParaRPr lang="fr-FR" dirty="0"/>
          </a:p>
        </p:txBody>
      </p:sp>
      <p:sp>
        <p:nvSpPr>
          <p:cNvPr id="4" name="Espace réservé du numéro de diapositive 3"/>
          <p:cNvSpPr>
            <a:spLocks noGrp="1"/>
          </p:cNvSpPr>
          <p:nvPr>
            <p:ph type="sldNum" idx="10"/>
          </p:nvPr>
        </p:nvSpPr>
        <p:spPr/>
        <p:txBody>
          <a:bodyPr/>
          <a:lstStyle/>
          <a:p>
            <a:pPr>
              <a:defRPr/>
            </a:pPr>
            <a:fld id="{82E21F97-6AD7-4805-A2CB-F4ADCE231557}" type="slidenum">
              <a:rPr lang="fr-FR" altLang="fr-FR" smtClean="0"/>
              <a:pPr>
                <a:defRPr/>
              </a:pPr>
              <a:t>11</a:t>
            </a:fld>
            <a:endParaRPr lang="fr-FR" altLang="fr-FR"/>
          </a:p>
        </p:txBody>
      </p:sp>
    </p:spTree>
    <p:extLst>
      <p:ext uri="{BB962C8B-B14F-4D97-AF65-F5344CB8AC3E}">
        <p14:creationId xmlns:p14="http://schemas.microsoft.com/office/powerpoint/2010/main" val="238164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eaLnBrk="1">
              <a:defRPr/>
            </a:pPr>
            <a:fld id="{9A5453A9-F984-4BA8-8A18-6B6C34429BA1}" type="slidenum">
              <a:rPr lang="fr-FR" altLang="fr-FR" sz="1400" smtClean="0">
                <a:solidFill>
                  <a:srgbClr val="000000"/>
                </a:solidFill>
                <a:latin typeface="Times New Roman" pitchFamily="18" charset="0"/>
              </a:rPr>
              <a:pPr eaLnBrk="1">
                <a:defRPr/>
              </a:pPr>
              <a:t>13</a:t>
            </a:fld>
            <a:endParaRPr lang="fr-FR" altLang="fr-FR" sz="1400">
              <a:solidFill>
                <a:srgbClr val="000000"/>
              </a:solidFill>
              <a:latin typeface="Times New Roman" pitchFamily="18" charset="0"/>
            </a:endParaRPr>
          </a:p>
        </p:txBody>
      </p:sp>
      <p:sp>
        <p:nvSpPr>
          <p:cNvPr id="5632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56322" name="Text Box 2"/>
          <p:cNvSpPr>
            <a:spLocks noGrp="1" noChangeArrowheads="1"/>
          </p:cNvSpPr>
          <p:nvPr>
            <p:ph type="body" idx="1"/>
          </p:nvPr>
        </p:nvSpPr>
        <p:spPr>
          <a:xfrm>
            <a:off x="755650" y="5078413"/>
            <a:ext cx="6048375" cy="47212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fr-FR">
              <a:cs typeface="+mn-cs"/>
            </a:endParaRPr>
          </a:p>
        </p:txBody>
      </p:sp>
    </p:spTree>
    <p:extLst>
      <p:ext uri="{BB962C8B-B14F-4D97-AF65-F5344CB8AC3E}">
        <p14:creationId xmlns:p14="http://schemas.microsoft.com/office/powerpoint/2010/main" val="220960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a:t>Cliquez et modifiez le titre</a:t>
            </a:r>
          </a:p>
        </p:txBody>
      </p:sp>
      <p:sp>
        <p:nvSpPr>
          <p:cNvPr id="3" name="Sous-titr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3"/>
          <p:cNvSpPr>
            <a:spLocks noGrp="1" noChangeArrowheads="1"/>
          </p:cNvSpPr>
          <p:nvPr>
            <p:ph type="dt" idx="10"/>
          </p:nvPr>
        </p:nvSpPr>
        <p:spPr>
          <a:ln/>
        </p:spPr>
        <p:txBody>
          <a:bodyPr/>
          <a:lstStyle>
            <a:lvl1pPr>
              <a:defRPr/>
            </a:lvl1pPr>
          </a:lstStyle>
          <a:p>
            <a:pPr>
              <a:defRPr/>
            </a:pPr>
            <a:endParaRPr lang="fr-FR"/>
          </a:p>
        </p:txBody>
      </p:sp>
      <p:sp>
        <p:nvSpPr>
          <p:cNvPr id="5" name="Rectangle 4"/>
          <p:cNvSpPr>
            <a:spLocks noGrp="1" noChangeArrowheads="1"/>
          </p:cNvSpPr>
          <p:nvPr>
            <p:ph type="ftr" idx="11"/>
          </p:nvPr>
        </p:nvSpPr>
        <p:spPr>
          <a:ln/>
        </p:spPr>
        <p:txBody>
          <a:bodyPr/>
          <a:lstStyle>
            <a:lvl1pPr>
              <a:defRPr/>
            </a:lvl1pPr>
          </a:lstStyle>
          <a:p>
            <a:pPr>
              <a:defRPr/>
            </a:pPr>
            <a:endParaRPr lang="fr-FR"/>
          </a:p>
        </p:txBody>
      </p:sp>
      <p:sp>
        <p:nvSpPr>
          <p:cNvPr id="6" name="Rectangle 5"/>
          <p:cNvSpPr>
            <a:spLocks noGrp="1" noChangeArrowheads="1"/>
          </p:cNvSpPr>
          <p:nvPr>
            <p:ph type="sldNum" idx="12"/>
          </p:nvPr>
        </p:nvSpPr>
        <p:spPr>
          <a:ln/>
        </p:spPr>
        <p:txBody>
          <a:bodyPr/>
          <a:lstStyle>
            <a:lvl1pPr>
              <a:defRPr/>
            </a:lvl1pPr>
          </a:lstStyle>
          <a:p>
            <a:pPr>
              <a:defRPr/>
            </a:pPr>
            <a:fld id="{B6C96B3A-C92F-4020-8848-1A172D0BD4E5}" type="slidenum">
              <a:rPr lang="fr-FR" altLang="fr-FR"/>
              <a:pPr>
                <a:defRPr/>
              </a:pPr>
              <a:t>‹N°›</a:t>
            </a:fld>
            <a:endParaRPr lang="fr-FR" alt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endParaRPr lang="fr-FR"/>
          </a:p>
        </p:txBody>
      </p:sp>
      <p:sp>
        <p:nvSpPr>
          <p:cNvPr id="5" name="Rectangle 4"/>
          <p:cNvSpPr>
            <a:spLocks noGrp="1" noChangeArrowheads="1"/>
          </p:cNvSpPr>
          <p:nvPr>
            <p:ph type="ftr" idx="11"/>
          </p:nvPr>
        </p:nvSpPr>
        <p:spPr>
          <a:ln/>
        </p:spPr>
        <p:txBody>
          <a:bodyPr/>
          <a:lstStyle>
            <a:lvl1pPr>
              <a:defRPr/>
            </a:lvl1pPr>
          </a:lstStyle>
          <a:p>
            <a:pPr>
              <a:defRPr/>
            </a:pPr>
            <a:endParaRPr lang="fr-FR"/>
          </a:p>
        </p:txBody>
      </p:sp>
      <p:sp>
        <p:nvSpPr>
          <p:cNvPr id="6" name="Rectangle 5"/>
          <p:cNvSpPr>
            <a:spLocks noGrp="1" noChangeArrowheads="1"/>
          </p:cNvSpPr>
          <p:nvPr>
            <p:ph type="sldNum" idx="12"/>
          </p:nvPr>
        </p:nvSpPr>
        <p:spPr>
          <a:ln/>
        </p:spPr>
        <p:txBody>
          <a:bodyPr/>
          <a:lstStyle>
            <a:lvl1pPr>
              <a:defRPr/>
            </a:lvl1pPr>
          </a:lstStyle>
          <a:p>
            <a:pPr>
              <a:defRPr/>
            </a:pPr>
            <a:fld id="{FBA9F3C6-0269-42B2-B7FB-4B9F4A350AD3}" type="slidenum">
              <a:rPr lang="fr-FR" altLang="fr-FR"/>
              <a:pPr>
                <a:defRPr/>
              </a:pPr>
              <a:t>‹N°›</a:t>
            </a:fld>
            <a:endParaRPr lang="fr-FR" alt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296150" y="301625"/>
            <a:ext cx="2263775" cy="644207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03238" y="301625"/>
            <a:ext cx="6640512" cy="64420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endParaRPr lang="fr-FR"/>
          </a:p>
        </p:txBody>
      </p:sp>
      <p:sp>
        <p:nvSpPr>
          <p:cNvPr id="5" name="Rectangle 4"/>
          <p:cNvSpPr>
            <a:spLocks noGrp="1" noChangeArrowheads="1"/>
          </p:cNvSpPr>
          <p:nvPr>
            <p:ph type="ftr" idx="11"/>
          </p:nvPr>
        </p:nvSpPr>
        <p:spPr>
          <a:ln/>
        </p:spPr>
        <p:txBody>
          <a:bodyPr/>
          <a:lstStyle>
            <a:lvl1pPr>
              <a:defRPr/>
            </a:lvl1pPr>
          </a:lstStyle>
          <a:p>
            <a:pPr>
              <a:defRPr/>
            </a:pPr>
            <a:endParaRPr lang="fr-FR"/>
          </a:p>
        </p:txBody>
      </p:sp>
      <p:sp>
        <p:nvSpPr>
          <p:cNvPr id="6" name="Rectangle 5"/>
          <p:cNvSpPr>
            <a:spLocks noGrp="1" noChangeArrowheads="1"/>
          </p:cNvSpPr>
          <p:nvPr>
            <p:ph type="sldNum" idx="12"/>
          </p:nvPr>
        </p:nvSpPr>
        <p:spPr>
          <a:ln/>
        </p:spPr>
        <p:txBody>
          <a:bodyPr/>
          <a:lstStyle>
            <a:lvl1pPr>
              <a:defRPr/>
            </a:lvl1pPr>
          </a:lstStyle>
          <a:p>
            <a:pPr>
              <a:defRPr/>
            </a:pPr>
            <a:fld id="{37B4A1E6-7053-4116-822C-A7D43ED53017}" type="slidenum">
              <a:rPr lang="fr-FR" altLang="fr-FR"/>
              <a:pPr>
                <a:defRPr/>
              </a:pPr>
              <a:t>‹N°›</a:t>
            </a:fld>
            <a:endParaRPr lang="fr-FR" alt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56687" cy="1247775"/>
          </a:xfrm>
        </p:spPr>
        <p:txBody>
          <a:bodyPr/>
          <a:lstStyle/>
          <a:p>
            <a:r>
              <a:rPr lang="fr-FR"/>
              <a:t>Cliquez et modifiez le titre</a:t>
            </a:r>
          </a:p>
        </p:txBody>
      </p:sp>
      <p:sp>
        <p:nvSpPr>
          <p:cNvPr id="3" name="Espace réservé du tableau 2"/>
          <p:cNvSpPr>
            <a:spLocks noGrp="1"/>
          </p:cNvSpPr>
          <p:nvPr>
            <p:ph type="tbl" idx="1"/>
          </p:nvPr>
        </p:nvSpPr>
        <p:spPr>
          <a:xfrm>
            <a:off x="503238" y="1768475"/>
            <a:ext cx="9056687" cy="4975225"/>
          </a:xfrm>
        </p:spPr>
        <p:txBody>
          <a:bodyPr/>
          <a:lstStyle/>
          <a:p>
            <a:pPr lvl="0"/>
            <a:endParaRPr lang="fr-FR" noProof="0"/>
          </a:p>
        </p:txBody>
      </p:sp>
      <p:sp>
        <p:nvSpPr>
          <p:cNvPr id="4" name="Rectangle 3"/>
          <p:cNvSpPr>
            <a:spLocks noGrp="1" noChangeArrowheads="1"/>
          </p:cNvSpPr>
          <p:nvPr>
            <p:ph type="dt" idx="10"/>
          </p:nvPr>
        </p:nvSpPr>
        <p:spPr>
          <a:ln/>
        </p:spPr>
        <p:txBody>
          <a:bodyPr/>
          <a:lstStyle>
            <a:lvl1pPr>
              <a:defRPr/>
            </a:lvl1pPr>
          </a:lstStyle>
          <a:p>
            <a:pPr>
              <a:defRPr/>
            </a:pPr>
            <a:endParaRPr lang="fr-FR"/>
          </a:p>
        </p:txBody>
      </p:sp>
      <p:sp>
        <p:nvSpPr>
          <p:cNvPr id="5" name="Rectangle 4"/>
          <p:cNvSpPr>
            <a:spLocks noGrp="1" noChangeArrowheads="1"/>
          </p:cNvSpPr>
          <p:nvPr>
            <p:ph type="ftr" idx="11"/>
          </p:nvPr>
        </p:nvSpPr>
        <p:spPr>
          <a:ln/>
        </p:spPr>
        <p:txBody>
          <a:bodyPr/>
          <a:lstStyle>
            <a:lvl1pPr>
              <a:defRPr/>
            </a:lvl1pPr>
          </a:lstStyle>
          <a:p>
            <a:pPr>
              <a:defRPr/>
            </a:pPr>
            <a:endParaRPr lang="fr-FR"/>
          </a:p>
        </p:txBody>
      </p:sp>
      <p:sp>
        <p:nvSpPr>
          <p:cNvPr id="6" name="Rectangle 5"/>
          <p:cNvSpPr>
            <a:spLocks noGrp="1" noChangeArrowheads="1"/>
          </p:cNvSpPr>
          <p:nvPr>
            <p:ph type="sldNum" idx="12"/>
          </p:nvPr>
        </p:nvSpPr>
        <p:spPr>
          <a:ln/>
        </p:spPr>
        <p:txBody>
          <a:bodyPr/>
          <a:lstStyle>
            <a:lvl1pPr>
              <a:defRPr/>
            </a:lvl1pPr>
          </a:lstStyle>
          <a:p>
            <a:pPr>
              <a:defRPr/>
            </a:pPr>
            <a:fld id="{EEEEAB86-5CAC-4E42-B064-8700288EF268}" type="slidenum">
              <a:rPr lang="fr-FR" altLang="fr-FR"/>
              <a:pPr>
                <a:defRPr/>
              </a:pPr>
              <a:t>‹N°›</a:t>
            </a:fld>
            <a:endParaRPr lang="fr-FR" alt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endParaRPr lang="fr-FR"/>
          </a:p>
        </p:txBody>
      </p:sp>
      <p:sp>
        <p:nvSpPr>
          <p:cNvPr id="5" name="Rectangle 4"/>
          <p:cNvSpPr>
            <a:spLocks noGrp="1" noChangeArrowheads="1"/>
          </p:cNvSpPr>
          <p:nvPr>
            <p:ph type="ftr" idx="11"/>
          </p:nvPr>
        </p:nvSpPr>
        <p:spPr>
          <a:ln/>
        </p:spPr>
        <p:txBody>
          <a:bodyPr/>
          <a:lstStyle>
            <a:lvl1pPr>
              <a:defRPr/>
            </a:lvl1pPr>
          </a:lstStyle>
          <a:p>
            <a:pPr>
              <a:defRPr/>
            </a:pPr>
            <a:endParaRPr lang="fr-FR"/>
          </a:p>
        </p:txBody>
      </p:sp>
      <p:sp>
        <p:nvSpPr>
          <p:cNvPr id="6" name="Rectangle 5"/>
          <p:cNvSpPr>
            <a:spLocks noGrp="1" noChangeArrowheads="1"/>
          </p:cNvSpPr>
          <p:nvPr>
            <p:ph type="sldNum" idx="12"/>
          </p:nvPr>
        </p:nvSpPr>
        <p:spPr>
          <a:ln/>
        </p:spPr>
        <p:txBody>
          <a:bodyPr/>
          <a:lstStyle>
            <a:lvl1pPr>
              <a:defRPr/>
            </a:lvl1pPr>
          </a:lstStyle>
          <a:p>
            <a:pPr>
              <a:defRPr/>
            </a:pPr>
            <a:fld id="{DE35D941-5A36-4E18-A008-08874C1EE6B0}" type="slidenum">
              <a:rPr lang="fr-FR" altLang="fr-FR"/>
              <a:pPr>
                <a:defRPr/>
              </a:pPr>
              <a:t>‹N°›</a:t>
            </a:fld>
            <a:endParaRPr lang="fr-FR" alt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0"/>
            <a:ext cx="8567738" cy="15017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3"/>
          <p:cNvSpPr>
            <a:spLocks noGrp="1" noChangeArrowheads="1"/>
          </p:cNvSpPr>
          <p:nvPr>
            <p:ph type="dt" idx="10"/>
          </p:nvPr>
        </p:nvSpPr>
        <p:spPr>
          <a:ln/>
        </p:spPr>
        <p:txBody>
          <a:bodyPr/>
          <a:lstStyle>
            <a:lvl1pPr>
              <a:defRPr/>
            </a:lvl1pPr>
          </a:lstStyle>
          <a:p>
            <a:pPr>
              <a:defRPr/>
            </a:pPr>
            <a:endParaRPr lang="fr-FR"/>
          </a:p>
        </p:txBody>
      </p:sp>
      <p:sp>
        <p:nvSpPr>
          <p:cNvPr id="5" name="Rectangle 4"/>
          <p:cNvSpPr>
            <a:spLocks noGrp="1" noChangeArrowheads="1"/>
          </p:cNvSpPr>
          <p:nvPr>
            <p:ph type="ftr" idx="11"/>
          </p:nvPr>
        </p:nvSpPr>
        <p:spPr>
          <a:ln/>
        </p:spPr>
        <p:txBody>
          <a:bodyPr/>
          <a:lstStyle>
            <a:lvl1pPr>
              <a:defRPr/>
            </a:lvl1pPr>
          </a:lstStyle>
          <a:p>
            <a:pPr>
              <a:defRPr/>
            </a:pPr>
            <a:endParaRPr lang="fr-FR"/>
          </a:p>
        </p:txBody>
      </p:sp>
      <p:sp>
        <p:nvSpPr>
          <p:cNvPr id="6" name="Rectangle 5"/>
          <p:cNvSpPr>
            <a:spLocks noGrp="1" noChangeArrowheads="1"/>
          </p:cNvSpPr>
          <p:nvPr>
            <p:ph type="sldNum" idx="12"/>
          </p:nvPr>
        </p:nvSpPr>
        <p:spPr>
          <a:ln/>
        </p:spPr>
        <p:txBody>
          <a:bodyPr/>
          <a:lstStyle>
            <a:lvl1pPr>
              <a:defRPr/>
            </a:lvl1pPr>
          </a:lstStyle>
          <a:p>
            <a:pPr>
              <a:defRPr/>
            </a:pPr>
            <a:fld id="{6A21E134-30F4-4018-BF8B-9CFFF6C67EB5}" type="slidenum">
              <a:rPr lang="fr-FR" altLang="fr-FR"/>
              <a:pPr>
                <a:defRPr/>
              </a:pPr>
              <a:t>‹N°›</a:t>
            </a:fld>
            <a:endParaRPr lang="fr-FR" alt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03238" y="1768475"/>
            <a:ext cx="4451350"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06988" y="1768475"/>
            <a:ext cx="4452937" cy="4975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3"/>
          <p:cNvSpPr>
            <a:spLocks noGrp="1" noChangeArrowheads="1"/>
          </p:cNvSpPr>
          <p:nvPr>
            <p:ph type="dt" idx="10"/>
          </p:nvPr>
        </p:nvSpPr>
        <p:spPr>
          <a:ln/>
        </p:spPr>
        <p:txBody>
          <a:bodyPr/>
          <a:lstStyle>
            <a:lvl1pPr>
              <a:defRPr/>
            </a:lvl1pPr>
          </a:lstStyle>
          <a:p>
            <a:pPr>
              <a:defRPr/>
            </a:pPr>
            <a:endParaRPr lang="fr-FR"/>
          </a:p>
        </p:txBody>
      </p:sp>
      <p:sp>
        <p:nvSpPr>
          <p:cNvPr id="6" name="Rectangle 4"/>
          <p:cNvSpPr>
            <a:spLocks noGrp="1" noChangeArrowheads="1"/>
          </p:cNvSpPr>
          <p:nvPr>
            <p:ph type="ftr" idx="11"/>
          </p:nvPr>
        </p:nvSpPr>
        <p:spPr>
          <a:ln/>
        </p:spPr>
        <p:txBody>
          <a:bodyPr/>
          <a:lstStyle>
            <a:lvl1pPr>
              <a:defRPr/>
            </a:lvl1pPr>
          </a:lstStyle>
          <a:p>
            <a:pPr>
              <a:defRPr/>
            </a:pPr>
            <a:endParaRPr lang="fr-FR"/>
          </a:p>
        </p:txBody>
      </p:sp>
      <p:sp>
        <p:nvSpPr>
          <p:cNvPr id="7" name="Rectangle 5"/>
          <p:cNvSpPr>
            <a:spLocks noGrp="1" noChangeArrowheads="1"/>
          </p:cNvSpPr>
          <p:nvPr>
            <p:ph type="sldNum" idx="12"/>
          </p:nvPr>
        </p:nvSpPr>
        <p:spPr>
          <a:ln/>
        </p:spPr>
        <p:txBody>
          <a:bodyPr/>
          <a:lstStyle>
            <a:lvl1pPr>
              <a:defRPr/>
            </a:lvl1pPr>
          </a:lstStyle>
          <a:p>
            <a:pPr>
              <a:defRPr/>
            </a:pPr>
            <a:fld id="{3934A4B1-D364-4BAE-AE28-A07ACD670D65}" type="slidenum">
              <a:rPr lang="fr-FR" altLang="fr-FR"/>
              <a:pPr>
                <a:defRPr/>
              </a:pPr>
              <a:t>‹N°›</a:t>
            </a:fld>
            <a:endParaRPr lang="fr-FR" alt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3"/>
          <p:cNvSpPr>
            <a:spLocks noGrp="1" noChangeArrowheads="1"/>
          </p:cNvSpPr>
          <p:nvPr>
            <p:ph type="dt" idx="10"/>
          </p:nvPr>
        </p:nvSpPr>
        <p:spPr>
          <a:ln/>
        </p:spPr>
        <p:txBody>
          <a:bodyPr/>
          <a:lstStyle>
            <a:lvl1pPr>
              <a:defRPr/>
            </a:lvl1pPr>
          </a:lstStyle>
          <a:p>
            <a:pPr>
              <a:defRPr/>
            </a:pPr>
            <a:endParaRPr lang="fr-FR"/>
          </a:p>
        </p:txBody>
      </p:sp>
      <p:sp>
        <p:nvSpPr>
          <p:cNvPr id="8" name="Rectangle 4"/>
          <p:cNvSpPr>
            <a:spLocks noGrp="1" noChangeArrowheads="1"/>
          </p:cNvSpPr>
          <p:nvPr>
            <p:ph type="ftr" idx="11"/>
          </p:nvPr>
        </p:nvSpPr>
        <p:spPr>
          <a:ln/>
        </p:spPr>
        <p:txBody>
          <a:bodyPr/>
          <a:lstStyle>
            <a:lvl1pPr>
              <a:defRPr/>
            </a:lvl1pPr>
          </a:lstStyle>
          <a:p>
            <a:pPr>
              <a:defRPr/>
            </a:pPr>
            <a:endParaRPr lang="fr-FR"/>
          </a:p>
        </p:txBody>
      </p:sp>
      <p:sp>
        <p:nvSpPr>
          <p:cNvPr id="9" name="Rectangle 5"/>
          <p:cNvSpPr>
            <a:spLocks noGrp="1" noChangeArrowheads="1"/>
          </p:cNvSpPr>
          <p:nvPr>
            <p:ph type="sldNum" idx="12"/>
          </p:nvPr>
        </p:nvSpPr>
        <p:spPr>
          <a:ln/>
        </p:spPr>
        <p:txBody>
          <a:bodyPr/>
          <a:lstStyle>
            <a:lvl1pPr>
              <a:defRPr/>
            </a:lvl1pPr>
          </a:lstStyle>
          <a:p>
            <a:pPr>
              <a:defRPr/>
            </a:pPr>
            <a:fld id="{6FE2CACA-B0BE-4DDE-9F7A-D3DF11CF3CC6}" type="slidenum">
              <a:rPr lang="fr-FR" altLang="fr-FR"/>
              <a:pPr>
                <a:defRPr/>
              </a:pPr>
              <a:t>‹N°›</a:t>
            </a:fld>
            <a:endParaRPr lang="fr-FR" alt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3"/>
          <p:cNvSpPr>
            <a:spLocks noGrp="1" noChangeArrowheads="1"/>
          </p:cNvSpPr>
          <p:nvPr>
            <p:ph type="dt" idx="10"/>
          </p:nvPr>
        </p:nvSpPr>
        <p:spPr>
          <a:ln/>
        </p:spPr>
        <p:txBody>
          <a:bodyPr/>
          <a:lstStyle>
            <a:lvl1pPr>
              <a:defRPr/>
            </a:lvl1pPr>
          </a:lstStyle>
          <a:p>
            <a:pPr>
              <a:defRPr/>
            </a:pPr>
            <a:endParaRPr lang="fr-FR"/>
          </a:p>
        </p:txBody>
      </p:sp>
      <p:sp>
        <p:nvSpPr>
          <p:cNvPr id="4" name="Rectangle 4"/>
          <p:cNvSpPr>
            <a:spLocks noGrp="1" noChangeArrowheads="1"/>
          </p:cNvSpPr>
          <p:nvPr>
            <p:ph type="ftr" idx="11"/>
          </p:nvPr>
        </p:nvSpPr>
        <p:spPr>
          <a:ln/>
        </p:spPr>
        <p:txBody>
          <a:bodyPr/>
          <a:lstStyle>
            <a:lvl1pPr>
              <a:defRPr/>
            </a:lvl1pPr>
          </a:lstStyle>
          <a:p>
            <a:pPr>
              <a:defRPr/>
            </a:pPr>
            <a:endParaRPr lang="fr-FR"/>
          </a:p>
        </p:txBody>
      </p:sp>
      <p:sp>
        <p:nvSpPr>
          <p:cNvPr id="5" name="Rectangle 5"/>
          <p:cNvSpPr>
            <a:spLocks noGrp="1" noChangeArrowheads="1"/>
          </p:cNvSpPr>
          <p:nvPr>
            <p:ph type="sldNum" idx="12"/>
          </p:nvPr>
        </p:nvSpPr>
        <p:spPr>
          <a:ln/>
        </p:spPr>
        <p:txBody>
          <a:bodyPr/>
          <a:lstStyle>
            <a:lvl1pPr>
              <a:defRPr/>
            </a:lvl1pPr>
          </a:lstStyle>
          <a:p>
            <a:pPr>
              <a:defRPr/>
            </a:pPr>
            <a:fld id="{9A389A65-6ABB-4806-89F2-8584A2873657}" type="slidenum">
              <a:rPr lang="fr-FR" altLang="fr-FR"/>
              <a:pPr>
                <a:defRPr/>
              </a:pPr>
              <a:t>‹N°›</a:t>
            </a:fld>
            <a:endParaRPr lang="fr-FR" alt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fr-FR"/>
          </a:p>
        </p:txBody>
      </p:sp>
      <p:sp>
        <p:nvSpPr>
          <p:cNvPr id="3" name="Rectangle 4"/>
          <p:cNvSpPr>
            <a:spLocks noGrp="1" noChangeArrowheads="1"/>
          </p:cNvSpPr>
          <p:nvPr>
            <p:ph type="ftr" idx="11"/>
          </p:nvPr>
        </p:nvSpPr>
        <p:spPr>
          <a:ln/>
        </p:spPr>
        <p:txBody>
          <a:bodyPr/>
          <a:lstStyle>
            <a:lvl1pPr>
              <a:defRPr/>
            </a:lvl1pPr>
          </a:lstStyle>
          <a:p>
            <a:pPr>
              <a:defRPr/>
            </a:pPr>
            <a:endParaRPr lang="fr-FR"/>
          </a:p>
        </p:txBody>
      </p:sp>
      <p:sp>
        <p:nvSpPr>
          <p:cNvPr id="4" name="Rectangle 5"/>
          <p:cNvSpPr>
            <a:spLocks noGrp="1" noChangeArrowheads="1"/>
          </p:cNvSpPr>
          <p:nvPr>
            <p:ph type="sldNum" idx="12"/>
          </p:nvPr>
        </p:nvSpPr>
        <p:spPr>
          <a:ln/>
        </p:spPr>
        <p:txBody>
          <a:bodyPr/>
          <a:lstStyle>
            <a:lvl1pPr>
              <a:defRPr/>
            </a:lvl1pPr>
          </a:lstStyle>
          <a:p>
            <a:pPr>
              <a:defRPr/>
            </a:pPr>
            <a:fld id="{8AD6F91E-6DE4-4D17-9C74-733D4CBCE55B}" type="slidenum">
              <a:rPr lang="fr-FR" altLang="fr-FR"/>
              <a:pPr>
                <a:defRPr/>
              </a:pPr>
              <a:t>‹N°›</a:t>
            </a:fld>
            <a:endParaRPr lang="fr-FR" alt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fr-FR"/>
          </a:p>
        </p:txBody>
      </p:sp>
      <p:sp>
        <p:nvSpPr>
          <p:cNvPr id="6" name="Rectangle 4"/>
          <p:cNvSpPr>
            <a:spLocks noGrp="1" noChangeArrowheads="1"/>
          </p:cNvSpPr>
          <p:nvPr>
            <p:ph type="ftr" idx="11"/>
          </p:nvPr>
        </p:nvSpPr>
        <p:spPr>
          <a:ln/>
        </p:spPr>
        <p:txBody>
          <a:bodyPr/>
          <a:lstStyle>
            <a:lvl1pPr>
              <a:defRPr/>
            </a:lvl1pPr>
          </a:lstStyle>
          <a:p>
            <a:pPr>
              <a:defRPr/>
            </a:pPr>
            <a:endParaRPr lang="fr-FR"/>
          </a:p>
        </p:txBody>
      </p:sp>
      <p:sp>
        <p:nvSpPr>
          <p:cNvPr id="7" name="Rectangle 5"/>
          <p:cNvSpPr>
            <a:spLocks noGrp="1" noChangeArrowheads="1"/>
          </p:cNvSpPr>
          <p:nvPr>
            <p:ph type="sldNum" idx="12"/>
          </p:nvPr>
        </p:nvSpPr>
        <p:spPr>
          <a:ln/>
        </p:spPr>
        <p:txBody>
          <a:bodyPr/>
          <a:lstStyle>
            <a:lvl1pPr>
              <a:defRPr/>
            </a:lvl1pPr>
          </a:lstStyle>
          <a:p>
            <a:pPr>
              <a:defRPr/>
            </a:pPr>
            <a:fld id="{095842D6-CA9B-4F7E-B2B4-02E455B5CBBA}" type="slidenum">
              <a:rPr lang="fr-FR" altLang="fr-FR"/>
              <a:pPr>
                <a:defRPr/>
              </a:pPr>
              <a:t>‹N°›</a:t>
            </a:fld>
            <a:endParaRPr lang="fr-FR" alt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38" y="5291138"/>
            <a:ext cx="6048375" cy="625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fr-FR"/>
          </a:p>
        </p:txBody>
      </p:sp>
      <p:sp>
        <p:nvSpPr>
          <p:cNvPr id="6" name="Rectangle 4"/>
          <p:cNvSpPr>
            <a:spLocks noGrp="1" noChangeArrowheads="1"/>
          </p:cNvSpPr>
          <p:nvPr>
            <p:ph type="ftr" idx="11"/>
          </p:nvPr>
        </p:nvSpPr>
        <p:spPr>
          <a:ln/>
        </p:spPr>
        <p:txBody>
          <a:bodyPr/>
          <a:lstStyle>
            <a:lvl1pPr>
              <a:defRPr/>
            </a:lvl1pPr>
          </a:lstStyle>
          <a:p>
            <a:pPr>
              <a:defRPr/>
            </a:pPr>
            <a:endParaRPr lang="fr-FR"/>
          </a:p>
        </p:txBody>
      </p:sp>
      <p:sp>
        <p:nvSpPr>
          <p:cNvPr id="7" name="Rectangle 5"/>
          <p:cNvSpPr>
            <a:spLocks noGrp="1" noChangeArrowheads="1"/>
          </p:cNvSpPr>
          <p:nvPr>
            <p:ph type="sldNum" idx="12"/>
          </p:nvPr>
        </p:nvSpPr>
        <p:spPr>
          <a:ln/>
        </p:spPr>
        <p:txBody>
          <a:bodyPr/>
          <a:lstStyle>
            <a:lvl1pPr>
              <a:defRPr/>
            </a:lvl1pPr>
          </a:lstStyle>
          <a:p>
            <a:pPr>
              <a:defRPr/>
            </a:pPr>
            <a:fld id="{A27050B3-7031-48DC-B1EE-E11DB57E5AD5}" type="slidenum">
              <a:rPr lang="fr-FR" altLang="fr-FR"/>
              <a:pPr>
                <a:defRPr/>
              </a:pPr>
              <a:t>‹N°›</a:t>
            </a:fld>
            <a:endParaRPr lang="fr-FR" alt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56687" cy="124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6" name="Rectangle 2"/>
          <p:cNvSpPr>
            <a:spLocks noGrp="1" noChangeArrowheads="1"/>
          </p:cNvSpPr>
          <p:nvPr>
            <p:ph type="body" idx="1"/>
          </p:nvPr>
        </p:nvSpPr>
        <p:spPr bwMode="auto">
          <a:xfrm>
            <a:off x="503238" y="1768475"/>
            <a:ext cx="9056687" cy="497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2808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1027" name="Rectangle 3"/>
          <p:cNvSpPr>
            <a:spLocks noGrp="1" noChangeArrowheads="1"/>
          </p:cNvSpPr>
          <p:nvPr>
            <p:ph type="dt"/>
          </p:nvPr>
        </p:nvSpPr>
        <p:spPr bwMode="auto">
          <a:xfrm>
            <a:off x="503238" y="6886575"/>
            <a:ext cx="2333625"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n-cs"/>
              </a:defRPr>
            </a:lvl1pPr>
          </a:lstStyle>
          <a:p>
            <a:pPr>
              <a:defRPr/>
            </a:pPr>
            <a:endParaRPr lang="fr-FR"/>
          </a:p>
        </p:txBody>
      </p:sp>
      <p:sp>
        <p:nvSpPr>
          <p:cNvPr id="1028" name="Rectangle 4"/>
          <p:cNvSpPr>
            <a:spLocks noGrp="1" noChangeArrowheads="1"/>
          </p:cNvSpPr>
          <p:nvPr>
            <p:ph type="ftr"/>
          </p:nvPr>
        </p:nvSpPr>
        <p:spPr bwMode="auto">
          <a:xfrm>
            <a:off x="3448050" y="6886575"/>
            <a:ext cx="318135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mn-cs"/>
              </a:defRPr>
            </a:lvl1pPr>
          </a:lstStyle>
          <a:p>
            <a:pPr>
              <a:defRPr/>
            </a:pPr>
            <a:endParaRPr lang="fr-FR"/>
          </a:p>
        </p:txBody>
      </p:sp>
      <p:sp>
        <p:nvSpPr>
          <p:cNvPr id="1029" name="Rectangle 5"/>
          <p:cNvSpPr>
            <a:spLocks noGrp="1" noChangeArrowheads="1"/>
          </p:cNvSpPr>
          <p:nvPr>
            <p:ph type="sldNum"/>
          </p:nvPr>
        </p:nvSpPr>
        <p:spPr bwMode="auto">
          <a:xfrm>
            <a:off x="7227888" y="6886575"/>
            <a:ext cx="2333625"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1pPr>
          </a:lstStyle>
          <a:p>
            <a:pPr>
              <a:defRPr/>
            </a:pPr>
            <a:fld id="{3923AAC8-FFB2-4474-AD6C-77D05607D691}"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ＭＳ Ｐゴシック" charset="0"/>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ＭＳ Ｐゴシック" charset="0"/>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file:///E:\ESPE%20Premier%20degr&#233;\ESPE%202018%202019%20Direction\Diaporamas%20de%20rentr&#233;e\M1\Maquettes%20M1%20MEEF%201er%20degr&#233;%202018-2019.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quettes%20M1%20MEEF%201er%20degr&#233;%202018-2019.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devenirenseignant.gouv.fr/cid98678/calendrier-des-concours-recrutement-professeurs-des-ecoles.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devenirenseignant.gouv.fr/pid33983/enseigner-maternelle-elementaire-crpe.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devenirenseignant.gouv.fr/pid33983/enseigner-maternelle-elementaire-crpe.html"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devenirenseignant.gouv.fr/pid33983/enseigner-maternelle-elementaire-crpe.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devenirenseignant.gouv.fr/pid33983/enseigner-maternelle-elementaire-crpe.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EDT%20S1_S2%2007_19%20V8.xlsm"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4.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 Id="rId5" Type="http://schemas.openxmlformats.org/officeDocument/2006/relationships/image" Target="../media/image17.emf"/><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a:buFont typeface="Times New Roman" charset="0"/>
              <a:buNone/>
              <a:defRPr/>
            </a:pPr>
            <a:r>
              <a:rPr lang="fr-FR" dirty="0">
                <a:cs typeface="+mj-cs"/>
              </a:rPr>
              <a:t>BIENVENUE A CHÂTEAUROUX !</a:t>
            </a:r>
          </a:p>
        </p:txBody>
      </p:sp>
      <p:sp>
        <p:nvSpPr>
          <p:cNvPr id="133123" name="Rectangle 3"/>
          <p:cNvSpPr>
            <a:spLocks noGrp="1" noChangeArrowheads="1"/>
          </p:cNvSpPr>
          <p:nvPr>
            <p:ph type="body" sz="half" idx="1"/>
          </p:nvPr>
        </p:nvSpPr>
        <p:spPr>
          <a:xfrm>
            <a:off x="503238" y="5945188"/>
            <a:ext cx="2952750" cy="1722437"/>
          </a:xfrm>
        </p:spPr>
        <p:txBody>
          <a:bodyPr/>
          <a:lstStyle/>
          <a:p>
            <a:pPr marL="0" indent="0" eaLnBrk="1">
              <a:lnSpc>
                <a:spcPct val="100000"/>
              </a:lnSpc>
              <a:spcBef>
                <a:spcPct val="20000"/>
              </a:spcBef>
              <a:spcAft>
                <a:spcPct val="0"/>
              </a:spcAft>
              <a:defRPr/>
            </a:pPr>
            <a:r>
              <a:rPr lang="fr-FR" altLang="fr-FR" sz="2400" b="1">
                <a:latin typeface="Times New Roman" pitchFamily="18" charset="0"/>
              </a:rPr>
              <a:t>102 avenue de Tours</a:t>
            </a:r>
            <a:br>
              <a:rPr lang="fr-FR" altLang="fr-FR" sz="2400" b="1">
                <a:latin typeface="Times New Roman" pitchFamily="18" charset="0"/>
              </a:rPr>
            </a:br>
            <a:r>
              <a:rPr lang="fr-FR" altLang="fr-FR" sz="2400" b="1">
                <a:latin typeface="Times New Roman" pitchFamily="18" charset="0"/>
              </a:rPr>
              <a:t>36000 Châteauroux </a:t>
            </a:r>
          </a:p>
          <a:p>
            <a:pPr marL="0" indent="0" eaLnBrk="1">
              <a:lnSpc>
                <a:spcPct val="100000"/>
              </a:lnSpc>
              <a:spcBef>
                <a:spcPct val="20000"/>
              </a:spcBef>
              <a:spcAft>
                <a:spcPct val="0"/>
              </a:spcAft>
              <a:defRPr/>
            </a:pPr>
            <a:r>
              <a:rPr lang="fr-FR" altLang="fr-FR" sz="2400" b="1">
                <a:latin typeface="Times New Roman" pitchFamily="18" charset="0"/>
              </a:rPr>
              <a:t>Tél. : 02 54 08 21 21</a:t>
            </a:r>
            <a:br>
              <a:rPr lang="fr-FR" altLang="fr-FR" sz="2400" b="1">
                <a:latin typeface="Times New Roman" pitchFamily="18" charset="0"/>
              </a:rPr>
            </a:br>
            <a:r>
              <a:rPr lang="fr-FR" altLang="fr-FR" sz="2400" b="1">
                <a:latin typeface="Times New Roman" pitchFamily="18" charset="0"/>
              </a:rPr>
              <a:t>Fax : 02 54 08 21 30</a:t>
            </a:r>
            <a:endParaRPr lang="fr-FR" altLang="fr-FR" sz="2400">
              <a:latin typeface="Times New Roman" pitchFamily="18" charset="0"/>
            </a:endParaRPr>
          </a:p>
        </p:txBody>
      </p:sp>
      <p:pic>
        <p:nvPicPr>
          <p:cNvPr id="2052" name="Picture 5" descr="accueil_chateauroux"/>
          <p:cNvPicPr>
            <a:picLocks noChangeAspect="1" noChangeArrowheads="1"/>
          </p:cNvPicPr>
          <p:nvPr/>
        </p:nvPicPr>
        <p:blipFill>
          <a:blip r:embed="rId3"/>
          <a:srcRect/>
          <a:stretch>
            <a:fillRect/>
          </a:stretch>
        </p:blipFill>
        <p:spPr bwMode="auto">
          <a:xfrm>
            <a:off x="1800225" y="1403350"/>
            <a:ext cx="6686550" cy="460851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a:xfrm>
            <a:off x="503808" y="683493"/>
            <a:ext cx="9056687" cy="1247775"/>
          </a:xfrm>
        </p:spPr>
        <p:txBody>
          <a:bodyPr/>
          <a:lstStyle/>
          <a:p>
            <a:pPr eaLnBrk="1">
              <a:defRPr/>
            </a:pPr>
            <a:r>
              <a:rPr lang="fr-FR" altLang="fr-FR" dirty="0"/>
              <a:t>Un master structuré autour de</a:t>
            </a:r>
            <a:br>
              <a:rPr lang="fr-FR" altLang="fr-FR" dirty="0"/>
            </a:br>
            <a:r>
              <a:rPr lang="fr-FR" altLang="fr-FR" dirty="0"/>
              <a:t> </a:t>
            </a:r>
            <a:r>
              <a:rPr lang="fr-FR" altLang="fr-FR" dirty="0">
                <a:solidFill>
                  <a:srgbClr val="FF0000"/>
                </a:solidFill>
              </a:rPr>
              <a:t>5 Pôles…</a:t>
            </a:r>
          </a:p>
        </p:txBody>
      </p:sp>
      <p:sp>
        <p:nvSpPr>
          <p:cNvPr id="70661" name="Rectangle 5"/>
          <p:cNvSpPr>
            <a:spLocks noGrp="1" noChangeArrowheads="1"/>
          </p:cNvSpPr>
          <p:nvPr>
            <p:ph type="body" idx="1"/>
          </p:nvPr>
        </p:nvSpPr>
        <p:spPr>
          <a:xfrm>
            <a:off x="431800" y="2699717"/>
            <a:ext cx="9212846" cy="3456384"/>
          </a:xfrm>
        </p:spPr>
        <p:txBody>
          <a:bodyPr/>
          <a:lstStyle/>
          <a:p>
            <a:pPr eaLnBrk="1">
              <a:defRPr/>
            </a:pPr>
            <a:r>
              <a:rPr lang="fr-FR" altLang="fr-FR" sz="3600" dirty="0"/>
              <a:t>Pôle 1 : disciplinaire</a:t>
            </a:r>
          </a:p>
          <a:p>
            <a:pPr eaLnBrk="1">
              <a:defRPr/>
            </a:pPr>
            <a:r>
              <a:rPr lang="fr-FR" altLang="fr-FR" sz="3600" dirty="0"/>
              <a:t>Pôle 2 : didactique</a:t>
            </a:r>
          </a:p>
          <a:p>
            <a:pPr eaLnBrk="1">
              <a:defRPr/>
            </a:pPr>
            <a:r>
              <a:rPr lang="fr-FR" altLang="fr-FR" sz="3600" dirty="0"/>
              <a:t>Pôle 3 : recherche</a:t>
            </a:r>
          </a:p>
          <a:p>
            <a:pPr eaLnBrk="1">
              <a:defRPr/>
            </a:pPr>
            <a:r>
              <a:rPr lang="fr-FR" altLang="fr-FR" sz="3600" dirty="0"/>
              <a:t>Pôle 4 : contexte d’exercice du métier</a:t>
            </a:r>
          </a:p>
          <a:p>
            <a:pPr eaLnBrk="1">
              <a:defRPr/>
            </a:pPr>
            <a:r>
              <a:rPr lang="fr-FR" altLang="fr-FR" sz="3600" dirty="0"/>
              <a:t>Pôle 5 : mises en situation professionnelle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ltLang="fr-FR" dirty="0"/>
              <a:t>Maquette de formation</a:t>
            </a:r>
            <a:endParaRPr lang="fr-FR" dirty="0"/>
          </a:p>
        </p:txBody>
      </p:sp>
      <p:sp>
        <p:nvSpPr>
          <p:cNvPr id="4" name="Rectangle 5"/>
          <p:cNvSpPr txBox="1">
            <a:spLocks noGrp="1" noChangeArrowheads="1"/>
          </p:cNvSpPr>
          <p:nvPr>
            <p:ph idx="1"/>
          </p:nvPr>
        </p:nvSpPr>
        <p:spPr bwMode="auto">
          <a:xfrm>
            <a:off x="503808" y="1331565"/>
            <a:ext cx="9056687" cy="1075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28080"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ＭＳ Ｐゴシック" charset="0"/>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9pPr>
          </a:lstStyle>
          <a:p>
            <a:pPr lvl="1" eaLnBrk="1">
              <a:defRPr/>
            </a:pPr>
            <a:r>
              <a:rPr lang="fr-FR" altLang="fr-FR" kern="0" dirty="0">
                <a:solidFill>
                  <a:srgbClr val="FF0000"/>
                </a:solidFill>
              </a:rPr>
              <a:t>UE</a:t>
            </a:r>
            <a:r>
              <a:rPr lang="fr-FR" altLang="fr-FR" kern="0" dirty="0"/>
              <a:t> : </a:t>
            </a:r>
            <a:r>
              <a:rPr lang="fr-FR" altLang="fr-FR" kern="0" dirty="0">
                <a:solidFill>
                  <a:srgbClr val="FF0000"/>
                </a:solidFill>
              </a:rPr>
              <a:t>U</a:t>
            </a:r>
            <a:r>
              <a:rPr lang="fr-FR" altLang="fr-FR" kern="0" dirty="0"/>
              <a:t>nité d’</a:t>
            </a:r>
            <a:r>
              <a:rPr lang="fr-FR" altLang="fr-FR" kern="0" dirty="0">
                <a:solidFill>
                  <a:srgbClr val="FF0000"/>
                </a:solidFill>
              </a:rPr>
              <a:t>E</a:t>
            </a:r>
            <a:r>
              <a:rPr lang="fr-FR" altLang="fr-FR" kern="0" dirty="0"/>
              <a:t>nseignement </a:t>
            </a:r>
            <a:r>
              <a:rPr lang="fr-FR" altLang="fr-FR" sz="1600" kern="0" dirty="0"/>
              <a:t>(Semestre </a:t>
            </a:r>
            <a:r>
              <a:rPr lang="fr-FR" altLang="fr-FR" sz="1600" kern="0" dirty="0">
                <a:solidFill>
                  <a:srgbClr val="FF0000"/>
                </a:solidFill>
              </a:rPr>
              <a:t>1</a:t>
            </a:r>
            <a:r>
              <a:rPr lang="fr-FR" altLang="fr-FR" sz="1600" kern="0" dirty="0"/>
              <a:t> UE</a:t>
            </a:r>
            <a:r>
              <a:rPr lang="fr-FR" altLang="fr-FR" sz="1600" kern="0" dirty="0">
                <a:solidFill>
                  <a:srgbClr val="FF0000"/>
                </a:solidFill>
              </a:rPr>
              <a:t>1x</a:t>
            </a:r>
            <a:r>
              <a:rPr lang="fr-FR" altLang="fr-FR" sz="1600" kern="0" dirty="0">
                <a:solidFill>
                  <a:schemeClr val="tx1"/>
                </a:solidFill>
              </a:rPr>
              <a:t>, Semestre 2 UE</a:t>
            </a:r>
            <a:r>
              <a:rPr lang="fr-FR" altLang="fr-FR" sz="1600" kern="0" dirty="0">
                <a:solidFill>
                  <a:srgbClr val="FF0000"/>
                </a:solidFill>
              </a:rPr>
              <a:t>2x </a:t>
            </a:r>
            <a:r>
              <a:rPr lang="fr-FR" altLang="fr-FR" sz="1600" kern="0" dirty="0">
                <a:solidFill>
                  <a:schemeClr val="tx1"/>
                </a:solidFill>
              </a:rPr>
              <a:t>etc…)</a:t>
            </a:r>
          </a:p>
          <a:p>
            <a:pPr lvl="2" eaLnBrk="1">
              <a:defRPr/>
            </a:pPr>
            <a:r>
              <a:rPr lang="fr-FR" altLang="fr-FR" kern="0" dirty="0">
                <a:solidFill>
                  <a:srgbClr val="FF0000"/>
                </a:solidFill>
              </a:rPr>
              <a:t>EC</a:t>
            </a:r>
            <a:r>
              <a:rPr lang="fr-FR" altLang="fr-FR" kern="0" dirty="0"/>
              <a:t> ou </a:t>
            </a:r>
            <a:r>
              <a:rPr lang="fr-FR" altLang="fr-FR" kern="0" dirty="0">
                <a:solidFill>
                  <a:srgbClr val="FF0000"/>
                </a:solidFill>
              </a:rPr>
              <a:t>EP</a:t>
            </a:r>
            <a:r>
              <a:rPr lang="fr-FR" altLang="fr-FR" kern="0" dirty="0"/>
              <a:t> : </a:t>
            </a:r>
            <a:r>
              <a:rPr lang="fr-FR" altLang="fr-FR" kern="0" dirty="0">
                <a:solidFill>
                  <a:srgbClr val="FF0000"/>
                </a:solidFill>
              </a:rPr>
              <a:t>E</a:t>
            </a:r>
            <a:r>
              <a:rPr lang="fr-FR" altLang="fr-FR" kern="0" dirty="0"/>
              <a:t>lément </a:t>
            </a:r>
            <a:r>
              <a:rPr lang="fr-FR" altLang="fr-FR" kern="0" dirty="0">
                <a:solidFill>
                  <a:srgbClr val="FF0000"/>
                </a:solidFill>
              </a:rPr>
              <a:t>C</a:t>
            </a:r>
            <a:r>
              <a:rPr lang="fr-FR" altLang="fr-FR" kern="0" dirty="0"/>
              <a:t>onstitutif ou </a:t>
            </a:r>
            <a:r>
              <a:rPr lang="fr-FR" altLang="fr-FR" kern="0" dirty="0">
                <a:solidFill>
                  <a:srgbClr val="FF0000"/>
                </a:solidFill>
              </a:rPr>
              <a:t>E</a:t>
            </a:r>
            <a:r>
              <a:rPr lang="fr-FR" altLang="fr-FR" kern="0" dirty="0"/>
              <a:t>lément </a:t>
            </a:r>
            <a:r>
              <a:rPr lang="fr-FR" altLang="fr-FR" kern="0" dirty="0">
                <a:solidFill>
                  <a:srgbClr val="FF0000"/>
                </a:solidFill>
              </a:rPr>
              <a:t>P</a:t>
            </a:r>
            <a:r>
              <a:rPr lang="fr-FR" altLang="fr-FR" kern="0" dirty="0"/>
              <a:t>édagogique </a:t>
            </a:r>
          </a:p>
        </p:txBody>
      </p:sp>
      <p:sp>
        <p:nvSpPr>
          <p:cNvPr id="5" name="Espace réservé du contenu 2"/>
          <p:cNvSpPr txBox="1">
            <a:spLocks/>
          </p:cNvSpPr>
          <p:nvPr/>
        </p:nvSpPr>
        <p:spPr bwMode="auto">
          <a:xfrm>
            <a:off x="215776" y="2555701"/>
            <a:ext cx="9649072" cy="460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28080" rIns="0" bIns="0" numCol="1" anchor="t" anchorCtr="0" compatLnSpc="1">
            <a:prstTxWarp prst="textNoShape">
              <a:avLst/>
            </a:prstTxWarp>
          </a:bodyPr>
          <a:lst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8" charset="0"/>
              <a:defRPr sz="3200">
                <a:solidFill>
                  <a:srgbClr val="000000"/>
                </a:solidFill>
                <a:latin typeface="+mn-lt"/>
                <a:ea typeface="+mn-ea"/>
                <a:cs typeface="ＭＳ Ｐゴシック" charset="0"/>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defRPr>
            </a:lvl9pPr>
          </a:lstStyle>
          <a:p>
            <a:pPr>
              <a:lnSpc>
                <a:spcPct val="200000"/>
              </a:lnSpc>
              <a:spcAft>
                <a:spcPts val="0"/>
              </a:spcAft>
            </a:pPr>
            <a:r>
              <a:rPr lang="fr-FR" sz="2400" b="1" kern="0" dirty="0"/>
              <a:t>UE 11 et 21 : Identifier et explorer la culture scientifique </a:t>
            </a:r>
          </a:p>
          <a:p>
            <a:pPr>
              <a:lnSpc>
                <a:spcPct val="200000"/>
              </a:lnSpc>
              <a:spcAft>
                <a:spcPts val="0"/>
              </a:spcAft>
            </a:pPr>
            <a:r>
              <a:rPr lang="fr-FR" sz="2400" b="1" kern="0" dirty="0"/>
              <a:t>UE 12 et 22 : Identifier et explorer la culture humaniste</a:t>
            </a:r>
          </a:p>
          <a:p>
            <a:pPr>
              <a:lnSpc>
                <a:spcPct val="200000"/>
              </a:lnSpc>
              <a:spcAft>
                <a:spcPts val="0"/>
              </a:spcAft>
            </a:pPr>
            <a:r>
              <a:rPr lang="fr-FR" sz="2400" b="1" kern="0" dirty="0"/>
              <a:t>UE 13 et 23 : Langues vivantes étrangères</a:t>
            </a:r>
          </a:p>
          <a:p>
            <a:pPr>
              <a:lnSpc>
                <a:spcPct val="200000"/>
              </a:lnSpc>
              <a:spcAft>
                <a:spcPts val="0"/>
              </a:spcAft>
            </a:pPr>
            <a:r>
              <a:rPr lang="fr-FR" sz="2400" b="1" kern="0" dirty="0"/>
              <a:t>UE 14 et 24 : Connaissance des publics et du système éducatif</a:t>
            </a:r>
          </a:p>
          <a:p>
            <a:pPr>
              <a:lnSpc>
                <a:spcPct val="200000"/>
              </a:lnSpc>
              <a:spcAft>
                <a:spcPts val="0"/>
              </a:spcAft>
            </a:pPr>
            <a:r>
              <a:rPr lang="fr-FR" sz="2400" b="1" kern="0" dirty="0"/>
              <a:t>UE 15 et 25 : Posture professionnelle en éducation et formation</a:t>
            </a:r>
          </a:p>
          <a:p>
            <a:pPr>
              <a:lnSpc>
                <a:spcPct val="200000"/>
              </a:lnSpc>
              <a:spcAft>
                <a:spcPts val="0"/>
              </a:spcAft>
            </a:pPr>
            <a:r>
              <a:rPr lang="fr-FR" sz="2400" b="1" kern="0" dirty="0"/>
              <a:t>UE 16 et 26 : Découverte du monde professionnel</a:t>
            </a:r>
          </a:p>
        </p:txBody>
      </p:sp>
      <p:sp>
        <p:nvSpPr>
          <p:cNvPr id="6" name="Bouton d'action : Informations 5">
            <a:hlinkClick r:id="rId3" action="ppaction://hlinkfile" highlightClick="1"/>
          </p:cNvPr>
          <p:cNvSpPr/>
          <p:nvPr/>
        </p:nvSpPr>
        <p:spPr bwMode="auto">
          <a:xfrm>
            <a:off x="7992640" y="6444133"/>
            <a:ext cx="1944215" cy="720080"/>
          </a:xfrm>
          <a:prstGeom prst="actionButtonInformati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200000"/>
              </a:lnSpc>
              <a:spcBef>
                <a:spcPct val="0"/>
              </a:spcBef>
              <a:spcAft>
                <a:spcPct val="0"/>
              </a:spcAft>
              <a:buClr>
                <a:srgbClr val="000000"/>
              </a:buClr>
              <a:buSzPct val="100000"/>
              <a:buFont typeface="Times New Roman" charset="0"/>
              <a:buNone/>
              <a:tabLst/>
            </a:pPr>
            <a:r>
              <a:rPr kumimoji="0" lang="fr-FR" sz="1800" b="0" i="0" u="none" strike="noStrike" cap="none" normalizeH="0" baseline="0" dirty="0">
                <a:ln>
                  <a:noFill/>
                </a:ln>
                <a:solidFill>
                  <a:srgbClr val="FF0000"/>
                </a:solidFill>
                <a:effectLst/>
                <a:latin typeface="Arial" charset="0"/>
                <a:ea typeface="ＭＳ Ｐゴシック" charset="0"/>
                <a:hlinkClick r:id="rId4" action="ppaction://hlinkfile"/>
              </a:rPr>
              <a:t>Maquette.PDF</a:t>
            </a:r>
            <a:endParaRPr kumimoji="0" lang="fr-FR" sz="1800" b="0" i="0" u="none" strike="noStrike" cap="none" normalizeH="0" baseline="0" dirty="0">
              <a:ln>
                <a:noFill/>
              </a:ln>
              <a:solidFill>
                <a:srgbClr val="FF0000"/>
              </a:solidFill>
              <a:effectLst/>
              <a:latin typeface="Arial" charset="0"/>
              <a:ea typeface="ＭＳ Ｐゴシック" charset="0"/>
            </a:endParaRPr>
          </a:p>
        </p:txBody>
      </p:sp>
    </p:spTree>
    <p:extLst>
      <p:ext uri="{BB962C8B-B14F-4D97-AF65-F5344CB8AC3E}">
        <p14:creationId xmlns:p14="http://schemas.microsoft.com/office/powerpoint/2010/main" val="86016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0734"/>
            <a:ext cx="10058400" cy="3310890"/>
          </a:xfrm>
          <a:prstGeom prst="rect">
            <a:avLst/>
          </a:prstGeom>
        </p:spPr>
      </p:pic>
      <p:sp>
        <p:nvSpPr>
          <p:cNvPr id="3" name="Rectangle 1"/>
          <p:cNvSpPr txBox="1">
            <a:spLocks noChangeArrowheads="1"/>
          </p:cNvSpPr>
          <p:nvPr/>
        </p:nvSpPr>
        <p:spPr>
          <a:xfrm>
            <a:off x="493712" y="395461"/>
            <a:ext cx="9070975" cy="1250951"/>
          </a:xfrm>
          <a:prstGeom prst="rect">
            <a:avLst/>
          </a:prstGeom>
        </p:spPr>
        <p:txBody>
          <a:bodyPr tIns="38880"/>
          <a:lst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ＭＳ Ｐゴシック" charset="0"/>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9pPr>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kern="0" dirty="0"/>
              <a:t>La recherche</a:t>
            </a:r>
          </a:p>
        </p:txBody>
      </p:sp>
    </p:spTree>
    <p:extLst>
      <p:ext uri="{BB962C8B-B14F-4D97-AF65-F5344CB8AC3E}">
        <p14:creationId xmlns:p14="http://schemas.microsoft.com/office/powerpoint/2010/main" val="2119194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727944" y="755501"/>
            <a:ext cx="9070975" cy="1250951"/>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dirty="0"/>
              <a:t>L'initiation à la recherche</a:t>
            </a:r>
          </a:p>
        </p:txBody>
      </p:sp>
      <p:sp>
        <p:nvSpPr>
          <p:cNvPr id="23554" name="Rectangle 2"/>
          <p:cNvSpPr>
            <a:spLocks noGrp="1" noChangeArrowheads="1"/>
          </p:cNvSpPr>
          <p:nvPr>
            <p:ph type="body" idx="1"/>
          </p:nvPr>
        </p:nvSpPr>
        <p:spPr>
          <a:xfrm>
            <a:off x="431800" y="2699717"/>
            <a:ext cx="9180513" cy="3762624"/>
          </a:xfrm>
        </p:spPr>
        <p:txBody>
          <a:bodyPr tIns="31680"/>
          <a:lstStyle/>
          <a:p>
            <a:pPr marL="430213" indent="-322263" eaLnBrk="1">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dirty="0"/>
              <a:t>Objectifs  :</a:t>
            </a:r>
          </a:p>
          <a:p>
            <a:pPr marL="430213" indent="-322263" eaLnBrk="1">
              <a:spcAft>
                <a:spcPts val="1138"/>
              </a:spcAft>
              <a:buClrTx/>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600" dirty="0"/>
              <a:t>Connaître une diversité de recherches dans le domaine des apprentissages et de l’Éducation</a:t>
            </a:r>
          </a:p>
          <a:p>
            <a:pPr marL="430213" indent="-322263" eaLnBrk="1">
              <a:spcAft>
                <a:spcPts val="1138"/>
              </a:spcAft>
              <a:buClrTx/>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600" dirty="0"/>
              <a:t>Mettre en œuvre une démarche intellectuelle et donc  développer des compétences qui relèvent de la recherche pour effectuer ensuite un choix professionnel.</a:t>
            </a:r>
          </a:p>
          <a:p>
            <a:pPr marL="430213" indent="-322263" eaLnBrk="1">
              <a:spcAft>
                <a:spcPts val="1138"/>
              </a:spcAft>
              <a:buClrTx/>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600" dirty="0"/>
              <a:t>Articuler les apports de la recherche et des pratiques professionnelles, notamment celles des enseignants.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40" y="611485"/>
            <a:ext cx="1714500" cy="1714500"/>
          </a:xfrm>
          <a:prstGeom prst="rect">
            <a:avLst/>
          </a:prstGeom>
        </p:spPr>
      </p:pic>
    </p:spTree>
    <p:extLst>
      <p:ext uri="{BB962C8B-B14F-4D97-AF65-F5344CB8AC3E}">
        <p14:creationId xmlns:p14="http://schemas.microsoft.com/office/powerpoint/2010/main" val="34520888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03238" y="346075"/>
            <a:ext cx="9070975" cy="636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pic>
        <p:nvPicPr>
          <p:cNvPr id="2" name="Image 1"/>
          <p:cNvPicPr>
            <a:picLocks noChangeAspect="1"/>
          </p:cNvPicPr>
          <p:nvPr/>
        </p:nvPicPr>
        <p:blipFill>
          <a:blip r:embed="rId3"/>
          <a:stretch>
            <a:fillRect/>
          </a:stretch>
        </p:blipFill>
        <p:spPr>
          <a:xfrm>
            <a:off x="1" y="0"/>
            <a:ext cx="10152880" cy="7668269"/>
          </a:xfrm>
          <a:prstGeom prst="rect">
            <a:avLst/>
          </a:prstGeom>
        </p:spPr>
      </p:pic>
      <p:sp>
        <p:nvSpPr>
          <p:cNvPr id="9219" name="Text Box 3"/>
          <p:cNvSpPr txBox="1">
            <a:spLocks noChangeArrowheads="1"/>
          </p:cNvSpPr>
          <p:nvPr/>
        </p:nvSpPr>
        <p:spPr bwMode="auto">
          <a:xfrm>
            <a:off x="2087984" y="179437"/>
            <a:ext cx="6075363"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30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buClrTx/>
              <a:buFontTx/>
              <a:buNone/>
              <a:defRPr/>
            </a:pPr>
            <a:r>
              <a:rPr lang="fr-FR" sz="3200" b="1" dirty="0">
                <a:solidFill>
                  <a:srgbClr val="FFFFFF"/>
                </a:solidFill>
              </a:rPr>
              <a:t>PREPARER UN CONCOURS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4294967295"/>
          </p:nvPr>
        </p:nvSpPr>
        <p:spPr>
          <a:xfrm>
            <a:off x="611534" y="1619597"/>
            <a:ext cx="8840093" cy="5472608"/>
          </a:xfrm>
        </p:spPr>
        <p:txBody>
          <a:bodyPr/>
          <a:lstStyle/>
          <a:p>
            <a:pPr marL="0" eaLnBrk="1">
              <a:lnSpc>
                <a:spcPct val="100000"/>
              </a:lnSpc>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altLang="fr-FR" sz="2400" b="1" dirty="0"/>
              <a:t>INSCRIPTIONS</a:t>
            </a:r>
            <a:r>
              <a:rPr lang="fr-FR" altLang="fr-FR" sz="2400" dirty="0">
                <a:solidFill>
                  <a:srgbClr val="0084D1"/>
                </a:solidFill>
              </a:rPr>
              <a:t> : </a:t>
            </a:r>
            <a:r>
              <a:rPr lang="fr-FR" dirty="0">
                <a:solidFill>
                  <a:srgbClr val="FF0000"/>
                </a:solidFill>
              </a:rPr>
              <a:t>du mardi10 septembre 2019</a:t>
            </a:r>
            <a:r>
              <a:rPr lang="fr-FR" dirty="0"/>
              <a:t>, </a:t>
            </a:r>
            <a:r>
              <a:rPr lang="fr-FR" sz="2000" dirty="0"/>
              <a:t>à partir de 12 heures,</a:t>
            </a:r>
            <a:r>
              <a:rPr lang="fr-FR" dirty="0"/>
              <a:t> </a:t>
            </a:r>
            <a:r>
              <a:rPr lang="fr-FR" dirty="0">
                <a:solidFill>
                  <a:srgbClr val="FF0000"/>
                </a:solidFill>
              </a:rPr>
              <a:t>au jeudi 10 octobre 2019, 17 heures</a:t>
            </a:r>
            <a:r>
              <a:rPr lang="fr-FR" dirty="0"/>
              <a:t>, </a:t>
            </a:r>
            <a:r>
              <a:rPr lang="fr-FR" sz="2000" dirty="0"/>
              <a:t>heure de Paris</a:t>
            </a:r>
            <a:r>
              <a:rPr lang="fr-FR" dirty="0"/>
              <a:t>.</a:t>
            </a:r>
          </a:p>
          <a:p>
            <a:pPr marL="0"/>
            <a:r>
              <a:rPr lang="fr-FR" dirty="0"/>
              <a:t> </a:t>
            </a:r>
            <a:r>
              <a:rPr lang="fr-FR" altLang="fr-FR" sz="2400" b="1" dirty="0"/>
              <a:t>ECRIT DU CONCOURS :</a:t>
            </a:r>
          </a:p>
          <a:p>
            <a:pPr marL="0" lvl="1" indent="-280988" eaLnBrk="1">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sz="2400" dirty="0"/>
              <a:t>Les épreuves écrites de </a:t>
            </a:r>
            <a:r>
              <a:rPr lang="fr-FR" sz="2400" dirty="0">
                <a:solidFill>
                  <a:srgbClr val="FF0000"/>
                </a:solidFill>
              </a:rPr>
              <a:t>français</a:t>
            </a:r>
            <a:r>
              <a:rPr lang="fr-FR" sz="2400" dirty="0"/>
              <a:t> et de </a:t>
            </a:r>
            <a:r>
              <a:rPr lang="fr-FR" sz="2400" dirty="0">
                <a:solidFill>
                  <a:srgbClr val="FF0000"/>
                </a:solidFill>
              </a:rPr>
              <a:t>mathématiques</a:t>
            </a:r>
            <a:r>
              <a:rPr lang="fr-FR" sz="2400" dirty="0"/>
              <a:t> auront lieu </a:t>
            </a:r>
          </a:p>
          <a:p>
            <a:pPr marL="0" lvl="1" indent="-280988" eaLnBrk="1">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sz="2400" b="1" dirty="0">
                <a:solidFill>
                  <a:srgbClr val="FF0000"/>
                </a:solidFill>
              </a:rPr>
              <a:t>Lundi 06 et Mardi 07 avril 2020. </a:t>
            </a:r>
          </a:p>
          <a:p>
            <a:pPr marL="0" lvl="1" indent="-280988" eaLnBrk="1">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sz="2400" dirty="0">
                <a:solidFill>
                  <a:srgbClr val="00B0F0"/>
                </a:solidFill>
              </a:rPr>
              <a:t>Mayotte Lundi 27 et Mardi 28 avril 2020. </a:t>
            </a:r>
            <a:endParaRPr lang="fr-FR" altLang="fr-FR" sz="2400" dirty="0">
              <a:solidFill>
                <a:srgbClr val="00B0F0"/>
              </a:solidFill>
            </a:endParaRPr>
          </a:p>
          <a:p>
            <a:pPr marL="738188" lvl="1" indent="-280988" eaLnBrk="1">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altLang="fr-FR" dirty="0"/>
              <a:t>     </a:t>
            </a:r>
            <a:endParaRPr lang="fr-FR" altLang="fr-FR" sz="2400" b="1" dirty="0"/>
          </a:p>
          <a:p>
            <a:pPr marL="0" lvl="1" indent="0" eaLnBrk="1">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altLang="fr-FR" sz="2400" b="1" dirty="0"/>
              <a:t>ORAUX</a:t>
            </a:r>
            <a:r>
              <a:rPr lang="fr-FR" altLang="fr-FR" sz="2400" dirty="0"/>
              <a:t> : </a:t>
            </a:r>
            <a:r>
              <a:rPr lang="fr-FR" sz="2400" dirty="0"/>
              <a:t>Les dates des épreuves d'admission sont fixées par les recteurs. Les épreuves auront lieu entre mai et juillet 2019. Les calendriers des épreuves d'admission seront disponibles sur les sites internet des académies.</a:t>
            </a:r>
            <a:endParaRPr lang="fr-FR" altLang="fr-FR" sz="2400" dirty="0"/>
          </a:p>
        </p:txBody>
      </p:sp>
      <p:sp>
        <p:nvSpPr>
          <p:cNvPr id="3" name="Titre 3"/>
          <p:cNvSpPr txBox="1">
            <a:spLocks/>
          </p:cNvSpPr>
          <p:nvPr/>
        </p:nvSpPr>
        <p:spPr>
          <a:xfrm>
            <a:off x="143768" y="301625"/>
            <a:ext cx="9793088" cy="1317971"/>
          </a:xfrm>
          <a:prstGeom prst="rect">
            <a:avLst/>
          </a:prstGeom>
        </p:spPr>
        <p:txBody>
          <a:bodyPr/>
          <a:lst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ＭＳ Ｐゴシック" charset="0"/>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9pPr>
          </a:lstStyle>
          <a:p>
            <a:pPr eaLnBrk="1">
              <a:lnSpc>
                <a:spcPct val="100000"/>
              </a:lnSpc>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altLang="fr-FR" dirty="0"/>
              <a:t>Dates des épreuves </a:t>
            </a:r>
            <a:r>
              <a:rPr lang="fr-FR" altLang="fr-FR" dirty="0">
                <a:solidFill>
                  <a:srgbClr val="FF0000"/>
                </a:solidFill>
              </a:rPr>
              <a:t>CRPE 2020</a:t>
            </a:r>
          </a:p>
          <a:p>
            <a:pPr eaLnBrk="1">
              <a:lnSpc>
                <a:spcPct val="100000"/>
              </a:lnSpc>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fr-FR" altLang="fr-FR" sz="1800" dirty="0">
                <a:solidFill>
                  <a:schemeClr val="tx1"/>
                </a:solidFill>
                <a:hlinkClick r:id="rId3"/>
              </a:rPr>
              <a:t>http://www.devenirenseignant.gouv.fr/cid98678/calendrier-des-concours-recrutement-professeurs-des-ecoles.html</a:t>
            </a:r>
            <a:r>
              <a:rPr lang="fr-FR" altLang="fr-FR" sz="18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a:defRPr/>
            </a:pPr>
            <a:r>
              <a:rPr lang="fr-FR" altLang="fr-FR" dirty="0"/>
              <a:t>Conditions générales</a:t>
            </a:r>
            <a:br>
              <a:rPr lang="fr-FR" altLang="fr-FR" dirty="0"/>
            </a:br>
            <a:r>
              <a:rPr lang="fr-FR" altLang="fr-FR" sz="2000" dirty="0">
                <a:hlinkClick r:id="rId3"/>
              </a:rPr>
              <a:t>http://www.devenirenseignant.gouv.fr/pid33983/enseigner-maternelle-elementaire-crpe.html</a:t>
            </a:r>
            <a:r>
              <a:rPr lang="fr-FR" altLang="fr-FR" sz="2000" dirty="0"/>
              <a:t> </a:t>
            </a:r>
            <a:endParaRPr lang="fr-FR" altLang="fr-FR" dirty="0"/>
          </a:p>
        </p:txBody>
      </p:sp>
      <p:sp>
        <p:nvSpPr>
          <p:cNvPr id="153603" name="Rectangle 3"/>
          <p:cNvSpPr>
            <a:spLocks noGrp="1" noChangeArrowheads="1"/>
          </p:cNvSpPr>
          <p:nvPr>
            <p:ph type="body" idx="1"/>
          </p:nvPr>
        </p:nvSpPr>
        <p:spPr>
          <a:xfrm>
            <a:off x="727992" y="5075981"/>
            <a:ext cx="9056687" cy="1656184"/>
          </a:xfrm>
        </p:spPr>
        <p:txBody>
          <a:bodyPr/>
          <a:lstStyle/>
          <a:p>
            <a:pPr lvl="1" eaLnBrk="1">
              <a:lnSpc>
                <a:spcPct val="100000"/>
              </a:lnSpc>
              <a:buFont typeface="Arial" pitchFamily="34" charset="0"/>
              <a:buChar char="•"/>
              <a:defRPr/>
            </a:pPr>
            <a:r>
              <a:rPr lang="fr-FR" altLang="fr-FR" dirty="0"/>
              <a:t>Master ou inscription en M1 pour passer les écrits</a:t>
            </a:r>
          </a:p>
          <a:p>
            <a:pPr lvl="1" eaLnBrk="1">
              <a:lnSpc>
                <a:spcPct val="100000"/>
              </a:lnSpc>
              <a:buFont typeface="Arial" pitchFamily="34" charset="0"/>
              <a:buChar char="•"/>
              <a:defRPr/>
            </a:pPr>
            <a:r>
              <a:rPr lang="fr-FR" altLang="fr-FR" dirty="0"/>
              <a:t>Attestation de 50 m de natation</a:t>
            </a:r>
          </a:p>
          <a:p>
            <a:pPr lvl="1" eaLnBrk="1">
              <a:lnSpc>
                <a:spcPct val="100000"/>
              </a:lnSpc>
              <a:buFont typeface="Arial" pitchFamily="34" charset="0"/>
              <a:buChar char="•"/>
              <a:defRPr/>
            </a:pPr>
            <a:r>
              <a:rPr lang="fr-FR" altLang="fr-FR" dirty="0"/>
              <a:t>Attestation PSC1 ou AFPS</a:t>
            </a:r>
          </a:p>
          <a:p>
            <a:pPr eaLnBrk="1">
              <a:defRPr/>
            </a:pPr>
            <a:endParaRPr lang="fr-FR" alt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08" y="1634660"/>
            <a:ext cx="4479784" cy="2145177"/>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6336" y="3059757"/>
            <a:ext cx="3840813" cy="1661304"/>
          </a:xfrm>
          <a:prstGeom prst="rect">
            <a:avLst/>
          </a:prstGeom>
        </p:spPr>
      </p:pic>
      <p:sp>
        <p:nvSpPr>
          <p:cNvPr id="6" name="Ellipse 5"/>
          <p:cNvSpPr/>
          <p:nvPr/>
        </p:nvSpPr>
        <p:spPr bwMode="auto">
          <a:xfrm>
            <a:off x="5400352" y="4058640"/>
            <a:ext cx="2588626" cy="633063"/>
          </a:xfrm>
          <a:prstGeom prst="ellipse">
            <a:avLst/>
          </a:prstGeom>
          <a:solidFill>
            <a:srgbClr val="00B8FF">
              <a:alpha val="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fr-FR" sz="1800" b="0" i="0" u="none" strike="noStrike" cap="none" normalizeH="0" baseline="0">
              <a:ln>
                <a:noFill/>
              </a:ln>
              <a:solidFill>
                <a:schemeClr val="bg1"/>
              </a:solidFill>
              <a:effectLst/>
              <a:latin typeface="Arial"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ctrTitle"/>
          </p:nvPr>
        </p:nvSpPr>
        <p:spPr/>
        <p:txBody>
          <a:bodyPr/>
          <a:lstStyle/>
          <a:p>
            <a:pPr eaLnBrk="1">
              <a:lnSpc>
                <a:spcPct val="100000"/>
              </a:lnSpc>
              <a:buClrTx/>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3600" b="1"/>
              <a:t>Épreuves du CRPE </a:t>
            </a:r>
            <a:br>
              <a:rPr lang="fr-FR" altLang="fr-FR" sz="3600" b="1"/>
            </a:br>
            <a:r>
              <a:rPr lang="fr-FR" altLang="fr-FR" b="1"/>
              <a:t>Arrêté du 19 avril 2013</a:t>
            </a:r>
            <a:r>
              <a:rPr lang="fr-FR" altLang="fr-F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03238" y="395288"/>
            <a:ext cx="9053512" cy="793750"/>
          </a:xfrm>
        </p:spPr>
        <p:txBody>
          <a:bodyPr lIns="50397" rIns="50397" anchor="b"/>
          <a:lstStyle/>
          <a:p>
            <a:pPr eaLnBrk="1">
              <a:buFont typeface="Times New Roman" charset="0"/>
              <a:buNone/>
              <a:defRPr/>
            </a:pPr>
            <a:r>
              <a:rPr lang="fr-FR" dirty="0">
                <a:cs typeface="+mj-cs"/>
              </a:rPr>
              <a:t>EXTRAIT </a:t>
            </a:r>
          </a:p>
        </p:txBody>
      </p:sp>
      <p:sp>
        <p:nvSpPr>
          <p:cNvPr id="3" name="Espace réservé du contenu 2"/>
          <p:cNvSpPr>
            <a:spLocks noGrp="1"/>
          </p:cNvSpPr>
          <p:nvPr>
            <p:ph idx="4294967295"/>
          </p:nvPr>
        </p:nvSpPr>
        <p:spPr>
          <a:xfrm>
            <a:off x="436563" y="1547813"/>
            <a:ext cx="9445625" cy="5486400"/>
          </a:xfrm>
          <a:solidFill>
            <a:schemeClr val="bg1"/>
          </a:solidFill>
          <a:ln>
            <a:solidFill>
              <a:schemeClr val="accent1"/>
            </a:solidFill>
            <a:round/>
            <a:headEnd/>
            <a:tailEnd/>
          </a:ln>
        </p:spPr>
        <p:txBody>
          <a:bodyPr/>
          <a:lstStyle/>
          <a:p>
            <a:pPr eaLnBrk="1">
              <a:lnSpc>
                <a:spcPct val="90000"/>
              </a:lnSpc>
              <a:defRPr/>
            </a:pPr>
            <a:r>
              <a:rPr lang="fr-FR" altLang="fr-FR" sz="2800"/>
              <a:t>«</a:t>
            </a:r>
            <a:r>
              <a:rPr lang="fr-FR" altLang="fr-FR"/>
              <a:t> </a:t>
            </a:r>
            <a:r>
              <a:rPr lang="fr-FR" altLang="fr-FR" sz="2800"/>
              <a:t>Le nouveau concours de recrutement des professeurs des écoles répond au besoin </a:t>
            </a:r>
            <a:r>
              <a:rPr lang="fr-FR" altLang="fr-FR" sz="2800" b="1"/>
              <a:t>de recruter</a:t>
            </a:r>
            <a:r>
              <a:rPr lang="fr-FR" altLang="fr-FR" sz="2800"/>
              <a:t> des enseignants polyvalents et aux principes généraux définis pour tous les concours enseignants : un concours qui constitue un jalon déterminant du parcours intégré de formation, et s’inscrit dans le </a:t>
            </a:r>
            <a:r>
              <a:rPr lang="fr-FR" altLang="fr-FR" sz="2800" b="1"/>
              <a:t>cursus de professionnalisation progressive des candidats</a:t>
            </a:r>
            <a:r>
              <a:rPr lang="fr-FR" altLang="fr-FR" sz="2800"/>
              <a:t> ; un concours qui est un acte de </a:t>
            </a:r>
            <a:r>
              <a:rPr lang="fr-FR" altLang="fr-FR" sz="2800" b="1"/>
              <a:t>recrutement et non de certification universitaire ;</a:t>
            </a:r>
            <a:r>
              <a:rPr lang="fr-FR" altLang="fr-FR" sz="2800"/>
              <a:t> un concours, situé en fin de S2 de Master, qui repose sur des épreuves tenant compte d'un parcours progressif de </a:t>
            </a:r>
            <a:r>
              <a:rPr lang="fr-FR" altLang="fr-FR" sz="2800" b="1"/>
              <a:t>professionnalisation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p:txBody>
          <a:bodyPr/>
          <a:lstStyle/>
          <a:p>
            <a:pPr eaLnBrk="1">
              <a:buFont typeface="Times New Roman" charset="0"/>
              <a:buNone/>
              <a:defRPr/>
            </a:pPr>
            <a:r>
              <a:rPr lang="fr-FR">
                <a:cs typeface="+mj-cs"/>
              </a:rPr>
              <a:t>LES EPREUVES</a:t>
            </a:r>
          </a:p>
        </p:txBody>
      </p:sp>
      <p:sp>
        <p:nvSpPr>
          <p:cNvPr id="88067" name="Rectangle 3"/>
          <p:cNvSpPr>
            <a:spLocks noGrp="1" noChangeArrowheads="1"/>
          </p:cNvSpPr>
          <p:nvPr>
            <p:ph type="subTitle" idx="1"/>
          </p:nvPr>
        </p:nvSpPr>
        <p:spPr/>
        <p:txBody>
          <a:bodyPr/>
          <a:lstStyle/>
          <a:p>
            <a:pPr eaLnBrk="1">
              <a:spcAft>
                <a:spcPct val="0"/>
              </a:spcAft>
              <a:buFont typeface="Times New Roman" charset="0"/>
              <a:buNone/>
              <a:defRPr/>
            </a:pPr>
            <a:r>
              <a:rPr lang="fr-FR">
                <a:cs typeface="+mn-cs"/>
              </a:rPr>
              <a:t>ET LEURS OBJECTIFS RESPECTIFS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503238" y="19731"/>
            <a:ext cx="9056687" cy="1247775"/>
          </a:xfrm>
        </p:spPr>
        <p:txBody>
          <a:bodyPr/>
          <a:lstStyle/>
          <a:p>
            <a:r>
              <a:rPr lang="fr-FR" dirty="0"/>
              <a:t>Plan</a:t>
            </a:r>
          </a:p>
        </p:txBody>
      </p:sp>
      <p:sp>
        <p:nvSpPr>
          <p:cNvPr id="6" name="Espace réservé du contenu 5"/>
          <p:cNvSpPr>
            <a:spLocks noGrp="1"/>
          </p:cNvSpPr>
          <p:nvPr>
            <p:ph idx="1"/>
          </p:nvPr>
        </p:nvSpPr>
        <p:spPr>
          <a:xfrm>
            <a:off x="503237" y="1115541"/>
            <a:ext cx="9056687" cy="5688632"/>
          </a:xfrm>
        </p:spPr>
        <p:txBody>
          <a:bodyPr/>
          <a:lstStyle/>
          <a:p>
            <a:pPr marL="457200" indent="-457200">
              <a:buFont typeface="Arial" panose="020B0604020202020204" pitchFamily="34" charset="0"/>
              <a:buChar char="•"/>
            </a:pPr>
            <a:r>
              <a:rPr lang="fr-FR" dirty="0"/>
              <a:t>INSPE Châteauroux : présentation du centre et de ses personnels</a:t>
            </a:r>
          </a:p>
          <a:p>
            <a:pPr marL="457200" indent="-457200">
              <a:buFont typeface="Arial" panose="020B0604020202020204" pitchFamily="34" charset="0"/>
              <a:buChar char="•"/>
            </a:pPr>
            <a:r>
              <a:rPr lang="fr-FR" dirty="0"/>
              <a:t>Le MASTER MEEF</a:t>
            </a:r>
          </a:p>
          <a:p>
            <a:pPr marL="457200" indent="-457200">
              <a:buFont typeface="Arial" panose="020B0604020202020204" pitchFamily="34" charset="0"/>
              <a:buChar char="•"/>
            </a:pPr>
            <a:r>
              <a:rPr lang="fr-FR" dirty="0"/>
              <a:t>Le concours CRPE</a:t>
            </a:r>
          </a:p>
          <a:p>
            <a:pPr marL="457200" indent="-457200">
              <a:buFont typeface="Arial" panose="020B0604020202020204" pitchFamily="34" charset="0"/>
              <a:buChar char="•"/>
            </a:pPr>
            <a:r>
              <a:rPr lang="fr-FR" dirty="0"/>
              <a:t>Une formation </a:t>
            </a:r>
            <a:r>
              <a:rPr lang="fr-FR" dirty="0" err="1"/>
              <a:t>professionnalisante</a:t>
            </a:r>
            <a:r>
              <a:rPr lang="fr-FR" dirty="0"/>
              <a:t> : les stages</a:t>
            </a:r>
          </a:p>
          <a:p>
            <a:pPr marL="457200" indent="-457200">
              <a:buFont typeface="Arial" panose="020B0604020202020204" pitchFamily="34" charset="0"/>
              <a:buChar char="•"/>
            </a:pPr>
            <a:r>
              <a:rPr lang="fr-FR" dirty="0"/>
              <a:t>Référent / tuteur, aides diverses…</a:t>
            </a:r>
          </a:p>
          <a:p>
            <a:pPr marL="457200" indent="-457200">
              <a:buFont typeface="Arial" panose="020B0604020202020204" pitchFamily="34" charset="0"/>
              <a:buChar char="•"/>
            </a:pPr>
            <a:r>
              <a:rPr lang="fr-FR" dirty="0"/>
              <a:t>Statut RNE / RSE</a:t>
            </a:r>
          </a:p>
          <a:p>
            <a:pPr marL="457200" indent="-457200">
              <a:buFont typeface="Arial" panose="020B0604020202020204" pitchFamily="34" charset="0"/>
              <a:buChar char="•"/>
            </a:pPr>
            <a:r>
              <a:rPr lang="fr-FR" dirty="0"/>
              <a:t>La vie à l’INSPE</a:t>
            </a:r>
          </a:p>
          <a:p>
            <a:pPr marL="457200" indent="-457200">
              <a:buFont typeface="Arial" panose="020B0604020202020204" pitchFamily="34" charset="0"/>
              <a:buChar char="•"/>
            </a:pPr>
            <a:r>
              <a:rPr lang="fr-FR" dirty="0"/>
              <a:t>Foire aux questions</a:t>
            </a:r>
          </a:p>
          <a:p>
            <a:pPr marL="457200" indent="-457200">
              <a:buFont typeface="Arial" panose="020B0604020202020204" pitchFamily="34" charset="0"/>
              <a:buChar char="•"/>
            </a:pPr>
            <a:r>
              <a:rPr lang="fr-FR" dirty="0"/>
              <a:t>EDT</a:t>
            </a:r>
          </a:p>
          <a:p>
            <a:pPr marL="457200" indent="-457200">
              <a:buFont typeface="Arial" panose="020B0604020202020204" pitchFamily="34" charset="0"/>
              <a:buChar char="•"/>
            </a:pPr>
            <a:endParaRPr lang="fr-FR" dirty="0"/>
          </a:p>
          <a:p>
            <a:pPr marL="457200" indent="-457200">
              <a:buFont typeface="Arial" panose="020B0604020202020204" pitchFamily="34" charset="0"/>
              <a:buChar char="•"/>
            </a:pPr>
            <a:endParaRPr lang="fr-FR" dirty="0"/>
          </a:p>
        </p:txBody>
      </p:sp>
    </p:spTree>
    <p:extLst>
      <p:ext uri="{BB962C8B-B14F-4D97-AF65-F5344CB8AC3E}">
        <p14:creationId xmlns:p14="http://schemas.microsoft.com/office/powerpoint/2010/main" val="15877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a:defRPr/>
            </a:pPr>
            <a:r>
              <a:rPr lang="fr-FR" altLang="fr-FR" dirty="0"/>
              <a:t>Les épreuves écrites et orales</a:t>
            </a:r>
          </a:p>
        </p:txBody>
      </p:sp>
      <p:pic>
        <p:nvPicPr>
          <p:cNvPr id="154628" name="Picture 4"/>
          <p:cNvPicPr>
            <a:picLocks noGrp="1" noChangeAspect="1" noChangeArrowheads="1"/>
          </p:cNvPicPr>
          <p:nvPr>
            <p:ph type="body" idx="1"/>
          </p:nvPr>
        </p:nvPicPr>
        <p:blipFill>
          <a:blip r:embed="rId3"/>
          <a:srcRect/>
          <a:stretch>
            <a:fillRect/>
          </a:stretch>
        </p:blipFill>
        <p:spPr>
          <a:xfrm>
            <a:off x="180181" y="1871626"/>
            <a:ext cx="9720262" cy="5111750"/>
          </a:xfrm>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Vague 2">
            <a:extLst>
              <a:ext uri="{FF2B5EF4-FFF2-40B4-BE49-F238E27FC236}">
                <a16:creationId xmlns:a16="http://schemas.microsoft.com/office/drawing/2014/main" id="{89561D0E-A583-4B9E-AA2D-09D165E1A0B4}"/>
              </a:ext>
            </a:extLst>
          </p:cNvPr>
          <p:cNvSpPr/>
          <p:nvPr/>
        </p:nvSpPr>
        <p:spPr bwMode="auto">
          <a:xfrm>
            <a:off x="8324897" y="1871626"/>
            <a:ext cx="1368152" cy="576063"/>
          </a:xfrm>
          <a:prstGeom prst="wave">
            <a:avLst>
              <a:gd name="adj1" fmla="val 12500"/>
              <a:gd name="adj2" fmla="val -922"/>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fr-FR" sz="1800" b="0" i="0" u="none" strike="noStrike" cap="none" normalizeH="0" baseline="0" dirty="0">
                <a:ln>
                  <a:noFill/>
                </a:ln>
                <a:solidFill>
                  <a:schemeClr val="bg1"/>
                </a:solidFill>
                <a:effectLst/>
                <a:latin typeface="Arial" charset="0"/>
                <a:ea typeface="ＭＳ Ｐゴシック" charset="0"/>
              </a:rPr>
              <a:t>4h </a:t>
            </a:r>
            <a:r>
              <a:rPr kumimoji="0" lang="fr-FR" sz="1800" b="0" i="0" u="none" strike="noStrike" cap="none" normalizeH="0" baseline="0" dirty="0" err="1">
                <a:ln>
                  <a:noFill/>
                </a:ln>
                <a:solidFill>
                  <a:schemeClr val="bg1"/>
                </a:solidFill>
                <a:effectLst/>
                <a:latin typeface="Arial" charset="0"/>
                <a:ea typeface="ＭＳ Ｐゴシック" charset="0"/>
              </a:rPr>
              <a:t>coeff</a:t>
            </a:r>
            <a:r>
              <a:rPr kumimoji="0" lang="fr-FR" sz="1800" b="0" i="0" u="none" strike="noStrike" cap="none" normalizeH="0" baseline="0" dirty="0">
                <a:ln>
                  <a:noFill/>
                </a:ln>
                <a:solidFill>
                  <a:schemeClr val="bg1"/>
                </a:solidFill>
                <a:effectLst/>
                <a:latin typeface="Arial" charset="0"/>
                <a:ea typeface="ＭＳ Ｐゴシック" charset="0"/>
              </a:rPr>
              <a:t> 2</a:t>
            </a:r>
          </a:p>
        </p:txBody>
      </p:sp>
      <p:sp>
        <p:nvSpPr>
          <p:cNvPr id="8" name="Vague 7">
            <a:extLst>
              <a:ext uri="{FF2B5EF4-FFF2-40B4-BE49-F238E27FC236}">
                <a16:creationId xmlns:a16="http://schemas.microsoft.com/office/drawing/2014/main" id="{6C4B8512-45A8-4F14-9C25-A76453E101A5}"/>
              </a:ext>
            </a:extLst>
          </p:cNvPr>
          <p:cNvSpPr/>
          <p:nvPr/>
        </p:nvSpPr>
        <p:spPr bwMode="auto">
          <a:xfrm>
            <a:off x="8352680" y="3059757"/>
            <a:ext cx="1368152" cy="576063"/>
          </a:xfrm>
          <a:prstGeom prst="wave">
            <a:avLst>
              <a:gd name="adj1" fmla="val 12500"/>
              <a:gd name="adj2" fmla="val -922"/>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fr-FR" sz="1800" b="0" i="0" u="none" strike="noStrike" cap="none" normalizeH="0" baseline="0" dirty="0">
                <a:ln>
                  <a:noFill/>
                </a:ln>
                <a:solidFill>
                  <a:schemeClr val="bg1"/>
                </a:solidFill>
                <a:effectLst/>
                <a:latin typeface="Arial" charset="0"/>
                <a:ea typeface="ＭＳ Ｐゴシック" charset="0"/>
              </a:rPr>
              <a:t>4h </a:t>
            </a:r>
            <a:r>
              <a:rPr kumimoji="0" lang="fr-FR" sz="1800" b="0" i="0" u="none" strike="noStrike" cap="none" normalizeH="0" baseline="0" dirty="0" err="1">
                <a:ln>
                  <a:noFill/>
                </a:ln>
                <a:solidFill>
                  <a:schemeClr val="bg1"/>
                </a:solidFill>
                <a:effectLst/>
                <a:latin typeface="Arial" charset="0"/>
                <a:ea typeface="ＭＳ Ｐゴシック" charset="0"/>
              </a:rPr>
              <a:t>coeff</a:t>
            </a:r>
            <a:r>
              <a:rPr kumimoji="0" lang="fr-FR" sz="1800" b="0" i="0" u="none" strike="noStrike" cap="none" normalizeH="0" baseline="0" dirty="0">
                <a:ln>
                  <a:noFill/>
                </a:ln>
                <a:solidFill>
                  <a:schemeClr val="bg1"/>
                </a:solidFill>
                <a:effectLst/>
                <a:latin typeface="Arial" charset="0"/>
                <a:ea typeface="ＭＳ Ｐゴシック" charset="0"/>
              </a:rPr>
              <a:t> 2</a:t>
            </a:r>
          </a:p>
        </p:txBody>
      </p:sp>
      <p:sp>
        <p:nvSpPr>
          <p:cNvPr id="9" name="Vague 8">
            <a:extLst>
              <a:ext uri="{FF2B5EF4-FFF2-40B4-BE49-F238E27FC236}">
                <a16:creationId xmlns:a16="http://schemas.microsoft.com/office/drawing/2014/main" id="{7675928D-3263-42A8-BC5D-B592EEF2B468}"/>
              </a:ext>
            </a:extLst>
          </p:cNvPr>
          <p:cNvSpPr/>
          <p:nvPr/>
        </p:nvSpPr>
        <p:spPr bwMode="auto">
          <a:xfrm>
            <a:off x="6597524" y="5003973"/>
            <a:ext cx="3095525" cy="576063"/>
          </a:xfrm>
          <a:prstGeom prst="wave">
            <a:avLst>
              <a:gd name="adj1" fmla="val 12500"/>
              <a:gd name="adj2" fmla="val -922"/>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fr-FR" sz="1800" b="0" i="0" u="none" strike="noStrike" cap="none" normalizeH="0" baseline="0" dirty="0">
                <a:ln>
                  <a:noFill/>
                </a:ln>
                <a:solidFill>
                  <a:schemeClr val="bg1"/>
                </a:solidFill>
                <a:effectLst/>
                <a:latin typeface="Arial" charset="0"/>
                <a:ea typeface="ＭＳ Ｐゴシック" charset="0"/>
              </a:rPr>
              <a:t>20min + 40 min : 60pts</a:t>
            </a:r>
          </a:p>
        </p:txBody>
      </p:sp>
      <p:sp>
        <p:nvSpPr>
          <p:cNvPr id="12" name="Vague 11">
            <a:extLst>
              <a:ext uri="{FF2B5EF4-FFF2-40B4-BE49-F238E27FC236}">
                <a16:creationId xmlns:a16="http://schemas.microsoft.com/office/drawing/2014/main" id="{8FDF885E-8956-4C5E-B877-5DBA707C5A1C}"/>
              </a:ext>
            </a:extLst>
          </p:cNvPr>
          <p:cNvSpPr/>
          <p:nvPr/>
        </p:nvSpPr>
        <p:spPr bwMode="auto">
          <a:xfrm>
            <a:off x="6625307" y="6608555"/>
            <a:ext cx="3095525" cy="576063"/>
          </a:xfrm>
          <a:prstGeom prst="wave">
            <a:avLst>
              <a:gd name="adj1" fmla="val 12500"/>
              <a:gd name="adj2" fmla="val -922"/>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charset="0"/>
              <a:buNone/>
              <a:tabLst/>
            </a:pPr>
            <a:r>
              <a:rPr kumimoji="0" lang="fr-FR" sz="1800" b="0" i="0" u="none" strike="noStrike" cap="none" normalizeH="0" baseline="0" dirty="0">
                <a:ln>
                  <a:noFill/>
                </a:ln>
                <a:solidFill>
                  <a:schemeClr val="bg1"/>
                </a:solidFill>
                <a:effectLst/>
                <a:latin typeface="Arial" charset="0"/>
                <a:ea typeface="ＭＳ Ｐゴシック" charset="0"/>
              </a:rPr>
              <a:t>3h + 1h15 min : 100 pts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ctrTitle"/>
          </p:nvPr>
        </p:nvSpPr>
        <p:spPr>
          <a:xfrm>
            <a:off x="792118" y="611485"/>
            <a:ext cx="8569325" cy="2232248"/>
          </a:xfrm>
        </p:spPr>
        <p:txBody>
          <a:bodyPr/>
          <a:lstStyle/>
          <a:p>
            <a:pPr eaLnBrk="1">
              <a:defRPr/>
            </a:pPr>
            <a:r>
              <a:rPr lang="fr-FR" altLang="fr-FR" sz="3200" b="1" dirty="0"/>
              <a:t>CRPE</a:t>
            </a:r>
            <a:br>
              <a:rPr lang="fr-FR" altLang="fr-FR" sz="3200" b="1" dirty="0">
                <a:solidFill>
                  <a:srgbClr val="0084D1"/>
                </a:solidFill>
              </a:rPr>
            </a:br>
            <a:r>
              <a:rPr lang="fr-FR" altLang="fr-FR" sz="3200" dirty="0"/>
              <a:t>Informations</a:t>
            </a:r>
            <a:br>
              <a:rPr lang="fr-FR" altLang="fr-FR" sz="3200" dirty="0"/>
            </a:br>
            <a:r>
              <a:rPr lang="fr-FR" altLang="fr-FR" sz="3200" dirty="0">
                <a:hlinkClick r:id="rId2"/>
              </a:rPr>
              <a:t>http://www.devenirenseignant.gouv.fr/pid33983/enseigner-maternelle-elementaire-crpe.html</a:t>
            </a:r>
            <a:br>
              <a:rPr lang="fr-FR" altLang="fr-FR" sz="3200" dirty="0"/>
            </a:br>
            <a:endParaRPr lang="fr-FR" altLang="fr-FR"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24" y="2483693"/>
            <a:ext cx="9073008" cy="4942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041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03238" y="301626"/>
            <a:ext cx="9056687" cy="885924"/>
          </a:xfrm>
        </p:spPr>
        <p:txBody>
          <a:bodyPr/>
          <a:lstStyle/>
          <a:p>
            <a:pPr>
              <a:defRPr/>
            </a:pPr>
            <a:r>
              <a:rPr lang="fr-FR" altLang="fr-FR" sz="2800" dirty="0"/>
              <a:t>Les différents concours</a:t>
            </a:r>
            <a:br>
              <a:rPr lang="fr-FR" altLang="fr-FR" sz="2800" dirty="0"/>
            </a:br>
            <a:r>
              <a:rPr lang="fr-FR" altLang="fr-FR" sz="1600" dirty="0">
                <a:hlinkClick r:id="rId2"/>
              </a:rPr>
              <a:t>http://www.devenirenseignant.gouv.fr/pid33983/enseigner-maternelle-elementaire-crpe.html</a:t>
            </a:r>
            <a:r>
              <a:rPr lang="fr-FR" altLang="fr-FR" sz="1600" dirty="0"/>
              <a:t> </a:t>
            </a:r>
            <a:endParaRPr lang="fr-FR" dirty="0"/>
          </a:p>
        </p:txBody>
      </p:sp>
      <p:sp>
        <p:nvSpPr>
          <p:cNvPr id="3" name="Espace réservé du contenu 2"/>
          <p:cNvSpPr>
            <a:spLocks noGrp="1"/>
          </p:cNvSpPr>
          <p:nvPr>
            <p:ph idx="1"/>
          </p:nvPr>
        </p:nvSpPr>
        <p:spPr>
          <a:xfrm>
            <a:off x="503808" y="1115541"/>
            <a:ext cx="9056687" cy="5268912"/>
          </a:xfrm>
        </p:spPr>
        <p:txBody>
          <a:bodyPr/>
          <a:lstStyle/>
          <a:p>
            <a:r>
              <a:rPr lang="fr-FR" dirty="0"/>
              <a:t> </a:t>
            </a:r>
            <a:endParaRPr lang="fr-FR" sz="16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08" y="1634660"/>
            <a:ext cx="9074073" cy="4345185"/>
          </a:xfrm>
          <a:prstGeom prst="rect">
            <a:avLst/>
          </a:prstGeom>
        </p:spPr>
      </p:pic>
      <p:sp>
        <p:nvSpPr>
          <p:cNvPr id="6" name="Ellipse 5"/>
          <p:cNvSpPr/>
          <p:nvPr/>
        </p:nvSpPr>
        <p:spPr bwMode="auto">
          <a:xfrm>
            <a:off x="1727944" y="5302663"/>
            <a:ext cx="2588626" cy="633063"/>
          </a:xfrm>
          <a:prstGeom prst="ellipse">
            <a:avLst/>
          </a:prstGeom>
          <a:solidFill>
            <a:srgbClr val="00B8FF">
              <a:alpha val="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fr-FR" sz="1800" b="0" i="0" u="none" strike="noStrike" cap="none" normalizeH="0" baseline="0">
              <a:ln>
                <a:noFill/>
              </a:ln>
              <a:solidFill>
                <a:schemeClr val="bg1"/>
              </a:solidFill>
              <a:effectLst/>
              <a:latin typeface="Arial" charset="0"/>
              <a:ea typeface="ＭＳ Ｐゴシック" charset="0"/>
            </a:endParaRPr>
          </a:p>
        </p:txBody>
      </p:sp>
      <p:sp>
        <p:nvSpPr>
          <p:cNvPr id="2" name="Flèche vers le bas 1"/>
          <p:cNvSpPr/>
          <p:nvPr/>
        </p:nvSpPr>
        <p:spPr bwMode="auto">
          <a:xfrm>
            <a:off x="2880072" y="3807252"/>
            <a:ext cx="360040" cy="1495411"/>
          </a:xfrm>
          <a:prstGeom prst="down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fr-FR" sz="1800" b="0" i="0" u="none" strike="noStrike" cap="none" normalizeH="0" baseline="0">
              <a:ln>
                <a:noFill/>
              </a:ln>
              <a:solidFill>
                <a:schemeClr val="bg1"/>
              </a:solidFill>
              <a:effectLst/>
              <a:latin typeface="Arial" charset="0"/>
              <a:ea typeface="ＭＳ Ｐゴシック" charset="0"/>
            </a:endParaRPr>
          </a:p>
        </p:txBody>
      </p:sp>
    </p:spTree>
    <p:extLst>
      <p:ext uri="{BB962C8B-B14F-4D97-AF65-F5344CB8AC3E}">
        <p14:creationId xmlns:p14="http://schemas.microsoft.com/office/powerpoint/2010/main" val="380992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03238" y="301625"/>
            <a:ext cx="9056687" cy="1173955"/>
          </a:xfrm>
        </p:spPr>
        <p:txBody>
          <a:bodyPr/>
          <a:lstStyle/>
          <a:p>
            <a:pPr>
              <a:defRPr/>
            </a:pPr>
            <a:r>
              <a:rPr lang="fr-FR" sz="2800" dirty="0">
                <a:solidFill>
                  <a:srgbClr val="FF0000"/>
                </a:solidFill>
              </a:rPr>
              <a:t>Six concours du CRPE </a:t>
            </a:r>
            <a:r>
              <a:rPr lang="fr-FR" sz="2800" dirty="0"/>
              <a:t>peuvent être organisés, pour des profils différents :</a:t>
            </a:r>
            <a:br>
              <a:rPr lang="fr-FR" altLang="fr-FR" sz="2800" dirty="0"/>
            </a:br>
            <a:r>
              <a:rPr lang="fr-FR" altLang="fr-FR" sz="1600" dirty="0">
                <a:hlinkClick r:id="rId2"/>
              </a:rPr>
              <a:t>http://www.devenirenseignant.gouv.fr/pid33983/enseigner-maternelle-elementaire-crpe.html</a:t>
            </a:r>
            <a:r>
              <a:rPr lang="fr-FR" altLang="fr-FR" sz="1600" dirty="0"/>
              <a:t> </a:t>
            </a:r>
            <a:endParaRPr lang="fr-FR" dirty="0"/>
          </a:p>
        </p:txBody>
      </p:sp>
      <p:sp>
        <p:nvSpPr>
          <p:cNvPr id="3" name="Espace réservé du contenu 2"/>
          <p:cNvSpPr>
            <a:spLocks noGrp="1"/>
          </p:cNvSpPr>
          <p:nvPr>
            <p:ph idx="1"/>
          </p:nvPr>
        </p:nvSpPr>
        <p:spPr>
          <a:xfrm>
            <a:off x="511968" y="1835621"/>
            <a:ext cx="9056687" cy="5268912"/>
          </a:xfrm>
        </p:spPr>
        <p:txBody>
          <a:bodyPr/>
          <a:lstStyle/>
          <a:p>
            <a:r>
              <a:rPr lang="fr-FR" sz="1600" dirty="0"/>
              <a:t>Le </a:t>
            </a:r>
            <a:r>
              <a:rPr lang="fr-FR" sz="1600" b="1" dirty="0"/>
              <a:t>CRPE externe</a:t>
            </a:r>
            <a:r>
              <a:rPr lang="fr-FR" sz="1600" dirty="0"/>
              <a:t> s'adresse aux étudiants inscrits en master 1 ou master 2 ainsi qu'aux personnes qui remplissent les conditions pour s'inscrire en deuxième année de Master et celles qui détiennent déjà un diplôme de master (ou un équivalent).</a:t>
            </a:r>
          </a:p>
          <a:p>
            <a:r>
              <a:rPr lang="fr-FR" sz="1600" dirty="0"/>
              <a:t>Le </a:t>
            </a:r>
            <a:r>
              <a:rPr lang="fr-FR" sz="1600" b="1" dirty="0"/>
              <a:t>CRPE externe spécial</a:t>
            </a:r>
            <a:r>
              <a:rPr lang="fr-FR" sz="1600" dirty="0"/>
              <a:t> s'adresse aux mêmes personnes que le CRPE externe. Sa particularité est d'avoir deux épreuves supplémentaires portant chacune sur une langue régionale.</a:t>
            </a:r>
          </a:p>
          <a:p>
            <a:r>
              <a:rPr lang="fr-FR" sz="1600" dirty="0"/>
              <a:t>Le </a:t>
            </a:r>
            <a:r>
              <a:rPr lang="fr-FR" sz="1600" b="1" dirty="0"/>
              <a:t>troisième CRPE</a:t>
            </a:r>
            <a:r>
              <a:rPr lang="fr-FR" sz="1600" dirty="0"/>
              <a:t> est accessible à tous ceux qui ont au moins cinq ans d'expérience professionnelle dans le secteur privé, sans condition de diplôme.</a:t>
            </a:r>
          </a:p>
          <a:p>
            <a:r>
              <a:rPr lang="fr-FR" sz="1600" dirty="0"/>
              <a:t>Le </a:t>
            </a:r>
            <a:r>
              <a:rPr lang="fr-FR" sz="1600" b="1" dirty="0"/>
              <a:t>second CRPE</a:t>
            </a:r>
            <a:r>
              <a:rPr lang="fr-FR" sz="1600" dirty="0"/>
              <a:t> interne concerne certaines personnes qui ont déjà travaillé dans la fonction publique, qui peuvent justifier de trois ans d'expérience dans un service public et qui détiennent une licence (ou équivalent).</a:t>
            </a:r>
          </a:p>
          <a:p>
            <a:r>
              <a:rPr lang="fr-FR" sz="1600" dirty="0"/>
              <a:t>Le </a:t>
            </a:r>
            <a:r>
              <a:rPr lang="fr-FR" sz="1600" b="1" dirty="0"/>
              <a:t>second CRPE interne spécial</a:t>
            </a:r>
            <a:r>
              <a:rPr lang="fr-FR" sz="1600" dirty="0"/>
              <a:t> s'adresse aux mêmes personnes que le second CRPE interne. Sa particularité est d'avoir deux épreuves supplémentaires portant chacune sur une langue régionale.</a:t>
            </a:r>
          </a:p>
          <a:p>
            <a:r>
              <a:rPr lang="fr-FR" sz="1600" dirty="0"/>
              <a:t>Le </a:t>
            </a:r>
            <a:r>
              <a:rPr lang="fr-FR" sz="1600" b="1" dirty="0"/>
              <a:t>premier CRPE interne</a:t>
            </a:r>
            <a:r>
              <a:rPr lang="fr-FR" sz="1600" dirty="0"/>
              <a:t> est réservé aux instituteurs titulaires qui justifient de trois années de services effectifs.</a:t>
            </a:r>
          </a:p>
          <a:p>
            <a:r>
              <a:rPr lang="fr-FR" sz="1600" dirty="0"/>
              <a:t>Il existe également un examen professionnalisé réservé de recrutement de professeurs des écoles qui s'adresse à certains agents contractuels remplissant des conditions d'ancienneté. </a:t>
            </a:r>
          </a:p>
        </p:txBody>
      </p:sp>
    </p:spTree>
    <p:extLst>
      <p:ext uri="{BB962C8B-B14F-4D97-AF65-F5344CB8AC3E}">
        <p14:creationId xmlns:p14="http://schemas.microsoft.com/office/powerpoint/2010/main" val="238554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503238" y="346075"/>
            <a:ext cx="9070975" cy="636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pic>
        <p:nvPicPr>
          <p:cNvPr id="2" name="Image 1"/>
          <p:cNvPicPr>
            <a:picLocks noChangeAspect="1"/>
          </p:cNvPicPr>
          <p:nvPr/>
        </p:nvPicPr>
        <p:blipFill>
          <a:blip r:embed="rId3"/>
          <a:stretch>
            <a:fillRect/>
          </a:stretch>
        </p:blipFill>
        <p:spPr>
          <a:xfrm>
            <a:off x="0" y="-20857"/>
            <a:ext cx="10643066" cy="7580531"/>
          </a:xfrm>
          <a:prstGeom prst="rect">
            <a:avLst/>
          </a:prstGeom>
        </p:spPr>
      </p:pic>
      <p:sp>
        <p:nvSpPr>
          <p:cNvPr id="16387" name="Text Box 3"/>
          <p:cNvSpPr txBox="1">
            <a:spLocks noChangeArrowheads="1"/>
          </p:cNvSpPr>
          <p:nvPr/>
        </p:nvSpPr>
        <p:spPr bwMode="auto">
          <a:xfrm>
            <a:off x="-144264" y="179437"/>
            <a:ext cx="5688632" cy="1900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30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gn="ctr">
              <a:buClrTx/>
              <a:buFontTx/>
              <a:buNone/>
              <a:defRPr/>
            </a:pPr>
            <a:r>
              <a:rPr lang="fr-FR" sz="3200" b="1" dirty="0">
                <a:solidFill>
                  <a:schemeClr val="tx1"/>
                </a:solidFill>
              </a:rPr>
              <a:t>CONSTRUIRE DES </a:t>
            </a:r>
          </a:p>
          <a:p>
            <a:pPr algn="ctr">
              <a:buClrTx/>
              <a:buFontTx/>
              <a:buNone/>
              <a:defRPr/>
            </a:pPr>
            <a:r>
              <a:rPr lang="fr-FR" sz="3200" b="1" dirty="0">
                <a:solidFill>
                  <a:schemeClr val="tx1"/>
                </a:solidFill>
              </a:rPr>
              <a:t>COMPETENCES</a:t>
            </a:r>
          </a:p>
          <a:p>
            <a:pPr algn="ctr">
              <a:buClrTx/>
              <a:buFontTx/>
              <a:buNone/>
              <a:defRPr/>
            </a:pPr>
            <a:r>
              <a:rPr lang="fr-FR" sz="3200" b="1" dirty="0">
                <a:solidFill>
                  <a:schemeClr val="tx1"/>
                </a:solidFill>
              </a:rPr>
              <a:t>PROFESSIONNELLES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03808" y="107429"/>
            <a:ext cx="9056687" cy="1247775"/>
          </a:xfrm>
        </p:spPr>
        <p:txBody>
          <a:bodyPr/>
          <a:lstStyle/>
          <a:p>
            <a:pPr eaLnBrk="1">
              <a:buFont typeface="Times New Roman" charset="0"/>
              <a:buNone/>
              <a:defRPr/>
            </a:pPr>
            <a:r>
              <a:rPr lang="fr-FR" dirty="0">
                <a:cs typeface="+mj-cs"/>
              </a:rPr>
              <a:t>EN MASTER 1</a:t>
            </a:r>
          </a:p>
        </p:txBody>
      </p:sp>
      <p:sp>
        <p:nvSpPr>
          <p:cNvPr id="144387" name="Rectangle 3"/>
          <p:cNvSpPr>
            <a:spLocks noGrp="1" noChangeArrowheads="1"/>
          </p:cNvSpPr>
          <p:nvPr>
            <p:ph type="body" idx="1"/>
          </p:nvPr>
        </p:nvSpPr>
        <p:spPr>
          <a:xfrm>
            <a:off x="215900" y="1475581"/>
            <a:ext cx="9864725" cy="4975225"/>
          </a:xfrm>
        </p:spPr>
        <p:txBody>
          <a:bodyPr/>
          <a:lstStyle/>
          <a:p>
            <a:pPr eaLnBrk="1">
              <a:defRPr/>
            </a:pPr>
            <a:r>
              <a:rPr lang="fr-FR" altLang="fr-FR" sz="2800" dirty="0"/>
              <a:t>PREMIER CONTACT AVEC LE MONDE PROFESSIONNEL :</a:t>
            </a:r>
          </a:p>
          <a:p>
            <a:pPr eaLnBrk="1">
              <a:defRPr/>
            </a:pPr>
            <a:r>
              <a:rPr lang="fr-FR" altLang="fr-FR" dirty="0"/>
              <a:t>Des stages en école :</a:t>
            </a:r>
          </a:p>
          <a:p>
            <a:pPr eaLnBrk="1">
              <a:defRPr/>
            </a:pPr>
            <a:r>
              <a:rPr lang="fr-FR" altLang="fr-FR" dirty="0"/>
              <a:t>2 semaines de stage d’observation et de pratique accompagnée après la Toussaint chez un MAT ou un PEMF (du lundi </a:t>
            </a:r>
            <a:r>
              <a:rPr lang="fr-FR" altLang="fr-FR" dirty="0">
                <a:solidFill>
                  <a:srgbClr val="FF0000"/>
                </a:solidFill>
              </a:rPr>
              <a:t>12 novembre 2019 </a:t>
            </a:r>
            <a:r>
              <a:rPr lang="fr-FR" altLang="fr-FR" dirty="0"/>
              <a:t>au vendredi </a:t>
            </a:r>
            <a:r>
              <a:rPr lang="fr-FR" altLang="fr-FR" dirty="0">
                <a:solidFill>
                  <a:srgbClr val="FF0000"/>
                </a:solidFill>
              </a:rPr>
              <a:t>lundi 25 novembre 2019</a:t>
            </a:r>
            <a:r>
              <a:rPr lang="fr-FR" altLang="fr-FR" dirty="0"/>
              <a:t>) </a:t>
            </a:r>
            <a:r>
              <a:rPr lang="fr-FR" altLang="fr-FR" sz="1400" dirty="0"/>
              <a:t>=&gt; Prise de contact le 07/11/2019</a:t>
            </a:r>
          </a:p>
          <a:p>
            <a:pPr eaLnBrk="1">
              <a:defRPr/>
            </a:pPr>
            <a:r>
              <a:rPr lang="fr-FR" altLang="fr-FR" dirty="0"/>
              <a:t>Un stage groupé en Janvier : du Lundi </a:t>
            </a:r>
            <a:r>
              <a:rPr lang="fr-FR" altLang="fr-FR" dirty="0">
                <a:solidFill>
                  <a:srgbClr val="FF0000"/>
                </a:solidFill>
              </a:rPr>
              <a:t>20 janvier 2020 </a:t>
            </a:r>
            <a:r>
              <a:rPr lang="fr-FR" altLang="fr-FR" dirty="0"/>
              <a:t>au vendredi </a:t>
            </a:r>
            <a:r>
              <a:rPr lang="fr-FR" altLang="fr-FR" dirty="0">
                <a:solidFill>
                  <a:srgbClr val="FF0000"/>
                </a:solidFill>
              </a:rPr>
              <a:t>24 janvier 2020 </a:t>
            </a:r>
            <a:r>
              <a:rPr lang="fr-FR" altLang="fr-FR" sz="1400" dirty="0"/>
              <a:t>=&gt; Prise de contact le 16/01/2020</a:t>
            </a:r>
          </a:p>
          <a:p>
            <a:pPr eaLnBrk="1">
              <a:defRPr/>
            </a:pPr>
            <a:r>
              <a:rPr lang="fr-FR" altLang="fr-FR" dirty="0"/>
              <a:t>5 jours de stage filé : dates à déterminer . </a:t>
            </a:r>
            <a:r>
              <a:rPr lang="fr-FR" altLang="fr-FR" sz="1400" dirty="0"/>
              <a:t>( </a:t>
            </a:r>
            <a:r>
              <a:rPr lang="fr-FR" altLang="fr-FR" sz="1400" dirty="0">
                <a:solidFill>
                  <a:srgbClr val="00B050"/>
                </a:solidFill>
              </a:rPr>
              <a:t>Permettre parfois d’expérimenter les activités servant de support au dossier d’option…</a:t>
            </a:r>
            <a:r>
              <a:rPr lang="fr-FR" altLang="fr-FR" sz="1400" dirty="0"/>
              <a:t>)</a:t>
            </a:r>
          </a:p>
          <a:p>
            <a:pPr eaLnBrk="1">
              <a:defRPr/>
            </a:pPr>
            <a:endParaRPr lang="fr-FR" alt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503238" y="0"/>
            <a:ext cx="9056687" cy="1331913"/>
          </a:xfrm>
        </p:spPr>
        <p:txBody>
          <a:bodyPr/>
          <a:lstStyle/>
          <a:p>
            <a:pPr eaLnBrk="1">
              <a:buFont typeface="Times New Roman" charset="0"/>
              <a:buNone/>
              <a:defRPr/>
            </a:pPr>
            <a:r>
              <a:rPr lang="fr-FR" b="1" dirty="0">
                <a:cs typeface="+mj-cs"/>
              </a:rPr>
              <a:t>Un</a:t>
            </a:r>
            <a:r>
              <a:rPr lang="fr-FR" dirty="0">
                <a:cs typeface="+mj-cs"/>
              </a:rPr>
              <a:t> </a:t>
            </a:r>
            <a:r>
              <a:rPr lang="fr-FR" b="1" dirty="0">
                <a:cs typeface="+mj-cs"/>
              </a:rPr>
              <a:t>stage d'ouverture professionnelle </a:t>
            </a:r>
            <a:r>
              <a:rPr lang="fr-FR" b="1" dirty="0">
                <a:solidFill>
                  <a:srgbClr val="FF0000"/>
                </a:solidFill>
                <a:cs typeface="+mj-cs"/>
              </a:rPr>
              <a:t>(SOP)</a:t>
            </a:r>
            <a:r>
              <a:rPr lang="fr-FR" dirty="0">
                <a:solidFill>
                  <a:srgbClr val="FF0000"/>
                </a:solidFill>
                <a:cs typeface="+mj-cs"/>
              </a:rPr>
              <a:t> </a:t>
            </a:r>
          </a:p>
        </p:txBody>
      </p:sp>
      <p:sp>
        <p:nvSpPr>
          <p:cNvPr id="155651" name="Rectangle 3"/>
          <p:cNvSpPr>
            <a:spLocks noGrp="1" noChangeArrowheads="1"/>
          </p:cNvSpPr>
          <p:nvPr>
            <p:ph type="body" idx="1"/>
          </p:nvPr>
        </p:nvSpPr>
        <p:spPr>
          <a:xfrm>
            <a:off x="503237" y="1547813"/>
            <a:ext cx="9056687" cy="6011862"/>
          </a:xfrm>
        </p:spPr>
        <p:txBody>
          <a:bodyPr/>
          <a:lstStyle/>
          <a:p>
            <a:pPr algn="just" eaLnBrk="1">
              <a:defRPr/>
            </a:pPr>
            <a:r>
              <a:rPr lang="fr-FR" altLang="fr-FR" sz="2400" b="1" dirty="0"/>
              <a:t>Objectif :</a:t>
            </a:r>
            <a:r>
              <a:rPr lang="fr-FR" altLang="fr-FR" sz="2400" dirty="0"/>
              <a:t> Découvrir un autre lieu, un autre métier en lien avec la formation et/ou un public différent. Savoir élaborer un projet à visée éducative et travailler en équipe. </a:t>
            </a:r>
          </a:p>
          <a:p>
            <a:pPr algn="just" eaLnBrk="1">
              <a:defRPr/>
            </a:pPr>
            <a:endParaRPr lang="fr-FR" altLang="fr-FR" sz="2400" b="1" dirty="0"/>
          </a:p>
          <a:p>
            <a:pPr algn="just" eaLnBrk="1">
              <a:defRPr/>
            </a:pPr>
            <a:r>
              <a:rPr lang="fr-FR" altLang="fr-FR" sz="2400" b="1" dirty="0"/>
              <a:t>Réalisation :</a:t>
            </a:r>
            <a:r>
              <a:rPr lang="fr-FR" altLang="fr-FR" sz="2400" dirty="0"/>
              <a:t> Les étudiant(e)s peuvent choisir entre un projet de stage individuel ou un projet collectif. </a:t>
            </a:r>
          </a:p>
          <a:p>
            <a:pPr algn="just" eaLnBrk="1">
              <a:defRPr/>
            </a:pPr>
            <a:endParaRPr lang="fr-FR" altLang="fr-FR" sz="2400" dirty="0"/>
          </a:p>
          <a:p>
            <a:pPr algn="just" eaLnBrk="1">
              <a:defRPr/>
            </a:pPr>
            <a:r>
              <a:rPr lang="fr-FR" altLang="fr-FR" sz="2400" b="1" dirty="0"/>
              <a:t>Conception :</a:t>
            </a:r>
            <a:r>
              <a:rPr lang="fr-FR" altLang="fr-FR" sz="2400" dirty="0"/>
              <a:t>Temps libéré à partir du 28 novembre jusqu’aux vacances de Février : attention à s’y prendre suffisamment tôt…</a:t>
            </a:r>
          </a:p>
          <a:p>
            <a:pPr algn="just" eaLnBrk="1">
              <a:defRPr/>
            </a:pPr>
            <a:endParaRPr lang="fr-FR" altLang="fr-FR" sz="2400" dirty="0"/>
          </a:p>
          <a:p>
            <a:pPr algn="just" eaLnBrk="1">
              <a:defRPr/>
            </a:pPr>
            <a:r>
              <a:rPr lang="fr-FR" altLang="fr-FR" sz="2400" b="1" dirty="0"/>
              <a:t>Mise en œuvre </a:t>
            </a:r>
            <a:r>
              <a:rPr lang="fr-FR" altLang="fr-FR" sz="2400" dirty="0"/>
              <a:t>: second semestre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1000" r="-3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08064" y="2987749"/>
            <a:ext cx="6824439" cy="1247775"/>
          </a:xfrm>
        </p:spPr>
        <p:txBody>
          <a:bodyPr/>
          <a:lstStyle/>
          <a:p>
            <a:r>
              <a:rPr lang="fr-FR" dirty="0">
                <a:solidFill>
                  <a:srgbClr val="C00000"/>
                </a:solidFill>
              </a:rPr>
              <a:t>Individualisation de la formation</a:t>
            </a:r>
          </a:p>
        </p:txBody>
      </p:sp>
    </p:spTree>
    <p:extLst>
      <p:ext uri="{BB962C8B-B14F-4D97-AF65-F5344CB8AC3E}">
        <p14:creationId xmlns:p14="http://schemas.microsoft.com/office/powerpoint/2010/main" val="2975486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p:txBody>
          <a:bodyPr/>
          <a:lstStyle/>
          <a:p>
            <a:pPr eaLnBrk="1">
              <a:defRPr/>
            </a:pPr>
            <a:r>
              <a:rPr lang="fr-FR" altLang="fr-FR" sz="4000"/>
              <a:t>POUR VOUS AIDER, VOUS SUIVRE TOUT AU LONG DE L’ANNEE</a:t>
            </a:r>
          </a:p>
        </p:txBody>
      </p:sp>
      <p:sp>
        <p:nvSpPr>
          <p:cNvPr id="145412" name="Rectangle 4"/>
          <p:cNvSpPr>
            <a:spLocks noGrp="1" noChangeArrowheads="1"/>
          </p:cNvSpPr>
          <p:nvPr>
            <p:ph type="subTitle" idx="1"/>
          </p:nvPr>
        </p:nvSpPr>
        <p:spPr/>
        <p:txBody>
          <a:bodyPr/>
          <a:lstStyle/>
          <a:p>
            <a:pPr eaLnBrk="1">
              <a:spcAft>
                <a:spcPct val="0"/>
              </a:spcAft>
              <a:defRPr/>
            </a:pPr>
            <a:r>
              <a:rPr lang="fr-FR" altLang="fr-FR"/>
              <a:t>Un formateur qui sera votre référent et qui vous rencontrera régulièrement</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160" y="755501"/>
            <a:ext cx="2095500" cy="13944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Grp="1" noChangeArrowheads="1"/>
          </p:cNvSpPr>
          <p:nvPr>
            <p:ph type="ctrTitle"/>
          </p:nvPr>
        </p:nvSpPr>
        <p:spPr/>
        <p:txBody>
          <a:bodyPr/>
          <a:lstStyle/>
          <a:p>
            <a:pPr eaLnBrk="1">
              <a:defRPr/>
            </a:pPr>
            <a:r>
              <a:rPr lang="fr-FR" altLang="fr-FR"/>
              <a:t>Vos statuts spécifiques</a:t>
            </a:r>
          </a:p>
        </p:txBody>
      </p:sp>
      <p:sp>
        <p:nvSpPr>
          <p:cNvPr id="147461" name="Rectangle 5"/>
          <p:cNvSpPr>
            <a:spLocks noGrp="1" noChangeArrowheads="1"/>
          </p:cNvSpPr>
          <p:nvPr>
            <p:ph type="subTitle" idx="1"/>
          </p:nvPr>
        </p:nvSpPr>
        <p:spPr/>
        <p:txBody>
          <a:bodyPr/>
          <a:lstStyle/>
          <a:p>
            <a:pPr eaLnBrk="1">
              <a:spcAft>
                <a:spcPct val="0"/>
              </a:spcAft>
              <a:buFont typeface="Times New Roman" charset="0"/>
              <a:buNone/>
              <a:defRPr/>
            </a:pPr>
            <a:r>
              <a:rPr lang="fr-FR">
                <a:cs typeface="+mn-cs"/>
              </a:rPr>
              <a:t>Etudiant RNE/RSE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Text Box 2"/>
          <p:cNvSpPr txBox="1">
            <a:spLocks noChangeArrowheads="1"/>
          </p:cNvSpPr>
          <p:nvPr/>
        </p:nvSpPr>
        <p:spPr bwMode="auto">
          <a:xfrm>
            <a:off x="503238" y="301625"/>
            <a:ext cx="9070975" cy="645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pic>
        <p:nvPicPr>
          <p:cNvPr id="4100" name="Picture 5" descr="logo_espe_et_logo_univ"/>
          <p:cNvPicPr>
            <a:picLocks noChangeAspect="1" noChangeArrowheads="1"/>
          </p:cNvPicPr>
          <p:nvPr/>
        </p:nvPicPr>
        <p:blipFill>
          <a:blip r:embed="rId4"/>
          <a:srcRect/>
          <a:stretch>
            <a:fillRect/>
          </a:stretch>
        </p:blipFill>
        <p:spPr bwMode="auto">
          <a:xfrm>
            <a:off x="-26982" y="341816"/>
            <a:ext cx="10080625" cy="2211387"/>
          </a:xfrm>
          <a:prstGeom prst="rect">
            <a:avLst/>
          </a:prstGeom>
          <a:noFill/>
          <a:ln w="9525">
            <a:noFill/>
            <a:miter lim="800000"/>
            <a:headEnd/>
            <a:tailEnd/>
          </a:ln>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725" y="3001201"/>
            <a:ext cx="6350000" cy="212090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780" y="5570099"/>
            <a:ext cx="6879890" cy="18143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body"/>
          </p:nvPr>
        </p:nvSpPr>
        <p:spPr>
          <a:xfrm>
            <a:off x="576263" y="611188"/>
            <a:ext cx="8856662" cy="525688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28080" anchor="t"/>
          <a:lstStyle/>
          <a:p>
            <a:pPr marL="561975" indent="-457200" algn="l" eaLnBrk="1">
              <a:spcAft>
                <a:spcPts val="1425"/>
              </a:spcAft>
              <a:buClrTx/>
              <a:buFont typeface="Arial" pitchFamily="34" charset="0"/>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fr-FR" altLang="fr-FR" sz="2800" dirty="0"/>
              <a:t>Régimes spéciaux d'Etudes (RSE)</a:t>
            </a:r>
          </a:p>
          <a:p>
            <a:pPr marL="1484313" lvl="1" indent="-566738" algn="l" eaLnBrk="1">
              <a:spcAft>
                <a:spcPts val="1138"/>
              </a:spcAft>
              <a:buClrTx/>
              <a:buFontTx/>
              <a:buNone/>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fr-FR" altLang="fr-FR" sz="2600" dirty="0">
                <a:latin typeface="Arial" pitchFamily="34" charset="0"/>
                <a:ea typeface="ＭＳ Ｐゴシック" pitchFamily="34" charset="-128"/>
              </a:rPr>
              <a:t>- RDV avec le responsable du centre pour une demande - Aménagements d'EDT et possibilité de choisir son mode d'examen</a:t>
            </a:r>
          </a:p>
          <a:p>
            <a:pPr marL="1484313" lvl="1" indent="-566738" algn="l" eaLnBrk="1">
              <a:spcAft>
                <a:spcPts val="1138"/>
              </a:spcAft>
              <a:buClrTx/>
              <a:buFontTx/>
              <a:buNone/>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fr-FR" altLang="fr-FR" sz="2600" dirty="0">
                <a:latin typeface="Arial" pitchFamily="34" charset="0"/>
                <a:ea typeface="ＭＳ Ｐゴシック" pitchFamily="34" charset="-128"/>
              </a:rPr>
              <a:t>- Examen au cas par cas</a:t>
            </a:r>
          </a:p>
          <a:p>
            <a:pPr marL="1484313" lvl="1" indent="-566738" algn="l" eaLnBrk="1">
              <a:spcAft>
                <a:spcPts val="1138"/>
              </a:spcAft>
              <a:buClrTx/>
              <a:buFontTx/>
              <a:buNone/>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endParaRPr lang="fr-FR" altLang="fr-FR" sz="2600" dirty="0">
              <a:solidFill>
                <a:srgbClr val="0084D1"/>
              </a:solidFill>
              <a:latin typeface="Arial" pitchFamily="34" charset="0"/>
              <a:ea typeface="ＭＳ Ｐゴシック" pitchFamily="34" charset="-128"/>
            </a:endParaRPr>
          </a:p>
          <a:p>
            <a:pPr marL="1484313" lvl="1" indent="-566738" algn="l" eaLnBrk="1">
              <a:spcAft>
                <a:spcPts val="1138"/>
              </a:spcAft>
              <a:buClrTx/>
              <a:buFontTx/>
              <a:buNone/>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endParaRPr lang="fr-FR" altLang="fr-FR" sz="2600" dirty="0">
              <a:solidFill>
                <a:srgbClr val="0084D1"/>
              </a:solidFill>
              <a:latin typeface="Arial" pitchFamily="34" charset="0"/>
              <a:ea typeface="ＭＳ Ｐゴシック" pitchFamily="34" charset="-128"/>
            </a:endParaRPr>
          </a:p>
          <a:p>
            <a:pPr marL="561975" indent="-457200" algn="l" eaLnBrk="1">
              <a:spcAft>
                <a:spcPts val="1425"/>
              </a:spcAft>
              <a:buClrTx/>
              <a:buFont typeface="Arial" pitchFamily="34" charset="0"/>
              <a:buChar char="•"/>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fr-FR" altLang="fr-FR" sz="2800" dirty="0"/>
              <a:t>Validations d'acquis</a:t>
            </a:r>
          </a:p>
          <a:p>
            <a:pPr marL="1484313" lvl="1" indent="-566738" algn="l" eaLnBrk="1">
              <a:spcAft>
                <a:spcPts val="1138"/>
              </a:spcAft>
              <a:buClrTx/>
              <a:buFontTx/>
              <a:buNone/>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fr-FR" altLang="fr-FR" sz="2600" dirty="0">
                <a:latin typeface="Arial" pitchFamily="34" charset="0"/>
                <a:ea typeface="ＭＳ Ｐゴシック" pitchFamily="34" charset="-128"/>
              </a:rPr>
              <a:t>- Possibles en fonction du parcours antérieur</a:t>
            </a:r>
          </a:p>
          <a:p>
            <a:pPr marL="1484313" lvl="1" indent="-566738" algn="l" eaLnBrk="1">
              <a:spcAft>
                <a:spcPts val="1138"/>
              </a:spcAft>
              <a:buClrTx/>
              <a:buFontTx/>
              <a:buNone/>
              <a:tabLst>
                <a:tab pos="427038" algn="l"/>
                <a:tab pos="531813" algn="l"/>
                <a:tab pos="981075" algn="l"/>
                <a:tab pos="1430338" algn="l"/>
                <a:tab pos="1879600" algn="l"/>
                <a:tab pos="2328863" algn="l"/>
                <a:tab pos="2778125" algn="l"/>
                <a:tab pos="3227388" algn="l"/>
                <a:tab pos="3676650" algn="l"/>
                <a:tab pos="4125913" algn="l"/>
                <a:tab pos="4575175" algn="l"/>
                <a:tab pos="5024438" algn="l"/>
                <a:tab pos="5473700" algn="l"/>
                <a:tab pos="5922963" algn="l"/>
                <a:tab pos="6372225" algn="l"/>
                <a:tab pos="6821488" algn="l"/>
                <a:tab pos="7270750" algn="l"/>
                <a:tab pos="7720013" algn="l"/>
                <a:tab pos="8169275" algn="l"/>
                <a:tab pos="8618538" algn="l"/>
                <a:tab pos="9067800" algn="l"/>
              </a:tabLst>
              <a:defRPr/>
            </a:pPr>
            <a:r>
              <a:rPr lang="fr-FR" altLang="fr-FR" sz="2600" dirty="0">
                <a:latin typeface="Arial" pitchFamily="34" charset="0"/>
                <a:ea typeface="ＭＳ Ｐゴシック" pitchFamily="34" charset="-128"/>
              </a:rPr>
              <a:t>- RDV avec le responsable du centre</a:t>
            </a:r>
          </a:p>
        </p:txBody>
      </p:sp>
      <p:sp>
        <p:nvSpPr>
          <p:cNvPr id="33795" name="Text Box 3"/>
          <p:cNvSpPr txBox="1">
            <a:spLocks noChangeArrowheads="1"/>
          </p:cNvSpPr>
          <p:nvPr/>
        </p:nvSpPr>
        <p:spPr bwMode="auto">
          <a:xfrm>
            <a:off x="5040313" y="6659563"/>
            <a:ext cx="4500562" cy="636587"/>
          </a:xfrm>
          <a:prstGeom prst="rect">
            <a:avLst/>
          </a:prstGeom>
          <a:noFill/>
          <a:ln w="36000">
            <a:solidFill>
              <a:srgbClr val="800000"/>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63000" rIns="108000" bIns="63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ＭＳ Ｐゴシック" pitchFamily="34" charset="-128"/>
              </a:defRPr>
            </a:lvl9pPr>
          </a:lstStyle>
          <a:p>
            <a:pPr algn="ctr" eaLnBrk="1">
              <a:buClrTx/>
              <a:buFontTx/>
              <a:buNone/>
              <a:defRPr/>
            </a:pPr>
            <a:r>
              <a:rPr lang="fr-FR" altLang="fr-FR" sz="1800" b="1">
                <a:solidFill>
                  <a:srgbClr val="800000"/>
                </a:solidFill>
              </a:rPr>
              <a:t>Dans les 2 cas, apporter les</a:t>
            </a:r>
          </a:p>
          <a:p>
            <a:pPr algn="ctr" eaLnBrk="1">
              <a:buClrTx/>
              <a:buFontTx/>
              <a:buNone/>
              <a:defRPr/>
            </a:pPr>
            <a:r>
              <a:rPr lang="fr-FR" altLang="fr-FR" sz="1800" b="1">
                <a:solidFill>
                  <a:srgbClr val="800000"/>
                </a:solidFill>
              </a:rPr>
              <a:t> justificatifs nécessaires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393F784E-F458-4FED-898A-34AA214D2A70}"/>
              </a:ext>
            </a:extLst>
          </p:cNvPr>
          <p:cNvPicPr>
            <a:picLocks noChangeAspect="1"/>
          </p:cNvPicPr>
          <p:nvPr/>
        </p:nvPicPr>
        <p:blipFill>
          <a:blip r:embed="rId2"/>
          <a:stretch>
            <a:fillRect/>
          </a:stretch>
        </p:blipFill>
        <p:spPr>
          <a:xfrm rot="1102999">
            <a:off x="986857" y="1627414"/>
            <a:ext cx="2659962" cy="1850730"/>
          </a:xfrm>
          <a:prstGeom prst="rect">
            <a:avLst/>
          </a:prstGeom>
        </p:spPr>
      </p:pic>
      <p:pic>
        <p:nvPicPr>
          <p:cNvPr id="12" name="Image 11">
            <a:extLst>
              <a:ext uri="{FF2B5EF4-FFF2-40B4-BE49-F238E27FC236}">
                <a16:creationId xmlns:a16="http://schemas.microsoft.com/office/drawing/2014/main" id="{C1CFA0E5-BE28-4C18-A6BF-E0E0636319B8}"/>
              </a:ext>
            </a:extLst>
          </p:cNvPr>
          <p:cNvPicPr>
            <a:picLocks noChangeAspect="1"/>
          </p:cNvPicPr>
          <p:nvPr/>
        </p:nvPicPr>
        <p:blipFill>
          <a:blip r:embed="rId3"/>
          <a:stretch>
            <a:fillRect/>
          </a:stretch>
        </p:blipFill>
        <p:spPr>
          <a:xfrm>
            <a:off x="4094459" y="5588128"/>
            <a:ext cx="2714625" cy="1685925"/>
          </a:xfrm>
          <a:prstGeom prst="rect">
            <a:avLst/>
          </a:prstGeom>
        </p:spPr>
      </p:pic>
      <p:sp>
        <p:nvSpPr>
          <p:cNvPr id="2" name="Titre 1">
            <a:extLst>
              <a:ext uri="{FF2B5EF4-FFF2-40B4-BE49-F238E27FC236}">
                <a16:creationId xmlns:a16="http://schemas.microsoft.com/office/drawing/2014/main" id="{3028CC82-06C0-43C5-B0BC-52894A3E20C2}"/>
              </a:ext>
            </a:extLst>
          </p:cNvPr>
          <p:cNvSpPr>
            <a:spLocks noGrp="1"/>
          </p:cNvSpPr>
          <p:nvPr>
            <p:ph type="title"/>
          </p:nvPr>
        </p:nvSpPr>
        <p:spPr/>
        <p:txBody>
          <a:bodyPr/>
          <a:lstStyle/>
          <a:p>
            <a:r>
              <a:rPr lang="fr-FR" altLang="fr-FR" dirty="0"/>
              <a:t>LA VIE A L’INSPE</a:t>
            </a:r>
            <a:endParaRPr lang="fr-FR" dirty="0"/>
          </a:p>
        </p:txBody>
      </p:sp>
      <p:pic>
        <p:nvPicPr>
          <p:cNvPr id="6" name="Espace réservé du contenu 5">
            <a:extLst>
              <a:ext uri="{FF2B5EF4-FFF2-40B4-BE49-F238E27FC236}">
                <a16:creationId xmlns:a16="http://schemas.microsoft.com/office/drawing/2014/main" id="{74505A84-041A-4DBE-9BE4-A699ACCEB575}"/>
              </a:ext>
            </a:extLst>
          </p:cNvPr>
          <p:cNvPicPr>
            <a:picLocks noGrp="1" noChangeAspect="1"/>
          </p:cNvPicPr>
          <p:nvPr>
            <p:ph idx="1"/>
          </p:nvPr>
        </p:nvPicPr>
        <p:blipFill>
          <a:blip r:embed="rId4"/>
          <a:stretch>
            <a:fillRect/>
          </a:stretch>
        </p:blipFill>
        <p:spPr>
          <a:xfrm rot="20280125">
            <a:off x="591936" y="4042030"/>
            <a:ext cx="3340819" cy="2930543"/>
          </a:xfrm>
        </p:spPr>
      </p:pic>
      <p:pic>
        <p:nvPicPr>
          <p:cNvPr id="8" name="Image 7">
            <a:extLst>
              <a:ext uri="{FF2B5EF4-FFF2-40B4-BE49-F238E27FC236}">
                <a16:creationId xmlns:a16="http://schemas.microsoft.com/office/drawing/2014/main" id="{8F25AF5F-18A7-4B27-9D3C-FDE128483D3C}"/>
              </a:ext>
            </a:extLst>
          </p:cNvPr>
          <p:cNvPicPr>
            <a:picLocks noChangeAspect="1"/>
          </p:cNvPicPr>
          <p:nvPr/>
        </p:nvPicPr>
        <p:blipFill>
          <a:blip r:embed="rId5"/>
          <a:stretch>
            <a:fillRect/>
          </a:stretch>
        </p:blipFill>
        <p:spPr>
          <a:xfrm rot="1131129">
            <a:off x="6903185" y="4120885"/>
            <a:ext cx="2669106" cy="2669106"/>
          </a:xfrm>
          <a:prstGeom prst="rect">
            <a:avLst/>
          </a:prstGeom>
        </p:spPr>
      </p:pic>
      <p:pic>
        <p:nvPicPr>
          <p:cNvPr id="16" name="Image 15">
            <a:extLst>
              <a:ext uri="{FF2B5EF4-FFF2-40B4-BE49-F238E27FC236}">
                <a16:creationId xmlns:a16="http://schemas.microsoft.com/office/drawing/2014/main" id="{16FEADF4-DA1A-4C3A-9F43-8FFDF904E9DD}"/>
              </a:ext>
            </a:extLst>
          </p:cNvPr>
          <p:cNvPicPr>
            <a:picLocks noChangeAspect="1"/>
          </p:cNvPicPr>
          <p:nvPr/>
        </p:nvPicPr>
        <p:blipFill>
          <a:blip r:embed="rId6"/>
          <a:stretch>
            <a:fillRect/>
          </a:stretch>
        </p:blipFill>
        <p:spPr>
          <a:xfrm>
            <a:off x="7360465" y="1549400"/>
            <a:ext cx="2532118" cy="1689305"/>
          </a:xfrm>
          <a:prstGeom prst="rect">
            <a:avLst/>
          </a:prstGeom>
        </p:spPr>
      </p:pic>
      <p:pic>
        <p:nvPicPr>
          <p:cNvPr id="20" name="Image 19">
            <a:extLst>
              <a:ext uri="{FF2B5EF4-FFF2-40B4-BE49-F238E27FC236}">
                <a16:creationId xmlns:a16="http://schemas.microsoft.com/office/drawing/2014/main" id="{B376CCD5-6F4C-4EF9-8966-9E13FB6AF7AD}"/>
              </a:ext>
            </a:extLst>
          </p:cNvPr>
          <p:cNvPicPr>
            <a:picLocks noChangeAspect="1"/>
          </p:cNvPicPr>
          <p:nvPr/>
        </p:nvPicPr>
        <p:blipFill>
          <a:blip r:embed="rId7"/>
          <a:stretch>
            <a:fillRect/>
          </a:stretch>
        </p:blipFill>
        <p:spPr>
          <a:xfrm>
            <a:off x="4000728" y="2790626"/>
            <a:ext cx="2714625" cy="2065113"/>
          </a:xfrm>
          <a:prstGeom prst="rect">
            <a:avLst/>
          </a:prstGeom>
        </p:spPr>
      </p:pic>
    </p:spTree>
    <p:extLst>
      <p:ext uri="{BB962C8B-B14F-4D97-AF65-F5344CB8AC3E}">
        <p14:creationId xmlns:p14="http://schemas.microsoft.com/office/powerpoint/2010/main" val="905918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a:defRPr/>
            </a:pPr>
            <a:r>
              <a:rPr lang="fr-FR" altLang="fr-FR" dirty="0"/>
              <a:t>LA VIE A L’INSPE</a:t>
            </a:r>
          </a:p>
        </p:txBody>
      </p:sp>
      <p:sp>
        <p:nvSpPr>
          <p:cNvPr id="149507" name="Rectangle 3"/>
          <p:cNvSpPr>
            <a:spLocks noGrp="1" noChangeArrowheads="1"/>
          </p:cNvSpPr>
          <p:nvPr>
            <p:ph type="body" idx="1"/>
          </p:nvPr>
        </p:nvSpPr>
        <p:spPr/>
        <p:txBody>
          <a:bodyPr/>
          <a:lstStyle/>
          <a:p>
            <a:pPr marL="457200" indent="-457200" eaLnBrk="1">
              <a:buFont typeface="Arial" pitchFamily="34" charset="0"/>
              <a:buChar char="•"/>
              <a:defRPr/>
            </a:pPr>
            <a:r>
              <a:rPr lang="fr-FR" altLang="fr-FR" dirty="0"/>
              <a:t>Les horaires du centre</a:t>
            </a:r>
          </a:p>
          <a:p>
            <a:pPr marL="457200" indent="-457200" eaLnBrk="1">
              <a:buFont typeface="Arial" pitchFamily="34" charset="0"/>
              <a:buChar char="•"/>
              <a:defRPr/>
            </a:pPr>
            <a:r>
              <a:rPr lang="fr-FR" altLang="fr-FR" dirty="0"/>
              <a:t>Les règles de savoir-vivre « La Posture »</a:t>
            </a:r>
          </a:p>
          <a:p>
            <a:pPr marL="457200" indent="-457200" eaLnBrk="1">
              <a:buFont typeface="Arial" pitchFamily="34" charset="0"/>
              <a:buChar char="•"/>
              <a:defRPr/>
            </a:pPr>
            <a:r>
              <a:rPr lang="fr-FR" altLang="fr-FR" dirty="0"/>
              <a:t>Les lieux de vie : cafétéria, micro-ondes, café</a:t>
            </a:r>
          </a:p>
          <a:p>
            <a:pPr marL="457200" indent="-457200" eaLnBrk="1">
              <a:buFont typeface="Arial" pitchFamily="34" charset="0"/>
              <a:buChar char="•"/>
              <a:defRPr/>
            </a:pPr>
            <a:r>
              <a:rPr lang="fr-FR" altLang="fr-FR" dirty="0"/>
              <a:t>Atelier culturel </a:t>
            </a:r>
            <a:r>
              <a:rPr lang="fr-FR" altLang="fr-FR" sz="2400" dirty="0"/>
              <a:t>=&gt; Présentation KT Mardi 03/09 15h45</a:t>
            </a:r>
          </a:p>
          <a:p>
            <a:pPr marL="457200" indent="-457200" eaLnBrk="1">
              <a:buFont typeface="Arial" pitchFamily="34" charset="0"/>
              <a:buChar char="•"/>
              <a:defRPr/>
            </a:pPr>
            <a:r>
              <a:rPr lang="fr-FR" altLang="fr-FR" dirty="0"/>
              <a:t>L’amicale INSPE</a:t>
            </a:r>
          </a:p>
          <a:p>
            <a:pPr marL="457200" indent="-457200" eaLnBrk="1">
              <a:buFont typeface="Arial" pitchFamily="34" charset="0"/>
              <a:buChar char="•"/>
              <a:defRPr/>
            </a:pPr>
            <a:r>
              <a:rPr lang="fr-FR" altLang="fr-FR" dirty="0"/>
              <a:t>Les étudiants chinois</a:t>
            </a:r>
          </a:p>
          <a:p>
            <a:pPr marL="457200" indent="-457200" eaLnBrk="1">
              <a:buFont typeface="Arial" pitchFamily="34" charset="0"/>
              <a:buChar char="•"/>
              <a:defRPr/>
            </a:pPr>
            <a:r>
              <a:rPr lang="fr-FR" altLang="fr-FR" dirty="0"/>
              <a:t>26 Septembre </a:t>
            </a:r>
            <a:r>
              <a:rPr lang="fr-FR" altLang="fr-FR" dirty="0" err="1"/>
              <a:t>ap</a:t>
            </a:r>
            <a:r>
              <a:rPr lang="fr-FR" altLang="fr-FR" dirty="0"/>
              <a:t>-midi : journée d’intégration des étudiants de Châteauroux</a:t>
            </a:r>
            <a:endParaRPr lang="fr-FR" altLang="fr-FR"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Grp="1" noChangeArrowheads="1"/>
          </p:cNvSpPr>
          <p:nvPr>
            <p:ph type="ctrTitle"/>
          </p:nvPr>
        </p:nvSpPr>
        <p:spPr/>
        <p:txBody>
          <a:bodyPr/>
          <a:lstStyle/>
          <a:p>
            <a:pPr eaLnBrk="1">
              <a:defRPr/>
            </a:pPr>
            <a:r>
              <a:rPr lang="fr-FR" altLang="fr-FR" dirty="0"/>
              <a:t>Comment lire </a:t>
            </a:r>
            <a:r>
              <a:rPr lang="fr-FR" altLang="fr-FR" dirty="0">
                <a:hlinkClick r:id="rId2" action="ppaction://hlinkfile"/>
              </a:rPr>
              <a:t>l’EDT</a:t>
            </a:r>
            <a:r>
              <a:rPr lang="fr-FR" altLang="fr-FR" dirty="0"/>
              <a:t> ?</a:t>
            </a:r>
          </a:p>
        </p:txBody>
      </p:sp>
      <p:sp>
        <p:nvSpPr>
          <p:cNvPr id="3" name="Rectangle 4"/>
          <p:cNvSpPr txBox="1">
            <a:spLocks noChangeArrowheads="1"/>
          </p:cNvSpPr>
          <p:nvPr/>
        </p:nvSpPr>
        <p:spPr bwMode="auto">
          <a:xfrm>
            <a:off x="755649" y="727076"/>
            <a:ext cx="8569325" cy="162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bodyPr>
          <a:lst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ＭＳ Ｐゴシック" charset="0"/>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ＭＳ Ｐゴシック" charset="0"/>
                <a:cs typeface="ＭＳ Ｐゴシック"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defRPr>
            </a:lvl9pPr>
          </a:lstStyle>
          <a:p>
            <a:pPr eaLnBrk="1">
              <a:defRPr/>
            </a:pPr>
            <a:r>
              <a:rPr lang="fr-FR" altLang="fr-FR" kern="0" dirty="0"/>
              <a:t>EDT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POUR FINIR LA MATINEE et la Journée</a:t>
            </a:r>
          </a:p>
        </p:txBody>
      </p:sp>
      <p:sp>
        <p:nvSpPr>
          <p:cNvPr id="3" name="Espace réservé du contenu 2"/>
          <p:cNvSpPr>
            <a:spLocks noGrp="1"/>
          </p:cNvSpPr>
          <p:nvPr>
            <p:ph idx="1"/>
          </p:nvPr>
        </p:nvSpPr>
        <p:spPr/>
        <p:txBody>
          <a:bodyPr/>
          <a:lstStyle/>
          <a:p>
            <a:pPr marL="457200" indent="-457200">
              <a:buFont typeface="Arial" panose="020B0604020202020204" pitchFamily="34" charset="0"/>
              <a:buChar char="•"/>
              <a:defRPr/>
            </a:pPr>
            <a:r>
              <a:rPr lang="fr-FR" dirty="0"/>
              <a:t>Visite du CRD </a:t>
            </a:r>
            <a:r>
              <a:rPr lang="fr-FR" sz="1600" dirty="0"/>
              <a:t>deux groupes en alternance 11h00 </a:t>
            </a:r>
            <a:r>
              <a:rPr lang="fr-FR" sz="1600" dirty="0">
                <a:solidFill>
                  <a:srgbClr val="FF0000"/>
                </a:solidFill>
              </a:rPr>
              <a:t>Contact avec les partenaires</a:t>
            </a:r>
          </a:p>
          <a:p>
            <a:pPr marL="457200" indent="-457200">
              <a:buFont typeface="Arial" panose="020B0604020202020204" pitchFamily="34" charset="0"/>
              <a:buChar char="•"/>
              <a:defRPr/>
            </a:pPr>
            <a:r>
              <a:rPr lang="fr-FR" dirty="0"/>
              <a:t>Visite de </a:t>
            </a:r>
            <a:r>
              <a:rPr lang="fr-FR" altLang="fr-FR" dirty="0"/>
              <a:t>CANOPE </a:t>
            </a:r>
            <a:r>
              <a:rPr lang="fr-FR" altLang="fr-FR" sz="1400" dirty="0">
                <a:solidFill>
                  <a:srgbClr val="FF0000"/>
                </a:solidFill>
              </a:rPr>
              <a:t>Groupe A 04/10/2019 9h-12h  Groupe B 08/10/2019 9h-12h</a:t>
            </a:r>
          </a:p>
          <a:p>
            <a:pPr marL="457200" indent="-457200">
              <a:buFont typeface="Arial" panose="020B0604020202020204" pitchFamily="34" charset="0"/>
              <a:buChar char="•"/>
              <a:defRPr/>
            </a:pPr>
            <a:endParaRPr lang="fr-FR" dirty="0"/>
          </a:p>
          <a:p>
            <a:pPr marL="457200" indent="-457200">
              <a:buFont typeface="Arial" panose="020B0604020202020204" pitchFamily="34" charset="0"/>
              <a:buChar char="•"/>
              <a:defRPr/>
            </a:pPr>
            <a:endParaRPr lang="fr-FR" dirty="0"/>
          </a:p>
          <a:p>
            <a:pPr marL="0" indent="0">
              <a:defRPr/>
            </a:pPr>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a:defRPr/>
            </a:pPr>
            <a:r>
              <a:rPr lang="fr-FR" altLang="fr-FR"/>
              <a:t>Un job d’appoint ?</a:t>
            </a:r>
          </a:p>
        </p:txBody>
      </p:sp>
      <p:sp>
        <p:nvSpPr>
          <p:cNvPr id="132099" name="Rectangle 3"/>
          <p:cNvSpPr>
            <a:spLocks noGrp="1" noChangeArrowheads="1"/>
          </p:cNvSpPr>
          <p:nvPr>
            <p:ph type="body" idx="1"/>
          </p:nvPr>
        </p:nvSpPr>
        <p:spPr>
          <a:xfrm>
            <a:off x="484188" y="1763713"/>
            <a:ext cx="9075737" cy="2448172"/>
          </a:xfrm>
        </p:spPr>
        <p:txBody>
          <a:bodyPr/>
          <a:lstStyle/>
          <a:p>
            <a:pPr marL="609600" indent="-609600" eaLnBrk="1">
              <a:lnSpc>
                <a:spcPct val="73000"/>
              </a:lnSpc>
              <a:defRPr/>
            </a:pPr>
            <a:endParaRPr lang="fr-FR" altLang="fr-FR" sz="2000" dirty="0"/>
          </a:p>
          <a:p>
            <a:pPr marL="609600" indent="-609600" eaLnBrk="1">
              <a:lnSpc>
                <a:spcPct val="73000"/>
              </a:lnSpc>
              <a:defRPr/>
            </a:pPr>
            <a:r>
              <a:rPr lang="fr-FR" altLang="fr-FR" sz="2000" b="1" dirty="0"/>
              <a:t>ANIMATEUR COUP DE POUCE </a:t>
            </a:r>
          </a:p>
          <a:p>
            <a:pPr marL="609600" indent="-609600" eaLnBrk="1">
              <a:lnSpc>
                <a:spcPct val="73000"/>
              </a:lnSpc>
              <a:defRPr/>
            </a:pPr>
            <a:endParaRPr lang="fr-FR" altLang="fr-FR" sz="2000" b="1" dirty="0"/>
          </a:p>
          <a:p>
            <a:pPr marL="609600" indent="-609600" eaLnBrk="1">
              <a:lnSpc>
                <a:spcPct val="73000"/>
              </a:lnSpc>
              <a:buFont typeface="Arial" pitchFamily="34" charset="0"/>
              <a:buChar char="•"/>
              <a:defRPr/>
            </a:pPr>
            <a:r>
              <a:rPr lang="fr-FR" altLang="fr-FR" sz="2000" b="1" dirty="0"/>
              <a:t>Présentation des dispositifs par Sébastien RETY, directeur du DRE de CHATEAUROUX jeudi 05/09/2019 à 16h30</a:t>
            </a:r>
          </a:p>
        </p:txBody>
      </p:sp>
    </p:spTree>
    <p:extLst>
      <p:ext uri="{BB962C8B-B14F-4D97-AF65-F5344CB8AC3E}">
        <p14:creationId xmlns:p14="http://schemas.microsoft.com/office/powerpoint/2010/main" val="625601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1800" y="2915741"/>
            <a:ext cx="9056687" cy="1247775"/>
          </a:xfrm>
        </p:spPr>
        <p:txBody>
          <a:bodyPr/>
          <a:lstStyle/>
          <a:p>
            <a:r>
              <a:rPr lang="fr-FR" dirty="0"/>
              <a:t>Merci de votre attention et une belle année de formation à INSPE!</a:t>
            </a:r>
            <a:br>
              <a:rPr lang="fr-FR" dirty="0"/>
            </a:br>
            <a:endParaRPr lang="fr-FR" dirty="0"/>
          </a:p>
        </p:txBody>
      </p:sp>
    </p:spTree>
    <p:extLst>
      <p:ext uri="{BB962C8B-B14F-4D97-AF65-F5344CB8AC3E}">
        <p14:creationId xmlns:p14="http://schemas.microsoft.com/office/powerpoint/2010/main" val="253660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503238" y="178327"/>
            <a:ext cx="9056687" cy="501431"/>
          </a:xfrm>
        </p:spPr>
        <p:txBody>
          <a:bodyPr/>
          <a:lstStyle/>
          <a:p>
            <a:pPr eaLnBrk="1">
              <a:defRPr/>
            </a:pPr>
            <a:r>
              <a:rPr lang="fr-FR" altLang="fr-FR" dirty="0"/>
              <a:t>L’ORGANIGRAMME</a:t>
            </a:r>
          </a:p>
        </p:txBody>
      </p:sp>
      <p:sp>
        <p:nvSpPr>
          <p:cNvPr id="135171" name="Rectangle 3"/>
          <p:cNvSpPr>
            <a:spLocks noGrp="1" noChangeArrowheads="1"/>
          </p:cNvSpPr>
          <p:nvPr>
            <p:ph type="body" sz="half" idx="1"/>
          </p:nvPr>
        </p:nvSpPr>
        <p:spPr>
          <a:xfrm>
            <a:off x="503238" y="679759"/>
            <a:ext cx="4451350" cy="6063942"/>
          </a:xfrm>
        </p:spPr>
        <p:txBody>
          <a:bodyPr/>
          <a:lstStyle/>
          <a:p>
            <a:pPr marL="0" indent="0" eaLnBrk="1">
              <a:lnSpc>
                <a:spcPct val="100000"/>
              </a:lnSpc>
              <a:spcBef>
                <a:spcPct val="20000"/>
              </a:spcBef>
              <a:spcAft>
                <a:spcPct val="0"/>
              </a:spcAft>
              <a:buFont typeface="Times New Roman" pitchFamily="18" charset="0"/>
              <a:buChar char="•"/>
              <a:defRPr/>
            </a:pPr>
            <a:r>
              <a:rPr lang="fr-FR" altLang="fr-FR" b="1" dirty="0">
                <a:latin typeface="Times New Roman" pitchFamily="18" charset="0"/>
              </a:rPr>
              <a:t> Responsable du centre</a:t>
            </a:r>
          </a:p>
          <a:p>
            <a:pPr marL="0" indent="0" eaLnBrk="1">
              <a:lnSpc>
                <a:spcPct val="100000"/>
              </a:lnSpc>
              <a:spcBef>
                <a:spcPct val="20000"/>
              </a:spcBef>
              <a:spcAft>
                <a:spcPct val="0"/>
              </a:spcAft>
              <a:defRPr/>
            </a:pPr>
            <a:r>
              <a:rPr lang="fr-FR" altLang="fr-FR" b="1" dirty="0">
                <a:latin typeface="Times New Roman" pitchFamily="18" charset="0"/>
              </a:rPr>
              <a:t>   </a:t>
            </a:r>
            <a:r>
              <a:rPr lang="fr-FR" altLang="fr-FR" dirty="0">
                <a:latin typeface="Times New Roman" pitchFamily="18" charset="0"/>
              </a:rPr>
              <a:t>Alain GIRARDIE</a:t>
            </a:r>
          </a:p>
          <a:p>
            <a:pPr marL="0" indent="0" eaLnBrk="1">
              <a:lnSpc>
                <a:spcPct val="100000"/>
              </a:lnSpc>
              <a:spcBef>
                <a:spcPct val="20000"/>
              </a:spcBef>
              <a:spcAft>
                <a:spcPct val="0"/>
              </a:spcAft>
              <a:buFont typeface="Times New Roman" pitchFamily="18" charset="0"/>
              <a:buChar char="•"/>
              <a:defRPr/>
            </a:pPr>
            <a:endParaRPr lang="fr-FR" altLang="fr-FR" b="1" i="1" dirty="0">
              <a:latin typeface="Times New Roman" pitchFamily="18" charset="0"/>
            </a:endParaRPr>
          </a:p>
          <a:p>
            <a:pPr marL="0" indent="0" eaLnBrk="1">
              <a:lnSpc>
                <a:spcPct val="100000"/>
              </a:lnSpc>
              <a:spcBef>
                <a:spcPct val="20000"/>
              </a:spcBef>
              <a:spcAft>
                <a:spcPct val="0"/>
              </a:spcAft>
              <a:buFont typeface="Times New Roman" pitchFamily="18" charset="0"/>
              <a:buChar char="•"/>
              <a:defRPr/>
            </a:pPr>
            <a:endParaRPr lang="fr-FR" altLang="fr-FR" b="1" i="1" dirty="0">
              <a:latin typeface="Times New Roman" pitchFamily="18" charset="0"/>
            </a:endParaRPr>
          </a:p>
          <a:p>
            <a:pPr marL="0" indent="0" eaLnBrk="1">
              <a:lnSpc>
                <a:spcPct val="100000"/>
              </a:lnSpc>
              <a:spcBef>
                <a:spcPct val="20000"/>
              </a:spcBef>
              <a:spcAft>
                <a:spcPct val="0"/>
              </a:spcAft>
              <a:buFont typeface="Times New Roman" pitchFamily="18" charset="0"/>
              <a:buChar char="•"/>
              <a:defRPr/>
            </a:pPr>
            <a:r>
              <a:rPr lang="fr-FR" altLang="fr-FR" b="1" dirty="0">
                <a:latin typeface="Times New Roman" pitchFamily="18" charset="0"/>
              </a:rPr>
              <a:t> Responsable administrative </a:t>
            </a:r>
          </a:p>
          <a:p>
            <a:pPr marL="0" indent="0" eaLnBrk="1">
              <a:lnSpc>
                <a:spcPct val="100000"/>
              </a:lnSpc>
              <a:spcBef>
                <a:spcPct val="20000"/>
              </a:spcBef>
              <a:spcAft>
                <a:spcPct val="0"/>
              </a:spcAft>
              <a:defRPr/>
            </a:pPr>
            <a:r>
              <a:rPr lang="fr-FR" altLang="fr-FR" dirty="0">
                <a:latin typeface="Times New Roman" pitchFamily="18" charset="0"/>
              </a:rPr>
              <a:t>   Grazia JOUHANNEAU</a:t>
            </a: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buFont typeface="Times New Roman" pitchFamily="18" charset="0"/>
              <a:buChar char="•"/>
              <a:defRPr/>
            </a:pPr>
            <a:r>
              <a:rPr lang="fr-FR" altLang="fr-FR" b="1" dirty="0">
                <a:latin typeface="Times New Roman" pitchFamily="18" charset="0"/>
              </a:rPr>
              <a:t> Secrétaire de Direction - Scolarité</a:t>
            </a:r>
          </a:p>
          <a:p>
            <a:pPr marL="0" indent="0" eaLnBrk="1">
              <a:lnSpc>
                <a:spcPct val="100000"/>
              </a:lnSpc>
              <a:spcBef>
                <a:spcPct val="20000"/>
              </a:spcBef>
              <a:spcAft>
                <a:spcPct val="0"/>
              </a:spcAft>
              <a:defRPr/>
            </a:pPr>
            <a:r>
              <a:rPr lang="fr-FR" altLang="fr-FR" b="1" dirty="0">
                <a:latin typeface="Times New Roman" pitchFamily="18" charset="0"/>
              </a:rPr>
              <a:t>   </a:t>
            </a:r>
            <a:r>
              <a:rPr lang="fr-FR" altLang="fr-FR" dirty="0">
                <a:latin typeface="Times New Roman" pitchFamily="18" charset="0"/>
              </a:rPr>
              <a:t>Nicolas BUREAU</a:t>
            </a:r>
          </a:p>
        </p:txBody>
      </p:sp>
      <p:sp>
        <p:nvSpPr>
          <p:cNvPr id="135173" name="Rectangle 5"/>
          <p:cNvSpPr>
            <a:spLocks noGrp="1" noChangeArrowheads="1"/>
          </p:cNvSpPr>
          <p:nvPr>
            <p:ph type="body" sz="half" idx="2"/>
          </p:nvPr>
        </p:nvSpPr>
        <p:spPr>
          <a:xfrm>
            <a:off x="5111750" y="679759"/>
            <a:ext cx="4968875" cy="6059180"/>
          </a:xfrm>
        </p:spPr>
        <p:txBody>
          <a:bodyPr/>
          <a:lstStyle/>
          <a:p>
            <a:pPr marL="0" indent="0" eaLnBrk="1">
              <a:lnSpc>
                <a:spcPct val="100000"/>
              </a:lnSpc>
              <a:spcBef>
                <a:spcPct val="20000"/>
              </a:spcBef>
              <a:spcAft>
                <a:spcPct val="0"/>
              </a:spcAft>
              <a:buFont typeface="Times New Roman" pitchFamily="18" charset="0"/>
              <a:buChar char="•"/>
              <a:defRPr/>
            </a:pPr>
            <a:r>
              <a:rPr lang="fr-FR" altLang="fr-FR" b="1" dirty="0">
                <a:latin typeface="Times New Roman" pitchFamily="18" charset="0"/>
              </a:rPr>
              <a:t> Service financier et comptable</a:t>
            </a:r>
          </a:p>
          <a:p>
            <a:pPr marL="0" indent="0" eaLnBrk="1">
              <a:lnSpc>
                <a:spcPct val="100000"/>
              </a:lnSpc>
              <a:spcBef>
                <a:spcPct val="20000"/>
              </a:spcBef>
              <a:spcAft>
                <a:spcPct val="0"/>
              </a:spcAft>
              <a:defRPr/>
            </a:pPr>
            <a:r>
              <a:rPr lang="fr-FR" altLang="fr-FR" b="1" dirty="0">
                <a:latin typeface="Times New Roman" pitchFamily="18" charset="0"/>
              </a:rPr>
              <a:t>   </a:t>
            </a:r>
            <a:r>
              <a:rPr lang="fr-FR" altLang="fr-FR" dirty="0">
                <a:latin typeface="Times New Roman" pitchFamily="18" charset="0"/>
              </a:rPr>
              <a:t>Sylvie DERUPTY</a:t>
            </a:r>
          </a:p>
          <a:p>
            <a:pPr marL="0" indent="0" eaLnBrk="1">
              <a:lnSpc>
                <a:spcPct val="100000"/>
              </a:lnSpc>
              <a:spcBef>
                <a:spcPct val="20000"/>
              </a:spcBef>
              <a:spcAft>
                <a:spcPct val="0"/>
              </a:spcAft>
              <a:buFont typeface="Times New Roman" pitchFamily="18" charset="0"/>
              <a:buChar char="•"/>
              <a:defRPr/>
            </a:pPr>
            <a:endParaRPr lang="fr-FR" altLang="fr-FR" b="1" dirty="0">
              <a:latin typeface="Times New Roman" pitchFamily="18" charset="0"/>
            </a:endParaRPr>
          </a:p>
          <a:p>
            <a:pPr marL="0" indent="0" eaLnBrk="1">
              <a:lnSpc>
                <a:spcPct val="100000"/>
              </a:lnSpc>
              <a:spcBef>
                <a:spcPct val="20000"/>
              </a:spcBef>
              <a:spcAft>
                <a:spcPct val="0"/>
              </a:spcAft>
              <a:buFont typeface="Times New Roman" pitchFamily="18" charset="0"/>
              <a:buChar char="•"/>
              <a:defRPr/>
            </a:pPr>
            <a:endParaRPr lang="fr-FR" altLang="fr-FR" b="1" dirty="0">
              <a:latin typeface="Times New Roman" pitchFamily="18" charset="0"/>
            </a:endParaRPr>
          </a:p>
          <a:p>
            <a:pPr marL="0" indent="0" eaLnBrk="1">
              <a:lnSpc>
                <a:spcPct val="70000"/>
              </a:lnSpc>
              <a:spcBef>
                <a:spcPct val="20000"/>
              </a:spcBef>
              <a:spcAft>
                <a:spcPct val="0"/>
              </a:spcAft>
              <a:buFont typeface="Times New Roman" pitchFamily="18" charset="0"/>
              <a:buChar char="•"/>
              <a:defRPr/>
            </a:pPr>
            <a:r>
              <a:rPr lang="fr-FR" altLang="fr-FR" b="1" dirty="0">
                <a:latin typeface="Times New Roman" pitchFamily="18" charset="0"/>
              </a:rPr>
              <a:t> Services pédagogiques  </a:t>
            </a:r>
          </a:p>
          <a:p>
            <a:pPr marL="0" indent="0" eaLnBrk="1">
              <a:lnSpc>
                <a:spcPct val="70000"/>
              </a:lnSpc>
              <a:spcBef>
                <a:spcPct val="20000"/>
              </a:spcBef>
              <a:spcAft>
                <a:spcPct val="0"/>
              </a:spcAft>
              <a:defRPr/>
            </a:pPr>
            <a:r>
              <a:rPr lang="fr-FR" altLang="fr-FR" b="1" dirty="0">
                <a:latin typeface="Times New Roman" pitchFamily="18" charset="0"/>
              </a:rPr>
              <a:t>  Coordination M1 et M2 </a:t>
            </a:r>
            <a:br>
              <a:rPr lang="fr-FR" altLang="fr-FR" b="1" dirty="0">
                <a:latin typeface="Times New Roman" pitchFamily="18" charset="0"/>
              </a:rPr>
            </a:br>
            <a:r>
              <a:rPr lang="fr-FR" altLang="fr-FR" b="1" dirty="0">
                <a:latin typeface="Times New Roman" pitchFamily="18" charset="0"/>
              </a:rPr>
              <a:t> </a:t>
            </a:r>
            <a:r>
              <a:rPr lang="fr-FR" altLang="fr-FR" sz="1800" b="1" dirty="0">
                <a:latin typeface="Times New Roman" pitchFamily="18" charset="0"/>
              </a:rPr>
              <a:t> </a:t>
            </a:r>
          </a:p>
          <a:p>
            <a:pPr marL="0" indent="0" eaLnBrk="1">
              <a:lnSpc>
                <a:spcPct val="70000"/>
              </a:lnSpc>
              <a:spcBef>
                <a:spcPct val="20000"/>
              </a:spcBef>
              <a:spcAft>
                <a:spcPct val="0"/>
              </a:spcAft>
              <a:defRPr/>
            </a:pPr>
            <a:r>
              <a:rPr lang="fr-FR" altLang="fr-FR" dirty="0">
                <a:latin typeface="Times New Roman" pitchFamily="18" charset="0"/>
              </a:rPr>
              <a:t>   Karine TANNEAU (M1)</a:t>
            </a:r>
          </a:p>
          <a:p>
            <a:pPr marL="0" indent="0" eaLnBrk="1">
              <a:lnSpc>
                <a:spcPct val="70000"/>
              </a:lnSpc>
              <a:spcBef>
                <a:spcPct val="20000"/>
              </a:spcBef>
              <a:spcAft>
                <a:spcPct val="0"/>
              </a:spcAft>
              <a:defRPr/>
            </a:pPr>
            <a:r>
              <a:rPr lang="fr-FR" altLang="fr-FR" b="1" dirty="0">
                <a:latin typeface="Times New Roman" pitchFamily="18" charset="0"/>
              </a:rPr>
              <a:t>  </a:t>
            </a:r>
            <a:r>
              <a:rPr lang="fr-FR" altLang="fr-FR" dirty="0">
                <a:latin typeface="Times New Roman" pitchFamily="18" charset="0"/>
              </a:rPr>
              <a:t> Patrick TEMPLÉREAU (M2)</a:t>
            </a:r>
          </a:p>
          <a:p>
            <a:pPr marL="0" indent="0" eaLnBrk="1">
              <a:lnSpc>
                <a:spcPct val="100000"/>
              </a:lnSpc>
              <a:spcBef>
                <a:spcPct val="20000"/>
              </a:spcBef>
              <a:spcAft>
                <a:spcPct val="0"/>
              </a:spcAft>
              <a:buFont typeface="Times New Roman" pitchFamily="18" charset="0"/>
              <a:buChar char="•"/>
              <a:defRPr/>
            </a:pPr>
            <a:endParaRPr lang="fr-FR" altLang="fr-FR" dirty="0">
              <a:latin typeface="Times New Roman" pitchFamily="18" charset="0"/>
            </a:endParaRPr>
          </a:p>
          <a:p>
            <a:pPr marL="0" indent="0" eaLnBrk="1">
              <a:lnSpc>
                <a:spcPct val="100000"/>
              </a:lnSpc>
              <a:spcBef>
                <a:spcPct val="20000"/>
              </a:spcBef>
              <a:spcAft>
                <a:spcPct val="0"/>
              </a:spcAft>
              <a:buFont typeface="Times New Roman" pitchFamily="18" charset="0"/>
              <a:buChar char="•"/>
              <a:defRPr/>
            </a:pPr>
            <a:endParaRPr lang="fr-FR" altLang="fr-FR" dirty="0">
              <a:latin typeface="Times New Roman" pitchFamily="18" charset="0"/>
            </a:endParaRPr>
          </a:p>
          <a:p>
            <a:pPr marL="0" indent="0" eaLnBrk="1">
              <a:lnSpc>
                <a:spcPct val="100000"/>
              </a:lnSpc>
              <a:spcBef>
                <a:spcPct val="20000"/>
              </a:spcBef>
              <a:spcAft>
                <a:spcPct val="0"/>
              </a:spcAft>
              <a:buFont typeface="Times New Roman" pitchFamily="18" charset="0"/>
              <a:buChar char="•"/>
              <a:defRPr/>
            </a:pPr>
            <a:r>
              <a:rPr lang="fr-FR" altLang="fr-FR" b="1" i="1" dirty="0">
                <a:latin typeface="Times New Roman" pitchFamily="18" charset="0"/>
              </a:rPr>
              <a:t> </a:t>
            </a:r>
            <a:r>
              <a:rPr lang="fr-FR" altLang="fr-FR" b="1" dirty="0">
                <a:latin typeface="Times New Roman" pitchFamily="18" charset="0"/>
              </a:rPr>
              <a:t>Relations internationales</a:t>
            </a:r>
          </a:p>
          <a:p>
            <a:pPr marL="0" indent="0" eaLnBrk="1">
              <a:lnSpc>
                <a:spcPct val="100000"/>
              </a:lnSpc>
              <a:spcBef>
                <a:spcPct val="20000"/>
              </a:spcBef>
              <a:spcAft>
                <a:spcPct val="0"/>
              </a:spcAft>
              <a:defRPr/>
            </a:pPr>
            <a:r>
              <a:rPr lang="fr-FR" altLang="fr-FR" dirty="0">
                <a:latin typeface="Times New Roman" pitchFamily="18" charset="0"/>
              </a:rPr>
              <a:t>   Patrick BLÉRON</a:t>
            </a:r>
          </a:p>
        </p:txBody>
      </p:sp>
      <p:pic>
        <p:nvPicPr>
          <p:cNvPr id="2" name="Image 1"/>
          <p:cNvPicPr>
            <a:picLocks noChangeAspect="1"/>
          </p:cNvPicPr>
          <p:nvPr/>
        </p:nvPicPr>
        <p:blipFill>
          <a:blip r:embed="rId2"/>
          <a:stretch>
            <a:fillRect/>
          </a:stretch>
        </p:blipFill>
        <p:spPr>
          <a:xfrm>
            <a:off x="1730857" y="1677145"/>
            <a:ext cx="965925" cy="1143467"/>
          </a:xfrm>
          <a:prstGeom prst="rect">
            <a:avLst/>
          </a:prstGeom>
        </p:spPr>
      </p:pic>
      <p:pic>
        <p:nvPicPr>
          <p:cNvPr id="3" name="Image 2"/>
          <p:cNvPicPr>
            <a:picLocks noChangeAspect="1"/>
          </p:cNvPicPr>
          <p:nvPr/>
        </p:nvPicPr>
        <p:blipFill>
          <a:blip r:embed="rId3"/>
          <a:stretch>
            <a:fillRect/>
          </a:stretch>
        </p:blipFill>
        <p:spPr>
          <a:xfrm>
            <a:off x="1815574" y="3679591"/>
            <a:ext cx="930150" cy="1143467"/>
          </a:xfrm>
          <a:prstGeom prst="rect">
            <a:avLst/>
          </a:prstGeom>
        </p:spPr>
      </p:pic>
      <p:pic>
        <p:nvPicPr>
          <p:cNvPr id="4" name="Image 3"/>
          <p:cNvPicPr>
            <a:picLocks noChangeAspect="1"/>
          </p:cNvPicPr>
          <p:nvPr/>
        </p:nvPicPr>
        <p:blipFill>
          <a:blip r:embed="rId4"/>
          <a:stretch>
            <a:fillRect/>
          </a:stretch>
        </p:blipFill>
        <p:spPr>
          <a:xfrm>
            <a:off x="1730856" y="6189538"/>
            <a:ext cx="965925" cy="1098800"/>
          </a:xfrm>
          <a:prstGeom prst="rect">
            <a:avLst/>
          </a:prstGeom>
        </p:spPr>
      </p:pic>
      <p:pic>
        <p:nvPicPr>
          <p:cNvPr id="5" name="Image 4"/>
          <p:cNvPicPr>
            <a:picLocks noChangeAspect="1"/>
          </p:cNvPicPr>
          <p:nvPr/>
        </p:nvPicPr>
        <p:blipFill>
          <a:blip r:embed="rId5"/>
          <a:stretch>
            <a:fillRect/>
          </a:stretch>
        </p:blipFill>
        <p:spPr>
          <a:xfrm>
            <a:off x="6552480" y="1616867"/>
            <a:ext cx="930150" cy="1116667"/>
          </a:xfrm>
          <a:prstGeom prst="rect">
            <a:avLst/>
          </a:prstGeom>
        </p:spPr>
      </p:pic>
      <p:pic>
        <p:nvPicPr>
          <p:cNvPr id="7" name="Image 6"/>
          <p:cNvPicPr>
            <a:picLocks noChangeAspect="1"/>
          </p:cNvPicPr>
          <p:nvPr/>
        </p:nvPicPr>
        <p:blipFill>
          <a:blip r:embed="rId6"/>
          <a:stretch>
            <a:fillRect/>
          </a:stretch>
        </p:blipFill>
        <p:spPr>
          <a:xfrm>
            <a:off x="7848624" y="4553517"/>
            <a:ext cx="1001700" cy="1098800"/>
          </a:xfrm>
          <a:prstGeom prst="rect">
            <a:avLst/>
          </a:prstGeom>
        </p:spPr>
      </p:pic>
      <p:pic>
        <p:nvPicPr>
          <p:cNvPr id="8" name="Image 7"/>
          <p:cNvPicPr>
            <a:picLocks noChangeAspect="1"/>
          </p:cNvPicPr>
          <p:nvPr/>
        </p:nvPicPr>
        <p:blipFill>
          <a:blip r:embed="rId7"/>
          <a:stretch>
            <a:fillRect/>
          </a:stretch>
        </p:blipFill>
        <p:spPr>
          <a:xfrm>
            <a:off x="8136656" y="6189538"/>
            <a:ext cx="965925" cy="1134533"/>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6159" y="4553517"/>
            <a:ext cx="1002346" cy="1068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503238" y="301626"/>
            <a:ext cx="9056687" cy="525884"/>
          </a:xfrm>
        </p:spPr>
        <p:txBody>
          <a:bodyPr/>
          <a:lstStyle/>
          <a:p>
            <a:pPr eaLnBrk="1">
              <a:buFont typeface="Times New Roman" charset="0"/>
              <a:buNone/>
              <a:defRPr/>
            </a:pPr>
            <a:r>
              <a:rPr lang="fr-FR" dirty="0">
                <a:cs typeface="+mj-cs"/>
              </a:rPr>
              <a:t>LES AGENTS DU CENTRE</a:t>
            </a:r>
          </a:p>
        </p:txBody>
      </p:sp>
      <p:sp>
        <p:nvSpPr>
          <p:cNvPr id="138243" name="Rectangle 3"/>
          <p:cNvSpPr>
            <a:spLocks noGrp="1" noChangeArrowheads="1"/>
          </p:cNvSpPr>
          <p:nvPr>
            <p:ph type="body" sz="half" idx="1"/>
          </p:nvPr>
        </p:nvSpPr>
        <p:spPr>
          <a:xfrm>
            <a:off x="503238" y="971525"/>
            <a:ext cx="4451350" cy="6264696"/>
          </a:xfrm>
        </p:spPr>
        <p:txBody>
          <a:bodyPr/>
          <a:lstStyle/>
          <a:p>
            <a:pPr marL="0" indent="0" eaLnBrk="1">
              <a:lnSpc>
                <a:spcPct val="100000"/>
              </a:lnSpc>
              <a:spcBef>
                <a:spcPct val="20000"/>
              </a:spcBef>
              <a:spcAft>
                <a:spcPct val="0"/>
              </a:spcAft>
              <a:buFont typeface="Times New Roman" pitchFamily="18" charset="0"/>
              <a:buChar char="•"/>
              <a:defRPr/>
            </a:pPr>
            <a:r>
              <a:rPr lang="fr-FR" altLang="fr-FR" b="1" dirty="0">
                <a:latin typeface="Times New Roman" pitchFamily="18" charset="0"/>
              </a:rPr>
              <a:t> Centre de ressources</a:t>
            </a:r>
          </a:p>
          <a:p>
            <a:pPr marL="0" indent="0" eaLnBrk="1">
              <a:lnSpc>
                <a:spcPct val="100000"/>
              </a:lnSpc>
              <a:spcBef>
                <a:spcPct val="20000"/>
              </a:spcBef>
              <a:spcAft>
                <a:spcPct val="0"/>
              </a:spcAft>
              <a:defRPr/>
            </a:pPr>
            <a:r>
              <a:rPr lang="fr-FR" altLang="fr-FR" b="1" dirty="0">
                <a:latin typeface="Times New Roman" pitchFamily="18" charset="0"/>
              </a:rPr>
              <a:t>  documentaires (CRD)</a:t>
            </a:r>
            <a:endParaRPr lang="fr-FR" altLang="fr-FR" dirty="0">
              <a:latin typeface="Times New Roman" pitchFamily="18" charset="0"/>
            </a:endParaRPr>
          </a:p>
          <a:p>
            <a:pPr marL="0" indent="0" eaLnBrk="1">
              <a:lnSpc>
                <a:spcPct val="100000"/>
              </a:lnSpc>
              <a:spcBef>
                <a:spcPct val="20000"/>
              </a:spcBef>
              <a:spcAft>
                <a:spcPct val="0"/>
              </a:spcAft>
              <a:defRPr/>
            </a:pPr>
            <a:r>
              <a:rPr lang="fr-FR" altLang="fr-FR" dirty="0">
                <a:latin typeface="Times New Roman" pitchFamily="18" charset="0"/>
              </a:rPr>
              <a:t>Céline BARRIERE</a:t>
            </a: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defRPr/>
            </a:pPr>
            <a:r>
              <a:rPr lang="fr-FR" altLang="fr-FR" dirty="0">
                <a:latin typeface="Times New Roman" pitchFamily="18" charset="0"/>
              </a:rPr>
              <a:t>Aurélie BYCH (Bourges)</a:t>
            </a: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defRPr/>
            </a:pPr>
            <a:r>
              <a:rPr lang="fr-FR" altLang="fr-FR" dirty="0">
                <a:latin typeface="Times New Roman" pitchFamily="18" charset="0"/>
              </a:rPr>
              <a:t>Etudiant </a:t>
            </a:r>
            <a:r>
              <a:rPr lang="fr-FR" altLang="fr-FR" sz="1800" dirty="0">
                <a:latin typeface="Times New Roman" pitchFamily="18" charset="0"/>
              </a:rPr>
              <a:t>recruté courant septembre</a:t>
            </a:r>
          </a:p>
          <a:p>
            <a:pPr marL="0" indent="0" eaLnBrk="1">
              <a:lnSpc>
                <a:spcPct val="100000"/>
              </a:lnSpc>
              <a:spcBef>
                <a:spcPct val="20000"/>
              </a:spcBef>
              <a:spcAft>
                <a:spcPct val="0"/>
              </a:spcAft>
              <a:defRPr/>
            </a:pPr>
            <a:endParaRPr lang="fr-FR" altLang="fr-FR" dirty="0">
              <a:latin typeface="Times New Roman" pitchFamily="18" charset="0"/>
            </a:endParaRPr>
          </a:p>
          <a:p>
            <a:pPr marL="0" indent="0" eaLnBrk="1">
              <a:lnSpc>
                <a:spcPct val="100000"/>
              </a:lnSpc>
              <a:spcBef>
                <a:spcPct val="20000"/>
              </a:spcBef>
              <a:spcAft>
                <a:spcPct val="0"/>
              </a:spcAft>
              <a:defRPr/>
            </a:pPr>
            <a:br>
              <a:rPr lang="fr-FR" altLang="fr-FR" dirty="0">
                <a:latin typeface="Times New Roman" pitchFamily="18" charset="0"/>
              </a:rPr>
            </a:br>
            <a:endParaRPr lang="fr-FR" altLang="fr-FR" dirty="0">
              <a:latin typeface="Times New Roman" pitchFamily="18" charset="0"/>
            </a:endParaRPr>
          </a:p>
        </p:txBody>
      </p:sp>
      <p:sp>
        <p:nvSpPr>
          <p:cNvPr id="138245" name="Rectangle 5"/>
          <p:cNvSpPr>
            <a:spLocks noGrp="1" noChangeArrowheads="1"/>
          </p:cNvSpPr>
          <p:nvPr>
            <p:ph type="body" sz="half" idx="2"/>
          </p:nvPr>
        </p:nvSpPr>
        <p:spPr>
          <a:xfrm>
            <a:off x="5111750" y="1043533"/>
            <a:ext cx="4452938" cy="6192688"/>
          </a:xfrm>
        </p:spPr>
        <p:txBody>
          <a:bodyPr/>
          <a:lstStyle/>
          <a:p>
            <a:pPr marL="269875" indent="-193675" eaLnBrk="1">
              <a:lnSpc>
                <a:spcPct val="100000"/>
              </a:lnSpc>
              <a:spcBef>
                <a:spcPct val="20000"/>
              </a:spcBef>
              <a:spcAft>
                <a:spcPct val="0"/>
              </a:spcAft>
              <a:buFont typeface="Arial" pitchFamily="34" charset="0"/>
              <a:buChar char="•"/>
              <a:defRPr/>
            </a:pPr>
            <a:r>
              <a:rPr lang="fr-FR" altLang="fr-FR" b="1" dirty="0">
                <a:latin typeface="Times New Roman" pitchFamily="18" charset="0"/>
              </a:rPr>
              <a:t>Technicien informatique</a:t>
            </a:r>
          </a:p>
          <a:p>
            <a:pPr marL="269875" indent="-193675" eaLnBrk="1">
              <a:lnSpc>
                <a:spcPct val="100000"/>
              </a:lnSpc>
              <a:spcBef>
                <a:spcPct val="20000"/>
              </a:spcBef>
              <a:spcAft>
                <a:spcPct val="0"/>
              </a:spcAft>
              <a:defRPr/>
            </a:pPr>
            <a:r>
              <a:rPr lang="fr-FR" altLang="fr-FR" b="1" dirty="0">
                <a:latin typeface="Times New Roman" pitchFamily="18" charset="0"/>
              </a:rPr>
              <a:t>   </a:t>
            </a:r>
            <a:r>
              <a:rPr lang="fr-FR" altLang="fr-FR" dirty="0">
                <a:latin typeface="Times New Roman" pitchFamily="18" charset="0"/>
              </a:rPr>
              <a:t>Ludovic RACLIN</a:t>
            </a:r>
          </a:p>
          <a:p>
            <a:pPr marL="269875" indent="-193675" eaLnBrk="1">
              <a:lnSpc>
                <a:spcPct val="100000"/>
              </a:lnSpc>
              <a:spcBef>
                <a:spcPct val="20000"/>
              </a:spcBef>
              <a:spcAft>
                <a:spcPct val="0"/>
              </a:spcAft>
              <a:defRPr/>
            </a:pPr>
            <a:endParaRPr lang="fr-FR" altLang="fr-FR" dirty="0">
              <a:latin typeface="Times New Roman" pitchFamily="18" charset="0"/>
            </a:endParaRPr>
          </a:p>
          <a:p>
            <a:pPr marL="269875" indent="-193675" eaLnBrk="1">
              <a:lnSpc>
                <a:spcPct val="100000"/>
              </a:lnSpc>
              <a:spcBef>
                <a:spcPct val="20000"/>
              </a:spcBef>
              <a:spcAft>
                <a:spcPct val="0"/>
              </a:spcAft>
              <a:buFont typeface="Arial" pitchFamily="34" charset="0"/>
              <a:buChar char="•"/>
              <a:defRPr/>
            </a:pPr>
            <a:r>
              <a:rPr lang="fr-FR" altLang="fr-FR" b="1" dirty="0">
                <a:latin typeface="Times New Roman" pitchFamily="18" charset="0"/>
              </a:rPr>
              <a:t>Services techniques </a:t>
            </a:r>
          </a:p>
          <a:p>
            <a:pPr marL="269875" indent="-193675" eaLnBrk="1">
              <a:lnSpc>
                <a:spcPct val="100000"/>
              </a:lnSpc>
              <a:spcBef>
                <a:spcPct val="20000"/>
              </a:spcBef>
              <a:spcAft>
                <a:spcPct val="0"/>
              </a:spcAft>
              <a:defRPr/>
            </a:pPr>
            <a:r>
              <a:rPr lang="fr-FR" altLang="fr-FR" b="1" dirty="0">
                <a:latin typeface="Times New Roman" pitchFamily="18" charset="0"/>
              </a:rPr>
              <a:t>   Maintenance</a:t>
            </a:r>
          </a:p>
          <a:p>
            <a:pPr marL="269875" indent="-193675" eaLnBrk="1">
              <a:lnSpc>
                <a:spcPct val="100000"/>
              </a:lnSpc>
              <a:spcBef>
                <a:spcPct val="20000"/>
              </a:spcBef>
              <a:spcAft>
                <a:spcPct val="0"/>
              </a:spcAft>
              <a:defRPr/>
            </a:pPr>
            <a:r>
              <a:rPr lang="fr-FR" altLang="fr-FR" dirty="0">
                <a:latin typeface="Times New Roman" pitchFamily="18" charset="0"/>
              </a:rPr>
              <a:t>   Didier DALLOT</a:t>
            </a:r>
            <a:br>
              <a:rPr lang="fr-FR" altLang="fr-FR" dirty="0">
                <a:latin typeface="Times New Roman" pitchFamily="18" charset="0"/>
              </a:rPr>
            </a:br>
            <a:endParaRPr lang="fr-FR" altLang="fr-FR" dirty="0">
              <a:latin typeface="Times New Roman" pitchFamily="18" charset="0"/>
            </a:endParaRPr>
          </a:p>
          <a:p>
            <a:pPr marL="269875" indent="-193675" eaLnBrk="1">
              <a:lnSpc>
                <a:spcPct val="100000"/>
              </a:lnSpc>
              <a:spcBef>
                <a:spcPct val="20000"/>
              </a:spcBef>
              <a:spcAft>
                <a:spcPct val="0"/>
              </a:spcAft>
              <a:buFont typeface="Arial" pitchFamily="34" charset="0"/>
              <a:buChar char="•"/>
              <a:defRPr/>
            </a:pPr>
            <a:r>
              <a:rPr lang="fr-FR" altLang="fr-FR" b="1" dirty="0">
                <a:latin typeface="Times New Roman" pitchFamily="18" charset="0"/>
              </a:rPr>
              <a:t>Entretien </a:t>
            </a:r>
            <a:br>
              <a:rPr lang="fr-FR" altLang="fr-FR" dirty="0">
                <a:latin typeface="Times New Roman" pitchFamily="18" charset="0"/>
              </a:rPr>
            </a:br>
            <a:r>
              <a:rPr lang="fr-FR" altLang="fr-FR" dirty="0">
                <a:latin typeface="Times New Roman" pitchFamily="18" charset="0"/>
              </a:rPr>
              <a:t>Régis SAUVAGE </a:t>
            </a:r>
            <a:br>
              <a:rPr lang="fr-FR" altLang="fr-FR" dirty="0">
                <a:latin typeface="Times New Roman" pitchFamily="18" charset="0"/>
              </a:rPr>
            </a:br>
            <a:r>
              <a:rPr lang="fr-FR" altLang="fr-FR" dirty="0">
                <a:latin typeface="Times New Roman" pitchFamily="18" charset="0"/>
              </a:rPr>
              <a:t>Christine FEUGUERAY</a:t>
            </a:r>
            <a:br>
              <a:rPr lang="fr-FR" altLang="fr-FR" dirty="0">
                <a:latin typeface="Times New Roman" pitchFamily="18" charset="0"/>
              </a:rPr>
            </a:br>
            <a:endParaRPr lang="fr-FR" altLang="fr-FR" dirty="0">
              <a:latin typeface="Times New Roman" pitchFamily="18" charset="0"/>
            </a:endParaRPr>
          </a:p>
          <a:p>
            <a:pPr marL="269875" indent="-193675" eaLnBrk="1">
              <a:lnSpc>
                <a:spcPct val="100000"/>
              </a:lnSpc>
              <a:spcBef>
                <a:spcPct val="20000"/>
              </a:spcBef>
              <a:spcAft>
                <a:spcPct val="0"/>
              </a:spcAft>
              <a:defRPr/>
            </a:pPr>
            <a:endParaRPr lang="fr-FR" altLang="fr-FR" dirty="0">
              <a:latin typeface="Times New Roman" pitchFamily="18" charset="0"/>
            </a:endParaRPr>
          </a:p>
        </p:txBody>
      </p:sp>
      <p:pic>
        <p:nvPicPr>
          <p:cNvPr id="2" name="Image 1"/>
          <p:cNvPicPr>
            <a:picLocks noChangeAspect="1"/>
          </p:cNvPicPr>
          <p:nvPr/>
        </p:nvPicPr>
        <p:blipFill>
          <a:blip r:embed="rId2"/>
          <a:stretch>
            <a:fillRect/>
          </a:stretch>
        </p:blipFill>
        <p:spPr>
          <a:xfrm>
            <a:off x="1762988" y="3995861"/>
            <a:ext cx="965925" cy="1125600"/>
          </a:xfrm>
          <a:prstGeom prst="rect">
            <a:avLst/>
          </a:prstGeom>
        </p:spPr>
      </p:pic>
      <p:pic>
        <p:nvPicPr>
          <p:cNvPr id="4" name="Image 3"/>
          <p:cNvPicPr>
            <a:picLocks noChangeAspect="1"/>
          </p:cNvPicPr>
          <p:nvPr/>
        </p:nvPicPr>
        <p:blipFill>
          <a:blip r:embed="rId3"/>
          <a:stretch>
            <a:fillRect/>
          </a:stretch>
        </p:blipFill>
        <p:spPr>
          <a:xfrm>
            <a:off x="8208664" y="1547589"/>
            <a:ext cx="930150" cy="1125600"/>
          </a:xfrm>
          <a:prstGeom prst="rect">
            <a:avLst/>
          </a:prstGeom>
        </p:spPr>
      </p:pic>
      <p:pic>
        <p:nvPicPr>
          <p:cNvPr id="5" name="Image 4"/>
          <p:cNvPicPr>
            <a:picLocks noChangeAspect="1"/>
          </p:cNvPicPr>
          <p:nvPr/>
        </p:nvPicPr>
        <p:blipFill>
          <a:blip r:embed="rId4"/>
          <a:stretch>
            <a:fillRect/>
          </a:stretch>
        </p:blipFill>
        <p:spPr>
          <a:xfrm>
            <a:off x="8223825" y="3665112"/>
            <a:ext cx="965925" cy="1107733"/>
          </a:xfrm>
          <a:prstGeom prst="rect">
            <a:avLst/>
          </a:prstGeom>
        </p:spPr>
      </p:pic>
      <p:pic>
        <p:nvPicPr>
          <p:cNvPr id="6" name="Image 5"/>
          <p:cNvPicPr>
            <a:picLocks noChangeAspect="1"/>
          </p:cNvPicPr>
          <p:nvPr/>
        </p:nvPicPr>
        <p:blipFill>
          <a:blip r:embed="rId5"/>
          <a:stretch>
            <a:fillRect/>
          </a:stretch>
        </p:blipFill>
        <p:spPr>
          <a:xfrm>
            <a:off x="7920632" y="5855890"/>
            <a:ext cx="930150" cy="1125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503238" y="251445"/>
            <a:ext cx="9056687" cy="525884"/>
          </a:xfrm>
        </p:spPr>
        <p:txBody>
          <a:bodyPr/>
          <a:lstStyle/>
          <a:p>
            <a:pPr eaLnBrk="1">
              <a:buFont typeface="Times New Roman" charset="0"/>
              <a:buNone/>
              <a:defRPr/>
            </a:pPr>
            <a:r>
              <a:rPr lang="fr-FR" dirty="0">
                <a:cs typeface="+mj-cs"/>
              </a:rPr>
              <a:t>LES FORMATEURS</a:t>
            </a:r>
          </a:p>
        </p:txBody>
      </p:sp>
      <p:sp>
        <p:nvSpPr>
          <p:cNvPr id="141315" name="Rectangle 3"/>
          <p:cNvSpPr>
            <a:spLocks noGrp="1" noChangeArrowheads="1"/>
          </p:cNvSpPr>
          <p:nvPr>
            <p:ph type="body" sz="half" idx="1"/>
          </p:nvPr>
        </p:nvSpPr>
        <p:spPr>
          <a:xfrm>
            <a:off x="503238" y="971525"/>
            <a:ext cx="4451350" cy="6408763"/>
          </a:xfrm>
        </p:spPr>
        <p:txBody>
          <a:bodyPr/>
          <a:lstStyle/>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Formation Générale</a:t>
            </a:r>
            <a:br>
              <a:rPr lang="fr-FR" altLang="fr-FR" sz="1800" dirty="0">
                <a:latin typeface="Times New Roman" pitchFamily="18" charset="0"/>
              </a:rPr>
            </a:br>
            <a:r>
              <a:rPr lang="fr-FR" altLang="fr-FR" sz="1800" dirty="0">
                <a:latin typeface="Times New Roman" pitchFamily="18" charset="0"/>
              </a:rPr>
              <a:t>Sylvie LHEUDE - Patrick BLERON</a:t>
            </a: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Français</a:t>
            </a:r>
            <a:br>
              <a:rPr lang="fr-FR" altLang="fr-FR" sz="1800" dirty="0">
                <a:latin typeface="Times New Roman" pitchFamily="18" charset="0"/>
              </a:rPr>
            </a:br>
            <a:r>
              <a:rPr lang="fr-FR" altLang="fr-FR" sz="1800" dirty="0">
                <a:latin typeface="Times New Roman" pitchFamily="18" charset="0"/>
              </a:rPr>
              <a:t>Karine TANNEAU </a:t>
            </a: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Psychologie</a:t>
            </a:r>
            <a:br>
              <a:rPr lang="fr-FR" altLang="fr-FR" sz="1800" dirty="0">
                <a:latin typeface="Times New Roman" pitchFamily="18" charset="0"/>
              </a:rPr>
            </a:br>
            <a:r>
              <a:rPr lang="fr-FR" altLang="fr-FR" sz="1800" dirty="0">
                <a:latin typeface="Times New Roman" pitchFamily="18" charset="0"/>
              </a:rPr>
              <a:t>Magali NOYER-MARTIN</a:t>
            </a: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Sciences de l’éducation</a:t>
            </a:r>
            <a:br>
              <a:rPr lang="fr-FR" altLang="fr-FR" sz="1800" dirty="0">
                <a:latin typeface="Times New Roman" pitchFamily="18" charset="0"/>
              </a:rPr>
            </a:br>
            <a:r>
              <a:rPr lang="fr-FR" altLang="fr-FR" sz="1800" dirty="0">
                <a:latin typeface="Times New Roman" pitchFamily="18" charset="0"/>
              </a:rPr>
              <a:t>Sylvie L'HEUDE</a:t>
            </a: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Mathématiques </a:t>
            </a:r>
            <a:br>
              <a:rPr lang="fr-FR" altLang="fr-FR" sz="1800" dirty="0">
                <a:latin typeface="Times New Roman" pitchFamily="18" charset="0"/>
              </a:rPr>
            </a:br>
            <a:r>
              <a:rPr lang="fr-FR" altLang="fr-FR" sz="1800" dirty="0">
                <a:latin typeface="Times New Roman" pitchFamily="18" charset="0"/>
              </a:rPr>
              <a:t>Patrick TEMPLÉREAU</a:t>
            </a:r>
          </a:p>
          <a:p>
            <a:pPr marL="173038" indent="-173038" eaLnBrk="1">
              <a:lnSpc>
                <a:spcPct val="80000"/>
              </a:lnSpc>
              <a:spcBef>
                <a:spcPct val="20000"/>
              </a:spcBef>
              <a:spcAft>
                <a:spcPct val="0"/>
              </a:spcAft>
              <a:buFont typeface="Times New Roman" pitchFamily="18" charset="0"/>
              <a:buChar char="•"/>
              <a:defRPr/>
            </a:pPr>
            <a:endParaRPr lang="fr-FR" altLang="fr-FR" sz="1800" b="1"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Sciences </a:t>
            </a:r>
            <a:br>
              <a:rPr lang="fr-FR" altLang="fr-FR" sz="1800" dirty="0">
                <a:latin typeface="Times New Roman" pitchFamily="18" charset="0"/>
              </a:rPr>
            </a:br>
            <a:r>
              <a:rPr lang="fr-FR" altLang="fr-FR" sz="1800" dirty="0">
                <a:latin typeface="Times New Roman" pitchFamily="18" charset="0"/>
              </a:rPr>
              <a:t>Biologie : Muriel FEINARD-DURANCEAU</a:t>
            </a:r>
          </a:p>
          <a:p>
            <a:pPr marL="173038" indent="-173038" eaLnBrk="1">
              <a:lnSpc>
                <a:spcPct val="80000"/>
              </a:lnSpc>
              <a:spcBef>
                <a:spcPct val="20000"/>
              </a:spcBef>
              <a:spcAft>
                <a:spcPct val="0"/>
              </a:spcAft>
              <a:defRPr/>
            </a:pPr>
            <a:r>
              <a:rPr lang="fr-FR" altLang="fr-FR" sz="1800" dirty="0">
                <a:latin typeface="Times New Roman" pitchFamily="18" charset="0"/>
              </a:rPr>
              <a:t>   Sciences Physiques et technologiques : </a:t>
            </a:r>
          </a:p>
          <a:p>
            <a:pPr marL="173038" indent="-173038" eaLnBrk="1">
              <a:lnSpc>
                <a:spcPct val="80000"/>
              </a:lnSpc>
              <a:spcBef>
                <a:spcPct val="20000"/>
              </a:spcBef>
              <a:spcAft>
                <a:spcPct val="0"/>
              </a:spcAft>
              <a:defRPr/>
            </a:pPr>
            <a:r>
              <a:rPr lang="fr-FR" altLang="fr-FR" sz="1800" dirty="0">
                <a:latin typeface="Times New Roman" pitchFamily="18" charset="0"/>
              </a:rPr>
              <a:t>   David CATEL</a:t>
            </a:r>
          </a:p>
          <a:p>
            <a:pPr marL="173038" indent="-173038" eaLnBrk="1">
              <a:lnSpc>
                <a:spcPct val="80000"/>
              </a:lnSpc>
              <a:spcBef>
                <a:spcPct val="20000"/>
              </a:spcBef>
              <a:spcAft>
                <a:spcPct val="0"/>
              </a:spcAft>
              <a:defRPr/>
            </a:pPr>
            <a:br>
              <a:rPr lang="fr-FR" altLang="fr-FR" sz="1800" dirty="0">
                <a:latin typeface="Times New Roman" pitchFamily="18" charset="0"/>
              </a:rPr>
            </a:br>
            <a:endParaRPr lang="fr-FR" altLang="fr-FR" sz="1800" dirty="0">
              <a:latin typeface="Times New Roman" pitchFamily="18" charset="0"/>
            </a:endParaRPr>
          </a:p>
        </p:txBody>
      </p:sp>
      <p:sp>
        <p:nvSpPr>
          <p:cNvPr id="141345" name="Rectangle 33"/>
          <p:cNvSpPr>
            <a:spLocks noGrp="1" noChangeArrowheads="1"/>
          </p:cNvSpPr>
          <p:nvPr>
            <p:ph type="body" sz="half" idx="2"/>
          </p:nvPr>
        </p:nvSpPr>
        <p:spPr>
          <a:xfrm>
            <a:off x="5502762" y="971525"/>
            <a:ext cx="4452938" cy="4975225"/>
          </a:xfrm>
        </p:spPr>
        <p:txBody>
          <a:bodyPr/>
          <a:lstStyle/>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E.P.S</a:t>
            </a:r>
          </a:p>
          <a:p>
            <a:pPr marL="173038" indent="-173038" eaLnBrk="1">
              <a:lnSpc>
                <a:spcPct val="80000"/>
              </a:lnSpc>
              <a:spcBef>
                <a:spcPct val="20000"/>
              </a:spcBef>
              <a:spcAft>
                <a:spcPct val="0"/>
              </a:spcAft>
              <a:defRPr/>
            </a:pPr>
            <a:r>
              <a:rPr lang="fr-FR" altLang="fr-FR" sz="1800" dirty="0">
                <a:latin typeface="Times New Roman" pitchFamily="18" charset="0"/>
              </a:rPr>
              <a:t>   Alain GIRARDIE</a:t>
            </a:r>
          </a:p>
          <a:p>
            <a:pPr marL="173038" indent="-173038" eaLnBrk="1">
              <a:lnSpc>
                <a:spcPct val="80000"/>
              </a:lnSpc>
              <a:spcBef>
                <a:spcPct val="20000"/>
              </a:spcBef>
              <a:spcAft>
                <a:spcPct val="0"/>
              </a:spcAft>
              <a:buFont typeface="Times New Roman" pitchFamily="18"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Histoire-géographie</a:t>
            </a:r>
            <a:br>
              <a:rPr lang="fr-FR" altLang="fr-FR" sz="1800" dirty="0">
                <a:latin typeface="Times New Roman" pitchFamily="18" charset="0"/>
              </a:rPr>
            </a:br>
            <a:r>
              <a:rPr lang="fr-FR" altLang="fr-FR" sz="1800" dirty="0">
                <a:latin typeface="Times New Roman" pitchFamily="18" charset="0"/>
              </a:rPr>
              <a:t>Jean-Louis LAUBRY</a:t>
            </a:r>
            <a:br>
              <a:rPr lang="fr-FR" altLang="fr-FR" sz="1800" dirty="0">
                <a:latin typeface="Times New Roman" pitchFamily="18" charset="0"/>
              </a:rPr>
            </a:b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Arts </a:t>
            </a:r>
            <a:br>
              <a:rPr lang="fr-FR" altLang="fr-FR" sz="1800" dirty="0">
                <a:latin typeface="Times New Roman" pitchFamily="18" charset="0"/>
              </a:rPr>
            </a:br>
            <a:r>
              <a:rPr lang="fr-FR" altLang="fr-FR" sz="1800" dirty="0">
                <a:latin typeface="Times New Roman" pitchFamily="18" charset="0"/>
              </a:rPr>
              <a:t>Education musicale : Stéphanie MONNIER</a:t>
            </a:r>
            <a:br>
              <a:rPr lang="fr-FR" altLang="fr-FR" sz="1800" dirty="0">
                <a:latin typeface="Times New Roman" pitchFamily="18" charset="0"/>
              </a:rPr>
            </a:b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dirty="0">
                <a:latin typeface="Times New Roman" pitchFamily="18" charset="0"/>
              </a:rPr>
              <a:t>Arts plastiques : Marion DAVY</a:t>
            </a: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Langues </a:t>
            </a:r>
            <a:br>
              <a:rPr lang="fr-FR" altLang="fr-FR" sz="1800" dirty="0">
                <a:latin typeface="Times New Roman" pitchFamily="18" charset="0"/>
              </a:rPr>
            </a:br>
            <a:r>
              <a:rPr lang="fr-FR" altLang="fr-FR" sz="1800" dirty="0">
                <a:latin typeface="Times New Roman" pitchFamily="18" charset="0"/>
              </a:rPr>
              <a:t>Anglais : Aline REDON </a:t>
            </a:r>
            <a:br>
              <a:rPr lang="fr-FR" altLang="fr-FR" sz="1800" dirty="0">
                <a:latin typeface="Times New Roman" pitchFamily="18" charset="0"/>
              </a:rPr>
            </a:br>
            <a:r>
              <a:rPr lang="fr-FR" altLang="fr-FR" sz="1800" dirty="0">
                <a:latin typeface="Times New Roman" pitchFamily="18" charset="0"/>
              </a:rPr>
              <a:t>Espagnol : Ariane FELIZ DE VARGAS</a:t>
            </a:r>
          </a:p>
          <a:p>
            <a:pPr marL="173038" indent="-173038" eaLnBrk="1">
              <a:lnSpc>
                <a:spcPct val="80000"/>
              </a:lnSpc>
              <a:spcBef>
                <a:spcPct val="20000"/>
              </a:spcBef>
              <a:spcAft>
                <a:spcPct val="0"/>
              </a:spcAft>
              <a:buFont typeface="Arial" pitchFamily="34" charset="0"/>
              <a:buChar char="•"/>
              <a:defRPr/>
            </a:pPr>
            <a:endParaRPr lang="fr-FR" altLang="fr-FR" sz="1800" dirty="0">
              <a:latin typeface="Times New Roman" pitchFamily="18" charset="0"/>
            </a:endParaRPr>
          </a:p>
          <a:p>
            <a:pPr marL="173038" indent="-173038" eaLnBrk="1">
              <a:lnSpc>
                <a:spcPct val="80000"/>
              </a:lnSpc>
              <a:spcBef>
                <a:spcPct val="20000"/>
              </a:spcBef>
              <a:spcAft>
                <a:spcPct val="0"/>
              </a:spcAft>
              <a:buFont typeface="Arial" pitchFamily="34" charset="0"/>
              <a:buChar char="•"/>
              <a:defRPr/>
            </a:pPr>
            <a:r>
              <a:rPr lang="fr-FR" altLang="fr-FR" sz="1800" b="1" dirty="0">
                <a:latin typeface="Times New Roman" pitchFamily="18" charset="0"/>
              </a:rPr>
              <a:t>TICE / Numérique</a:t>
            </a:r>
            <a:br>
              <a:rPr lang="fr-FR" altLang="fr-FR" sz="1800" dirty="0">
                <a:latin typeface="Times New Roman" pitchFamily="18" charset="0"/>
              </a:rPr>
            </a:br>
            <a:r>
              <a:rPr lang="fr-FR" altLang="fr-FR" sz="1800" dirty="0">
                <a:latin typeface="Times New Roman" pitchFamily="18" charset="0"/>
              </a:rPr>
              <a:t>David CATEL </a:t>
            </a:r>
          </a:p>
          <a:p>
            <a:pPr marL="173038" indent="-173038" eaLnBrk="1">
              <a:lnSpc>
                <a:spcPct val="80000"/>
              </a:lnSpc>
              <a:spcBef>
                <a:spcPct val="20000"/>
              </a:spcBef>
              <a:spcAft>
                <a:spcPct val="0"/>
              </a:spcAft>
              <a:buFont typeface="Times New Roman" pitchFamily="18" charset="0"/>
              <a:buChar char="•"/>
              <a:defRPr/>
            </a:pPr>
            <a:endParaRPr lang="fr-FR" altLang="fr-FR" sz="1800" dirty="0">
              <a:latin typeface="Times New Roman" pitchFamily="18" charset="0"/>
            </a:endParaRPr>
          </a:p>
        </p:txBody>
      </p:sp>
      <p:pic>
        <p:nvPicPr>
          <p:cNvPr id="2" name="Image 1"/>
          <p:cNvPicPr>
            <a:picLocks noChangeAspect="1"/>
          </p:cNvPicPr>
          <p:nvPr/>
        </p:nvPicPr>
        <p:blipFill>
          <a:blip r:embed="rId2"/>
          <a:stretch>
            <a:fillRect/>
          </a:stretch>
        </p:blipFill>
        <p:spPr>
          <a:xfrm>
            <a:off x="3305265" y="3344641"/>
            <a:ext cx="930150" cy="1125600"/>
          </a:xfrm>
          <a:prstGeom prst="rect">
            <a:avLst/>
          </a:prstGeom>
        </p:spPr>
      </p:pic>
      <p:pic>
        <p:nvPicPr>
          <p:cNvPr id="3" name="Image 2"/>
          <p:cNvPicPr>
            <a:picLocks noChangeAspect="1"/>
          </p:cNvPicPr>
          <p:nvPr/>
        </p:nvPicPr>
        <p:blipFill>
          <a:blip r:embed="rId3"/>
          <a:stretch>
            <a:fillRect/>
          </a:stretch>
        </p:blipFill>
        <p:spPr>
          <a:xfrm>
            <a:off x="3277881" y="2051645"/>
            <a:ext cx="930150" cy="1098800"/>
          </a:xfrm>
          <a:prstGeom prst="rect">
            <a:avLst/>
          </a:prstGeom>
        </p:spPr>
      </p:pic>
      <p:pic>
        <p:nvPicPr>
          <p:cNvPr id="4" name="Image 3"/>
          <p:cNvPicPr>
            <a:picLocks noChangeAspect="1"/>
          </p:cNvPicPr>
          <p:nvPr/>
        </p:nvPicPr>
        <p:blipFill>
          <a:blip r:embed="rId4"/>
          <a:stretch>
            <a:fillRect/>
          </a:stretch>
        </p:blipFill>
        <p:spPr>
          <a:xfrm>
            <a:off x="2245950" y="6185366"/>
            <a:ext cx="965925" cy="1116667"/>
          </a:xfrm>
          <a:prstGeom prst="rect">
            <a:avLst/>
          </a:prstGeom>
        </p:spPr>
      </p:pic>
      <p:pic>
        <p:nvPicPr>
          <p:cNvPr id="5" name="Image 4"/>
          <p:cNvPicPr>
            <a:picLocks noChangeAspect="1"/>
          </p:cNvPicPr>
          <p:nvPr/>
        </p:nvPicPr>
        <p:blipFill>
          <a:blip r:embed="rId5"/>
          <a:stretch>
            <a:fillRect/>
          </a:stretch>
        </p:blipFill>
        <p:spPr>
          <a:xfrm>
            <a:off x="3335868" y="6185366"/>
            <a:ext cx="1001700" cy="1134533"/>
          </a:xfrm>
          <a:prstGeom prst="rect">
            <a:avLst/>
          </a:prstGeom>
        </p:spPr>
      </p:pic>
      <p:pic>
        <p:nvPicPr>
          <p:cNvPr id="6" name="Image 5"/>
          <p:cNvPicPr>
            <a:picLocks noChangeAspect="1"/>
          </p:cNvPicPr>
          <p:nvPr/>
        </p:nvPicPr>
        <p:blipFill>
          <a:blip r:embed="rId6"/>
          <a:stretch>
            <a:fillRect/>
          </a:stretch>
        </p:blipFill>
        <p:spPr>
          <a:xfrm>
            <a:off x="8208664" y="1484378"/>
            <a:ext cx="894375" cy="1116667"/>
          </a:xfrm>
          <a:prstGeom prst="rect">
            <a:avLst/>
          </a:prstGeom>
        </p:spPr>
      </p:pic>
      <p:pic>
        <p:nvPicPr>
          <p:cNvPr id="7" name="Image 6"/>
          <p:cNvPicPr>
            <a:picLocks noChangeAspect="1"/>
          </p:cNvPicPr>
          <p:nvPr/>
        </p:nvPicPr>
        <p:blipFill>
          <a:blip r:embed="rId7"/>
          <a:stretch>
            <a:fillRect/>
          </a:stretch>
        </p:blipFill>
        <p:spPr>
          <a:xfrm>
            <a:off x="7655358" y="3096394"/>
            <a:ext cx="930150" cy="1116667"/>
          </a:xfrm>
          <a:prstGeom prst="rect">
            <a:avLst/>
          </a:prstGeom>
        </p:spPr>
      </p:pic>
      <p:pic>
        <p:nvPicPr>
          <p:cNvPr id="8" name="Image 7"/>
          <p:cNvPicPr>
            <a:picLocks noChangeAspect="1"/>
          </p:cNvPicPr>
          <p:nvPr/>
        </p:nvPicPr>
        <p:blipFill>
          <a:blip r:embed="rId8"/>
          <a:stretch>
            <a:fillRect/>
          </a:stretch>
        </p:blipFill>
        <p:spPr>
          <a:xfrm>
            <a:off x="7190283" y="4667449"/>
            <a:ext cx="930150" cy="11166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597" y="5235799"/>
            <a:ext cx="3225431" cy="2119236"/>
          </a:xfrm>
          <a:prstGeom prst="rect">
            <a:avLst/>
          </a:prstGeom>
        </p:spPr>
      </p:pic>
      <p:sp>
        <p:nvSpPr>
          <p:cNvPr id="3073" name="Rectangle 1"/>
          <p:cNvSpPr>
            <a:spLocks noGrp="1" noChangeArrowheads="1"/>
          </p:cNvSpPr>
          <p:nvPr>
            <p:ph type="ctrTitle"/>
          </p:nvPr>
        </p:nvSpPr>
        <p:spPr/>
        <p:txBody>
          <a:bodyPr tIns="6336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br>
              <a:rPr lang="fr-FR" altLang="fr-FR">
                <a:solidFill>
                  <a:srgbClr val="0084D1"/>
                </a:solidFill>
              </a:rPr>
            </a:br>
            <a:br>
              <a:rPr lang="fr-FR" altLang="fr-FR">
                <a:solidFill>
                  <a:srgbClr val="0084D1"/>
                </a:solidFill>
              </a:rPr>
            </a:br>
            <a:endParaRPr lang="fr-FR" altLang="fr-FR">
              <a:solidFill>
                <a:srgbClr val="0084D1"/>
              </a:solidFill>
            </a:endParaRPr>
          </a:p>
        </p:txBody>
      </p:sp>
      <p:sp>
        <p:nvSpPr>
          <p:cNvPr id="3086" name="Rectangle 14"/>
          <p:cNvSpPr>
            <a:spLocks noGrp="1" noChangeArrowheads="1"/>
          </p:cNvSpPr>
          <p:nvPr>
            <p:ph type="subTitle" idx="1"/>
          </p:nvPr>
        </p:nvSpPr>
        <p:spPr>
          <a:xfrm>
            <a:off x="1584325" y="3751078"/>
            <a:ext cx="7056437" cy="1931988"/>
          </a:xfrm>
        </p:spPr>
        <p:txBody>
          <a:bodyPr/>
          <a:lstStyle/>
          <a:p>
            <a:pPr eaLnBrk="1">
              <a:spcAft>
                <a:spcPct val="0"/>
              </a:spcAft>
              <a:defRPr/>
            </a:pPr>
            <a:r>
              <a:rPr lang="fr-FR" altLang="fr-FR" sz="3600" dirty="0"/>
              <a:t>Métiers de l’Enseignement, de l’Education et de la Formation</a:t>
            </a:r>
          </a:p>
        </p:txBody>
      </p:sp>
      <p:pic>
        <p:nvPicPr>
          <p:cNvPr id="3075" name="Picture 3"/>
          <p:cNvPicPr>
            <a:picLocks noChangeAspect="1" noChangeArrowheads="1"/>
          </p:cNvPicPr>
          <p:nvPr/>
        </p:nvPicPr>
        <p:blipFill>
          <a:blip r:embed="rId4"/>
          <a:srcRect/>
          <a:stretch>
            <a:fillRect/>
          </a:stretch>
        </p:blipFill>
        <p:spPr bwMode="auto">
          <a:xfrm>
            <a:off x="360363" y="466725"/>
            <a:ext cx="1666875" cy="95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6" name="Picture 4"/>
          <p:cNvPicPr>
            <a:picLocks noChangeAspect="1" noChangeArrowheads="1"/>
          </p:cNvPicPr>
          <p:nvPr/>
        </p:nvPicPr>
        <p:blipFill>
          <a:blip r:embed="rId5"/>
          <a:srcRect/>
          <a:stretch>
            <a:fillRect/>
          </a:stretch>
        </p:blipFill>
        <p:spPr bwMode="auto">
          <a:xfrm>
            <a:off x="8135938" y="323850"/>
            <a:ext cx="1517650" cy="1042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7" name="Text Box 5"/>
          <p:cNvSpPr txBox="1">
            <a:spLocks noChangeArrowheads="1"/>
          </p:cNvSpPr>
          <p:nvPr/>
        </p:nvSpPr>
        <p:spPr bwMode="auto">
          <a:xfrm>
            <a:off x="1627188" y="2339975"/>
            <a:ext cx="7078662" cy="13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buClrTx/>
              <a:buFontTx/>
              <a:buNone/>
              <a:defRPr/>
            </a:pPr>
            <a:r>
              <a:rPr lang="fr-FR" sz="8800" dirty="0">
                <a:solidFill>
                  <a:schemeClr val="tx1"/>
                </a:solidFill>
              </a:rPr>
              <a:t>Master MEEF</a:t>
            </a:r>
          </a:p>
        </p:txBody>
      </p:sp>
      <p:sp>
        <p:nvSpPr>
          <p:cNvPr id="3078" name="Text Box 6"/>
          <p:cNvSpPr txBox="1">
            <a:spLocks noChangeArrowheads="1"/>
          </p:cNvSpPr>
          <p:nvPr/>
        </p:nvSpPr>
        <p:spPr bwMode="auto">
          <a:xfrm>
            <a:off x="936625" y="4140200"/>
            <a:ext cx="8351838"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9pPr>
          </a:lstStyle>
          <a:p>
            <a:pPr algn="ctr">
              <a:buClrTx/>
              <a:buFontTx/>
              <a:buNone/>
              <a:defRPr/>
            </a:pPr>
            <a:endParaRPr lang="fr-FR" sz="4400">
              <a:solidFill>
                <a:srgbClr val="0099FF"/>
              </a:solidFill>
            </a:endParaRPr>
          </a:p>
        </p:txBody>
      </p:sp>
      <p:sp>
        <p:nvSpPr>
          <p:cNvPr id="3080" name="AutoShape 9" descr="?ui=2&amp;ik=9557c66e8f&amp;view=att&amp;th=140c96affc62d676&amp;attid=0"/>
          <p:cNvSpPr>
            <a:spLocks noChangeAspect="1" noChangeArrowheads="1"/>
          </p:cNvSpPr>
          <p:nvPr/>
        </p:nvSpPr>
        <p:spPr bwMode="auto">
          <a:xfrm>
            <a:off x="4887913" y="3627438"/>
            <a:ext cx="304800" cy="304800"/>
          </a:xfrm>
          <a:prstGeom prst="rect">
            <a:avLst/>
          </a:prstGeom>
          <a:noFill/>
          <a:ln w="9525">
            <a:noFill/>
            <a:miter lim="800000"/>
            <a:headEnd/>
            <a:tailEnd/>
          </a:ln>
        </p:spPr>
        <p:txBody>
          <a:bodyPr/>
          <a:lstStyle/>
          <a:p>
            <a:endParaRPr lang="fr-FR" altLang="fr-FR"/>
          </a:p>
        </p:txBody>
      </p:sp>
      <p:sp>
        <p:nvSpPr>
          <p:cNvPr id="3081" name="AutoShape 11" descr="?ui=2&amp;ik=9557c66e8f&amp;view=att&amp;th=140c96affc62d676&amp;attid=0"/>
          <p:cNvSpPr>
            <a:spLocks noChangeAspect="1" noChangeArrowheads="1"/>
          </p:cNvSpPr>
          <p:nvPr/>
        </p:nvSpPr>
        <p:spPr bwMode="auto">
          <a:xfrm>
            <a:off x="4887913" y="3627438"/>
            <a:ext cx="304800" cy="304800"/>
          </a:xfrm>
          <a:prstGeom prst="rect">
            <a:avLst/>
          </a:prstGeom>
          <a:noFill/>
          <a:ln w="9525">
            <a:noFill/>
            <a:miter lim="800000"/>
            <a:headEnd/>
            <a:tailEnd/>
          </a:ln>
        </p:spPr>
        <p:txBody>
          <a:bodyPr/>
          <a:lstStyle/>
          <a:p>
            <a:endParaRPr lang="fr-FR" altLang="fr-FR"/>
          </a:p>
        </p:txBody>
      </p:sp>
      <p:pic>
        <p:nvPicPr>
          <p:cNvPr id="3082" name="Picture 12" descr="logo_espe"/>
          <p:cNvPicPr>
            <a:picLocks noChangeAspect="1" noChangeArrowheads="1"/>
          </p:cNvPicPr>
          <p:nvPr/>
        </p:nvPicPr>
        <p:blipFill>
          <a:blip r:embed="rId6"/>
          <a:srcRect/>
          <a:stretch>
            <a:fillRect/>
          </a:stretch>
        </p:blipFill>
        <p:spPr bwMode="auto">
          <a:xfrm>
            <a:off x="2663825" y="395288"/>
            <a:ext cx="4748213" cy="1093787"/>
          </a:xfrm>
          <a:prstGeom prst="rect">
            <a:avLst/>
          </a:prstGeom>
          <a:noFill/>
          <a:ln w="9525">
            <a:noFill/>
            <a:miter lim="8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body"/>
          </p:nvPr>
        </p:nvSpPr>
        <p:spPr>
          <a:xfrm>
            <a:off x="503238" y="360363"/>
            <a:ext cx="9070975" cy="682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28080" anchor="t"/>
          <a:lstStyle/>
          <a:p>
            <a:pPr marL="430213" indent="-312738" eaLnBrk="1">
              <a:spcAft>
                <a:spcPts val="1425"/>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3200" dirty="0"/>
              <a:t>Master MEEF</a:t>
            </a:r>
          </a:p>
          <a:p>
            <a:pPr marL="430213" indent="-312738" eaLnBrk="1">
              <a:spcAft>
                <a:spcPts val="1425"/>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3200" dirty="0"/>
              <a:t> Métiers de l’Enseignement, de l’Education </a:t>
            </a:r>
          </a:p>
          <a:p>
            <a:pPr marL="430213" indent="-312738" eaLnBrk="1">
              <a:spcAft>
                <a:spcPts val="1425"/>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3200" dirty="0"/>
              <a:t>et de la Formation </a:t>
            </a:r>
            <a:endParaRPr lang="fr-FR" altLang="fr-FR" sz="1000" dirty="0"/>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800" dirty="0"/>
              <a:t>Une formation organisée par l’INSPE mais obéissant  à un cadrage national : </a:t>
            </a:r>
            <a:r>
              <a:rPr lang="fr-FR" altLang="fr-FR" sz="2800" b="1" dirty="0"/>
              <a:t>Arrêté du 27 août 2013</a:t>
            </a:r>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2800" dirty="0"/>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800" dirty="0"/>
              <a:t>Master porté par l’INSPE</a:t>
            </a:r>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2800" dirty="0"/>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800" dirty="0"/>
              <a:t>Co-habilitation Universités d’Orléans et de Tours</a:t>
            </a:r>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2800" dirty="0"/>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800" dirty="0"/>
              <a:t>Formation sur les 6 sites départementaux de l’INSPE</a:t>
            </a:r>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2800" dirty="0"/>
          </a:p>
          <a:p>
            <a:pPr marL="430213" indent="-312738" algn="l" eaLnBrk="1">
              <a:lnSpc>
                <a:spcPct val="75000"/>
              </a:lnSpc>
              <a:spcBef>
                <a:spcPts val="700"/>
              </a:spcBef>
              <a:buClr>
                <a:schemeClr val="tx1"/>
              </a:buClr>
              <a:buFont typeface="Arial" pitchFamily="34" charset="0"/>
              <a:buChar char="•"/>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800" dirty="0"/>
              <a:t>Plusieurs mentions de Master : premier degré; second degré; Encadrement Educatif (CPE); Pratiques et Ingénierie de la Formation  (PIF).</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503238" y="288925"/>
            <a:ext cx="9069387" cy="1285875"/>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dirty="0"/>
              <a:t>Choix pédagogiques de construction du master MEEF…</a:t>
            </a:r>
          </a:p>
        </p:txBody>
      </p:sp>
      <p:sp>
        <p:nvSpPr>
          <p:cNvPr id="6146" name="Rectangle 2"/>
          <p:cNvSpPr>
            <a:spLocks noGrp="1" noChangeArrowheads="1"/>
          </p:cNvSpPr>
          <p:nvPr>
            <p:ph type="body" idx="1"/>
          </p:nvPr>
        </p:nvSpPr>
        <p:spPr>
          <a:xfrm>
            <a:off x="5544369" y="1835621"/>
            <a:ext cx="4320480" cy="4968552"/>
          </a:xfrm>
          <a:solidFill>
            <a:srgbClr val="CCFFFF"/>
          </a:solidFill>
        </p:spPr>
        <p:txBody>
          <a:bodyPr tIns="35280"/>
          <a:lstStyle/>
          <a:p>
            <a:pPr marL="430213" indent="-312738" eaLnBrk="1">
              <a:lnSpc>
                <a:spcPct val="80000"/>
              </a:lnSpc>
              <a:spcBef>
                <a:spcPts val="45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1800" dirty="0">
              <a:solidFill>
                <a:srgbClr val="0084D1"/>
              </a:solidFill>
            </a:endParaRPr>
          </a:p>
          <a:p>
            <a:pPr marL="430213" indent="-312738" eaLnBrk="1">
              <a:lnSpc>
                <a:spcPct val="80000"/>
              </a:lnSpc>
              <a:spcBef>
                <a:spcPts val="90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400" dirty="0">
                <a:solidFill>
                  <a:srgbClr val="0084D1"/>
                </a:solidFill>
              </a:rPr>
              <a:t>La polyvalence et la pluridisciplinarité</a:t>
            </a:r>
          </a:p>
          <a:p>
            <a:pPr marL="430213" indent="-312738" eaLnBrk="1">
              <a:lnSpc>
                <a:spcPct val="80000"/>
              </a:lnSpc>
              <a:spcBef>
                <a:spcPts val="90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2400" dirty="0">
              <a:solidFill>
                <a:srgbClr val="0084D1"/>
              </a:solidFill>
            </a:endParaRPr>
          </a:p>
          <a:p>
            <a:pPr marL="430213" indent="-312738" eaLnBrk="1">
              <a:lnSpc>
                <a:spcPct val="80000"/>
              </a:lnSpc>
              <a:spcBef>
                <a:spcPts val="90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400" dirty="0">
                <a:solidFill>
                  <a:srgbClr val="0084D1"/>
                </a:solidFill>
              </a:rPr>
              <a:t>La capacité à «changer d’échelle»</a:t>
            </a:r>
          </a:p>
          <a:p>
            <a:pPr marL="430213" indent="-312738" eaLnBrk="1">
              <a:lnSpc>
                <a:spcPct val="80000"/>
              </a:lnSpc>
              <a:spcBef>
                <a:spcPts val="90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400" dirty="0"/>
              <a:t>   envisager l’élève, le groupe d’élèves, la classe, l’établissement scolaire, le système éducatif, d’autres systèmes éducatifs </a:t>
            </a:r>
          </a:p>
          <a:p>
            <a:pPr marL="430213" indent="-312738" eaLnBrk="1">
              <a:lnSpc>
                <a:spcPct val="80000"/>
              </a:lnSpc>
              <a:spcBef>
                <a:spcPts val="90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endParaRPr lang="fr-FR" altLang="fr-FR" sz="2400" dirty="0">
              <a:solidFill>
                <a:srgbClr val="0084D1"/>
              </a:solidFill>
            </a:endParaRPr>
          </a:p>
          <a:p>
            <a:pPr marL="430213" indent="-312738" eaLnBrk="1">
              <a:lnSpc>
                <a:spcPct val="80000"/>
              </a:lnSpc>
              <a:spcBef>
                <a:spcPts val="900"/>
              </a:spcBef>
              <a:spcAft>
                <a:spcPct val="0"/>
              </a:spcAft>
              <a:buClrTx/>
              <a:buFontTx/>
              <a:buNone/>
              <a:tabLst>
                <a:tab pos="430213" algn="l"/>
                <a:tab pos="534988" algn="l"/>
                <a:tab pos="984250" algn="l"/>
                <a:tab pos="1433513" algn="l"/>
                <a:tab pos="1882775" algn="l"/>
                <a:tab pos="2332038" algn="l"/>
                <a:tab pos="2781300" algn="l"/>
                <a:tab pos="3230563" algn="l"/>
                <a:tab pos="3679825" algn="l"/>
                <a:tab pos="4129088" algn="l"/>
                <a:tab pos="4578350" algn="l"/>
                <a:tab pos="5027613" algn="l"/>
                <a:tab pos="5476875" algn="l"/>
                <a:tab pos="5926138" algn="l"/>
                <a:tab pos="6375400" algn="l"/>
                <a:tab pos="6824663" algn="l"/>
                <a:tab pos="7273925" algn="l"/>
                <a:tab pos="7723188" algn="l"/>
                <a:tab pos="8172450" algn="l"/>
                <a:tab pos="8621713" algn="l"/>
                <a:tab pos="9070975" algn="l"/>
              </a:tabLst>
              <a:defRPr/>
            </a:pPr>
            <a:r>
              <a:rPr lang="fr-FR" altLang="fr-FR" sz="2400" dirty="0">
                <a:solidFill>
                  <a:srgbClr val="0084D1"/>
                </a:solidFill>
              </a:rPr>
              <a:t>Le principe d'éducabilité</a:t>
            </a:r>
          </a:p>
        </p:txBody>
      </p:sp>
      <p:sp>
        <p:nvSpPr>
          <p:cNvPr id="6147" name="Rectangle 3"/>
          <p:cNvSpPr>
            <a:spLocks noGrp="1" noChangeArrowheads="1"/>
          </p:cNvSpPr>
          <p:nvPr>
            <p:ph type="body" idx="2"/>
          </p:nvPr>
        </p:nvSpPr>
        <p:spPr>
          <a:xfrm>
            <a:off x="144463" y="1835150"/>
            <a:ext cx="4459287" cy="4987925"/>
          </a:xfrm>
          <a:ln w="9360">
            <a:solidFill>
              <a:srgbClr val="808080"/>
            </a:solidFill>
            <a:round/>
            <a:headEnd/>
            <a:tailEnd/>
          </a:ln>
        </p:spPr>
        <p:txBody>
          <a:bodyPr/>
          <a:lstStyle/>
          <a:p>
            <a:pPr marL="447675" indent="-350838" eaLnBrk="1">
              <a:lnSpc>
                <a:spcPct val="80000"/>
              </a:lnSpc>
              <a:spcBef>
                <a:spcPts val="700"/>
              </a:spcBef>
              <a:spcAft>
                <a:spcPct val="0"/>
              </a:spcAft>
              <a:buClrTx/>
              <a:buFontTx/>
              <a:buNone/>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endParaRPr lang="fr-FR" altLang="fr-FR" sz="2400" dirty="0"/>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r>
              <a:rPr lang="fr-FR" altLang="fr-FR" sz="2400" dirty="0"/>
              <a:t>Construction de compétences professionnelles</a:t>
            </a:r>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endParaRPr lang="fr-FR" altLang="fr-FR" sz="2400" dirty="0"/>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r>
              <a:rPr lang="fr-FR" altLang="fr-FR" sz="2400" dirty="0"/>
              <a:t>Préparation à un concours</a:t>
            </a:r>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endParaRPr lang="fr-FR" altLang="fr-FR" sz="2400" dirty="0"/>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r>
              <a:rPr lang="fr-FR" altLang="fr-FR" sz="2400" dirty="0"/>
              <a:t>Initiation à la recherche par la réalisation d’un mémoire à visée professionnelle</a:t>
            </a:r>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endParaRPr lang="fr-FR" altLang="fr-FR" sz="2400" dirty="0"/>
          </a:p>
          <a:p>
            <a:pPr marL="447675" indent="-350838" eaLnBrk="1">
              <a:lnSpc>
                <a:spcPct val="80000"/>
              </a:lnSpc>
              <a:spcBef>
                <a:spcPts val="700"/>
              </a:spcBef>
              <a:spcAft>
                <a:spcPct val="0"/>
              </a:spcAft>
              <a:buClrTx/>
              <a:buFont typeface="Arial" pitchFamily="34" charset="0"/>
              <a:buChar char="•"/>
              <a:tabLst>
                <a:tab pos="447675" algn="l"/>
                <a:tab pos="552450" algn="l"/>
                <a:tab pos="1001713" algn="l"/>
                <a:tab pos="1450975" algn="l"/>
                <a:tab pos="1900238" algn="l"/>
                <a:tab pos="2349500" algn="l"/>
                <a:tab pos="2798763" algn="l"/>
                <a:tab pos="3248025" algn="l"/>
                <a:tab pos="3697288" algn="l"/>
                <a:tab pos="4146550" algn="l"/>
                <a:tab pos="4595813" algn="l"/>
                <a:tab pos="5045075" algn="l"/>
                <a:tab pos="5494338" algn="l"/>
                <a:tab pos="5943600" algn="l"/>
                <a:tab pos="6392863" algn="l"/>
                <a:tab pos="6842125" algn="l"/>
                <a:tab pos="7291388" algn="l"/>
                <a:tab pos="7740650" algn="l"/>
                <a:tab pos="8189913" algn="l"/>
                <a:tab pos="8639175" algn="l"/>
                <a:tab pos="9088438" algn="l"/>
              </a:tabLst>
              <a:defRPr/>
            </a:pPr>
            <a:r>
              <a:rPr lang="fr-FR" altLang="fr-FR" sz="2400" dirty="0"/>
              <a:t>Possibilité de passerelles vers d’autres masters si non admission au concours</a:t>
            </a:r>
          </a:p>
        </p:txBody>
      </p:sp>
      <p:sp>
        <p:nvSpPr>
          <p:cNvPr id="6148" name="AutoShape 4"/>
          <p:cNvSpPr>
            <a:spLocks noChangeArrowheads="1"/>
          </p:cNvSpPr>
          <p:nvPr/>
        </p:nvSpPr>
        <p:spPr bwMode="auto">
          <a:xfrm>
            <a:off x="4679950" y="4211638"/>
            <a:ext cx="792163" cy="503237"/>
          </a:xfrm>
          <a:prstGeom prst="rightArrow">
            <a:avLst>
              <a:gd name="adj1" fmla="val 50000"/>
              <a:gd name="adj2" fmla="val 39353"/>
            </a:avLst>
          </a:prstGeom>
          <a:solidFill>
            <a:srgbClr val="00B8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Font typeface="Times New Roman" charset="0"/>
              <a:buNone/>
              <a:defRPr/>
            </a:pPr>
            <a:endParaRPr lang="fr-FR">
              <a:ea typeface="ＭＳ Ｐゴシック" charset="0"/>
            </a:endParaRPr>
          </a:p>
        </p:txBody>
      </p:sp>
    </p:spTree>
  </p:cSld>
  <p:clrMapOvr>
    <a:masterClrMapping/>
  </p:clrMapOvr>
  <p:transition spd="med"/>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5879</TotalTime>
  <Words>1548</Words>
  <Application>Microsoft Office PowerPoint</Application>
  <PresentationFormat>Personnalisé</PresentationFormat>
  <Paragraphs>298</Paragraphs>
  <Slides>36</Slides>
  <Notes>20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36</vt:i4>
      </vt:variant>
    </vt:vector>
  </HeadingPairs>
  <TitlesOfParts>
    <vt:vector size="39" baseType="lpstr">
      <vt:lpstr>Arial</vt:lpstr>
      <vt:lpstr>Times New Roman</vt:lpstr>
      <vt:lpstr>Modèle par défaut</vt:lpstr>
      <vt:lpstr>BIENVENUE A CHÂTEAUROUX !</vt:lpstr>
      <vt:lpstr>Plan</vt:lpstr>
      <vt:lpstr>Présentation PowerPoint</vt:lpstr>
      <vt:lpstr>L’ORGANIGRAMME</vt:lpstr>
      <vt:lpstr>LES AGENTS DU CENTRE</vt:lpstr>
      <vt:lpstr>LES FORMATEURS</vt:lpstr>
      <vt:lpstr>  </vt:lpstr>
      <vt:lpstr>Présentation PowerPoint</vt:lpstr>
      <vt:lpstr>Choix pédagogiques de construction du master MEEF…</vt:lpstr>
      <vt:lpstr>Un master structuré autour de  5 Pôles…</vt:lpstr>
      <vt:lpstr>Maquette de formation</vt:lpstr>
      <vt:lpstr>Présentation PowerPoint</vt:lpstr>
      <vt:lpstr>L'initiation à la recherche</vt:lpstr>
      <vt:lpstr>Présentation PowerPoint</vt:lpstr>
      <vt:lpstr>Présentation PowerPoint</vt:lpstr>
      <vt:lpstr>Conditions générales http://www.devenirenseignant.gouv.fr/pid33983/enseigner-maternelle-elementaire-crpe.html </vt:lpstr>
      <vt:lpstr>Épreuves du CRPE  Arrêté du 19 avril 2013 </vt:lpstr>
      <vt:lpstr>EXTRAIT </vt:lpstr>
      <vt:lpstr>LES EPREUVES</vt:lpstr>
      <vt:lpstr>Les épreuves écrites et orales</vt:lpstr>
      <vt:lpstr>CRPE Informations http://www.devenirenseignant.gouv.fr/pid33983/enseigner-maternelle-elementaire-crpe.html </vt:lpstr>
      <vt:lpstr>Les différents concours http://www.devenirenseignant.gouv.fr/pid33983/enseigner-maternelle-elementaire-crpe.html </vt:lpstr>
      <vt:lpstr>Six concours du CRPE peuvent être organisés, pour des profils différents : http://www.devenirenseignant.gouv.fr/pid33983/enseigner-maternelle-elementaire-crpe.html </vt:lpstr>
      <vt:lpstr>Présentation PowerPoint</vt:lpstr>
      <vt:lpstr>EN MASTER 1</vt:lpstr>
      <vt:lpstr>Un stage d'ouverture professionnelle (SOP) </vt:lpstr>
      <vt:lpstr>Individualisation de la formation</vt:lpstr>
      <vt:lpstr>POUR VOUS AIDER, VOUS SUIVRE TOUT AU LONG DE L’ANNEE</vt:lpstr>
      <vt:lpstr>Vos statuts spécifiques</vt:lpstr>
      <vt:lpstr>Présentation PowerPoint</vt:lpstr>
      <vt:lpstr>LA VIE A L’INSPE</vt:lpstr>
      <vt:lpstr>LA VIE A L’INSPE</vt:lpstr>
      <vt:lpstr>Comment lire l’EDT ?</vt:lpstr>
      <vt:lpstr>POUR FINIR LA MATINEE et la Journée</vt:lpstr>
      <vt:lpstr>Un job d’appoint ?</vt:lpstr>
      <vt:lpstr>Merci de votre attention et une belle année de formation à INSPE!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MEEFA   IUFM Centre Val de Loire – Université d'Orléans Site d'Orléans</dc:title>
  <dc:creator>S.C.I.R.C. I.U.F.M. Centre-Val de Loire</dc:creator>
  <cp:lastModifiedBy>alain girardie</cp:lastModifiedBy>
  <cp:revision>203</cp:revision>
  <cp:lastPrinted>1601-01-01T00:00:00Z</cp:lastPrinted>
  <dcterms:created xsi:type="dcterms:W3CDTF">2010-09-04T14:35:57Z</dcterms:created>
  <dcterms:modified xsi:type="dcterms:W3CDTF">2019-08-31T08:49:10Z</dcterms:modified>
</cp:coreProperties>
</file>