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4" r:id="rId7"/>
    <p:sldId id="265" r:id="rId8"/>
    <p:sldId id="259" r:id="rId9"/>
    <p:sldId id="260"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86"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0A2B9-2018-1903-8E5E-1260607D5A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E9BD9B2-7415-B626-BC24-79214B446A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00211B-CA6E-235A-C723-062BEBB329CE}"/>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B54126FE-7877-8713-1C67-A36918DA2D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68FEE2-8108-0344-A6C3-D97060B298B4}"/>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17568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6C3AE-AB59-0F26-DFE4-2EDD09C10A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C849ACA-FF53-AC30-B29B-0C5AD55E13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B1CDAB-A5A8-D5DD-00A6-8D14EBF880A7}"/>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699F9F07-8A01-061C-B242-E07A501AD8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541B4F-F7C3-8FDB-B311-5A295F7A72B6}"/>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263566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05187A-FF6B-7D93-F03D-DEACF5CF5B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61618DD-F381-429D-7312-3979FEDACC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2A9A35-E4C2-65F6-F326-042A4EEEA02E}"/>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BDF366C3-C4D0-A4E1-E021-F9605D4196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0B1B93-AFE6-7364-5732-226BCB7F049C}"/>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333931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1E526-A5BD-2742-CC22-01AE3D42A4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FF0461-95BB-8EED-ABC4-A6D32E9331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53A790-54E2-2629-D068-C1E220F874FF}"/>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801F766D-FA1D-DA01-CD84-9877F16CBB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C50348-A29D-ABD3-C0F3-4851CFF33A9F}"/>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406899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14FFF-3820-F02A-058F-AA5F9AC91C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42A9CF-D54C-F882-E3C5-0D16C9425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7E16B5-BDAD-F19D-F6D4-A2D281F47B92}"/>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53FCBD9C-3B55-B5EA-0143-EFFF1F2AD0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633A6E-7896-F87F-873C-95432CB6EF0A}"/>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32670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B60F7-E185-DC9B-CB96-9F7A40E3AFA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6A4C8D-C028-65E0-72CD-EB343CE5728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3D144D-B198-F6BB-04AE-7F434B9704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C2E57E-D729-A836-1660-8442D466081B}"/>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6" name="Espace réservé du pied de page 5">
            <a:extLst>
              <a:ext uri="{FF2B5EF4-FFF2-40B4-BE49-F238E27FC236}">
                <a16:creationId xmlns:a16="http://schemas.microsoft.com/office/drawing/2014/main" id="{626C65E3-EB38-8A5A-32C4-DFB9FE293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8FD55C-25E9-56DA-F478-E9740357DF8B}"/>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404001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80DFB-6CB9-25EE-0438-1DF9A290F4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70A906-4903-1A78-048B-2F43E2F89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1115007-FF5B-CE83-C7A0-C794421427F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40637C-3B1A-74B4-53F8-B2B7AA6BB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A26699-B201-0417-1747-A8B5CC8217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3EDE63A-0A44-4B3D-2CFF-BD1D5AB462F7}"/>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8" name="Espace réservé du pied de page 7">
            <a:extLst>
              <a:ext uri="{FF2B5EF4-FFF2-40B4-BE49-F238E27FC236}">
                <a16:creationId xmlns:a16="http://schemas.microsoft.com/office/drawing/2014/main" id="{A9DF07F6-37F0-E899-69FF-04F47F61C7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055298-C69D-C00E-E6D2-0917652980EB}"/>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25280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D6498-EB14-4083-35DD-04A042F1C6F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14B0CF8-8151-0620-3421-1F373F7CD357}"/>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4" name="Espace réservé du pied de page 3">
            <a:extLst>
              <a:ext uri="{FF2B5EF4-FFF2-40B4-BE49-F238E27FC236}">
                <a16:creationId xmlns:a16="http://schemas.microsoft.com/office/drawing/2014/main" id="{F9920A2A-1B14-06AF-DBF2-A723253861E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0C67264-7833-FB73-D3D7-D65A8D7A7F15}"/>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164659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070FB4D-9BE6-F098-AB5E-A4953F2B2195}"/>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3" name="Espace réservé du pied de page 2">
            <a:extLst>
              <a:ext uri="{FF2B5EF4-FFF2-40B4-BE49-F238E27FC236}">
                <a16:creationId xmlns:a16="http://schemas.microsoft.com/office/drawing/2014/main" id="{5AEFA66D-9F18-313B-3FEF-5E693774D84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8042C7-AD9E-31C6-0DA6-8E6D29E38EC2}"/>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190380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9C24B-7D7C-A46F-A415-4162278806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329C34-73F1-50AC-891F-58C2640FC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A5DCC9-CFE6-D33C-060E-F0B0823E4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8E50C4-1E51-EEB9-285A-03E6E06092B0}"/>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6" name="Espace réservé du pied de page 5">
            <a:extLst>
              <a:ext uri="{FF2B5EF4-FFF2-40B4-BE49-F238E27FC236}">
                <a16:creationId xmlns:a16="http://schemas.microsoft.com/office/drawing/2014/main" id="{F6B29DEF-A6A2-0EF7-E9FF-820750C6BA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4C1933-B5BD-985E-ABBA-7899BE860D03}"/>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18049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0C616-7343-BF25-C183-79582CF878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82094C-4B5C-6834-EBFC-0D0A2DEB7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8493B17-FE77-4733-96B6-7A3937A4F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3FB4B6-AB0E-287D-4863-839CF5CB3DA0}"/>
              </a:ext>
            </a:extLst>
          </p:cNvPr>
          <p:cNvSpPr>
            <a:spLocks noGrp="1"/>
          </p:cNvSpPr>
          <p:nvPr>
            <p:ph type="dt" sz="half" idx="10"/>
          </p:nvPr>
        </p:nvSpPr>
        <p:spPr/>
        <p:txBody>
          <a:bodyPr/>
          <a:lstStyle/>
          <a:p>
            <a:fld id="{5F7DC72F-8009-4D96-A1A4-F0521B5E1DD6}" type="datetimeFigureOut">
              <a:rPr lang="fr-FR" smtClean="0"/>
              <a:t>24/01/2024</a:t>
            </a:fld>
            <a:endParaRPr lang="fr-FR"/>
          </a:p>
        </p:txBody>
      </p:sp>
      <p:sp>
        <p:nvSpPr>
          <p:cNvPr id="6" name="Espace réservé du pied de page 5">
            <a:extLst>
              <a:ext uri="{FF2B5EF4-FFF2-40B4-BE49-F238E27FC236}">
                <a16:creationId xmlns:a16="http://schemas.microsoft.com/office/drawing/2014/main" id="{CB941CE9-B7CA-D7D8-738F-2D18E57FF0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BA57AB-7A79-1114-3786-563B0B66B48B}"/>
              </a:ext>
            </a:extLst>
          </p:cNvPr>
          <p:cNvSpPr>
            <a:spLocks noGrp="1"/>
          </p:cNvSpPr>
          <p:nvPr>
            <p:ph type="sldNum" sz="quarter" idx="12"/>
          </p:nvPr>
        </p:nvSpPr>
        <p:spPr/>
        <p:txBody>
          <a:bodyPr/>
          <a:lstStyle/>
          <a:p>
            <a:fld id="{E848819D-026B-4E88-B480-96095374E2FE}" type="slidenum">
              <a:rPr lang="fr-FR" smtClean="0"/>
              <a:t>‹N°›</a:t>
            </a:fld>
            <a:endParaRPr lang="fr-FR"/>
          </a:p>
        </p:txBody>
      </p:sp>
    </p:spTree>
    <p:extLst>
      <p:ext uri="{BB962C8B-B14F-4D97-AF65-F5344CB8AC3E}">
        <p14:creationId xmlns:p14="http://schemas.microsoft.com/office/powerpoint/2010/main" val="19989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AA19E7-F6D0-3CB3-2139-A53BA6C7A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E2384D5-E3ED-4522-C5EF-E76631DB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4ACFA7-95BC-3E15-0447-4A9B0CF5E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DC72F-8009-4D96-A1A4-F0521B5E1DD6}" type="datetimeFigureOut">
              <a:rPr lang="fr-FR" smtClean="0"/>
              <a:t>24/01/2024</a:t>
            </a:fld>
            <a:endParaRPr lang="fr-FR"/>
          </a:p>
        </p:txBody>
      </p:sp>
      <p:sp>
        <p:nvSpPr>
          <p:cNvPr id="5" name="Espace réservé du pied de page 4">
            <a:extLst>
              <a:ext uri="{FF2B5EF4-FFF2-40B4-BE49-F238E27FC236}">
                <a16:creationId xmlns:a16="http://schemas.microsoft.com/office/drawing/2014/main" id="{97913F7C-5F41-DFDC-0596-E6F981A1B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93B1B28-827A-0A21-73BD-BCF150418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8819D-026B-4E88-B480-96095374E2FE}" type="slidenum">
              <a:rPr lang="fr-FR" smtClean="0"/>
              <a:t>‹N°›</a:t>
            </a:fld>
            <a:endParaRPr lang="fr-FR"/>
          </a:p>
        </p:txBody>
      </p:sp>
    </p:spTree>
    <p:extLst>
      <p:ext uri="{BB962C8B-B14F-4D97-AF65-F5344CB8AC3E}">
        <p14:creationId xmlns:p14="http://schemas.microsoft.com/office/powerpoint/2010/main" val="76447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ournals.openedition.org/essais/10337"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5BF80-848E-AA10-4B9C-61A938EBE2AF}"/>
              </a:ext>
            </a:extLst>
          </p:cNvPr>
          <p:cNvSpPr>
            <a:spLocks noGrp="1"/>
          </p:cNvSpPr>
          <p:nvPr>
            <p:ph type="ctrTitle"/>
          </p:nvPr>
        </p:nvSpPr>
        <p:spPr/>
        <p:txBody>
          <a:bodyPr/>
          <a:lstStyle/>
          <a:p>
            <a:r>
              <a:rPr lang="fr-FR" dirty="0"/>
              <a:t>TD 1 Semestre 2</a:t>
            </a:r>
            <a:br>
              <a:rPr lang="fr-FR" dirty="0"/>
            </a:br>
            <a:r>
              <a:rPr lang="fr-FR" dirty="0"/>
              <a:t>la nutrition chez l’Homme</a:t>
            </a:r>
          </a:p>
        </p:txBody>
      </p:sp>
      <p:sp>
        <p:nvSpPr>
          <p:cNvPr id="3" name="Sous-titre 2">
            <a:extLst>
              <a:ext uri="{FF2B5EF4-FFF2-40B4-BE49-F238E27FC236}">
                <a16:creationId xmlns:a16="http://schemas.microsoft.com/office/drawing/2014/main" id="{4F679229-E3D8-688F-0D2E-B021E63056CD}"/>
              </a:ext>
            </a:extLst>
          </p:cNvPr>
          <p:cNvSpPr>
            <a:spLocks noGrp="1"/>
          </p:cNvSpPr>
          <p:nvPr>
            <p:ph type="subTitle" idx="1"/>
          </p:nvPr>
        </p:nvSpPr>
        <p:spPr/>
        <p:txBody>
          <a:bodyPr/>
          <a:lstStyle/>
          <a:p>
            <a:r>
              <a:rPr lang="fr-FR" dirty="0"/>
              <a:t>S. Bourget</a:t>
            </a:r>
          </a:p>
          <a:p>
            <a:r>
              <a:rPr lang="fr-FR" dirty="0"/>
              <a:t>INSPE CVL</a:t>
            </a:r>
          </a:p>
        </p:txBody>
      </p:sp>
    </p:spTree>
    <p:extLst>
      <p:ext uri="{BB962C8B-B14F-4D97-AF65-F5344CB8AC3E}">
        <p14:creationId xmlns:p14="http://schemas.microsoft.com/office/powerpoint/2010/main" val="38977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66A4915-3458-31A3-F435-97EA8D321236}"/>
              </a:ext>
            </a:extLst>
          </p:cNvPr>
          <p:cNvSpPr>
            <a:spLocks noGrp="1"/>
          </p:cNvSpPr>
          <p:nvPr>
            <p:ph idx="1"/>
          </p:nvPr>
        </p:nvSpPr>
        <p:spPr>
          <a:xfrm>
            <a:off x="579120" y="369301"/>
            <a:ext cx="665480" cy="5721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ormAutofit lnSpcReduction="10000"/>
          </a:bodyPr>
          <a:lstStyle/>
          <a:p>
            <a:pPr algn="ctr"/>
            <a:r>
              <a:rPr lang="fr-FR" sz="2400" b="1" dirty="0"/>
              <a:t>1</a:t>
            </a:r>
          </a:p>
        </p:txBody>
      </p:sp>
      <p:sp>
        <p:nvSpPr>
          <p:cNvPr id="6" name="ZoneTexte 5">
            <a:extLst>
              <a:ext uri="{FF2B5EF4-FFF2-40B4-BE49-F238E27FC236}">
                <a16:creationId xmlns:a16="http://schemas.microsoft.com/office/drawing/2014/main" id="{6510AEBF-AF68-9E90-4FD6-2E4A6D5FAA74}"/>
              </a:ext>
            </a:extLst>
          </p:cNvPr>
          <p:cNvSpPr txBox="1"/>
          <p:nvPr/>
        </p:nvSpPr>
        <p:spPr>
          <a:xfrm>
            <a:off x="1427480" y="616316"/>
            <a:ext cx="9743440" cy="1200329"/>
          </a:xfrm>
          <a:prstGeom prst="rect">
            <a:avLst/>
          </a:prstGeom>
          <a:noFill/>
        </p:spPr>
        <p:txBody>
          <a:bodyPr wrap="square" rtlCol="0">
            <a:spAutoFit/>
          </a:bodyPr>
          <a:lstStyle/>
          <a:p>
            <a:r>
              <a:rPr lang="fr-FR" dirty="0"/>
              <a:t>L’élève présente deux tuyaux un pour les liquides un pour les solides, or il n’y a qu’un seul tube digestif. De plus il n’est pas indiqué que les aliments peuvent sortir du tube digestif pour alimenter le corps. Donc cet élève pense que tout ce qui est ingéré ressort sous forme d’urine (pour les aliments liquide) ou sous forme d’excréments (pour les aliments solides)</a:t>
            </a:r>
          </a:p>
        </p:txBody>
      </p:sp>
      <p:sp>
        <p:nvSpPr>
          <p:cNvPr id="7" name="Espace réservé du contenu 3">
            <a:extLst>
              <a:ext uri="{FF2B5EF4-FFF2-40B4-BE49-F238E27FC236}">
                <a16:creationId xmlns:a16="http://schemas.microsoft.com/office/drawing/2014/main" id="{DE5EAA16-79F9-0F00-33FF-5B8373989F6D}"/>
              </a:ext>
            </a:extLst>
          </p:cNvPr>
          <p:cNvSpPr txBox="1">
            <a:spLocks/>
          </p:cNvSpPr>
          <p:nvPr/>
        </p:nvSpPr>
        <p:spPr>
          <a:xfrm>
            <a:off x="579120" y="2462212"/>
            <a:ext cx="665480" cy="5721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fr-FR" sz="2400" b="1" dirty="0"/>
              <a:t>2</a:t>
            </a:r>
          </a:p>
        </p:txBody>
      </p:sp>
      <p:sp>
        <p:nvSpPr>
          <p:cNvPr id="8" name="ZoneTexte 7">
            <a:extLst>
              <a:ext uri="{FF2B5EF4-FFF2-40B4-BE49-F238E27FC236}">
                <a16:creationId xmlns:a16="http://schemas.microsoft.com/office/drawing/2014/main" id="{18C4DBFB-0073-9CCC-DDA8-1A3D54703C45}"/>
              </a:ext>
            </a:extLst>
          </p:cNvPr>
          <p:cNvSpPr txBox="1"/>
          <p:nvPr/>
        </p:nvSpPr>
        <p:spPr>
          <a:xfrm>
            <a:off x="1427480" y="2709227"/>
            <a:ext cx="9743440" cy="646331"/>
          </a:xfrm>
          <a:prstGeom prst="rect">
            <a:avLst/>
          </a:prstGeom>
          <a:noFill/>
        </p:spPr>
        <p:txBody>
          <a:bodyPr wrap="square" rtlCol="0">
            <a:spAutoFit/>
          </a:bodyPr>
          <a:lstStyle/>
          <a:p>
            <a:r>
              <a:rPr lang="fr-FR" dirty="0"/>
              <a:t>L’élève présente ici un tube avec une entrée et une sortie. IL n’y a donc pas de notion d’absorption.</a:t>
            </a:r>
          </a:p>
          <a:p>
            <a:endParaRPr lang="fr-FR" dirty="0"/>
          </a:p>
        </p:txBody>
      </p:sp>
      <p:sp>
        <p:nvSpPr>
          <p:cNvPr id="9" name="Espace réservé du contenu 3">
            <a:extLst>
              <a:ext uri="{FF2B5EF4-FFF2-40B4-BE49-F238E27FC236}">
                <a16:creationId xmlns:a16="http://schemas.microsoft.com/office/drawing/2014/main" id="{F442F71D-732F-4B82-60A0-171EA3B9B275}"/>
              </a:ext>
            </a:extLst>
          </p:cNvPr>
          <p:cNvSpPr txBox="1">
            <a:spLocks/>
          </p:cNvSpPr>
          <p:nvPr/>
        </p:nvSpPr>
        <p:spPr>
          <a:xfrm>
            <a:off x="579120" y="4001125"/>
            <a:ext cx="665480" cy="57213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fr-FR" sz="2400" b="1" dirty="0"/>
              <a:t>3</a:t>
            </a:r>
          </a:p>
        </p:txBody>
      </p:sp>
      <p:sp>
        <p:nvSpPr>
          <p:cNvPr id="10" name="ZoneTexte 9">
            <a:extLst>
              <a:ext uri="{FF2B5EF4-FFF2-40B4-BE49-F238E27FC236}">
                <a16:creationId xmlns:a16="http://schemas.microsoft.com/office/drawing/2014/main" id="{13118549-65ED-62AA-454B-6596E0DCFD1F}"/>
              </a:ext>
            </a:extLst>
          </p:cNvPr>
          <p:cNvSpPr txBox="1"/>
          <p:nvPr/>
        </p:nvSpPr>
        <p:spPr>
          <a:xfrm>
            <a:off x="1427480" y="4248140"/>
            <a:ext cx="9743440" cy="646331"/>
          </a:xfrm>
          <a:prstGeom prst="rect">
            <a:avLst/>
          </a:prstGeom>
          <a:noFill/>
        </p:spPr>
        <p:txBody>
          <a:bodyPr wrap="square" rtlCol="0">
            <a:spAutoFit/>
          </a:bodyPr>
          <a:lstStyle/>
          <a:p>
            <a:r>
              <a:rPr lang="fr-FR" dirty="0"/>
              <a:t>L’élève présente un sac où il semble y avoir transformation mais pas de sortie. La notion de faire rester les aliments dans le corps est là mais c’est incorrect puisqu’il n’y a pas le phénomène d’absorption.</a:t>
            </a:r>
          </a:p>
        </p:txBody>
      </p:sp>
    </p:spTree>
    <p:extLst>
      <p:ext uri="{BB962C8B-B14F-4D97-AF65-F5344CB8AC3E}">
        <p14:creationId xmlns:p14="http://schemas.microsoft.com/office/powerpoint/2010/main" val="271488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2DA78-E0EA-7F23-4151-65DEF11E5C80}"/>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DC30EEEB-EE83-C6C3-BB1A-698DD6A53C63}"/>
              </a:ext>
            </a:extLst>
          </p:cNvPr>
          <p:cNvPicPr>
            <a:picLocks noGrp="1" noChangeAspect="1"/>
          </p:cNvPicPr>
          <p:nvPr>
            <p:ph idx="1"/>
          </p:nvPr>
        </p:nvPicPr>
        <p:blipFill>
          <a:blip r:embed="rId2"/>
          <a:stretch>
            <a:fillRect/>
          </a:stretch>
        </p:blipFill>
        <p:spPr>
          <a:xfrm>
            <a:off x="629728" y="461186"/>
            <a:ext cx="8825717" cy="5715777"/>
          </a:xfrm>
        </p:spPr>
      </p:pic>
      <p:sp>
        <p:nvSpPr>
          <p:cNvPr id="6" name="ZoneTexte 5">
            <a:extLst>
              <a:ext uri="{FF2B5EF4-FFF2-40B4-BE49-F238E27FC236}">
                <a16:creationId xmlns:a16="http://schemas.microsoft.com/office/drawing/2014/main" id="{9FD9534D-CEA5-466F-6395-327AB3D9B90B}"/>
              </a:ext>
            </a:extLst>
          </p:cNvPr>
          <p:cNvSpPr txBox="1"/>
          <p:nvPr/>
        </p:nvSpPr>
        <p:spPr>
          <a:xfrm>
            <a:off x="9663917" y="2648309"/>
            <a:ext cx="1898355" cy="923330"/>
          </a:xfrm>
          <a:prstGeom prst="rect">
            <a:avLst/>
          </a:prstGeom>
          <a:noFill/>
        </p:spPr>
        <p:txBody>
          <a:bodyPr wrap="square" rtlCol="0">
            <a:spAutoFit/>
          </a:bodyPr>
          <a:lstStyle/>
          <a:p>
            <a:r>
              <a:rPr lang="fr-FR" dirty="0" err="1"/>
              <a:t>Cloaca</a:t>
            </a:r>
            <a:r>
              <a:rPr lang="fr-FR" dirty="0"/>
              <a:t> </a:t>
            </a:r>
            <a:r>
              <a:rPr lang="fr-FR" dirty="0" err="1"/>
              <a:t>professionnal</a:t>
            </a:r>
            <a:r>
              <a:rPr lang="fr-FR" dirty="0"/>
              <a:t> (2010)</a:t>
            </a:r>
          </a:p>
        </p:txBody>
      </p:sp>
      <p:sp>
        <p:nvSpPr>
          <p:cNvPr id="7" name="ZoneTexte 6">
            <a:extLst>
              <a:ext uri="{FF2B5EF4-FFF2-40B4-BE49-F238E27FC236}">
                <a16:creationId xmlns:a16="http://schemas.microsoft.com/office/drawing/2014/main" id="{63C8BC13-669A-74B6-33B2-EA5145389266}"/>
              </a:ext>
            </a:extLst>
          </p:cNvPr>
          <p:cNvSpPr txBox="1"/>
          <p:nvPr/>
        </p:nvSpPr>
        <p:spPr>
          <a:xfrm>
            <a:off x="9972675" y="5015547"/>
            <a:ext cx="1898355" cy="1477328"/>
          </a:xfrm>
          <a:prstGeom prst="rect">
            <a:avLst/>
          </a:prstGeom>
          <a:noFill/>
        </p:spPr>
        <p:txBody>
          <a:bodyPr wrap="square" rtlCol="0">
            <a:spAutoFit/>
          </a:bodyPr>
          <a:lstStyle/>
          <a:p>
            <a:r>
              <a:rPr lang="fr-FR" dirty="0"/>
              <a:t>Pour en savoir plus:</a:t>
            </a:r>
          </a:p>
          <a:p>
            <a:r>
              <a:rPr lang="fr-FR" dirty="0">
                <a:hlinkClick r:id="rId3"/>
              </a:rPr>
              <a:t>https://journals.openedition.org/essais/10337</a:t>
            </a:r>
            <a:endParaRPr lang="fr-FR" dirty="0"/>
          </a:p>
        </p:txBody>
      </p:sp>
    </p:spTree>
    <p:extLst>
      <p:ext uri="{BB962C8B-B14F-4D97-AF65-F5344CB8AC3E}">
        <p14:creationId xmlns:p14="http://schemas.microsoft.com/office/powerpoint/2010/main" val="138108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86507-6FB2-37AC-080B-AC643F119926}"/>
              </a:ext>
            </a:extLst>
          </p:cNvPr>
          <p:cNvSpPr>
            <a:spLocks noGrp="1"/>
          </p:cNvSpPr>
          <p:nvPr>
            <p:ph type="title"/>
          </p:nvPr>
        </p:nvSpPr>
        <p:spPr/>
        <p:txBody>
          <a:bodyPr/>
          <a:lstStyle/>
          <a:p>
            <a:r>
              <a:rPr lang="fr-FR" b="1" dirty="0">
                <a:solidFill>
                  <a:srgbClr val="002060"/>
                </a:solidFill>
              </a:rPr>
              <a:t>Partie 1: que deviennent les aliments dans notre organisme?</a:t>
            </a:r>
          </a:p>
        </p:txBody>
      </p:sp>
      <p:sp>
        <p:nvSpPr>
          <p:cNvPr id="3" name="Espace réservé du contenu 2">
            <a:extLst>
              <a:ext uri="{FF2B5EF4-FFF2-40B4-BE49-F238E27FC236}">
                <a16:creationId xmlns:a16="http://schemas.microsoft.com/office/drawing/2014/main" id="{F24ED699-D7C1-AAC9-50D2-C261E35F844F}"/>
              </a:ext>
            </a:extLst>
          </p:cNvPr>
          <p:cNvSpPr>
            <a:spLocks noGrp="1"/>
          </p:cNvSpPr>
          <p:nvPr>
            <p:ph idx="1"/>
          </p:nvPr>
        </p:nvSpPr>
        <p:spPr>
          <a:xfrm>
            <a:off x="457200" y="1825625"/>
            <a:ext cx="10896600" cy="4351338"/>
          </a:xfrm>
        </p:spPr>
        <p:txBody>
          <a:bodyPr/>
          <a:lstStyle/>
          <a:p>
            <a:r>
              <a:rPr lang="fr-FR" sz="2000" dirty="0"/>
              <a:t>Les aliments subissent des transformations dans notre organismes, par des actions mécaniques (broyage des dents, malaxage dans l’estomac) et des actions chimiques (action des enzymes produites par des glandes telles que les glandes salivaires, ou le pancréas, mais aussi des cellules présentes dans les parois de l’intestin grêle).</a:t>
            </a:r>
          </a:p>
          <a:p>
            <a:pPr marL="0" indent="0">
              <a:buNone/>
            </a:pPr>
            <a:r>
              <a:rPr lang="fr-FR" dirty="0">
                <a:solidFill>
                  <a:srgbClr val="0070C0"/>
                </a:solidFill>
              </a:rPr>
              <a:t>          </a:t>
            </a:r>
            <a:r>
              <a:rPr lang="fr-FR" sz="2000" dirty="0">
                <a:solidFill>
                  <a:srgbClr val="0070C0"/>
                </a:solidFill>
              </a:rPr>
              <a:t>Aliments  </a:t>
            </a:r>
          </a:p>
        </p:txBody>
      </p:sp>
      <p:cxnSp>
        <p:nvCxnSpPr>
          <p:cNvPr id="5" name="Connecteur droit avec flèche 4">
            <a:extLst>
              <a:ext uri="{FF2B5EF4-FFF2-40B4-BE49-F238E27FC236}">
                <a16:creationId xmlns:a16="http://schemas.microsoft.com/office/drawing/2014/main" id="{D1203908-17F3-3CDE-91D1-702A7705BA46}"/>
              </a:ext>
            </a:extLst>
          </p:cNvPr>
          <p:cNvCxnSpPr/>
          <p:nvPr/>
        </p:nvCxnSpPr>
        <p:spPr>
          <a:xfrm>
            <a:off x="2664843" y="3282531"/>
            <a:ext cx="151824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5C6E1466-2BA1-1382-0857-1C405F684150}"/>
              </a:ext>
            </a:extLst>
          </p:cNvPr>
          <p:cNvSpPr txBox="1"/>
          <p:nvPr/>
        </p:nvSpPr>
        <p:spPr>
          <a:xfrm>
            <a:off x="4405940" y="3020921"/>
            <a:ext cx="6725011" cy="400110"/>
          </a:xfrm>
          <a:prstGeom prst="rect">
            <a:avLst/>
          </a:prstGeom>
          <a:noFill/>
        </p:spPr>
        <p:txBody>
          <a:bodyPr wrap="square" rtlCol="0">
            <a:spAutoFit/>
          </a:bodyPr>
          <a:lstStyle/>
          <a:p>
            <a:r>
              <a:rPr lang="fr-FR" sz="2000" dirty="0">
                <a:solidFill>
                  <a:srgbClr val="0070C0"/>
                </a:solidFill>
              </a:rPr>
              <a:t>Nutriments (substances solubles dans l’eau)</a:t>
            </a:r>
          </a:p>
        </p:txBody>
      </p:sp>
      <p:sp>
        <p:nvSpPr>
          <p:cNvPr id="7" name="ZoneTexte 6">
            <a:extLst>
              <a:ext uri="{FF2B5EF4-FFF2-40B4-BE49-F238E27FC236}">
                <a16:creationId xmlns:a16="http://schemas.microsoft.com/office/drawing/2014/main" id="{4BE19ED8-1AF8-2A80-90C0-820585BA64B2}"/>
              </a:ext>
            </a:extLst>
          </p:cNvPr>
          <p:cNvSpPr txBox="1"/>
          <p:nvPr/>
        </p:nvSpPr>
        <p:spPr>
          <a:xfrm>
            <a:off x="647700" y="5794569"/>
            <a:ext cx="10706100" cy="923330"/>
          </a:xfrm>
          <a:prstGeom prst="rect">
            <a:avLst/>
          </a:prstGeom>
          <a:noFill/>
        </p:spPr>
        <p:txBody>
          <a:bodyPr wrap="square" rtlCol="0">
            <a:spAutoFit/>
          </a:bodyPr>
          <a:lstStyle/>
          <a:p>
            <a:r>
              <a:rPr lang="fr-FR" dirty="0"/>
              <a:t>Les nutriments passent dans le sang au niveau de l’intestin grêle : c’est l’absorption.</a:t>
            </a:r>
          </a:p>
          <a:p>
            <a:r>
              <a:rPr lang="fr-FR" dirty="0"/>
              <a:t>En effet l’intestin grêle est très vascularisé, et constitue une grande surface d’échange.</a:t>
            </a:r>
          </a:p>
          <a:p>
            <a:r>
              <a:rPr lang="fr-FR" dirty="0"/>
              <a:t>Tout le long du tube digestif il y a des microorganismes qui facilitent la digestion.</a:t>
            </a:r>
          </a:p>
        </p:txBody>
      </p:sp>
      <p:cxnSp>
        <p:nvCxnSpPr>
          <p:cNvPr id="9" name="Connecteur : en angle 8">
            <a:extLst>
              <a:ext uri="{FF2B5EF4-FFF2-40B4-BE49-F238E27FC236}">
                <a16:creationId xmlns:a16="http://schemas.microsoft.com/office/drawing/2014/main" id="{2DDE31FA-2B39-8013-D24E-E734540AE27A}"/>
              </a:ext>
            </a:extLst>
          </p:cNvPr>
          <p:cNvCxnSpPr>
            <a:cxnSpLocks/>
          </p:cNvCxnSpPr>
          <p:nvPr/>
        </p:nvCxnSpPr>
        <p:spPr>
          <a:xfrm>
            <a:off x="2664843" y="3497875"/>
            <a:ext cx="1630932" cy="1036025"/>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A3FC62F6-D3B7-FE9A-84B4-9044867EE2BD}"/>
              </a:ext>
            </a:extLst>
          </p:cNvPr>
          <p:cNvSpPr txBox="1"/>
          <p:nvPr/>
        </p:nvSpPr>
        <p:spPr>
          <a:xfrm>
            <a:off x="4405940" y="4338496"/>
            <a:ext cx="7425548" cy="400110"/>
          </a:xfrm>
          <a:prstGeom prst="rect">
            <a:avLst/>
          </a:prstGeom>
          <a:noFill/>
        </p:spPr>
        <p:txBody>
          <a:bodyPr wrap="square" rtlCol="0">
            <a:spAutoFit/>
          </a:bodyPr>
          <a:lstStyle/>
          <a:p>
            <a:r>
              <a:rPr lang="fr-FR" sz="2000" dirty="0">
                <a:solidFill>
                  <a:srgbClr val="0070C0"/>
                </a:solidFill>
              </a:rPr>
              <a:t>Excréments (aliments non digérés, car enzyme non présente)</a:t>
            </a:r>
          </a:p>
        </p:txBody>
      </p:sp>
    </p:spTree>
    <p:extLst>
      <p:ext uri="{BB962C8B-B14F-4D97-AF65-F5344CB8AC3E}">
        <p14:creationId xmlns:p14="http://schemas.microsoft.com/office/powerpoint/2010/main" val="48145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2ED4D-D0D3-E337-4E0D-87A8E066D638}"/>
              </a:ext>
            </a:extLst>
          </p:cNvPr>
          <p:cNvSpPr>
            <a:spLocks noGrp="1"/>
          </p:cNvSpPr>
          <p:nvPr>
            <p:ph type="title"/>
          </p:nvPr>
        </p:nvSpPr>
        <p:spPr/>
        <p:txBody>
          <a:bodyPr/>
          <a:lstStyle/>
          <a:p>
            <a:r>
              <a:rPr lang="fr-FR" dirty="0"/>
              <a:t>Comment un aliment et transformé en nutriment?</a:t>
            </a:r>
          </a:p>
        </p:txBody>
      </p:sp>
      <p:sp>
        <p:nvSpPr>
          <p:cNvPr id="3" name="Espace réservé du contenu 2">
            <a:extLst>
              <a:ext uri="{FF2B5EF4-FFF2-40B4-BE49-F238E27FC236}">
                <a16:creationId xmlns:a16="http://schemas.microsoft.com/office/drawing/2014/main" id="{2E0A4648-2061-CA3F-37B0-2A4382A032EC}"/>
              </a:ext>
            </a:extLst>
          </p:cNvPr>
          <p:cNvSpPr>
            <a:spLocks noGrp="1"/>
          </p:cNvSpPr>
          <p:nvPr>
            <p:ph idx="1"/>
          </p:nvPr>
        </p:nvSpPr>
        <p:spPr>
          <a:xfrm>
            <a:off x="341243" y="1681281"/>
            <a:ext cx="10515600" cy="4351338"/>
          </a:xfrm>
        </p:spPr>
        <p:txBody>
          <a:bodyPr/>
          <a:lstStyle/>
          <a:p>
            <a:pPr marL="0" indent="0">
              <a:buNone/>
            </a:pPr>
            <a:r>
              <a:rPr lang="fr-FR" sz="1800" dirty="0"/>
              <a:t>Un aliment est transformé en nutriments par l’action des </a:t>
            </a:r>
            <a:r>
              <a:rPr lang="fr-FR" sz="1800" b="1" dirty="0"/>
              <a:t>enzymes.</a:t>
            </a:r>
          </a:p>
          <a:p>
            <a:pPr marL="0" indent="0">
              <a:buNone/>
            </a:pPr>
            <a:r>
              <a:rPr lang="fr-FR" sz="1800" dirty="0"/>
              <a:t>Les aliments sont constitués de différentes catégories de molécules telles que les protéines, les glucides ou les lipides.</a:t>
            </a:r>
          </a:p>
          <a:p>
            <a:pPr marL="0" indent="0">
              <a:buNone/>
            </a:pPr>
            <a:r>
              <a:rPr lang="fr-FR" sz="1800" dirty="0"/>
              <a:t>Notre corps fabrique des enzymes spécifiques qui vont agit sur un type d’aliments pour le couper en ses petits éléments constitutifs: les nutriments. Ces enzymes se trouvent dans les sucs digestifs (salive, suc gastrique, suc intestinale)</a:t>
            </a:r>
          </a:p>
          <a:p>
            <a:pPr marL="0" indent="0">
              <a:buNone/>
            </a:pPr>
            <a:endParaRPr lang="fr-FR" dirty="0"/>
          </a:p>
        </p:txBody>
      </p:sp>
      <p:pic>
        <p:nvPicPr>
          <p:cNvPr id="5" name="Image 4">
            <a:extLst>
              <a:ext uri="{FF2B5EF4-FFF2-40B4-BE49-F238E27FC236}">
                <a16:creationId xmlns:a16="http://schemas.microsoft.com/office/drawing/2014/main" id="{A14295A2-567F-B5A9-8EC8-5DFCD0F109BF}"/>
              </a:ext>
            </a:extLst>
          </p:cNvPr>
          <p:cNvPicPr>
            <a:picLocks noChangeAspect="1"/>
          </p:cNvPicPr>
          <p:nvPr/>
        </p:nvPicPr>
        <p:blipFill>
          <a:blip r:embed="rId2"/>
          <a:stretch>
            <a:fillRect/>
          </a:stretch>
        </p:blipFill>
        <p:spPr>
          <a:xfrm>
            <a:off x="1476884" y="3429000"/>
            <a:ext cx="5097575" cy="3429000"/>
          </a:xfrm>
          <a:prstGeom prst="rect">
            <a:avLst/>
          </a:prstGeom>
        </p:spPr>
      </p:pic>
      <p:sp>
        <p:nvSpPr>
          <p:cNvPr id="6" name="ZoneTexte 5">
            <a:extLst>
              <a:ext uri="{FF2B5EF4-FFF2-40B4-BE49-F238E27FC236}">
                <a16:creationId xmlns:a16="http://schemas.microsoft.com/office/drawing/2014/main" id="{2BC6D28B-4EE1-A4BA-153C-100EC3F77095}"/>
              </a:ext>
            </a:extLst>
          </p:cNvPr>
          <p:cNvSpPr txBox="1"/>
          <p:nvPr/>
        </p:nvSpPr>
        <p:spPr>
          <a:xfrm>
            <a:off x="7563678" y="4001294"/>
            <a:ext cx="2733261" cy="2031325"/>
          </a:xfrm>
          <a:prstGeom prst="rect">
            <a:avLst/>
          </a:prstGeom>
          <a:noFill/>
        </p:spPr>
        <p:txBody>
          <a:bodyPr wrap="square" rtlCol="0">
            <a:spAutoFit/>
          </a:bodyPr>
          <a:lstStyle/>
          <a:p>
            <a:r>
              <a:rPr lang="fr-FR" dirty="0"/>
              <a:t>L’amylase coupe l’amidon. Or comme l’amidon est constitué d’une chaine de glucose. L’action de l’enzyme sur l’amidon va être à l’origine de la libération de glucose.</a:t>
            </a:r>
          </a:p>
        </p:txBody>
      </p:sp>
    </p:spTree>
    <p:extLst>
      <p:ext uri="{BB962C8B-B14F-4D97-AF65-F5344CB8AC3E}">
        <p14:creationId xmlns:p14="http://schemas.microsoft.com/office/powerpoint/2010/main" val="373298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49CC0-6894-8D79-AE3C-C577A36C86F3}"/>
              </a:ext>
            </a:extLst>
          </p:cNvPr>
          <p:cNvSpPr>
            <a:spLocks noGrp="1"/>
          </p:cNvSpPr>
          <p:nvPr>
            <p:ph type="title"/>
          </p:nvPr>
        </p:nvSpPr>
        <p:spPr>
          <a:solidFill>
            <a:schemeClr val="accent2">
              <a:lumMod val="20000"/>
              <a:lumOff val="80000"/>
            </a:schemeClr>
          </a:solidFill>
        </p:spPr>
        <p:txBody>
          <a:bodyPr/>
          <a:lstStyle/>
          <a:p>
            <a:r>
              <a:rPr lang="fr-FR" dirty="0"/>
              <a:t>Quelle différence entre le tube digestif et l’appareil digestif?</a:t>
            </a:r>
          </a:p>
        </p:txBody>
      </p:sp>
      <p:pic>
        <p:nvPicPr>
          <p:cNvPr id="5" name="Espace réservé du contenu 4">
            <a:extLst>
              <a:ext uri="{FF2B5EF4-FFF2-40B4-BE49-F238E27FC236}">
                <a16:creationId xmlns:a16="http://schemas.microsoft.com/office/drawing/2014/main" id="{8323DE09-E84F-DEBE-626B-A5DF2976D8AD}"/>
              </a:ext>
            </a:extLst>
          </p:cNvPr>
          <p:cNvPicPr>
            <a:picLocks noGrp="1" noChangeAspect="1"/>
          </p:cNvPicPr>
          <p:nvPr>
            <p:ph idx="1"/>
          </p:nvPr>
        </p:nvPicPr>
        <p:blipFill>
          <a:blip r:embed="rId2"/>
          <a:stretch>
            <a:fillRect/>
          </a:stretch>
        </p:blipFill>
        <p:spPr>
          <a:xfrm>
            <a:off x="366528" y="2028604"/>
            <a:ext cx="5623127" cy="4351338"/>
          </a:xfrm>
          <a:solidFill>
            <a:schemeClr val="accent2">
              <a:lumMod val="20000"/>
              <a:lumOff val="80000"/>
            </a:schemeClr>
          </a:solidFill>
        </p:spPr>
      </p:pic>
      <p:sp>
        <p:nvSpPr>
          <p:cNvPr id="6" name="ZoneTexte 5">
            <a:extLst>
              <a:ext uri="{FF2B5EF4-FFF2-40B4-BE49-F238E27FC236}">
                <a16:creationId xmlns:a16="http://schemas.microsoft.com/office/drawing/2014/main" id="{D47BD928-D542-91BA-8F9E-B041DEAA9964}"/>
              </a:ext>
            </a:extLst>
          </p:cNvPr>
          <p:cNvSpPr txBox="1"/>
          <p:nvPr/>
        </p:nvSpPr>
        <p:spPr>
          <a:xfrm>
            <a:off x="6202348" y="2156791"/>
            <a:ext cx="5883636" cy="3477875"/>
          </a:xfrm>
          <a:prstGeom prst="rect">
            <a:avLst/>
          </a:prstGeom>
          <a:noFill/>
        </p:spPr>
        <p:txBody>
          <a:bodyPr wrap="square" rtlCol="0">
            <a:spAutoFit/>
          </a:bodyPr>
          <a:lstStyle/>
          <a:p>
            <a:r>
              <a:rPr lang="fr-FR" sz="2000" dirty="0"/>
              <a:t>L’appareil digestif = tube digestif + glandes digestives</a:t>
            </a:r>
          </a:p>
          <a:p>
            <a:endParaRPr lang="fr-FR" sz="2000" dirty="0"/>
          </a:p>
          <a:p>
            <a:endParaRPr lang="fr-FR" dirty="0"/>
          </a:p>
          <a:p>
            <a:r>
              <a:rPr lang="fr-FR" dirty="0"/>
              <a:t>Tube digestif= ensemble des organes traversés par les aliments (bouche, œsophage, estomac, intestin grêle et gros intestin)</a:t>
            </a:r>
          </a:p>
          <a:p>
            <a:endParaRPr lang="fr-FR" dirty="0"/>
          </a:p>
          <a:p>
            <a:r>
              <a:rPr lang="fr-FR" dirty="0"/>
              <a:t>Glandes digestives = glandes qui fabriquent les sucs digestifs. Ces glandes peuvent être des organes tels que le foie ou le pancréas, ou ces glandes peuvent être contenues dans la paroi des organes du tube digestif (comme pour estomac ou l’intestin)</a:t>
            </a:r>
          </a:p>
        </p:txBody>
      </p:sp>
    </p:spTree>
    <p:extLst>
      <p:ext uri="{BB962C8B-B14F-4D97-AF65-F5344CB8AC3E}">
        <p14:creationId xmlns:p14="http://schemas.microsoft.com/office/powerpoint/2010/main" val="133641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BA295-DAB8-FEBC-18DA-F05120ADD03B}"/>
              </a:ext>
            </a:extLst>
          </p:cNvPr>
          <p:cNvSpPr>
            <a:spLocks noGrp="1"/>
          </p:cNvSpPr>
          <p:nvPr>
            <p:ph type="title"/>
          </p:nvPr>
        </p:nvSpPr>
        <p:spPr/>
        <p:txBody>
          <a:bodyPr>
            <a:normAutofit fontScale="90000"/>
          </a:bodyPr>
          <a:lstStyle/>
          <a:p>
            <a:r>
              <a:rPr lang="fr-FR" dirty="0"/>
              <a:t>Quand je bois du thé j’ai envie d’uriner, or il n’y a qu’un seul tube digestif qui va jusqu’à l’anus?</a:t>
            </a:r>
          </a:p>
        </p:txBody>
      </p:sp>
      <p:sp>
        <p:nvSpPr>
          <p:cNvPr id="3" name="Espace réservé du contenu 2">
            <a:extLst>
              <a:ext uri="{FF2B5EF4-FFF2-40B4-BE49-F238E27FC236}">
                <a16:creationId xmlns:a16="http://schemas.microsoft.com/office/drawing/2014/main" id="{98C99315-BE46-2640-4F45-D6F8C14FC9AC}"/>
              </a:ext>
            </a:extLst>
          </p:cNvPr>
          <p:cNvSpPr>
            <a:spLocks noGrp="1"/>
          </p:cNvSpPr>
          <p:nvPr>
            <p:ph idx="1"/>
          </p:nvPr>
        </p:nvSpPr>
        <p:spPr/>
        <p:txBody>
          <a:bodyPr/>
          <a:lstStyle/>
          <a:p>
            <a:endParaRPr lang="fr-FR" dirty="0"/>
          </a:p>
          <a:p>
            <a:r>
              <a:rPr lang="fr-FR" dirty="0"/>
              <a:t>Les aliments liquide passent par le même trajet que les aliments solides. L’eau, est une molécule très petite, elle va donc être absorbée au niveau de l’intestin grêle (et même pour l’eau au niveau du gros intestin) pour aller dans le sang. Le sang alimente tous les organes et va être filtré par les reins où le surplus de liquide va être éliminer pour constituer l’urine.</a:t>
            </a:r>
          </a:p>
        </p:txBody>
      </p:sp>
    </p:spTree>
    <p:extLst>
      <p:ext uri="{BB962C8B-B14F-4D97-AF65-F5344CB8AC3E}">
        <p14:creationId xmlns:p14="http://schemas.microsoft.com/office/powerpoint/2010/main" val="45000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605B2-FF5D-96E4-8124-226D5DDB89A2}"/>
              </a:ext>
            </a:extLst>
          </p:cNvPr>
          <p:cNvSpPr>
            <a:spLocks noGrp="1"/>
          </p:cNvSpPr>
          <p:nvPr>
            <p:ph type="title"/>
          </p:nvPr>
        </p:nvSpPr>
        <p:spPr/>
        <p:txBody>
          <a:bodyPr/>
          <a:lstStyle/>
          <a:p>
            <a:r>
              <a:rPr lang="fr-FR" dirty="0"/>
              <a:t>Comment les nutriments passent ils au niveau du l’intestin grêle pour aller dans le sang?</a:t>
            </a:r>
          </a:p>
        </p:txBody>
      </p:sp>
      <p:sp>
        <p:nvSpPr>
          <p:cNvPr id="3" name="Espace réservé du contenu 2">
            <a:extLst>
              <a:ext uri="{FF2B5EF4-FFF2-40B4-BE49-F238E27FC236}">
                <a16:creationId xmlns:a16="http://schemas.microsoft.com/office/drawing/2014/main" id="{42D70148-96F0-AC18-28E6-16D6D48EDBCD}"/>
              </a:ext>
            </a:extLst>
          </p:cNvPr>
          <p:cNvSpPr>
            <a:spLocks noGrp="1"/>
          </p:cNvSpPr>
          <p:nvPr>
            <p:ph idx="1"/>
          </p:nvPr>
        </p:nvSpPr>
        <p:spPr>
          <a:xfrm>
            <a:off x="7682948" y="1896745"/>
            <a:ext cx="4194092" cy="4351338"/>
          </a:xfrm>
        </p:spPr>
        <p:txBody>
          <a:bodyPr>
            <a:normAutofit fontScale="62500" lnSpcReduction="20000"/>
          </a:bodyPr>
          <a:lstStyle/>
          <a:p>
            <a:r>
              <a:rPr lang="fr-FR" dirty="0"/>
              <a:t>Le passage dans le sang se fait au niveau de l’intestin grêle car c’est un organe qui présente une paroi fine, avec des villosités (sur la paroi interne) ce qui augmente sa surface et il est très irrigué.</a:t>
            </a:r>
          </a:p>
          <a:p>
            <a:endParaRPr lang="fr-FR" dirty="0"/>
          </a:p>
          <a:p>
            <a:r>
              <a:rPr lang="fr-FR" dirty="0"/>
              <a:t>Souvent on pense que seuls les éléments « bons » ou nécessaires pour l’organisme passent dans le sang. Or l’alcool passe aussi!</a:t>
            </a:r>
          </a:p>
          <a:p>
            <a:r>
              <a:rPr lang="fr-FR" dirty="0"/>
              <a:t>Le passage dans le sang est régi uniquement par la taille. Les aliments digérés et transformés en nutriments, ou aliments suffisamment petits (comme l’eau) vont alors passer dans le sang, mais les aliments non digérés, donc trop gros vont former les excréments.</a:t>
            </a:r>
          </a:p>
        </p:txBody>
      </p:sp>
      <p:pic>
        <p:nvPicPr>
          <p:cNvPr id="5" name="Image 4">
            <a:extLst>
              <a:ext uri="{FF2B5EF4-FFF2-40B4-BE49-F238E27FC236}">
                <a16:creationId xmlns:a16="http://schemas.microsoft.com/office/drawing/2014/main" id="{94B9A8C5-0991-D47E-42E9-C908A0FC31A2}"/>
              </a:ext>
            </a:extLst>
          </p:cNvPr>
          <p:cNvPicPr>
            <a:picLocks noChangeAspect="1"/>
          </p:cNvPicPr>
          <p:nvPr/>
        </p:nvPicPr>
        <p:blipFill>
          <a:blip r:embed="rId2"/>
          <a:stretch>
            <a:fillRect/>
          </a:stretch>
        </p:blipFill>
        <p:spPr>
          <a:xfrm>
            <a:off x="153908" y="1690688"/>
            <a:ext cx="6684214" cy="4418817"/>
          </a:xfrm>
          <a:prstGeom prst="rect">
            <a:avLst/>
          </a:prstGeom>
        </p:spPr>
      </p:pic>
    </p:spTree>
    <p:extLst>
      <p:ext uri="{BB962C8B-B14F-4D97-AF65-F5344CB8AC3E}">
        <p14:creationId xmlns:p14="http://schemas.microsoft.com/office/powerpoint/2010/main" val="270857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C0B51-3210-0940-EA45-0ED4C4E35DB6}"/>
              </a:ext>
            </a:extLst>
          </p:cNvPr>
          <p:cNvSpPr>
            <a:spLocks noGrp="1"/>
          </p:cNvSpPr>
          <p:nvPr>
            <p:ph type="title"/>
          </p:nvPr>
        </p:nvSpPr>
        <p:spPr/>
        <p:txBody>
          <a:bodyPr>
            <a:normAutofit fontScale="90000"/>
          </a:bodyPr>
          <a:lstStyle/>
          <a:p>
            <a:r>
              <a:rPr lang="fr-FR" b="1" dirty="0"/>
              <a:t>Partie 2: comment notre organisme peut-il s’adapter à la réalisation d’un exercice physique?</a:t>
            </a:r>
          </a:p>
        </p:txBody>
      </p:sp>
      <p:sp>
        <p:nvSpPr>
          <p:cNvPr id="3" name="Espace réservé du contenu 2">
            <a:extLst>
              <a:ext uri="{FF2B5EF4-FFF2-40B4-BE49-F238E27FC236}">
                <a16:creationId xmlns:a16="http://schemas.microsoft.com/office/drawing/2014/main" id="{72674DB6-6093-C2AA-EB7C-7E3479B1D0CF}"/>
              </a:ext>
            </a:extLst>
          </p:cNvPr>
          <p:cNvSpPr>
            <a:spLocks noGrp="1"/>
          </p:cNvSpPr>
          <p:nvPr>
            <p:ph idx="1"/>
          </p:nvPr>
        </p:nvSpPr>
        <p:spPr/>
        <p:txBody>
          <a:bodyPr/>
          <a:lstStyle/>
          <a:p>
            <a:r>
              <a:rPr lang="fr-FR" dirty="0"/>
              <a:t>Pour se contracter les muscles ont besoin de dioxygène, et de glucose.</a:t>
            </a:r>
          </a:p>
          <a:p>
            <a:r>
              <a:rPr lang="fr-FR" dirty="0"/>
              <a:t>Le dioxygène est pris dans l’air, passe dans les poumons pour rejoindre le sang, et le glucose est issu de l’alimentation et aussi des réserves présentes dans le muscle.</a:t>
            </a:r>
          </a:p>
          <a:p>
            <a:endParaRPr lang="fr-FR" dirty="0"/>
          </a:p>
          <a:p>
            <a:r>
              <a:rPr lang="fr-FR" dirty="0"/>
              <a:t>Lors d’un exercice physique les besoins sont accrus, d’où augmentation du rythme respiratoire, et cardiaque pour apporter plus d’éléments nutritifs (glucose et dioxygène) au muscle. </a:t>
            </a:r>
          </a:p>
        </p:txBody>
      </p:sp>
    </p:spTree>
    <p:extLst>
      <p:ext uri="{BB962C8B-B14F-4D97-AF65-F5344CB8AC3E}">
        <p14:creationId xmlns:p14="http://schemas.microsoft.com/office/powerpoint/2010/main" val="156335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8997E-5D06-0D59-D9D1-BDD2F18EE0F4}"/>
              </a:ext>
            </a:extLst>
          </p:cNvPr>
          <p:cNvSpPr>
            <a:spLocks noGrp="1"/>
          </p:cNvSpPr>
          <p:nvPr>
            <p:ph type="title"/>
          </p:nvPr>
        </p:nvSpPr>
        <p:spPr>
          <a:solidFill>
            <a:schemeClr val="accent2">
              <a:lumMod val="20000"/>
              <a:lumOff val="80000"/>
            </a:schemeClr>
          </a:solidFill>
        </p:spPr>
        <p:txBody>
          <a:bodyPr/>
          <a:lstStyle/>
          <a:p>
            <a:r>
              <a:rPr lang="fr-FR" b="1" dirty="0"/>
              <a:t>Quelques représentations initiales…</a:t>
            </a:r>
          </a:p>
        </p:txBody>
      </p:sp>
      <p:pic>
        <p:nvPicPr>
          <p:cNvPr id="4" name="Espace réservé pour une image  4" descr="Météo - C3_-_CE2_-_Nutrition_et_digestion.pdf">
            <a:extLst>
              <a:ext uri="{FF2B5EF4-FFF2-40B4-BE49-F238E27FC236}">
                <a16:creationId xmlns:a16="http://schemas.microsoft.com/office/drawing/2014/main" id="{C34EA66D-C166-F115-F2E8-22499D2501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83840" y="1560361"/>
            <a:ext cx="6336347" cy="3570481"/>
          </a:xfrm>
        </p:spPr>
      </p:pic>
      <p:sp>
        <p:nvSpPr>
          <p:cNvPr id="5" name="Ellipse 4">
            <a:extLst>
              <a:ext uri="{FF2B5EF4-FFF2-40B4-BE49-F238E27FC236}">
                <a16:creationId xmlns:a16="http://schemas.microsoft.com/office/drawing/2014/main" id="{F1CB92DF-C3E1-A7E6-0536-A15F53756CAA}"/>
              </a:ext>
            </a:extLst>
          </p:cNvPr>
          <p:cNvSpPr/>
          <p:nvPr/>
        </p:nvSpPr>
        <p:spPr>
          <a:xfrm>
            <a:off x="2292825" y="1407001"/>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dirty="0"/>
              <a:t>1</a:t>
            </a:r>
          </a:p>
        </p:txBody>
      </p:sp>
      <p:sp>
        <p:nvSpPr>
          <p:cNvPr id="6" name="Ellipse 5">
            <a:extLst>
              <a:ext uri="{FF2B5EF4-FFF2-40B4-BE49-F238E27FC236}">
                <a16:creationId xmlns:a16="http://schemas.microsoft.com/office/drawing/2014/main" id="{293BAB55-5988-FD65-1098-25DC07D790AF}"/>
              </a:ext>
            </a:extLst>
          </p:cNvPr>
          <p:cNvSpPr/>
          <p:nvPr/>
        </p:nvSpPr>
        <p:spPr>
          <a:xfrm>
            <a:off x="4733924" y="1371282"/>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dirty="0"/>
              <a:t>2</a:t>
            </a:r>
          </a:p>
        </p:txBody>
      </p:sp>
      <p:sp>
        <p:nvSpPr>
          <p:cNvPr id="7" name="Ellipse 6">
            <a:extLst>
              <a:ext uri="{FF2B5EF4-FFF2-40B4-BE49-F238E27FC236}">
                <a16:creationId xmlns:a16="http://schemas.microsoft.com/office/drawing/2014/main" id="{DA99BCDF-C7F5-6BB4-0794-B8D0E2613C68}"/>
              </a:ext>
            </a:extLst>
          </p:cNvPr>
          <p:cNvSpPr/>
          <p:nvPr/>
        </p:nvSpPr>
        <p:spPr>
          <a:xfrm>
            <a:off x="6809898" y="1268551"/>
            <a:ext cx="876300" cy="68103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2400" b="1"/>
              <a:t>3</a:t>
            </a:r>
            <a:endParaRPr lang="fr-FR" sz="2400" b="1" dirty="0"/>
          </a:p>
        </p:txBody>
      </p:sp>
      <p:sp>
        <p:nvSpPr>
          <p:cNvPr id="8" name="ZoneTexte 7">
            <a:extLst>
              <a:ext uri="{FF2B5EF4-FFF2-40B4-BE49-F238E27FC236}">
                <a16:creationId xmlns:a16="http://schemas.microsoft.com/office/drawing/2014/main" id="{E8C467D5-1CFA-1E44-A0C9-84B6760D5AF8}"/>
              </a:ext>
            </a:extLst>
          </p:cNvPr>
          <p:cNvSpPr txBox="1"/>
          <p:nvPr/>
        </p:nvSpPr>
        <p:spPr>
          <a:xfrm>
            <a:off x="629920" y="5540098"/>
            <a:ext cx="11348720" cy="400110"/>
          </a:xfrm>
          <a:prstGeom prst="rect">
            <a:avLst/>
          </a:prstGeom>
          <a:noFill/>
        </p:spPr>
        <p:txBody>
          <a:bodyPr wrap="square" rtlCol="0">
            <a:spAutoFit/>
          </a:bodyPr>
          <a:lstStyle/>
          <a:p>
            <a:r>
              <a:rPr lang="fr-FR" sz="2000" b="1" dirty="0"/>
              <a:t>Question: identifier les obstacles en lien avec chacune de ces représentations</a:t>
            </a:r>
            <a:r>
              <a:rPr lang="fr-FR" dirty="0"/>
              <a:t>.</a:t>
            </a:r>
          </a:p>
        </p:txBody>
      </p:sp>
    </p:spTree>
    <p:extLst>
      <p:ext uri="{BB962C8B-B14F-4D97-AF65-F5344CB8AC3E}">
        <p14:creationId xmlns:p14="http://schemas.microsoft.com/office/powerpoint/2010/main" val="16720976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834</Words>
  <Application>Microsoft Office PowerPoint</Application>
  <PresentationFormat>Grand écran</PresentationFormat>
  <Paragraphs>50</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TD 1 Semestre 2 la nutrition chez l’Homme</vt:lpstr>
      <vt:lpstr>Présentation PowerPoint</vt:lpstr>
      <vt:lpstr>Partie 1: que deviennent les aliments dans notre organisme?</vt:lpstr>
      <vt:lpstr>Comment un aliment et transformé en nutriment?</vt:lpstr>
      <vt:lpstr>Quelle différence entre le tube digestif et l’appareil digestif?</vt:lpstr>
      <vt:lpstr>Quand je bois du thé j’ai envie d’uriner, or il n’y a qu’un seul tube digestif qui va jusqu’à l’anus?</vt:lpstr>
      <vt:lpstr>Comment les nutriments passent ils au niveau du l’intestin grêle pour aller dans le sang?</vt:lpstr>
      <vt:lpstr>Partie 2: comment notre organisme peut-il s’adapter à la réalisation d’un exercice physique?</vt:lpstr>
      <vt:lpstr>Quelques représentations initiales…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1 Semestre 2 la nutrition chez l’Homme</dc:title>
  <dc:creator>sylvia bourget</dc:creator>
  <cp:lastModifiedBy>Sylvia Bourget</cp:lastModifiedBy>
  <cp:revision>3</cp:revision>
  <dcterms:created xsi:type="dcterms:W3CDTF">2024-01-19T09:11:27Z</dcterms:created>
  <dcterms:modified xsi:type="dcterms:W3CDTF">2024-01-24T22:10:31Z</dcterms:modified>
</cp:coreProperties>
</file>