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62" r:id="rId3"/>
    <p:sldId id="265" r:id="rId4"/>
    <p:sldId id="280" r:id="rId5"/>
    <p:sldId id="264" r:id="rId6"/>
    <p:sldId id="266" r:id="rId7"/>
    <p:sldId id="267" r:id="rId8"/>
    <p:sldId id="268" r:id="rId9"/>
    <p:sldId id="269" r:id="rId10"/>
    <p:sldId id="270" r:id="rId11"/>
    <p:sldId id="272" r:id="rId12"/>
    <p:sldId id="274" r:id="rId13"/>
    <p:sldId id="281" r:id="rId14"/>
    <p:sldId id="282" r:id="rId15"/>
    <p:sldId id="275" r:id="rId16"/>
    <p:sldId id="279" r:id="rId17"/>
    <p:sldId id="276" r:id="rId18"/>
    <p:sldId id="277" r:id="rId19"/>
    <p:sldId id="278" r:id="rId20"/>
    <p:sldId id="271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564"/>
    <a:srgbClr val="334D57"/>
    <a:srgbClr val="BA002A"/>
    <a:srgbClr val="C10924"/>
    <a:srgbClr val="FEFEFE"/>
    <a:srgbClr val="344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879" autoAdjust="0"/>
    <p:restoredTop sz="94660"/>
  </p:normalViewPr>
  <p:slideViewPr>
    <p:cSldViewPr snapToGrid="0" showGuides="1">
      <p:cViewPr varScale="1">
        <p:scale>
          <a:sx n="24" d="100"/>
          <a:sy n="24" d="100"/>
        </p:scale>
        <p:origin x="60" y="10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137A8-FEC5-4D7D-934E-D62C1BEC6A71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106F0-B59C-4FB9-B56D-73F1CFCD05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01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282496-B900-44BF-9072-4E4205A1B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25B0A7C-D10B-4EDB-B3AC-AC7788022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FACB3-5203-4369-B879-00F8DADB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E250-D89D-4DA7-B522-C22FCE079503}" type="datetime1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62D646-B01E-4971-A88E-38AF813F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183857-D183-4895-A51C-795B7F5C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3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DB57E-3C3F-40E0-82CD-B24047A34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687470-77AD-4EBA-BD54-BEADFA51E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0477D5-4517-4C22-9407-6708A1D9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3A30-EE22-4D0D-95E1-697088837635}" type="datetime1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035478-365B-4FE0-A44E-D96B37C1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A4A3BC-85A1-4E56-B2CB-0BC89D20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2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33C795B-1AC6-489B-9586-600A42A66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2CAF4E-55D3-4F48-AC0B-138BC62E7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A35F40-69E6-4794-ACC9-F566EA7F5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F691-D3C2-4481-B31C-EEF2B4D4E202}" type="datetime1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72500E-B63B-445A-9EBC-7BF74F0F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31E941-CFF0-471A-AC8D-08BC03091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04FCA-E9C1-468B-8D5E-FB3D23CF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56523-B25E-40F5-AD2D-B484A3D15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78CDC-63B6-46ED-AD24-A84985C9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7E71-17C3-44E2-9142-E0073A370DE3}" type="datetime1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BA325E-43B6-48EE-ABBD-3E0292F3E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187104-7C1E-48E2-8496-8138C976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E060B-B80C-4A23-8576-FDAEDA9E5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BA0083-D5BC-4EC2-8AA6-0821B1172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43A12D-C859-4295-93CB-5409D034A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6C77-F12B-4B85-87C6-2C16D26FFBE8}" type="datetime1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5BDCE5-D58B-4FE2-B89F-3BBF608FE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4EF750-359B-49D7-9393-0C4D7D62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1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BE338-1B7D-4D1D-8AB5-60A0EDE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ABD00F-DA41-4923-ABD2-DB14D1F51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2B82B9-D105-48F7-9024-A1DD7B3E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27C539-68E3-420B-A57D-876272E2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49E8D-0F0C-4174-B01D-4463850DD0C6}" type="datetime1">
              <a:rPr lang="fr-FR" smtClean="0"/>
              <a:t>16/10/2020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425E26-A794-4D4B-8580-87C2A240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B1DE0A-54AA-47E0-8FDE-2D5ED4FD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6029B-2904-461F-8ABB-26551DE9B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35D53E-CEC6-4912-9904-19658F1F5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521F56-DAF6-45CC-91C0-C49D71538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4983AB-F8E5-4B4C-8C5F-62131B51F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D2D1EE-2DC0-4B3D-A633-634C48D3E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EC7441E-5C76-4914-93CB-F44773DA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6DC-2B80-4766-9E22-EFC906215F79}" type="datetime1">
              <a:rPr lang="fr-FR" smtClean="0"/>
              <a:t>16/10/2020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6EC196-DD0B-45E9-9037-97A74DB2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935B7BD-77E8-4B90-A9F4-57A1A3B4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AD958-E250-433B-9EB2-CCE4FB83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05A34F-6B93-4FC2-84F9-7E6372F9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105F-DF07-4C30-841B-51ECCF82FBB8}" type="datetime1">
              <a:rPr lang="fr-FR" smtClean="0"/>
              <a:t>16/10/2020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4E43F-9694-42DF-AA47-0A0A5FD2D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F7E31B-9A8B-44EB-AF44-FBDD5351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3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11B5A7-193B-499F-BAEB-D3812687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C9DD4-3C4D-49AE-9C79-379B31C4E6D4}" type="datetime1">
              <a:rPr lang="fr-FR" smtClean="0"/>
              <a:t>16/10/2020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A3811C-BE36-4E8A-A28F-E8A82074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176D7D-583D-40E7-AFC6-F5D4D9D5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9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F4D42-D84C-4456-B516-5EAB11AB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F9B10-495A-45C4-94B7-B4CE5FF6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75D8DD-DC40-4AEC-BAD8-62847D988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8965EE-73C2-44BB-9D15-6951EE55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4F5C-B7E8-4741-839A-9C0DCE4ADCAD}" type="datetime1">
              <a:rPr lang="fr-FR" smtClean="0"/>
              <a:t>16/10/2020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E8F126-9588-40A2-9B65-7C1FBBEA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E6CE2F-E027-4B20-8C4E-C1036FB1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4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363753-5149-4C50-B0B9-5C5BDCCF4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D85404-9582-42D2-8E76-F56CD7C56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EA3596-E7F8-431F-9018-0BC231A30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9D4905-0EEC-4A94-8C3E-4E2062DB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0CC4-2ED9-4A6F-915A-FD9484DC1C06}" type="datetime1">
              <a:rPr lang="fr-FR" smtClean="0"/>
              <a:t>16/10/2020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A55E92-0164-4B62-A5C8-D82BD80B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6E2B67-8995-4B7D-97E1-9733A8C9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5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761225-C887-44BE-B92D-820650FF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81D86A-9B32-46C4-9F7A-9A6C28A8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FDCA-668B-4321-BD5B-6BC5BF209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911A8-7866-4299-A921-8141F3229D7D}" type="datetime1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151C72-AA3F-4F62-BD5F-5B2F8C664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B6983F-D852-46B4-959E-16C648336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4FC8-7A6B-454A-ADA5-8A1A54B328A5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2FB25A-3C95-4085-9713-00291700D4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99309" y="86970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UE 21: Capteurs Proprioceptifs et Extéroceptifs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690" y="3843054"/>
            <a:ext cx="2469483" cy="182489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texte 2"/>
          <p:cNvSpPr txBox="1">
            <a:spLocks/>
          </p:cNvSpPr>
          <p:nvPr/>
        </p:nvSpPr>
        <p:spPr>
          <a:xfrm>
            <a:off x="205317" y="6253692"/>
            <a:ext cx="10515600" cy="46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Aïcha FONTE                                                                                                                                         </a:t>
            </a:r>
            <a:r>
              <a:rPr lang="fr-FR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Licence Robotique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567" y="2464572"/>
            <a:ext cx="1866850" cy="245456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600" y="3227104"/>
            <a:ext cx="1625600" cy="12319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880" y="2784309"/>
            <a:ext cx="2111383" cy="2193290"/>
          </a:xfrm>
          <a:prstGeom prst="rect">
            <a:avLst/>
          </a:prstGeom>
        </p:spPr>
      </p:pic>
      <p:pic>
        <p:nvPicPr>
          <p:cNvPr id="3" name="Slide1">
            <a:hlinkClick r:id="" action="ppaction://media"/>
            <a:extLst>
              <a:ext uri="{FF2B5EF4-FFF2-40B4-BE49-F238E27FC236}">
                <a16:creationId xmlns:a16="http://schemas.microsoft.com/office/drawing/2014/main" id="{6D132EBE-8AE2-4FB7-AFE6-0CEC6790A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6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69950"/>
            <a:ext cx="10515600" cy="1798765"/>
          </a:xfrm>
        </p:spPr>
        <p:txBody>
          <a:bodyPr/>
          <a:lstStyle/>
          <a:p>
            <a:pPr marL="0" indent="0" algn="just">
              <a:buNone/>
            </a:pPr>
            <a:r>
              <a:rPr lang="fr-FR" dirty="0"/>
              <a:t>Ce sont les capteurs qui servent à nous informer sur le déplacement articulaire (linéaire pour les articulations prismatiques ou angulaire pour les articulations rotoîdes).</a:t>
            </a:r>
          </a:p>
          <a:p>
            <a:pPr marL="0" indent="0" algn="just">
              <a:buNone/>
            </a:pPr>
            <a:r>
              <a:rPr lang="fr-FR" b="1" i="1" dirty="0"/>
              <a:t>Exemple:</a:t>
            </a:r>
            <a:r>
              <a:rPr lang="fr-FR" dirty="0"/>
              <a:t>  les capteurs potentiomètriques.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33400" y="398936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i="1" dirty="0">
                <a:solidFill>
                  <a:srgbClr val="0070C0"/>
                </a:solidFill>
                <a:latin typeface="+mn-lt"/>
              </a:rPr>
              <a:t>5-1-1 Capteurs de position</a:t>
            </a:r>
            <a:endParaRPr lang="fr-FR" sz="2800" dirty="0">
              <a:latin typeface="+mn-lt"/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632460" y="3100901"/>
            <a:ext cx="10515600" cy="889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i="1" dirty="0">
                <a:solidFill>
                  <a:srgbClr val="0070C0"/>
                </a:solidFill>
                <a:latin typeface="+mn-lt"/>
              </a:rPr>
              <a:t>5-1-2 Capteurs de vitesse</a:t>
            </a:r>
            <a:endParaRPr lang="fr-FR" sz="2800" dirty="0">
              <a:latin typeface="+mn-lt"/>
            </a:endParaRPr>
          </a:p>
        </p:txBody>
      </p:sp>
      <p:sp>
        <p:nvSpPr>
          <p:cNvPr id="8" name="Titre 5"/>
          <p:cNvSpPr txBox="1">
            <a:spLocks/>
          </p:cNvSpPr>
          <p:nvPr/>
        </p:nvSpPr>
        <p:spPr>
          <a:xfrm>
            <a:off x="632460" y="4715630"/>
            <a:ext cx="10515600" cy="847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i="1" dirty="0">
                <a:solidFill>
                  <a:srgbClr val="0070C0"/>
                </a:solidFill>
                <a:latin typeface="+mn-lt"/>
              </a:rPr>
              <a:t>5-1-3 Capteurs d’accélération</a:t>
            </a:r>
            <a:endParaRPr lang="fr-FR" sz="28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3845713"/>
            <a:ext cx="1082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0000"/>
                </a:solidFill>
              </a:rPr>
              <a:t>Dans la majorité des cas, on essaie de se ramener à la mesure d'une vitesse de rotation.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5840" y="5476818"/>
            <a:ext cx="10904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0000"/>
                </a:solidFill>
              </a:rPr>
              <a:t>Ces capteurs trouvent leurs applications dans la commande dynamique des robots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1572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597296"/>
            <a:ext cx="10515600" cy="917258"/>
          </a:xfrm>
        </p:spPr>
        <p:txBody>
          <a:bodyPr>
            <a:normAutofit/>
          </a:bodyPr>
          <a:lstStyle/>
          <a:p>
            <a:r>
              <a:rPr lang="fr-FR" sz="3200" b="1" i="1" dirty="0">
                <a:solidFill>
                  <a:srgbClr val="0070C0"/>
                </a:solidFill>
                <a:latin typeface="+mn-lt"/>
              </a:rPr>
              <a:t>5-2 Capteurs proprioceptifs pour les robots mobiles</a:t>
            </a:r>
            <a:endParaRPr lang="fr-FR" sz="3200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321194"/>
            <a:ext cx="11399520" cy="132575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dirty="0"/>
              <a:t>Les capteurs proprioceptifs renseignent sur le </a:t>
            </a:r>
            <a:r>
              <a:rPr lang="fr-FR" i="1" dirty="0"/>
              <a:t>déplacement</a:t>
            </a:r>
            <a:r>
              <a:rPr lang="fr-FR" dirty="0"/>
              <a:t> du robot dans l'espace. Les informations ainsi fournies, constituent donc une source de renseignements très importante pour la navigation.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olidFill>
                  <a:srgbClr val="000000"/>
                </a:solidFill>
              </a:rPr>
              <a:t>Elle permet d'estimer le déplacement à partir de la mesure de rotation des roues.</a:t>
            </a:r>
          </a:p>
          <a:p>
            <a:pPr marL="0" indent="0">
              <a:buNone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b="1" i="1" dirty="0">
                <a:solidFill>
                  <a:srgbClr val="0070C0"/>
                </a:solidFill>
              </a:rPr>
              <a:t>5-2-2 Le radar doppler</a:t>
            </a:r>
            <a:endParaRPr lang="fr-FR" dirty="0"/>
          </a:p>
          <a:p>
            <a:pPr marL="0" indent="0" algn="just">
              <a:buNone/>
            </a:pPr>
            <a:r>
              <a:rPr lang="fr-FR" dirty="0">
                <a:solidFill>
                  <a:srgbClr val="000000"/>
                </a:solidFill>
              </a:rPr>
              <a:t>Il permet de mesurer la vitesse du véhicule par effet doppler.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/>
          <p:cNvSpPr txBox="1">
            <a:spLocks/>
          </p:cNvSpPr>
          <p:nvPr/>
        </p:nvSpPr>
        <p:spPr>
          <a:xfrm>
            <a:off x="533400" y="2411693"/>
            <a:ext cx="10515600" cy="855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i="1" dirty="0">
                <a:solidFill>
                  <a:srgbClr val="0070C0"/>
                </a:solidFill>
                <a:latin typeface="+mn-lt"/>
              </a:rPr>
              <a:t>5-2-1 L’odométrie</a:t>
            </a:r>
            <a:endParaRPr lang="fr-FR" sz="2800" dirty="0">
              <a:latin typeface="+mn-lt"/>
            </a:endParaRPr>
          </a:p>
        </p:txBody>
      </p:sp>
      <p:pic>
        <p:nvPicPr>
          <p:cNvPr id="5" name="Slide9">
            <a:hlinkClick r:id="" action="ppaction://media"/>
            <a:extLst>
              <a:ext uri="{FF2B5EF4-FFF2-40B4-BE49-F238E27FC236}">
                <a16:creationId xmlns:a16="http://schemas.microsoft.com/office/drawing/2014/main" id="{5DAB1225-0515-47A8-BB49-CE556450C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567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2868821"/>
            <a:ext cx="10515600" cy="1002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Ces capteurs permettent au robot manipulateur de s’adapter aux variations de l’environnement dans lequel il évolue.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12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38200" y="625296"/>
            <a:ext cx="10515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0070C0"/>
                </a:solidFill>
              </a:rPr>
              <a:t>5-2-2 Le gyromètre</a:t>
            </a:r>
            <a:endParaRPr lang="fr-FR" sz="2800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38551" y="2002275"/>
            <a:ext cx="10515600" cy="9172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i="1" dirty="0">
                <a:solidFill>
                  <a:srgbClr val="0070C0"/>
                </a:solidFill>
              </a:rPr>
              <a:t>5-3 Capteurs extéroceptifs pour les robots manipulateurs</a:t>
            </a:r>
            <a:endParaRPr lang="fr-FR" sz="3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20AD7-4737-4181-ABF9-44B39C0C116A}"/>
              </a:ext>
            </a:extLst>
          </p:cNvPr>
          <p:cNvSpPr/>
          <p:nvPr/>
        </p:nvSpPr>
        <p:spPr>
          <a:xfrm>
            <a:off x="838200" y="1139031"/>
            <a:ext cx="10515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Il sert  à mesurer l'orientation du corps sur lequel il est placé, ceci par rapport un référentiel fixe et selon un ou deux axes.</a:t>
            </a:r>
          </a:p>
          <a:p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A28FE3C-A5D0-4090-875B-F59B914654B1}"/>
              </a:ext>
            </a:extLst>
          </p:cNvPr>
          <p:cNvSpPr txBox="1">
            <a:spLocks/>
          </p:cNvSpPr>
          <p:nvPr/>
        </p:nvSpPr>
        <p:spPr>
          <a:xfrm>
            <a:off x="838200" y="3738136"/>
            <a:ext cx="10515600" cy="57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i="1" dirty="0">
                <a:solidFill>
                  <a:srgbClr val="0070C0"/>
                </a:solidFill>
              </a:rPr>
              <a:t>5-3-1 Les </a:t>
            </a:r>
            <a:r>
              <a:rPr lang="fr-FR" b="1" i="1" dirty="0" err="1">
                <a:solidFill>
                  <a:srgbClr val="0070C0"/>
                </a:solidFill>
              </a:rPr>
              <a:t>proximètres</a:t>
            </a:r>
            <a:endParaRPr lang="fr-FR" b="1" i="1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87B3746-B165-4A09-A8AD-49676C00B96D}"/>
              </a:ext>
            </a:extLst>
          </p:cNvPr>
          <p:cNvSpPr txBox="1">
            <a:spLocks/>
          </p:cNvSpPr>
          <p:nvPr/>
        </p:nvSpPr>
        <p:spPr>
          <a:xfrm>
            <a:off x="838199" y="4236254"/>
            <a:ext cx="10904621" cy="1730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/>
              <a:t>Ces capteurs représentent une sous-classe des capteurs sans contact. Ils fournissent soit une information binaire liée à la présence ou absence d’objet à proximité, soit une information quantifiant la proximité de quelques millimètres à quelques mètres.</a:t>
            </a:r>
            <a:endParaRPr lang="fr-FR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FCE47F1-E9F7-4B75-A458-2C01E9EC12BD}"/>
              </a:ext>
            </a:extLst>
          </p:cNvPr>
          <p:cNvSpPr txBox="1">
            <a:spLocks/>
          </p:cNvSpPr>
          <p:nvPr/>
        </p:nvSpPr>
        <p:spPr>
          <a:xfrm>
            <a:off x="838199" y="5967099"/>
            <a:ext cx="10515600" cy="576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i="1" dirty="0">
                <a:solidFill>
                  <a:srgbClr val="0070C0"/>
                </a:solidFill>
              </a:rPr>
              <a:t>5-3-2 Les systèmes de vision</a:t>
            </a:r>
            <a:endParaRPr lang="fr-FR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6" name="Slide10">
            <a:hlinkClick r:id="" action="ppaction://media"/>
            <a:extLst>
              <a:ext uri="{FF2B5EF4-FFF2-40B4-BE49-F238E27FC236}">
                <a16:creationId xmlns:a16="http://schemas.microsoft.com/office/drawing/2014/main" id="{3308C15B-EF50-4CED-B807-7C53A2511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1938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7" grpId="0"/>
      <p:bldP spid="8" grpId="0"/>
      <p:bldP spid="2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74517"/>
            <a:ext cx="10515600" cy="917768"/>
          </a:xfrm>
        </p:spPr>
        <p:txBody>
          <a:bodyPr>
            <a:normAutofit lnSpcReduction="10000"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dirty="0"/>
              <a:t>Ces capteurs fournissent directement des données sur la </a:t>
            </a:r>
            <a:r>
              <a:rPr lang="fr-FR" i="1" dirty="0"/>
              <a:t>position</a:t>
            </a:r>
            <a:r>
              <a:rPr lang="fr-FR" dirty="0"/>
              <a:t> du robot dans l'environnement.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sz="11200" dirty="0"/>
          </a:p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r-FR" altLang="fr-FR" sz="8600" dirty="0"/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8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1"/>
          <p:cNvSpPr txBox="1">
            <a:spLocks noGrp="1"/>
          </p:cNvSpPr>
          <p:nvPr>
            <p:ph type="title"/>
          </p:nvPr>
        </p:nvSpPr>
        <p:spPr>
          <a:xfrm>
            <a:off x="838200" y="5231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i="1" dirty="0">
                <a:solidFill>
                  <a:srgbClr val="0070C0"/>
                </a:solidFill>
              </a:rPr>
              <a:t>5-4 Capteurs extéroceptifs pour les robots mobiles</a:t>
            </a:r>
            <a:endParaRPr lang="fr-FR" sz="320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6B6D643-EB8E-4CEA-9CF9-A685031B5DF7}"/>
              </a:ext>
            </a:extLst>
          </p:cNvPr>
          <p:cNvSpPr txBox="1">
            <a:spLocks/>
          </p:cNvSpPr>
          <p:nvPr/>
        </p:nvSpPr>
        <p:spPr>
          <a:xfrm>
            <a:off x="1055076" y="2537666"/>
            <a:ext cx="10298723" cy="610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sz="3000" b="1" i="1" dirty="0">
                <a:solidFill>
                  <a:srgbClr val="0070C0"/>
                </a:solidFill>
              </a:rPr>
              <a:t>5-4-1 Les télémètres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sz="8600" dirty="0"/>
          </a:p>
          <a:p>
            <a:pPr marL="457200" lvl="1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8600" dirty="0"/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altLang="fr-FR" sz="86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16949E7-0A21-4415-BA71-BAFE7C1234AD}"/>
              </a:ext>
            </a:extLst>
          </p:cNvPr>
          <p:cNvSpPr txBox="1">
            <a:spLocks/>
          </p:cNvSpPr>
          <p:nvPr/>
        </p:nvSpPr>
        <p:spPr>
          <a:xfrm>
            <a:off x="581526" y="3216306"/>
            <a:ext cx="10515600" cy="960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2800" dirty="0"/>
              <a:t>A ultrasons, utilisant la mesure du temps de retour d'une onde sonore réfléchie par les obstacles pour estimer la distance.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DFDF5C4-4D39-4349-B621-8AEA1149F114}"/>
              </a:ext>
            </a:extLst>
          </p:cNvPr>
          <p:cNvSpPr txBox="1">
            <a:spLocks/>
          </p:cNvSpPr>
          <p:nvPr/>
        </p:nvSpPr>
        <p:spPr>
          <a:xfrm>
            <a:off x="581526" y="4214087"/>
            <a:ext cx="10515600" cy="112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3000" dirty="0"/>
              <a:t>A infrarouge, constitué d'un ensemble émetteur/récepteur utilisant des radiations invisibles pour la détection d'obstacles.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altLang="fr-FR" sz="86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0419632-EBEA-42CB-BA06-8327F0F97B6C}"/>
              </a:ext>
            </a:extLst>
          </p:cNvPr>
          <p:cNvSpPr txBox="1">
            <a:spLocks/>
          </p:cNvSpPr>
          <p:nvPr/>
        </p:nvSpPr>
        <p:spPr>
          <a:xfrm>
            <a:off x="581526" y="5342159"/>
            <a:ext cx="10515600" cy="1128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r-FR" altLang="fr-FR" sz="3000" dirty="0"/>
              <a:t>Laser, utilisant un faisceau laser et mesurant le temps de vol d'une impulsion émise par une diode laser à faible puissance.</a:t>
            </a:r>
          </a:p>
        </p:txBody>
      </p:sp>
      <p:pic>
        <p:nvPicPr>
          <p:cNvPr id="2" name="slide11">
            <a:hlinkClick r:id="" action="ppaction://media"/>
            <a:extLst>
              <a:ext uri="{FF2B5EF4-FFF2-40B4-BE49-F238E27FC236}">
                <a16:creationId xmlns:a16="http://schemas.microsoft.com/office/drawing/2014/main" id="{A8111ADD-336F-46BE-A246-9EB1D80A1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478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51708"/>
            <a:ext cx="10515600" cy="911078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sz="3000" b="1" i="1" dirty="0">
                <a:solidFill>
                  <a:srgbClr val="0070C0"/>
                </a:solidFill>
              </a:rPr>
              <a:t>5-4-2 Les balises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14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27D0EDF8-9DA3-40D1-8D7E-5B41B99DDB99}"/>
              </a:ext>
            </a:extLst>
          </p:cNvPr>
          <p:cNvSpPr txBox="1">
            <a:spLocks/>
          </p:cNvSpPr>
          <p:nvPr/>
        </p:nvSpPr>
        <p:spPr>
          <a:xfrm>
            <a:off x="838200" y="1722512"/>
            <a:ext cx="10515600" cy="1277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altLang="fr-FR" dirty="0">
                <a:solidFill>
                  <a:srgbClr val="000000"/>
                </a:solidFill>
                <a:cs typeface="Arial" panose="020B0604020202020204" pitchFamily="34" charset="0"/>
              </a:rPr>
              <a:t>la position pourrait être détectée par le robot, afin de faciliter sa localisation</a:t>
            </a:r>
            <a:r>
              <a:rPr lang="fr-FR" altLang="fr-FR" sz="33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altLang="fr-FR" sz="3300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66D4229-A577-411C-A9F1-5D4B803F15B2}"/>
              </a:ext>
            </a:extLst>
          </p:cNvPr>
          <p:cNvSpPr txBox="1">
            <a:spLocks/>
          </p:cNvSpPr>
          <p:nvPr/>
        </p:nvSpPr>
        <p:spPr>
          <a:xfrm>
            <a:off x="838200" y="2753972"/>
            <a:ext cx="10515600" cy="675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b="1" i="1" dirty="0">
                <a:solidFill>
                  <a:srgbClr val="0070C0"/>
                </a:solidFill>
              </a:rPr>
              <a:t>5-4-3 Le GPS </a:t>
            </a:r>
            <a:r>
              <a:rPr lang="fr-FR" altLang="fr-FR" i="1" dirty="0">
                <a:solidFill>
                  <a:srgbClr val="0070C0"/>
                </a:solidFill>
                <a:cs typeface="Arial" panose="020B0604020202020204" pitchFamily="34" charset="0"/>
              </a:rPr>
              <a:t>(Global </a:t>
            </a:r>
            <a:r>
              <a:rPr lang="fr-FR" altLang="fr-FR" i="1" dirty="0" err="1">
                <a:solidFill>
                  <a:srgbClr val="0070C0"/>
                </a:solidFill>
                <a:cs typeface="Arial" panose="020B0604020202020204" pitchFamily="34" charset="0"/>
              </a:rPr>
              <a:t>Positionning</a:t>
            </a:r>
            <a:r>
              <a:rPr lang="fr-FR" altLang="fr-FR" i="1" dirty="0">
                <a:solidFill>
                  <a:srgbClr val="0070C0"/>
                </a:solidFill>
                <a:cs typeface="Arial" panose="020B0604020202020204" pitchFamily="34" charset="0"/>
              </a:rPr>
              <a:t> System) 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altLang="fr-FR" sz="3300" i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E0FAC6A-C319-4C47-B4FD-C280DA4046B9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1166231" cy="91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Le GPS utilise une constellation de satellites (24-32) à 20 000 </a:t>
            </a:r>
            <a:r>
              <a:rPr lang="fr-FR" i="1" dirty="0"/>
              <a:t>km</a:t>
            </a:r>
            <a:r>
              <a:rPr lang="fr-FR" dirty="0"/>
              <a:t>.                 Sa précision est de l’ordre de quelques dizaines de mètres.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33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2232812-64F0-4807-8791-A2D4C70549B3}"/>
              </a:ext>
            </a:extLst>
          </p:cNvPr>
          <p:cNvSpPr txBox="1">
            <a:spLocks/>
          </p:cNvSpPr>
          <p:nvPr/>
        </p:nvSpPr>
        <p:spPr>
          <a:xfrm>
            <a:off x="838200" y="4647945"/>
            <a:ext cx="10515600" cy="1448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fr-FR" b="1" i="1" dirty="0">
                <a:solidFill>
                  <a:srgbClr val="0070C0"/>
                </a:solidFill>
              </a:rPr>
              <a:t>5-4-4 Le DGPS </a:t>
            </a:r>
            <a:r>
              <a:rPr lang="fr-FR" altLang="fr-FR" i="1" dirty="0">
                <a:solidFill>
                  <a:srgbClr val="0070C0"/>
                </a:solidFill>
                <a:cs typeface="Arial" panose="020B0604020202020204" pitchFamily="34" charset="0"/>
              </a:rPr>
              <a:t>(</a:t>
            </a:r>
            <a:r>
              <a:rPr lang="fr-FR" altLang="fr-FR" i="1" dirty="0" err="1">
                <a:solidFill>
                  <a:srgbClr val="0070C0"/>
                </a:solidFill>
                <a:cs typeface="Arial" panose="020B0604020202020204" pitchFamily="34" charset="0"/>
              </a:rPr>
              <a:t>Differential</a:t>
            </a:r>
            <a:r>
              <a:rPr lang="fr-FR" altLang="fr-FR" i="1" dirty="0">
                <a:solidFill>
                  <a:srgbClr val="0070C0"/>
                </a:solidFill>
                <a:cs typeface="Arial" panose="020B0604020202020204" pitchFamily="34" charset="0"/>
              </a:rPr>
              <a:t> Global </a:t>
            </a:r>
            <a:r>
              <a:rPr lang="fr-FR" altLang="fr-FR" i="1" dirty="0" err="1">
                <a:solidFill>
                  <a:srgbClr val="0070C0"/>
                </a:solidFill>
                <a:cs typeface="Arial" panose="020B0604020202020204" pitchFamily="34" charset="0"/>
              </a:rPr>
              <a:t>Positionning</a:t>
            </a:r>
            <a:r>
              <a:rPr lang="fr-FR" altLang="fr-FR" i="1" dirty="0">
                <a:solidFill>
                  <a:srgbClr val="0070C0"/>
                </a:solidFill>
                <a:cs typeface="Arial" panose="020B0604020202020204" pitchFamily="34" charset="0"/>
              </a:rPr>
              <a:t> System)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Est une amélioration du GPS permettant de passer d'une précision de 15 mètres à 1-3 cm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54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u="sng" dirty="0">
                <a:solidFill>
                  <a:srgbClr val="0070C0"/>
                </a:solidFill>
              </a:rPr>
              <a:t>6-Nature des signaux de sortie des capteurs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94460"/>
            <a:ext cx="11094720" cy="4457352"/>
          </a:xfrm>
        </p:spPr>
        <p:txBody>
          <a:bodyPr/>
          <a:lstStyle/>
          <a:p>
            <a:r>
              <a:rPr lang="fr-FR" dirty="0"/>
              <a:t>Les capteurs peuvent être caractérisés en fonction de la nature du signal de sortie 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10" y="2172108"/>
            <a:ext cx="9486900" cy="43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9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+mn-lt"/>
              </a:rPr>
              <a:t>6-1 Les capteurs « tout ou Rien » (T.O.R.)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1638697"/>
            <a:ext cx="10515600" cy="4351338"/>
          </a:xfrm>
        </p:spPr>
        <p:txBody>
          <a:bodyPr/>
          <a:lstStyle/>
          <a:p>
            <a:r>
              <a:rPr lang="fr-FR" dirty="0"/>
              <a:t>Ces capteurs délivrent une information binaire. Une valeur de seuil est définie.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575719"/>
            <a:ext cx="11066780" cy="30480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47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</a:rPr>
              <a:t>6-1 Les capteurs « tout ou Rien » (T.O.R.) 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053840" cy="3976687"/>
          </a:xfrm>
          <a:ln>
            <a:solidFill>
              <a:srgbClr val="0070C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fr-FR" dirty="0"/>
              <a:t>Lorsque la grandeur d’entrée est inférieure au seuil, la sortie du capteur est à O, lorsque la grandeur d’entrée est supérieure au seuil, la sortie du capteur est à 1.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060" y="1825625"/>
            <a:ext cx="6623049" cy="39766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80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+mn-lt"/>
              </a:rPr>
              <a:t>6-2 Les capteurs proportionnels analogiques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14551"/>
            <a:ext cx="10515600" cy="4351338"/>
          </a:xfrm>
        </p:spPr>
        <p:txBody>
          <a:bodyPr/>
          <a:lstStyle/>
          <a:p>
            <a:r>
              <a:rPr lang="fr-FR" dirty="0"/>
              <a:t>Ils fournissent un signal proportionnel à la grandeur mesurée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1069"/>
            <a:ext cx="10114280" cy="47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+mn-lt"/>
              </a:rPr>
              <a:t>6-3 Les capteurs proportionnels numériques </a:t>
            </a:r>
            <a:endParaRPr lang="fr-FR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575436"/>
            <a:ext cx="10515600" cy="4351338"/>
          </a:xfrm>
        </p:spPr>
        <p:txBody>
          <a:bodyPr/>
          <a:lstStyle/>
          <a:p>
            <a:r>
              <a:rPr lang="fr-FR" dirty="0"/>
              <a:t>Ils fournissent des signaux numériques proportionnels à la grandeur à mesurer :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19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2537460"/>
            <a:ext cx="11590019" cy="31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1080" y="457914"/>
            <a:ext cx="10515600" cy="145668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70C0"/>
                </a:solidFill>
              </a:rPr>
              <a:t>LA PERCEPTION</a:t>
            </a:r>
            <a:endParaRPr lang="fr-FR" b="1" dirty="0">
              <a:solidFill>
                <a:srgbClr val="334D57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1150" y="3429000"/>
            <a:ext cx="9029700" cy="581526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/>
              <a:t>De guider ses actions,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55320" y="1622215"/>
            <a:ext cx="334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F0"/>
                </a:solidFill>
              </a:rPr>
              <a:t>1- Généralités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211580" y="4743018"/>
            <a:ext cx="10493829" cy="1657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FR" b="1" i="1" u="sng" dirty="0"/>
              <a:t>Le capteur</a:t>
            </a:r>
            <a:r>
              <a:rPr lang="fr-FR" b="1" dirty="0"/>
              <a:t>: </a:t>
            </a:r>
            <a:r>
              <a:rPr lang="fr-FR" dirty="0"/>
              <a:t>est un dispositif transformant une grandeur physique (température, pression, position, concentration, etc.) en un signal (souvent électrique) qui renseigne sur cette grandeur.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5DB597-B580-4FD2-A2D6-DF6074FA5102}"/>
              </a:ext>
            </a:extLst>
          </p:cNvPr>
          <p:cNvSpPr txBox="1"/>
          <p:nvPr/>
        </p:nvSpPr>
        <p:spPr>
          <a:xfrm>
            <a:off x="1211580" y="2396833"/>
            <a:ext cx="10142220" cy="101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sz="2800" b="1" i="1" u="sng" dirty="0"/>
              <a:t>La perception </a:t>
            </a:r>
            <a:r>
              <a:rPr lang="fr-FR" sz="2800" b="1" dirty="0"/>
              <a:t>: </a:t>
            </a:r>
            <a:r>
              <a:rPr lang="fr-FR" sz="2800" dirty="0"/>
              <a:t>est la capacité qui permet à un organisme sur la base des informations fournies par ses sens: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7F90F1B-34AB-4363-86CD-5B42E4AA225A}"/>
              </a:ext>
            </a:extLst>
          </p:cNvPr>
          <p:cNvSpPr txBox="1">
            <a:spLocks/>
          </p:cNvSpPr>
          <p:nvPr/>
        </p:nvSpPr>
        <p:spPr>
          <a:xfrm>
            <a:off x="1581150" y="4026133"/>
            <a:ext cx="9029700" cy="581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De connaître son environnement.</a:t>
            </a:r>
          </a:p>
        </p:txBody>
      </p:sp>
      <p:pic>
        <p:nvPicPr>
          <p:cNvPr id="11" name="Slide2">
            <a:hlinkClick r:id="" action="ppaction://media"/>
            <a:extLst>
              <a:ext uri="{FF2B5EF4-FFF2-40B4-BE49-F238E27FC236}">
                <a16:creationId xmlns:a16="http://schemas.microsoft.com/office/drawing/2014/main" id="{FEBDA02C-FFF0-4DB8-884A-05EAAF101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87892" y="1600022"/>
            <a:ext cx="609600" cy="609600"/>
          </a:xfrm>
          <a:prstGeom prst="rect">
            <a:avLst/>
          </a:prstGeom>
        </p:spPr>
      </p:pic>
      <p:pic>
        <p:nvPicPr>
          <p:cNvPr id="12" name="Slide2_2">
            <a:hlinkClick r:id="" action="ppaction://media"/>
            <a:extLst>
              <a:ext uri="{FF2B5EF4-FFF2-40B4-BE49-F238E27FC236}">
                <a16:creationId xmlns:a16="http://schemas.microsoft.com/office/drawing/2014/main" id="{46971BB0-EAEC-430D-B229-A1F6EA129C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076" y="4679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733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733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733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19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475" y="1544567"/>
            <a:ext cx="11174184" cy="867629"/>
          </a:xfrm>
        </p:spPr>
        <p:txBody>
          <a:bodyPr>
            <a:normAutofit/>
          </a:bodyPr>
          <a:lstStyle/>
          <a:p>
            <a:r>
              <a:rPr lang="fr-FR" dirty="0"/>
              <a:t>Mesurer une grandeur physique c’est attribuer une valeur quantitative en prenant pour référence une grandeur de même nature appelée unité.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3</a:t>
            </a:fld>
            <a:endParaRPr lang="fr-FR"/>
          </a:p>
        </p:txBody>
      </p:sp>
      <p:sp>
        <p:nvSpPr>
          <p:cNvPr id="6" name="Titre 4"/>
          <p:cNvSpPr txBox="1">
            <a:spLocks noGrp="1"/>
          </p:cNvSpPr>
          <p:nvPr>
            <p:ph type="title"/>
          </p:nvPr>
        </p:nvSpPr>
        <p:spPr>
          <a:xfrm>
            <a:off x="8382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solidFill>
                  <a:srgbClr val="00B0F0"/>
                </a:solidFill>
              </a:rPr>
              <a:t>2- Principes des capteurs</a:t>
            </a:r>
            <a:endParaRPr lang="fr-FR" sz="3200" u="sng" dirty="0">
              <a:solidFill>
                <a:srgbClr val="00B0F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6" y="4445327"/>
            <a:ext cx="11162620" cy="191102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8200" y="3567294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i="1" dirty="0">
                <a:solidFill>
                  <a:srgbClr val="C00000"/>
                </a:solidFill>
              </a:rPr>
              <a:t>Le mesurage: </a:t>
            </a:r>
            <a:r>
              <a:rPr lang="fr-FR" sz="2400" dirty="0"/>
              <a:t>c’est l’ensemble des opérations pour déterminer la valeur du mesurande.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28885" y="2490488"/>
            <a:ext cx="108607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Ensuite d'autres définitions doivent être connues comme :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CC3B32-BBBB-49FC-8542-64734E8525A2}"/>
              </a:ext>
            </a:extLst>
          </p:cNvPr>
          <p:cNvSpPr txBox="1"/>
          <p:nvPr/>
        </p:nvSpPr>
        <p:spPr>
          <a:xfrm>
            <a:off x="838200" y="4069896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i="1" dirty="0">
                <a:solidFill>
                  <a:srgbClr val="C00000"/>
                </a:solidFill>
              </a:rPr>
              <a:t>La mesure: </a:t>
            </a:r>
            <a:r>
              <a:rPr lang="fr-FR" sz="2400" dirty="0"/>
              <a:t>c’est le résultat du mesurage. Autrement dit c’est la valeur du mesurande.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9F16EE-BF69-4021-83F6-1F8BC215E7D1}"/>
              </a:ext>
            </a:extLst>
          </p:cNvPr>
          <p:cNvSpPr txBox="1"/>
          <p:nvPr/>
        </p:nvSpPr>
        <p:spPr>
          <a:xfrm>
            <a:off x="902374" y="3065069"/>
            <a:ext cx="1135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i="1" dirty="0">
                <a:solidFill>
                  <a:srgbClr val="C00000"/>
                </a:solidFill>
              </a:rPr>
              <a:t>Le mesurande: </a:t>
            </a:r>
            <a:r>
              <a:rPr lang="fr-FR" sz="2400" dirty="0"/>
              <a:t>c’est l’objet de la mesure ou plus simplement la grandeur à mesurer.</a:t>
            </a:r>
          </a:p>
        </p:txBody>
      </p:sp>
      <p:pic>
        <p:nvPicPr>
          <p:cNvPr id="8" name="Slide3_1">
            <a:hlinkClick r:id="" action="ppaction://media"/>
            <a:extLst>
              <a:ext uri="{FF2B5EF4-FFF2-40B4-BE49-F238E27FC236}">
                <a16:creationId xmlns:a16="http://schemas.microsoft.com/office/drawing/2014/main" id="{83BF9B81-5DF5-45FA-8087-0E0E856EA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06" y="1466275"/>
            <a:ext cx="609600" cy="609600"/>
          </a:xfrm>
          <a:prstGeom prst="rect">
            <a:avLst/>
          </a:prstGeom>
        </p:spPr>
      </p:pic>
      <p:pic>
        <p:nvPicPr>
          <p:cNvPr id="9" name="Slide3_2">
            <a:hlinkClick r:id="" action="ppaction://media"/>
            <a:extLst>
              <a:ext uri="{FF2B5EF4-FFF2-40B4-BE49-F238E27FC236}">
                <a16:creationId xmlns:a16="http://schemas.microsoft.com/office/drawing/2014/main" id="{A3B0A7F3-05E8-4DE7-8C56-43387E7D8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167" y="4376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5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1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8200" y="2608215"/>
            <a:ext cx="5899484" cy="659043"/>
          </a:xfrm>
        </p:spPr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la grandeur physique observée, 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38200" y="1581783"/>
            <a:ext cx="11047412" cy="770020"/>
          </a:xfrm>
        </p:spPr>
        <p:txBody>
          <a:bodyPr>
            <a:noAutofit/>
          </a:bodyPr>
          <a:lstStyle/>
          <a:p>
            <a:r>
              <a:rPr lang="fr-FR" sz="2800" b="0" dirty="0"/>
              <a:t>Un capteur peut être caractérisé selon de nombreux critères dont les plus courants sont les suivants :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60820" y="2620514"/>
            <a:ext cx="5183188" cy="634444"/>
          </a:xfrm>
        </p:spPr>
        <p:txBody>
          <a:bodyPr>
            <a:normAutofit/>
          </a:bodyPr>
          <a:lstStyle/>
          <a:p>
            <a:pPr lvl="4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sa fidélité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4</a:t>
            </a:fld>
            <a:endParaRPr lang="fr-FR" dirty="0"/>
          </a:p>
        </p:txBody>
      </p:sp>
      <p:sp>
        <p:nvSpPr>
          <p:cNvPr id="8" name="Titre 4"/>
          <p:cNvSpPr txBox="1">
            <a:spLocks noGrp="1"/>
          </p:cNvSpPr>
          <p:nvPr>
            <p:ph type="title"/>
          </p:nvPr>
        </p:nvSpPr>
        <p:spPr>
          <a:xfrm>
            <a:off x="1228408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solidFill>
                  <a:srgbClr val="00B0F0"/>
                </a:solidFill>
              </a:rPr>
              <a:t>3- Caractéristiques des capteurs</a:t>
            </a:r>
            <a:endParaRPr lang="fr-FR" sz="3200" u="sng" dirty="0">
              <a:solidFill>
                <a:srgbClr val="00B0F0"/>
              </a:solidFill>
            </a:endParaRP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10AAA470-9413-4AC6-9545-CFBE9DFF898F}"/>
              </a:ext>
            </a:extLst>
          </p:cNvPr>
          <p:cNvSpPr txBox="1">
            <a:spLocks/>
          </p:cNvSpPr>
          <p:nvPr/>
        </p:nvSpPr>
        <p:spPr>
          <a:xfrm>
            <a:off x="838200" y="3169079"/>
            <a:ext cx="5899484" cy="562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son temps de réponse,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A0C14CA9-28BB-4CBC-98F4-511600EBF8E5}"/>
              </a:ext>
            </a:extLst>
          </p:cNvPr>
          <p:cNvSpPr txBox="1">
            <a:spLocks/>
          </p:cNvSpPr>
          <p:nvPr/>
        </p:nvSpPr>
        <p:spPr>
          <a:xfrm>
            <a:off x="838200" y="3728985"/>
            <a:ext cx="5899484" cy="511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son étendue  de mesure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69E41430-C2CE-48FE-9C29-E7C6D9002CB5}"/>
              </a:ext>
            </a:extLst>
          </p:cNvPr>
          <p:cNvSpPr txBox="1">
            <a:spLocks/>
          </p:cNvSpPr>
          <p:nvPr/>
        </p:nvSpPr>
        <p:spPr>
          <a:xfrm>
            <a:off x="838200" y="4323223"/>
            <a:ext cx="5899484" cy="562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sa sensibilité</a:t>
            </a: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BC90E03E-C5C8-4682-A29C-F1510B3FF053}"/>
              </a:ext>
            </a:extLst>
          </p:cNvPr>
          <p:cNvSpPr txBox="1">
            <a:spLocks/>
          </p:cNvSpPr>
          <p:nvPr/>
        </p:nvSpPr>
        <p:spPr>
          <a:xfrm>
            <a:off x="1228408" y="5003870"/>
            <a:ext cx="5899485" cy="5111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ü"/>
            </a:pPr>
            <a:r>
              <a:rPr lang="fr-FR" sz="3200" dirty="0">
                <a:solidFill>
                  <a:schemeClr val="accent2"/>
                </a:solidFill>
              </a:rPr>
              <a:t>sa précision  </a:t>
            </a:r>
          </a:p>
          <a:p>
            <a:endParaRPr lang="fr-FR" dirty="0"/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36363FFD-7FF0-4552-8BF3-BE937CFFB069}"/>
              </a:ext>
            </a:extLst>
          </p:cNvPr>
          <p:cNvSpPr txBox="1">
            <a:spLocks/>
          </p:cNvSpPr>
          <p:nvPr/>
        </p:nvSpPr>
        <p:spPr>
          <a:xfrm>
            <a:off x="7008812" y="3220510"/>
            <a:ext cx="5183188" cy="511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sa linéarité 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11BD3692-049C-468B-8EA2-85210446AEE9}"/>
              </a:ext>
            </a:extLst>
          </p:cNvPr>
          <p:cNvSpPr txBox="1">
            <a:spLocks/>
          </p:cNvSpPr>
          <p:nvPr/>
        </p:nvSpPr>
        <p:spPr>
          <a:xfrm>
            <a:off x="7020844" y="3792364"/>
            <a:ext cx="5183188" cy="511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sa bande passante 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2E7C0A5F-7BBA-4173-9424-F5C442948373}"/>
              </a:ext>
            </a:extLst>
          </p:cNvPr>
          <p:cNvSpPr txBox="1">
            <a:spLocks/>
          </p:cNvSpPr>
          <p:nvPr/>
        </p:nvSpPr>
        <p:spPr>
          <a:xfrm>
            <a:off x="7056522" y="4350787"/>
            <a:ext cx="5183188" cy="54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sa résolution</a:t>
            </a:r>
          </a:p>
        </p:txBody>
      </p: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0B5A44B5-03AC-4D94-9B5C-8ADF89125D49}"/>
              </a:ext>
            </a:extLst>
          </p:cNvPr>
          <p:cNvSpPr txBox="1">
            <a:spLocks/>
          </p:cNvSpPr>
          <p:nvPr/>
        </p:nvSpPr>
        <p:spPr>
          <a:xfrm>
            <a:off x="7056522" y="4960717"/>
            <a:ext cx="5183188" cy="597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buFont typeface="Wingdings" panose="05000000000000000000" pitchFamily="2" charset="2"/>
              <a:buChar char="ü"/>
            </a:pPr>
            <a:r>
              <a:rPr lang="fr-FR" sz="2800" dirty="0">
                <a:solidFill>
                  <a:schemeClr val="accent2"/>
                </a:solidFill>
              </a:rPr>
              <a:t>son hystérésis </a:t>
            </a:r>
          </a:p>
        </p:txBody>
      </p:sp>
      <p:pic>
        <p:nvPicPr>
          <p:cNvPr id="2" name="Slide4">
            <a:hlinkClick r:id="" action="ppaction://media"/>
            <a:extLst>
              <a:ext uri="{FF2B5EF4-FFF2-40B4-BE49-F238E27FC236}">
                <a16:creationId xmlns:a16="http://schemas.microsoft.com/office/drawing/2014/main" id="{205659F7-14A8-41D5-9351-E8471BFBA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88" y="1462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6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34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36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9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42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build="p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6929" y="1575373"/>
            <a:ext cx="11239900" cy="109613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dirty="0"/>
              <a:t>En fonction de la caractéristique électrique de la grandeur de sortie, on peut classer les capteurs en deux grandes familles :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5</a:t>
            </a:fld>
            <a:endParaRPr lang="fr-FR"/>
          </a:p>
        </p:txBody>
      </p:sp>
      <p:sp>
        <p:nvSpPr>
          <p:cNvPr id="6" name="Titre 4"/>
          <p:cNvSpPr txBox="1">
            <a:spLocks noGrp="1"/>
          </p:cNvSpPr>
          <p:nvPr>
            <p:ph type="title"/>
          </p:nvPr>
        </p:nvSpPr>
        <p:spPr>
          <a:xfrm>
            <a:off x="1121229" y="895078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solidFill>
                  <a:srgbClr val="00B0F0"/>
                </a:solidFill>
              </a:rPr>
              <a:t>4- Différents types de capteurs</a:t>
            </a:r>
            <a:endParaRPr lang="fr-FR" sz="3200" u="sng" dirty="0">
              <a:solidFill>
                <a:srgbClr val="00B0F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5B5383A-CBF3-4258-BBF3-C8BE381784C6}"/>
              </a:ext>
            </a:extLst>
          </p:cNvPr>
          <p:cNvSpPr txBox="1">
            <a:spLocks/>
          </p:cNvSpPr>
          <p:nvPr/>
        </p:nvSpPr>
        <p:spPr>
          <a:xfrm>
            <a:off x="1762914" y="2488538"/>
            <a:ext cx="11003280" cy="726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800" b="1" i="1" dirty="0">
                <a:solidFill>
                  <a:srgbClr val="FF0000"/>
                </a:solidFill>
              </a:rPr>
              <a:t>les capteurs passifs </a:t>
            </a:r>
            <a:endParaRPr lang="fr-FR" sz="4500" dirty="0"/>
          </a:p>
          <a:p>
            <a:pPr>
              <a:lnSpc>
                <a:spcPct val="100000"/>
              </a:lnSpc>
            </a:pPr>
            <a:endParaRPr lang="fr-FR" sz="2400" dirty="0"/>
          </a:p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1C8ECB7-817D-4662-BA5A-DD5B5B32B672}"/>
              </a:ext>
            </a:extLst>
          </p:cNvPr>
          <p:cNvSpPr txBox="1">
            <a:spLocks/>
          </p:cNvSpPr>
          <p:nvPr/>
        </p:nvSpPr>
        <p:spPr>
          <a:xfrm>
            <a:off x="1762914" y="3072244"/>
            <a:ext cx="11003280" cy="72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Wingdings" panose="05000000000000000000" pitchFamily="2" charset="2"/>
              <a:buChar char="Ø"/>
            </a:pPr>
            <a:r>
              <a:rPr lang="fr-FR" sz="2800" b="1" i="1" dirty="0">
                <a:solidFill>
                  <a:srgbClr val="FF0000"/>
                </a:solidFill>
              </a:rPr>
              <a:t>les capteurs actifs</a:t>
            </a:r>
            <a:endParaRPr lang="fr-FR" sz="2800" dirty="0"/>
          </a:p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23ABAB1-BEB2-4688-B5C0-D35C77593DE7}"/>
              </a:ext>
            </a:extLst>
          </p:cNvPr>
          <p:cNvSpPr txBox="1">
            <a:spLocks/>
          </p:cNvSpPr>
          <p:nvPr/>
        </p:nvSpPr>
        <p:spPr>
          <a:xfrm>
            <a:off x="396929" y="3490608"/>
            <a:ext cx="11003280" cy="7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dirty="0"/>
              <a:t>Cette classification a une influence sur le conditionneur qui lui est associé.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BB1CB3B-18CE-4633-99B4-8A6A81291C4D}"/>
              </a:ext>
            </a:extLst>
          </p:cNvPr>
          <p:cNvSpPr txBox="1">
            <a:spLocks/>
          </p:cNvSpPr>
          <p:nvPr/>
        </p:nvSpPr>
        <p:spPr>
          <a:xfrm>
            <a:off x="396929" y="3993140"/>
            <a:ext cx="11202316" cy="183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b="1" i="1" dirty="0">
                <a:solidFill>
                  <a:schemeClr val="accent1"/>
                </a:solidFill>
              </a:rPr>
              <a:t>4-1 Les capteurs passifs: </a:t>
            </a:r>
            <a:r>
              <a:rPr lang="fr-FR" dirty="0"/>
              <a:t>Dans la plupart des cas, </a:t>
            </a:r>
            <a:r>
              <a:rPr lang="fr-FR" b="1" dirty="0"/>
              <a:t>ces capteurs ont besoin d’une énergie extérieure pour fonctionner. </a:t>
            </a:r>
            <a:r>
              <a:rPr lang="fr-FR" dirty="0"/>
              <a:t>ils sont souvent modélisés par une impédance qui varie avec le phénomène physique étudié (mesuré).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fr-FR" sz="2400" dirty="0"/>
          </a:p>
          <a:p>
            <a:pPr>
              <a:lnSpc>
                <a:spcPct val="100000"/>
              </a:lnSpc>
            </a:pPr>
            <a:endParaRPr lang="fr-FR" sz="2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3F97F7E-23CF-416D-A929-D719FF37562A}"/>
              </a:ext>
            </a:extLst>
          </p:cNvPr>
          <p:cNvSpPr txBox="1">
            <a:spLocks/>
          </p:cNvSpPr>
          <p:nvPr/>
        </p:nvSpPr>
        <p:spPr>
          <a:xfrm>
            <a:off x="396929" y="5616733"/>
            <a:ext cx="11102798" cy="8093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b="1" i="1" dirty="0"/>
              <a:t>Le capteur se comporte en sortie comme un dipôle passif qui peut être résistif, capacitif ou inductif. </a:t>
            </a:r>
            <a:endParaRPr lang="fr-FR" i="1" dirty="0"/>
          </a:p>
        </p:txBody>
      </p:sp>
      <p:pic>
        <p:nvPicPr>
          <p:cNvPr id="2" name="Slide5">
            <a:hlinkClick r:id="" action="ppaction://media"/>
            <a:extLst>
              <a:ext uri="{FF2B5EF4-FFF2-40B4-BE49-F238E27FC236}">
                <a16:creationId xmlns:a16="http://schemas.microsoft.com/office/drawing/2014/main" id="{EFEE94CA-F192-452D-8E24-6BA836A81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29" y="143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899814"/>
              </p:ext>
            </p:extLst>
          </p:nvPr>
        </p:nvGraphicFramePr>
        <p:xfrm>
          <a:off x="773974" y="1365915"/>
          <a:ext cx="10820400" cy="4957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228">
                  <a:extLst>
                    <a:ext uri="{9D8B030D-6E8A-4147-A177-3AD203B41FA5}">
                      <a16:colId xmlns:a16="http://schemas.microsoft.com/office/drawing/2014/main" val="1835638373"/>
                    </a:ext>
                  </a:extLst>
                </a:gridCol>
                <a:gridCol w="3175214">
                  <a:extLst>
                    <a:ext uri="{9D8B030D-6E8A-4147-A177-3AD203B41FA5}">
                      <a16:colId xmlns:a16="http://schemas.microsoft.com/office/drawing/2014/main" val="2713430481"/>
                    </a:ext>
                  </a:extLst>
                </a:gridCol>
                <a:gridCol w="4110958">
                  <a:extLst>
                    <a:ext uri="{9D8B030D-6E8A-4147-A177-3AD203B41FA5}">
                      <a16:colId xmlns:a16="http://schemas.microsoft.com/office/drawing/2014/main" val="3015218778"/>
                    </a:ext>
                  </a:extLst>
                </a:gridCol>
              </a:tblGrid>
              <a:tr h="9641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MESURANDE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EFFET UTILISE</a:t>
                      </a:r>
                      <a:endParaRPr lang="fr-FR" sz="2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MATERIAUX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74983"/>
                  </a:ext>
                </a:extLst>
              </a:tr>
              <a:tr h="712276"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Température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Très basse température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Résistivité 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Constante diélectrique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Pt, Ni, Cu, semi-conducteurs. 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Verre 	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35028"/>
                  </a:ext>
                </a:extLst>
              </a:tr>
              <a:tr h="511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Flux optique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Résistivité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Semi-conducteurs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953765"/>
                  </a:ext>
                </a:extLst>
              </a:tr>
              <a:tr h="669436"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Déformation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Résistivité 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Perméabilité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Alliages nickel 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Alliages ferromagnétiques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374091"/>
                  </a:ext>
                </a:extLst>
              </a:tr>
              <a:tr h="6912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Résistivité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Magnétorésistances : Bismuth, antimoine d’indium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925928"/>
                  </a:ext>
                </a:extLst>
              </a:tr>
              <a:tr h="444980"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Humidité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Résistivité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Chlorure de lithium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70444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66206" y="809263"/>
            <a:ext cx="1152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En fonction du </a:t>
            </a:r>
            <a:r>
              <a:rPr lang="fr-FR" sz="2800" dirty="0" err="1"/>
              <a:t>mesurande</a:t>
            </a:r>
            <a:r>
              <a:rPr lang="fr-FR" sz="2800" dirty="0"/>
              <a:t>, on utilise plusieurs effets pour réaliser la mesure. </a:t>
            </a:r>
          </a:p>
        </p:txBody>
      </p:sp>
    </p:spTree>
    <p:extLst>
      <p:ext uri="{BB962C8B-B14F-4D97-AF65-F5344CB8AC3E}">
        <p14:creationId xmlns:p14="http://schemas.microsoft.com/office/powerpoint/2010/main" val="28698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1455510"/>
            <a:ext cx="11310257" cy="14801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b="1" i="1" dirty="0">
                <a:solidFill>
                  <a:schemeClr val="accent1"/>
                </a:solidFill>
              </a:rPr>
              <a:t>4-2 Les capteurs actifs:</a:t>
            </a:r>
            <a:r>
              <a:rPr lang="fr-FR" dirty="0"/>
              <a:t> Un capteur actif fonctionne comme un générateur ; dès qu’il est soumis à l'action d'un mesurande celui-ci transforme celle-ci en une grandeur directement exploitable à savoir en énergie électrique.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7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896D70B-2B00-4337-8288-3587753E1F08}"/>
              </a:ext>
            </a:extLst>
          </p:cNvPr>
          <p:cNvSpPr txBox="1">
            <a:spLocks/>
          </p:cNvSpPr>
          <p:nvPr/>
        </p:nvSpPr>
        <p:spPr>
          <a:xfrm>
            <a:off x="881743" y="3182198"/>
            <a:ext cx="11310257" cy="1480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dirty="0"/>
              <a:t>Le tableau suivant donne les principes physiques les plus utilisés en fonction d'un mesurande :</a:t>
            </a:r>
          </a:p>
        </p:txBody>
      </p:sp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4257EC22-3F52-434E-9CDF-F246A2641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943" y="952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8</a:t>
            </a:fld>
            <a:endParaRPr lang="fr-FR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3616"/>
              </p:ext>
            </p:extLst>
          </p:nvPr>
        </p:nvGraphicFramePr>
        <p:xfrm>
          <a:off x="533400" y="812483"/>
          <a:ext cx="108204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228">
                  <a:extLst>
                    <a:ext uri="{9D8B030D-6E8A-4147-A177-3AD203B41FA5}">
                      <a16:colId xmlns:a16="http://schemas.microsoft.com/office/drawing/2014/main" val="1835638373"/>
                    </a:ext>
                  </a:extLst>
                </a:gridCol>
                <a:gridCol w="3175214">
                  <a:extLst>
                    <a:ext uri="{9D8B030D-6E8A-4147-A177-3AD203B41FA5}">
                      <a16:colId xmlns:a16="http://schemas.microsoft.com/office/drawing/2014/main" val="2713430481"/>
                    </a:ext>
                  </a:extLst>
                </a:gridCol>
                <a:gridCol w="4110958">
                  <a:extLst>
                    <a:ext uri="{9D8B030D-6E8A-4147-A177-3AD203B41FA5}">
                      <a16:colId xmlns:a16="http://schemas.microsoft.com/office/drawing/2014/main" val="3015218778"/>
                    </a:ext>
                  </a:extLst>
                </a:gridCol>
              </a:tblGrid>
              <a:tr h="765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MESURANDE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EFFET UTILISE</a:t>
                      </a:r>
                      <a:endParaRPr lang="fr-FR" sz="2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GRANDEUR DE SORTIE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74983"/>
                  </a:ext>
                </a:extLst>
              </a:tr>
              <a:tr h="942744"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Température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Thermoélectricité (thermocouple) 	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Tension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35028"/>
                  </a:ext>
                </a:extLst>
              </a:tr>
              <a:tr h="942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Flux optique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hotoémission 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Pyroélectricité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Courant 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953765"/>
                  </a:ext>
                </a:extLst>
              </a:tr>
              <a:tr h="9427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Force, pression, accélération 	</a:t>
                      </a:r>
                    </a:p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Piézoélectricité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Tension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374091"/>
                  </a:ext>
                </a:extLst>
              </a:tr>
              <a:tr h="6775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Effet Hall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Tension 	</a:t>
                      </a:r>
                    </a:p>
                    <a:p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925928"/>
                  </a:ext>
                </a:extLst>
              </a:tr>
              <a:tr h="913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Vitesse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Induction 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Tension 	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704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8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650342"/>
            <a:ext cx="10515600" cy="10286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On distingue deux catégories de capteurs utilisés en robotique mobile et en robotique de manipulation: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4FC8-7A6B-454A-ADA5-8A1A54B328A5}" type="slidenum">
              <a:rPr lang="fr-FR" smtClean="0"/>
              <a:t>9</a:t>
            </a:fld>
            <a:endParaRPr lang="fr-FR"/>
          </a:p>
        </p:txBody>
      </p:sp>
      <p:sp>
        <p:nvSpPr>
          <p:cNvPr id="6" name="Titre 4"/>
          <p:cNvSpPr txBox="1">
            <a:spLocks noGrp="1"/>
          </p:cNvSpPr>
          <p:nvPr>
            <p:ph type="title"/>
          </p:nvPr>
        </p:nvSpPr>
        <p:spPr>
          <a:xfrm>
            <a:off x="1181100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solidFill>
                  <a:srgbClr val="00B0F0"/>
                </a:solidFill>
              </a:rPr>
              <a:t>5- Capteurs pour la robotique</a:t>
            </a:r>
            <a:endParaRPr lang="fr-FR" sz="3200" u="sng" dirty="0">
              <a:solidFill>
                <a:srgbClr val="00B0F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1E79190-CF35-41EF-BA13-5638744B50FB}"/>
              </a:ext>
            </a:extLst>
          </p:cNvPr>
          <p:cNvSpPr txBox="1">
            <a:spLocks/>
          </p:cNvSpPr>
          <p:nvPr/>
        </p:nvSpPr>
        <p:spPr>
          <a:xfrm>
            <a:off x="838200" y="2785236"/>
            <a:ext cx="10515600" cy="591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chemeClr val="accent2"/>
                </a:solidFill>
              </a:rPr>
              <a:t>Les capteurs proprioceptifs</a:t>
            </a:r>
          </a:p>
          <a:p>
            <a:pPr marL="1828800" lvl="4" indent="0">
              <a:buNone/>
            </a:pPr>
            <a:endParaRPr lang="fr-FR" sz="2800" b="1" i="1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ECB4570-2C4C-40B3-B5BC-CD75CB555B1C}"/>
              </a:ext>
            </a:extLst>
          </p:cNvPr>
          <p:cNvSpPr txBox="1">
            <a:spLocks/>
          </p:cNvSpPr>
          <p:nvPr/>
        </p:nvSpPr>
        <p:spPr>
          <a:xfrm>
            <a:off x="838200" y="3377050"/>
            <a:ext cx="10515600" cy="532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chemeClr val="accent2"/>
                </a:solidFill>
              </a:rPr>
              <a:t>les capteurs extéroceptifs</a:t>
            </a:r>
            <a:endParaRPr lang="fr-FR" sz="2800" dirty="0">
              <a:solidFill>
                <a:schemeClr val="accent2"/>
              </a:solidFill>
            </a:endParaRPr>
          </a:p>
          <a:p>
            <a:pPr marL="1828800" lvl="4" indent="0">
              <a:buNone/>
            </a:pPr>
            <a:endParaRPr lang="fr-FR" sz="2800" b="1" i="1" dirty="0">
              <a:solidFill>
                <a:srgbClr val="0070C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E991E1E-24D4-4356-8892-3A0A60472364}"/>
              </a:ext>
            </a:extLst>
          </p:cNvPr>
          <p:cNvSpPr txBox="1">
            <a:spLocks/>
          </p:cNvSpPr>
          <p:nvPr/>
        </p:nvSpPr>
        <p:spPr>
          <a:xfrm>
            <a:off x="838200" y="4086392"/>
            <a:ext cx="10515600" cy="193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 b="1" i="1" dirty="0">
                <a:solidFill>
                  <a:srgbClr val="0070C0"/>
                </a:solidFill>
              </a:rPr>
              <a:t>5-1 Capteurs proprioceptifs pour les robots de manipulation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dirty="0"/>
              <a:t>Ces capteurs assurent un contrôle permanent du système mécanique articulé. Ils interviennent dans les boucles de régulation. </a:t>
            </a:r>
          </a:p>
        </p:txBody>
      </p:sp>
    </p:spTree>
    <p:extLst>
      <p:ext uri="{BB962C8B-B14F-4D97-AF65-F5344CB8AC3E}">
        <p14:creationId xmlns:p14="http://schemas.microsoft.com/office/powerpoint/2010/main" val="405681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12300</TotalTime>
  <Words>1109</Words>
  <Application>Microsoft Office PowerPoint</Application>
  <PresentationFormat>Grand écran</PresentationFormat>
  <Paragraphs>161</Paragraphs>
  <Slides>20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Thème Office</vt:lpstr>
      <vt:lpstr>UE 21: Capteurs Proprioceptifs et Extéroceptifs</vt:lpstr>
      <vt:lpstr>LA PERCEPTION</vt:lpstr>
      <vt:lpstr>2- Principes des capteurs</vt:lpstr>
      <vt:lpstr>3- Caractéristiques des capteurs</vt:lpstr>
      <vt:lpstr>4- Différents types de capteurs</vt:lpstr>
      <vt:lpstr>Présentation PowerPoint</vt:lpstr>
      <vt:lpstr>Présentation PowerPoint</vt:lpstr>
      <vt:lpstr>Présentation PowerPoint</vt:lpstr>
      <vt:lpstr>5- Capteurs pour la robotique</vt:lpstr>
      <vt:lpstr>5-1-1 Capteurs de position</vt:lpstr>
      <vt:lpstr>5-2 Capteurs proprioceptifs pour les robots mobiles</vt:lpstr>
      <vt:lpstr>Présentation PowerPoint</vt:lpstr>
      <vt:lpstr>5-4 Capteurs extéroceptifs pour les robots mobiles</vt:lpstr>
      <vt:lpstr>Présentation PowerPoint</vt:lpstr>
      <vt:lpstr>6-Nature des signaux de sortie des capteurs</vt:lpstr>
      <vt:lpstr>6-1 Les capteurs « tout ou Rien » (T.O.R.) </vt:lpstr>
      <vt:lpstr>6-1 Les capteurs « tout ou Rien » (T.O.R.) </vt:lpstr>
      <vt:lpstr>6-2 Les capteurs proportionnels analogiques</vt:lpstr>
      <vt:lpstr>6-3 Les capteurs proportionnels numériques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 Krause</dc:creator>
  <cp:lastModifiedBy>AICHA FONTE</cp:lastModifiedBy>
  <cp:revision>108</cp:revision>
  <dcterms:created xsi:type="dcterms:W3CDTF">2019-05-15T16:17:01Z</dcterms:created>
  <dcterms:modified xsi:type="dcterms:W3CDTF">2020-10-16T10:27:40Z</dcterms:modified>
</cp:coreProperties>
</file>