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p3" ContentType="audio/m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261" r:id="rId2"/>
    <p:sldId id="262" r:id="rId3"/>
    <p:sldId id="265" r:id="rId4"/>
    <p:sldId id="280" r:id="rId5"/>
    <p:sldId id="264" r:id="rId6"/>
    <p:sldId id="266" r:id="rId7"/>
    <p:sldId id="267" r:id="rId8"/>
    <p:sldId id="268" r:id="rId9"/>
    <p:sldId id="269" r:id="rId10"/>
    <p:sldId id="270" r:id="rId11"/>
    <p:sldId id="272" r:id="rId12"/>
    <p:sldId id="274" r:id="rId13"/>
    <p:sldId id="281" r:id="rId14"/>
    <p:sldId id="282" r:id="rId15"/>
    <p:sldId id="275" r:id="rId16"/>
    <p:sldId id="279" r:id="rId17"/>
    <p:sldId id="276" r:id="rId18"/>
    <p:sldId id="277" r:id="rId19"/>
    <p:sldId id="278" r:id="rId20"/>
    <p:sldId id="271" r:id="rId21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7E7564"/>
    <a:srgbClr val="334D57"/>
    <a:srgbClr val="BA002A"/>
    <a:srgbClr val="C10924"/>
    <a:srgbClr val="FEFEFE"/>
    <a:srgbClr val="344D5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48879" autoAdjust="0"/>
    <p:restoredTop sz="94660"/>
  </p:normalViewPr>
  <p:slideViewPr>
    <p:cSldViewPr snapToGrid="0" showGuides="1">
      <p:cViewPr varScale="1">
        <p:scale>
          <a:sx n="24" d="100"/>
          <a:sy n="24" d="100"/>
        </p:scale>
        <p:origin x="60" y="1050"/>
      </p:cViewPr>
      <p:guideLst>
        <p:guide orient="horz" pos="216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02137A8-FEC5-4D7D-934E-D62C1BEC6A71}" type="datetimeFigureOut">
              <a:rPr lang="fr-FR" smtClean="0"/>
              <a:t>16/10/2020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A7106F0-B59C-4FB9-B56D-73F1CFCD057D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540109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7282496-B900-44BF-9072-4E4205A1B4E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25B0A7C-D10B-4EDB-B3AC-AC7788022A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9C5FACB3-5203-4369-B879-00F8DADBFE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6DE250-D89D-4DA7-B522-C22FCE079503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3862D646-B01E-4971-A88E-38AF813F67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95183857-D183-4895-A51C-795B7F5CE3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65381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D42DB57E-3C3F-40E0-82CD-B24047A34DE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E0687470-77AD-4EBA-BD54-BEADFA51E60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610477D5-4517-4C22-9407-6708A1D91D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363A30-EE22-4D0D-95E1-697088837635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C7035478-365B-4FE0-A44E-D96B37C1E5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8A4A3BC-85A1-4E56-B2CB-0BC89D206A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282108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>
            <a:extLst>
              <a:ext uri="{FF2B5EF4-FFF2-40B4-BE49-F238E27FC236}">
                <a16:creationId xmlns:a16="http://schemas.microsoft.com/office/drawing/2014/main" id="{B33C795B-1AC6-489B-9586-600A42A660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vertical 2">
            <a:extLst>
              <a:ext uri="{FF2B5EF4-FFF2-40B4-BE49-F238E27FC236}">
                <a16:creationId xmlns:a16="http://schemas.microsoft.com/office/drawing/2014/main" id="{B22CAF4E-55D3-4F48-AC0B-138BC62E733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04A35F40-69E6-4794-ACC9-F566EA7F5A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87F691-D3C2-4481-B31C-EEF2B4D4E202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8D72500E-B63B-445A-9EBC-7BF74F0F9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BF31E941-CFF0-471A-AC8D-08BC030919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67134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73E04FCA-E9C1-468B-8D5E-FB3D23CFF7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C5256523-B25E-40F5-AD2D-B484A3D1503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BF578CDC-63B6-46ED-AD24-A84985C9FC9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877E71-17C3-44E2-9142-E0073A370DE3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13BA325E-43B6-48EE-ABBD-3E0292F3E5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B187104-7C1E-48E2-8496-8138C9766F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623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393E060B-B80C-4A23-8576-FDAEDA9E5C8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F7BA0083-D5BC-4EC2-8AA6-0821B11725E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C443A12D-C859-4295-93CB-5409D034A1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806C77-F12B-4B85-87C6-2C16D26FFBE8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B75BDCE5-D58B-4FE2-B89F-3BBF608FEC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D04EF750-359B-49D7-9393-0C4D7D62E4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13120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5BE338-1B7D-4D1D-8AB5-60A0EDEB7C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33ABD00F-DA41-4923-ABD2-DB14D1F510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32B82B9-D105-48F7-9024-A1DD7B3EB2A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7127C539-68E3-420B-A57D-876272E239E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49E8D-0F0C-4174-B01D-4463850DD0C6}" type="datetime1">
              <a:rPr lang="fr-FR" smtClean="0"/>
              <a:t>16/10/2020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5425E26-A794-4D4B-8580-87C2A24043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4B1DE0A-54AA-47E0-8FDE-2D5ED4FD8C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99667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C496029B-2904-461F-8ABB-26551DE9BB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035D53E-CEC6-4912-9904-19658F1F56A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A2521F56-DAF6-45CC-91C0-C49D71538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5" name="Espace réservé du texte 4">
            <a:extLst>
              <a:ext uri="{FF2B5EF4-FFF2-40B4-BE49-F238E27FC236}">
                <a16:creationId xmlns:a16="http://schemas.microsoft.com/office/drawing/2014/main" id="{724983AB-F8E5-4B4C-8C5F-62131B51F24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Espace réservé du contenu 5">
            <a:extLst>
              <a:ext uri="{FF2B5EF4-FFF2-40B4-BE49-F238E27FC236}">
                <a16:creationId xmlns:a16="http://schemas.microsoft.com/office/drawing/2014/main" id="{5BD2D1EE-2DC0-4B3D-A633-634C48D3EDF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de la date 6">
            <a:extLst>
              <a:ext uri="{FF2B5EF4-FFF2-40B4-BE49-F238E27FC236}">
                <a16:creationId xmlns:a16="http://schemas.microsoft.com/office/drawing/2014/main" id="{FEC7441E-5C76-4914-93CB-F44773DA9B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9D6DC-2B80-4766-9E22-EFC906215F79}" type="datetime1">
              <a:rPr lang="fr-FR" smtClean="0"/>
              <a:t>16/10/2020</a:t>
            </a:fld>
            <a:endParaRPr lang="fr-FR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CC6EC196-DD0B-45E9-9037-97A74DB2BF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2935B7BD-77E8-4B90-A9F4-57A1A3B413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10" name="Image 9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58020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98AD958-E250-433B-9EB2-CCE4FB83A2B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e la date 2">
            <a:extLst>
              <a:ext uri="{FF2B5EF4-FFF2-40B4-BE49-F238E27FC236}">
                <a16:creationId xmlns:a16="http://schemas.microsoft.com/office/drawing/2014/main" id="{9605A34F-6B93-4FC2-84F9-7E6372F95BD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CD105F-DF07-4C30-841B-51ECCF82FBB8}" type="datetime1">
              <a:rPr lang="fr-FR" smtClean="0"/>
              <a:t>16/10/2020</a:t>
            </a:fld>
            <a:endParaRPr lang="fr-FR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00E4E43F-9694-42DF-AA47-0A0A5FD2D7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1F7E31B-9A8B-44EB-AF44-FBDD53512A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173299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>
            <a:extLst>
              <a:ext uri="{FF2B5EF4-FFF2-40B4-BE49-F238E27FC236}">
                <a16:creationId xmlns:a16="http://schemas.microsoft.com/office/drawing/2014/main" id="{1111B5A7-193B-499F-BAEB-D3812687B08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9C9DD4-3C4D-49AE-9C79-379B31C4E6D4}" type="datetime1">
              <a:rPr lang="fr-FR" smtClean="0"/>
              <a:t>16/10/2020</a:t>
            </a:fld>
            <a:endParaRPr lang="fr-FR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AEA3811C-BE36-4E8A-A28F-E8A8207442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A176D7D-583D-40E7-AFC6-F5D4D9D5AE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900984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53F4D42-D84C-4456-B516-5EAB11AB4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DFCF9B10-495A-45C4-94B7-B4CE5FF68D5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CA75D8DD-DC40-4AEC-BAD8-62847D988C9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9F8965EE-73C2-44BB-9D15-6951EE556A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CF74F5C-B7E8-4741-839A-9C0DCE4ADCAD}" type="datetime1">
              <a:rPr lang="fr-FR" smtClean="0"/>
              <a:t>16/10/2020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B9E8F126-9588-40A2-9B65-7C1FBBEAD5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D6E6CE2F-E027-4B20-8C4E-C1036FB1E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9240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90363753-5149-4C50-B0B9-5C5BDCCF4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3" name="Espace réservé pour une image  2">
            <a:extLst>
              <a:ext uri="{FF2B5EF4-FFF2-40B4-BE49-F238E27FC236}">
                <a16:creationId xmlns:a16="http://schemas.microsoft.com/office/drawing/2014/main" id="{7AD85404-9582-42D2-8E76-F56CD7C5668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6FEA3596-E7F8-431F-9018-0BC231A3007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Espace réservé de la date 4">
            <a:extLst>
              <a:ext uri="{FF2B5EF4-FFF2-40B4-BE49-F238E27FC236}">
                <a16:creationId xmlns:a16="http://schemas.microsoft.com/office/drawing/2014/main" id="{249D4905-0EEC-4A94-8C3E-4E2062DBB0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130CC4-2ED9-4A6F-915A-FD9484DC1C06}" type="datetime1">
              <a:rPr lang="fr-FR" smtClean="0"/>
              <a:t>16/10/2020</a:t>
            </a:fld>
            <a:endParaRPr lang="fr-FR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97A55E92-0164-4B62-A5C8-D82BD80BB4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126E2B67-8995-4B7D-97E1-9733A8C93B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235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9C761225-C887-44BE-B92D-820650FF4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0781D86A-9B32-46C4-9F7A-9A6C28A8F5F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266AFDCA-668B-4321-BD5B-6BC5BF209B4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1911A8-7866-4299-A921-8141F3229D7D}" type="datetime1">
              <a:rPr lang="fr-FR" smtClean="0"/>
              <a:t>16/10/2020</a:t>
            </a:fld>
            <a:endParaRPr lang="fr-FR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0151C72-AA3F-4F62-BD5F-5B2F8C66478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70B6983F-D852-46B4-959E-16C64833614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14FC8-7A6B-454A-ADA5-8A1A54B328A5}" type="slidenum">
              <a:rPr lang="fr-FR" smtClean="0"/>
              <a:t>‹N°›</a:t>
            </a:fld>
            <a:endParaRPr lang="fr-FR"/>
          </a:p>
        </p:txBody>
      </p:sp>
      <p:pic>
        <p:nvPicPr>
          <p:cNvPr id="7" name="Image 6">
            <a:extLst>
              <a:ext uri="{FF2B5EF4-FFF2-40B4-BE49-F238E27FC236}">
                <a16:creationId xmlns:a16="http://schemas.microsoft.com/office/drawing/2014/main" id="{172FB25A-3C95-4085-9713-00291700D458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90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3803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5.emf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4.emf"/><Relationship Id="rId5" Type="http://schemas.openxmlformats.org/officeDocument/2006/relationships/image" Target="../media/image3.emf"/><Relationship Id="rId4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emf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emf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emf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media" Target="../media/media3.mp3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6.pn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3.mp3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media" Target="../media/media5.mp3"/><Relationship Id="rId7" Type="http://schemas.openxmlformats.org/officeDocument/2006/relationships/image" Target="../media/image6.png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6" Type="http://schemas.openxmlformats.org/officeDocument/2006/relationships/image" Target="../media/image7.jpg"/><Relationship Id="rId5" Type="http://schemas.openxmlformats.org/officeDocument/2006/relationships/slideLayout" Target="../slideLayouts/slideLayout2.xml"/><Relationship Id="rId4" Type="http://schemas.openxmlformats.org/officeDocument/2006/relationships/audio" Target="../media/media5.mp3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4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4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1399309" y="869709"/>
            <a:ext cx="9144000" cy="2387600"/>
          </a:xfrm>
        </p:spPr>
        <p:txBody>
          <a:bodyPr>
            <a:normAutofit fontScale="90000"/>
          </a:bodyPr>
          <a:lstStyle/>
          <a:p>
            <a:r>
              <a:rPr lang="fr-FR" b="1" dirty="0"/>
              <a:t>UE 21: Capteurs Proprioceptifs et Extéroceptifs</a:t>
            </a:r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54690" y="3843054"/>
            <a:ext cx="2469483" cy="1824892"/>
          </a:xfrm>
          <a:prstGeom prst="rect">
            <a:avLst/>
          </a:prstGeom>
        </p:spPr>
      </p:pic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</a:t>
            </a:fld>
            <a:endParaRPr lang="fr-FR"/>
          </a:p>
        </p:txBody>
      </p:sp>
      <p:sp>
        <p:nvSpPr>
          <p:cNvPr id="5" name="Espace réservé du texte 2"/>
          <p:cNvSpPr txBox="1">
            <a:spLocks/>
          </p:cNvSpPr>
          <p:nvPr/>
        </p:nvSpPr>
        <p:spPr>
          <a:xfrm>
            <a:off x="205317" y="6253692"/>
            <a:ext cx="10515600" cy="46778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8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Aïcha FONTE                                                                                                                                         </a:t>
            </a:r>
            <a:r>
              <a:rPr lang="fr-FR" sz="1800" b="1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Licence Robotique</a:t>
            </a:r>
          </a:p>
        </p:txBody>
      </p:sp>
      <p:pic>
        <p:nvPicPr>
          <p:cNvPr id="13" name="Image 1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187567" y="2464572"/>
            <a:ext cx="1866850" cy="2454562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56600" y="3227104"/>
            <a:ext cx="1625600" cy="1231900"/>
          </a:xfrm>
          <a:prstGeom prst="rect">
            <a:avLst/>
          </a:prstGeom>
        </p:spPr>
      </p:pic>
      <p:pic>
        <p:nvPicPr>
          <p:cNvPr id="18" name="Imag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710880" y="2784309"/>
            <a:ext cx="2111383" cy="2193290"/>
          </a:xfrm>
          <a:prstGeom prst="rect">
            <a:avLst/>
          </a:prstGeom>
        </p:spPr>
      </p:pic>
      <p:pic>
        <p:nvPicPr>
          <p:cNvPr id="3" name="Slide1">
            <a:hlinkClick r:id="" action="ppaction://media"/>
            <a:extLst>
              <a:ext uri="{FF2B5EF4-FFF2-40B4-BE49-F238E27FC236}">
                <a16:creationId xmlns:a16="http://schemas.microsoft.com/office/drawing/2014/main" id="{6D132EBE-8AE2-4FB7-AFE6-0CEC6790A9F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5791200" y="31242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77641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18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69950"/>
            <a:ext cx="10515600" cy="1798765"/>
          </a:xfrm>
        </p:spPr>
        <p:txBody>
          <a:bodyPr/>
          <a:lstStyle/>
          <a:p>
            <a:pPr marL="0" indent="0" algn="just">
              <a:buNone/>
            </a:pPr>
            <a:r>
              <a:rPr lang="fr-FR" dirty="0"/>
              <a:t>Ce sont les capteurs qui servent à nous informer sur le déplacement articulaire (linéaire pour les articulations prismatiques ou angulaire pour les articulations rotoîdes).</a:t>
            </a:r>
          </a:p>
          <a:p>
            <a:pPr marL="0" indent="0" algn="just">
              <a:buNone/>
            </a:pPr>
            <a:r>
              <a:rPr lang="fr-FR" b="1" i="1" dirty="0"/>
              <a:t>Exemple:</a:t>
            </a:r>
            <a:r>
              <a:rPr lang="fr-FR" dirty="0"/>
              <a:t>  les capteurs potentiomètriques.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10</a:t>
            </a:fld>
            <a:endParaRPr lang="fr-FR"/>
          </a:p>
        </p:txBody>
      </p:sp>
      <p:sp>
        <p:nvSpPr>
          <p:cNvPr id="6" name="Titre 5"/>
          <p:cNvSpPr>
            <a:spLocks noGrp="1"/>
          </p:cNvSpPr>
          <p:nvPr>
            <p:ph type="title"/>
          </p:nvPr>
        </p:nvSpPr>
        <p:spPr>
          <a:xfrm>
            <a:off x="533400" y="398936"/>
            <a:ext cx="10515600" cy="1325563"/>
          </a:xfrm>
        </p:spPr>
        <p:txBody>
          <a:bodyPr>
            <a:normAutofit/>
          </a:bodyPr>
          <a:lstStyle/>
          <a:p>
            <a:r>
              <a:rPr lang="fr-FR" sz="2800" b="1" i="1" dirty="0">
                <a:solidFill>
                  <a:srgbClr val="0070C0"/>
                </a:solidFill>
                <a:latin typeface="+mn-lt"/>
              </a:rPr>
              <a:t>5-1-1 Capteurs de position</a:t>
            </a:r>
            <a:endParaRPr lang="fr-FR" sz="2800" dirty="0">
              <a:latin typeface="+mn-lt"/>
            </a:endParaRPr>
          </a:p>
        </p:txBody>
      </p:sp>
      <p:sp>
        <p:nvSpPr>
          <p:cNvPr id="7" name="Titre 5"/>
          <p:cNvSpPr txBox="1">
            <a:spLocks/>
          </p:cNvSpPr>
          <p:nvPr/>
        </p:nvSpPr>
        <p:spPr>
          <a:xfrm>
            <a:off x="632460" y="3100901"/>
            <a:ext cx="10515600" cy="889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i="1" dirty="0">
                <a:solidFill>
                  <a:srgbClr val="0070C0"/>
                </a:solidFill>
                <a:latin typeface="+mn-lt"/>
              </a:rPr>
              <a:t>5-1-2 Capteurs de vitesse</a:t>
            </a:r>
            <a:endParaRPr lang="fr-FR" sz="2800" dirty="0">
              <a:latin typeface="+mn-lt"/>
            </a:endParaRPr>
          </a:p>
        </p:txBody>
      </p:sp>
      <p:sp>
        <p:nvSpPr>
          <p:cNvPr id="8" name="Titre 5"/>
          <p:cNvSpPr txBox="1">
            <a:spLocks/>
          </p:cNvSpPr>
          <p:nvPr/>
        </p:nvSpPr>
        <p:spPr>
          <a:xfrm>
            <a:off x="632460" y="4715630"/>
            <a:ext cx="10515600" cy="84709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i="1" dirty="0">
                <a:solidFill>
                  <a:srgbClr val="0070C0"/>
                </a:solidFill>
                <a:latin typeface="+mn-lt"/>
              </a:rPr>
              <a:t>5-1-3 Capteurs d’accélération</a:t>
            </a:r>
            <a:endParaRPr lang="fr-FR" sz="2800" dirty="0">
              <a:latin typeface="+mn-lt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838200" y="3845713"/>
            <a:ext cx="1082040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solidFill>
                  <a:srgbClr val="000000"/>
                </a:solidFill>
              </a:rPr>
              <a:t>Dans la majorité des cas, on essaie de se ramener à la mesure d'une vitesse de rotation.</a:t>
            </a:r>
          </a:p>
        </p:txBody>
      </p:sp>
      <p:sp>
        <p:nvSpPr>
          <p:cNvPr id="10" name="Rectangle 9"/>
          <p:cNvSpPr/>
          <p:nvPr/>
        </p:nvSpPr>
        <p:spPr>
          <a:xfrm>
            <a:off x="1005840" y="5476818"/>
            <a:ext cx="109042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fr-FR" sz="2800" dirty="0">
                <a:solidFill>
                  <a:srgbClr val="000000"/>
                </a:solidFill>
              </a:rPr>
              <a:t>Ces capteurs trouvent leurs applications dans la commande dynamique des robots</a:t>
            </a:r>
            <a:endParaRPr lang="fr-FR" sz="2800" dirty="0"/>
          </a:p>
        </p:txBody>
      </p:sp>
    </p:spTree>
    <p:extLst>
      <p:ext uri="{BB962C8B-B14F-4D97-AF65-F5344CB8AC3E}">
        <p14:creationId xmlns:p14="http://schemas.microsoft.com/office/powerpoint/2010/main" val="3115723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6" grpId="0"/>
      <p:bldP spid="7" grpId="0"/>
      <p:bldP spid="8" grpId="0"/>
      <p:bldP spid="9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3400" y="597296"/>
            <a:ext cx="10515600" cy="917258"/>
          </a:xfrm>
        </p:spPr>
        <p:txBody>
          <a:bodyPr>
            <a:normAutofit/>
          </a:bodyPr>
          <a:lstStyle/>
          <a:p>
            <a:r>
              <a:rPr lang="fr-FR" sz="3200" b="1" i="1" dirty="0">
                <a:solidFill>
                  <a:srgbClr val="0070C0"/>
                </a:solidFill>
                <a:latin typeface="+mn-lt"/>
              </a:rPr>
              <a:t>5-2 Capteurs proprioceptifs pour les robots mobiles</a:t>
            </a:r>
            <a:endParaRPr lang="fr-FR" sz="3200" dirty="0"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533400" y="1321194"/>
            <a:ext cx="11399520" cy="1325753"/>
          </a:xfrm>
        </p:spPr>
        <p:txBody>
          <a:bodyPr>
            <a:noAutofit/>
          </a:bodyPr>
          <a:lstStyle/>
          <a:p>
            <a:pPr marL="0" indent="0" algn="just">
              <a:buNone/>
            </a:pPr>
            <a:r>
              <a:rPr lang="fr-FR" dirty="0"/>
              <a:t>Les capteurs proprioceptifs renseignent sur le </a:t>
            </a:r>
            <a:r>
              <a:rPr lang="fr-FR" i="1" dirty="0"/>
              <a:t>déplacement</a:t>
            </a:r>
            <a:r>
              <a:rPr lang="fr-FR" dirty="0"/>
              <a:t> du robot dans l'espace. Les informations ainsi fournies, constituent donc une source de renseignements très importante pour la navigation.</a:t>
            </a:r>
          </a:p>
          <a:p>
            <a:pPr marL="0" indent="0">
              <a:buNone/>
            </a:pPr>
            <a:endParaRPr lang="fr-FR" dirty="0"/>
          </a:p>
          <a:p>
            <a:pPr marL="0" indent="0" algn="just">
              <a:buNone/>
            </a:pPr>
            <a:r>
              <a:rPr lang="fr-FR" dirty="0">
                <a:solidFill>
                  <a:srgbClr val="000000"/>
                </a:solidFill>
              </a:rPr>
              <a:t>Elle permet d'estimer le déplacement à partir de la mesure de rotation des roues.</a:t>
            </a:r>
          </a:p>
          <a:p>
            <a:pPr marL="0" indent="0">
              <a:buNone/>
            </a:pPr>
            <a:r>
              <a:rPr lang="fr-FR" dirty="0">
                <a:solidFill>
                  <a:srgbClr val="000000"/>
                </a:solidFill>
              </a:rPr>
              <a:t> </a:t>
            </a:r>
            <a:r>
              <a:rPr lang="fr-FR" b="1" i="1" dirty="0">
                <a:solidFill>
                  <a:srgbClr val="0070C0"/>
                </a:solidFill>
              </a:rPr>
              <a:t>5-2-2 Le radar doppler</a:t>
            </a:r>
            <a:endParaRPr lang="fr-FR" dirty="0"/>
          </a:p>
          <a:p>
            <a:pPr marL="0" indent="0" algn="just">
              <a:buNone/>
            </a:pPr>
            <a:r>
              <a:rPr lang="fr-FR" dirty="0">
                <a:solidFill>
                  <a:srgbClr val="000000"/>
                </a:solidFill>
              </a:rPr>
              <a:t>Il permet de mesurer la vitesse du véhicule par effet doppler.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11</a:t>
            </a:fld>
            <a:endParaRPr lang="fr-FR"/>
          </a:p>
        </p:txBody>
      </p:sp>
      <p:sp>
        <p:nvSpPr>
          <p:cNvPr id="6" name="Titre 5"/>
          <p:cNvSpPr txBox="1">
            <a:spLocks/>
          </p:cNvSpPr>
          <p:nvPr/>
        </p:nvSpPr>
        <p:spPr>
          <a:xfrm>
            <a:off x="533400" y="2411693"/>
            <a:ext cx="10515600" cy="855819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2800" b="1" i="1" dirty="0">
                <a:solidFill>
                  <a:srgbClr val="0070C0"/>
                </a:solidFill>
                <a:latin typeface="+mn-lt"/>
              </a:rPr>
              <a:t>5-2-1 L’odométrie</a:t>
            </a:r>
            <a:endParaRPr lang="fr-FR" sz="2800" dirty="0">
              <a:latin typeface="+mn-lt"/>
            </a:endParaRPr>
          </a:p>
        </p:txBody>
      </p:sp>
      <p:pic>
        <p:nvPicPr>
          <p:cNvPr id="5" name="Slide9">
            <a:hlinkClick r:id="" action="ppaction://media"/>
            <a:extLst>
              <a:ext uri="{FF2B5EF4-FFF2-40B4-BE49-F238E27FC236}">
                <a16:creationId xmlns:a16="http://schemas.microsoft.com/office/drawing/2014/main" id="{5DAB1225-0515-47A8-BB49-CE556450C55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567825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0612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62380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2" grpId="0"/>
      <p:bldP spid="3" grpId="0" uiExpand="1" build="p"/>
      <p:bldP spid="6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199" y="2868821"/>
            <a:ext cx="10515600" cy="100290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dirty="0"/>
              <a:t>Ces capteurs permettent au robot manipulateur de s’adapter aux variations de l’environnement dans lequel il évolue.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12</a:t>
            </a:fld>
            <a:endParaRPr lang="fr-FR"/>
          </a:p>
        </p:txBody>
      </p:sp>
      <p:sp>
        <p:nvSpPr>
          <p:cNvPr id="7" name="Rectangle 6"/>
          <p:cNvSpPr/>
          <p:nvPr/>
        </p:nvSpPr>
        <p:spPr>
          <a:xfrm>
            <a:off x="838200" y="625296"/>
            <a:ext cx="10515600" cy="8002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b="1" i="1" dirty="0">
                <a:solidFill>
                  <a:srgbClr val="0070C0"/>
                </a:solidFill>
              </a:rPr>
              <a:t>5-2-2 Le gyromètre</a:t>
            </a:r>
            <a:endParaRPr lang="fr-FR" sz="2800" dirty="0">
              <a:solidFill>
                <a:srgbClr val="000000"/>
              </a:solidFill>
            </a:endParaRPr>
          </a:p>
          <a:p>
            <a:endParaRPr lang="fr-FR" dirty="0"/>
          </a:p>
        </p:txBody>
      </p:sp>
      <p:sp>
        <p:nvSpPr>
          <p:cNvPr id="8" name="Titre 1"/>
          <p:cNvSpPr txBox="1">
            <a:spLocks/>
          </p:cNvSpPr>
          <p:nvPr/>
        </p:nvSpPr>
        <p:spPr>
          <a:xfrm>
            <a:off x="438551" y="2002275"/>
            <a:ext cx="10515600" cy="91725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i="1" dirty="0">
                <a:solidFill>
                  <a:srgbClr val="0070C0"/>
                </a:solidFill>
              </a:rPr>
              <a:t>5-3 Capteurs extéroceptifs pour les robots manipulateurs</a:t>
            </a:r>
            <a:endParaRPr lang="fr-FR" sz="3200" b="1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FE120AD7-4737-4181-ABF9-44B39C0C116A}"/>
              </a:ext>
            </a:extLst>
          </p:cNvPr>
          <p:cNvSpPr/>
          <p:nvPr/>
        </p:nvSpPr>
        <p:spPr>
          <a:xfrm>
            <a:off x="838200" y="1139031"/>
            <a:ext cx="1051560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>
                <a:solidFill>
                  <a:srgbClr val="000000"/>
                </a:solidFill>
              </a:rPr>
              <a:t>Il sert  à mesurer l'orientation du corps sur lequel il est placé, ceci par rapport un référentiel fixe et selon un ou deux axes.</a:t>
            </a:r>
          </a:p>
          <a:p>
            <a:endParaRPr lang="fr-FR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FA28FE3C-A5D0-4090-875B-F59B914654B1}"/>
              </a:ext>
            </a:extLst>
          </p:cNvPr>
          <p:cNvSpPr txBox="1">
            <a:spLocks/>
          </p:cNvSpPr>
          <p:nvPr/>
        </p:nvSpPr>
        <p:spPr>
          <a:xfrm>
            <a:off x="838200" y="3738136"/>
            <a:ext cx="10515600" cy="57889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i="1" dirty="0">
                <a:solidFill>
                  <a:srgbClr val="0070C0"/>
                </a:solidFill>
              </a:rPr>
              <a:t>5-3-1 Les </a:t>
            </a:r>
            <a:r>
              <a:rPr lang="fr-FR" b="1" i="1" dirty="0" err="1">
                <a:solidFill>
                  <a:srgbClr val="0070C0"/>
                </a:solidFill>
              </a:rPr>
              <a:t>proximètres</a:t>
            </a:r>
            <a:endParaRPr lang="fr-FR" b="1" i="1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087B3746-B165-4A09-A8AD-49676C00B96D}"/>
              </a:ext>
            </a:extLst>
          </p:cNvPr>
          <p:cNvSpPr txBox="1">
            <a:spLocks/>
          </p:cNvSpPr>
          <p:nvPr/>
        </p:nvSpPr>
        <p:spPr>
          <a:xfrm>
            <a:off x="838199" y="4236254"/>
            <a:ext cx="10904621" cy="17308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/>
              <a:t>Ces capteurs représentent une sous-classe des capteurs sans contact. Ils fournissent soit une information binaire liée à la présence ou absence d’objet à proximité, soit une information quantifiant la proximité de quelques millimètres à quelques mètres.</a:t>
            </a:r>
            <a:endParaRPr lang="fr-FR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sp>
        <p:nvSpPr>
          <p:cNvPr id="11" name="Espace réservé du contenu 2">
            <a:extLst>
              <a:ext uri="{FF2B5EF4-FFF2-40B4-BE49-F238E27FC236}">
                <a16:creationId xmlns:a16="http://schemas.microsoft.com/office/drawing/2014/main" id="{9FCE47F1-E9F7-4B75-A458-2C01E9EC12BD}"/>
              </a:ext>
            </a:extLst>
          </p:cNvPr>
          <p:cNvSpPr txBox="1">
            <a:spLocks/>
          </p:cNvSpPr>
          <p:nvPr/>
        </p:nvSpPr>
        <p:spPr>
          <a:xfrm>
            <a:off x="838199" y="5967099"/>
            <a:ext cx="10515600" cy="5767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b="1" i="1" dirty="0">
                <a:solidFill>
                  <a:srgbClr val="0070C0"/>
                </a:solidFill>
              </a:rPr>
              <a:t>5-3-2 Les systèmes de vision</a:t>
            </a:r>
            <a:endParaRPr lang="fr-FR" dirty="0">
              <a:solidFill>
                <a:srgbClr val="00000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</p:txBody>
      </p:sp>
      <p:pic>
        <p:nvPicPr>
          <p:cNvPr id="6" name="Slide10">
            <a:hlinkClick r:id="" action="ppaction://media"/>
            <a:extLst>
              <a:ext uri="{FF2B5EF4-FFF2-40B4-BE49-F238E27FC236}">
                <a16:creationId xmlns:a16="http://schemas.microsoft.com/office/drawing/2014/main" id="{3308C15B-EF50-4CED-B807-7C53A2511DA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599" y="193887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6031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834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4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3" grpId="0" build="p"/>
      <p:bldP spid="7" grpId="0"/>
      <p:bldP spid="8" grpId="0"/>
      <p:bldP spid="2" grpId="0"/>
      <p:bldP spid="9" grpId="0"/>
      <p:bldP spid="10" grpId="0"/>
      <p:bldP spid="11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74517"/>
            <a:ext cx="10515600" cy="917768"/>
          </a:xfrm>
        </p:spPr>
        <p:txBody>
          <a:bodyPr>
            <a:normAutofit lnSpcReduction="10000"/>
          </a:bodyPr>
          <a:lstStyle/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dirty="0"/>
              <a:t>Ces capteurs fournissent directement des données sur la </a:t>
            </a:r>
            <a:r>
              <a:rPr lang="fr-FR" i="1" dirty="0"/>
              <a:t>position</a:t>
            </a:r>
            <a:r>
              <a:rPr lang="fr-FR" dirty="0"/>
              <a:t> du robot dans l'environnement.</a:t>
            </a:r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sz="11200" dirty="0"/>
          </a:p>
          <a:p>
            <a:pPr lvl="1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endParaRPr lang="fr-FR" altLang="fr-FR" sz="8600" dirty="0"/>
          </a:p>
          <a:p>
            <a:pPr marL="0" lv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8600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13</a:t>
            </a:fld>
            <a:endParaRPr lang="fr-FR"/>
          </a:p>
        </p:txBody>
      </p:sp>
      <p:sp>
        <p:nvSpPr>
          <p:cNvPr id="5" name="Titre 1"/>
          <p:cNvSpPr txBox="1">
            <a:spLocks noGrp="1"/>
          </p:cNvSpPr>
          <p:nvPr>
            <p:ph type="title"/>
          </p:nvPr>
        </p:nvSpPr>
        <p:spPr>
          <a:xfrm>
            <a:off x="838200" y="523108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fr-FR" sz="3200" b="1" i="1" dirty="0">
                <a:solidFill>
                  <a:srgbClr val="0070C0"/>
                </a:solidFill>
              </a:rPr>
              <a:t>5-4 Capteurs extéroceptifs pour les robots mobiles</a:t>
            </a:r>
            <a:endParaRPr lang="fr-FR" sz="3200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C6B6D643-EB8E-4CEA-9CF9-A685031B5DF7}"/>
              </a:ext>
            </a:extLst>
          </p:cNvPr>
          <p:cNvSpPr txBox="1">
            <a:spLocks/>
          </p:cNvSpPr>
          <p:nvPr/>
        </p:nvSpPr>
        <p:spPr>
          <a:xfrm>
            <a:off x="1055076" y="2537666"/>
            <a:ext cx="10298723" cy="61092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sz="3000" b="1" i="1" dirty="0">
                <a:solidFill>
                  <a:srgbClr val="0070C0"/>
                </a:solidFill>
              </a:rPr>
              <a:t>5-4-1 Les télémètres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sz="8600" dirty="0"/>
          </a:p>
          <a:p>
            <a:pPr marL="457200" lvl="1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altLang="fr-FR" sz="8600" dirty="0"/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altLang="fr-FR" sz="860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216949E7-0A21-4415-BA71-BAFE7C1234AD}"/>
              </a:ext>
            </a:extLst>
          </p:cNvPr>
          <p:cNvSpPr txBox="1">
            <a:spLocks/>
          </p:cNvSpPr>
          <p:nvPr/>
        </p:nvSpPr>
        <p:spPr>
          <a:xfrm>
            <a:off x="581526" y="3216306"/>
            <a:ext cx="10515600" cy="96028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altLang="fr-FR" sz="2800" dirty="0"/>
              <a:t>A ultrasons, utilisant la mesure du temps de retour d'une onde sonore réfléchie par les obstacles pour estimer la distance.</a:t>
            </a: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4DFDF5C4-4D39-4349-B621-8AEA1149F114}"/>
              </a:ext>
            </a:extLst>
          </p:cNvPr>
          <p:cNvSpPr txBox="1">
            <a:spLocks/>
          </p:cNvSpPr>
          <p:nvPr/>
        </p:nvSpPr>
        <p:spPr>
          <a:xfrm>
            <a:off x="581526" y="4214087"/>
            <a:ext cx="10515600" cy="11280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altLang="fr-FR" sz="3000" dirty="0"/>
              <a:t>A infrarouge, constitué d'un ensemble émetteur/récepteur utilisant des radiations invisibles pour la détection d'obstacles.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altLang="fr-FR" sz="8600" dirty="0"/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60419632-EBEA-42CB-BA06-8327F0F97B6C}"/>
              </a:ext>
            </a:extLst>
          </p:cNvPr>
          <p:cNvSpPr txBox="1">
            <a:spLocks/>
          </p:cNvSpPr>
          <p:nvPr/>
        </p:nvSpPr>
        <p:spPr>
          <a:xfrm>
            <a:off x="581526" y="5342159"/>
            <a:ext cx="10515600" cy="11280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Wingdings" panose="05000000000000000000" pitchFamily="2" charset="2"/>
              <a:buChar char="ü"/>
            </a:pPr>
            <a:r>
              <a:rPr lang="fr-FR" altLang="fr-FR" sz="3000" dirty="0"/>
              <a:t>Laser, utilisant un faisceau laser et mesurant le temps de vol d'une impulsion émise par une diode laser à faible puissance.</a:t>
            </a:r>
          </a:p>
        </p:txBody>
      </p:sp>
      <p:pic>
        <p:nvPicPr>
          <p:cNvPr id="2" name="slide11">
            <a:hlinkClick r:id="" action="ppaction://media"/>
            <a:extLst>
              <a:ext uri="{FF2B5EF4-FFF2-40B4-BE49-F238E27FC236}">
                <a16:creationId xmlns:a16="http://schemas.microsoft.com/office/drawing/2014/main" id="{A8111ADD-336F-46BE-A246-9EB1D80A1F5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28600" y="1478633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36752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3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3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42" presetClass="entr" presetSubtype="0" fill="hold" grpId="0" nodeType="withEffect">
                                  <p:stCondLst>
                                    <p:cond delay="2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3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3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6" presetID="42" presetClass="entr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3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3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grpId="0" nodeType="with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3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3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5" grpId="0"/>
      <p:bldP spid="6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051708"/>
            <a:ext cx="10515600" cy="911078"/>
          </a:xfrm>
        </p:spPr>
        <p:txBody>
          <a:bodyPr>
            <a:normAutofit/>
          </a:bodyPr>
          <a:lstStyle/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r>
              <a:rPr lang="fr-FR" sz="3000" b="1" i="1" dirty="0">
                <a:solidFill>
                  <a:srgbClr val="0070C0"/>
                </a:solidFill>
              </a:rPr>
              <a:t>5-4-2 Les balises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14</a:t>
            </a:fld>
            <a:endParaRPr lang="fr-FR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27D0EDF8-9DA3-40D1-8D7E-5B41B99DDB99}"/>
              </a:ext>
            </a:extLst>
          </p:cNvPr>
          <p:cNvSpPr txBox="1">
            <a:spLocks/>
          </p:cNvSpPr>
          <p:nvPr/>
        </p:nvSpPr>
        <p:spPr>
          <a:xfrm>
            <a:off x="838200" y="1722512"/>
            <a:ext cx="10515600" cy="127798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altLang="fr-FR" dirty="0">
                <a:solidFill>
                  <a:srgbClr val="000000"/>
                </a:solidFill>
                <a:cs typeface="Arial" panose="020B0604020202020204" pitchFamily="34" charset="0"/>
              </a:rPr>
              <a:t>la position pourrait être détectée par le robot, afin de faciliter sa localisation</a:t>
            </a:r>
            <a:r>
              <a:rPr lang="fr-FR" altLang="fr-FR" sz="3300" dirty="0">
                <a:solidFill>
                  <a:srgbClr val="000000"/>
                </a:solidFill>
                <a:cs typeface="Arial" panose="020B0604020202020204" pitchFamily="34" charset="0"/>
              </a:rPr>
              <a:t>.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altLang="fr-FR" sz="3300" dirty="0">
              <a:solidFill>
                <a:srgbClr val="0070C0"/>
              </a:solidFill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6" name="Espace réservé du contenu 2">
            <a:extLst>
              <a:ext uri="{FF2B5EF4-FFF2-40B4-BE49-F238E27FC236}">
                <a16:creationId xmlns:a16="http://schemas.microsoft.com/office/drawing/2014/main" id="{566D4229-A577-411C-A9F1-5D4B803F15B2}"/>
              </a:ext>
            </a:extLst>
          </p:cNvPr>
          <p:cNvSpPr txBox="1">
            <a:spLocks/>
          </p:cNvSpPr>
          <p:nvPr/>
        </p:nvSpPr>
        <p:spPr>
          <a:xfrm>
            <a:off x="838200" y="2753972"/>
            <a:ext cx="10515600" cy="6750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b="1" i="1" dirty="0">
                <a:solidFill>
                  <a:srgbClr val="0070C0"/>
                </a:solidFill>
              </a:rPr>
              <a:t>5-4-3 Le GPS </a:t>
            </a:r>
            <a:r>
              <a:rPr lang="fr-FR" altLang="fr-FR" i="1" dirty="0">
                <a:solidFill>
                  <a:srgbClr val="0070C0"/>
                </a:solidFill>
                <a:cs typeface="Arial" panose="020B0604020202020204" pitchFamily="34" charset="0"/>
              </a:rPr>
              <a:t>(Global </a:t>
            </a:r>
            <a:r>
              <a:rPr lang="fr-FR" altLang="fr-FR" i="1" dirty="0" err="1">
                <a:solidFill>
                  <a:srgbClr val="0070C0"/>
                </a:solidFill>
                <a:cs typeface="Arial" panose="020B0604020202020204" pitchFamily="34" charset="0"/>
              </a:rPr>
              <a:t>Positionning</a:t>
            </a:r>
            <a:r>
              <a:rPr lang="fr-FR" altLang="fr-FR" i="1" dirty="0">
                <a:solidFill>
                  <a:srgbClr val="0070C0"/>
                </a:solidFill>
                <a:cs typeface="Arial" panose="020B0604020202020204" pitchFamily="34" charset="0"/>
              </a:rPr>
              <a:t> System) </a:t>
            </a:r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altLang="fr-FR" sz="3300" i="1" dirty="0">
              <a:solidFill>
                <a:srgbClr val="0070C0"/>
              </a:solidFill>
              <a:cs typeface="Arial" panose="020B0604020202020204" pitchFamily="34" charset="0"/>
            </a:endParaRP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E0FAC6A-C319-4C47-B4FD-C280DA4046B9}"/>
              </a:ext>
            </a:extLst>
          </p:cNvPr>
          <p:cNvSpPr txBox="1">
            <a:spLocks/>
          </p:cNvSpPr>
          <p:nvPr/>
        </p:nvSpPr>
        <p:spPr>
          <a:xfrm>
            <a:off x="838200" y="3429000"/>
            <a:ext cx="11166231" cy="91107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Le GPS utilise une constellation de satellites (24-32) à 20 000 </a:t>
            </a:r>
            <a:r>
              <a:rPr lang="fr-FR" i="1" dirty="0"/>
              <a:t>km</a:t>
            </a:r>
            <a:r>
              <a:rPr lang="fr-FR" dirty="0"/>
              <a:t>.                 Sa précision est de l’ordre de quelques dizaines de mètres.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sz="33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42232812-64F0-4807-8791-A2D4C70549B3}"/>
              </a:ext>
            </a:extLst>
          </p:cNvPr>
          <p:cNvSpPr txBox="1">
            <a:spLocks/>
          </p:cNvSpPr>
          <p:nvPr/>
        </p:nvSpPr>
        <p:spPr>
          <a:xfrm>
            <a:off x="838200" y="4647945"/>
            <a:ext cx="10515600" cy="14480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r>
              <a:rPr lang="fr-FR" b="1" i="1" dirty="0">
                <a:solidFill>
                  <a:srgbClr val="0070C0"/>
                </a:solidFill>
              </a:rPr>
              <a:t>5-4-4 Le DGPS </a:t>
            </a:r>
            <a:r>
              <a:rPr lang="fr-FR" altLang="fr-FR" i="1" dirty="0">
                <a:solidFill>
                  <a:srgbClr val="0070C0"/>
                </a:solidFill>
                <a:cs typeface="Arial" panose="020B0604020202020204" pitchFamily="34" charset="0"/>
              </a:rPr>
              <a:t>(</a:t>
            </a:r>
            <a:r>
              <a:rPr lang="fr-FR" altLang="fr-FR" i="1" dirty="0" err="1">
                <a:solidFill>
                  <a:srgbClr val="0070C0"/>
                </a:solidFill>
                <a:cs typeface="Arial" panose="020B0604020202020204" pitchFamily="34" charset="0"/>
              </a:rPr>
              <a:t>Differential</a:t>
            </a:r>
            <a:r>
              <a:rPr lang="fr-FR" altLang="fr-FR" i="1" dirty="0">
                <a:solidFill>
                  <a:srgbClr val="0070C0"/>
                </a:solidFill>
                <a:cs typeface="Arial" panose="020B0604020202020204" pitchFamily="34" charset="0"/>
              </a:rPr>
              <a:t> Global </a:t>
            </a:r>
            <a:r>
              <a:rPr lang="fr-FR" altLang="fr-FR" i="1" dirty="0" err="1">
                <a:solidFill>
                  <a:srgbClr val="0070C0"/>
                </a:solidFill>
                <a:cs typeface="Arial" panose="020B0604020202020204" pitchFamily="34" charset="0"/>
              </a:rPr>
              <a:t>Positionning</a:t>
            </a:r>
            <a:r>
              <a:rPr lang="fr-FR" altLang="fr-FR" i="1" dirty="0">
                <a:solidFill>
                  <a:srgbClr val="0070C0"/>
                </a:solidFill>
                <a:cs typeface="Arial" panose="020B0604020202020204" pitchFamily="34" charset="0"/>
              </a:rPr>
              <a:t> System) </a:t>
            </a:r>
          </a:p>
          <a:p>
            <a:pPr marL="0" indent="0">
              <a:buFont typeface="Arial" panose="020B0604020202020204" pitchFamily="34" charset="0"/>
              <a:buNone/>
            </a:pPr>
            <a:r>
              <a:rPr lang="fr-FR" dirty="0"/>
              <a:t>Est une amélioration du GPS permettant de passer d'une précision de 15 mètres à 1-3 cm</a:t>
            </a:r>
          </a:p>
          <a:p>
            <a:pPr marL="0" indent="0">
              <a:buFont typeface="Arial" panose="020B0604020202020204" pitchFamily="34" charset="0"/>
              <a:buNone/>
            </a:pPr>
            <a:endParaRPr lang="fr-FR" dirty="0"/>
          </a:p>
          <a:p>
            <a:pPr marL="0" indent="0" algn="just" eaLnBrk="0" fontAlgn="base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Font typeface="Arial" panose="020B0604020202020204" pitchFamily="34" charset="0"/>
              <a:buNone/>
            </a:pPr>
            <a:endParaRPr lang="fr-FR" dirty="0"/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127545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5" grpId="0"/>
      <p:bldP spid="6" grpId="0"/>
      <p:bldP spid="7" grpId="0"/>
      <p:bldP spid="8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3200" b="1" u="sng" dirty="0">
                <a:solidFill>
                  <a:srgbClr val="0070C0"/>
                </a:solidFill>
              </a:rPr>
              <a:t>6-Nature des signaux de sortie des capteurs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94460"/>
            <a:ext cx="11094720" cy="4457352"/>
          </a:xfrm>
        </p:spPr>
        <p:txBody>
          <a:bodyPr/>
          <a:lstStyle/>
          <a:p>
            <a:r>
              <a:rPr lang="fr-FR" dirty="0"/>
              <a:t>Les capteurs peuvent être caractérisés en fonction de la nature du signal de sortie 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15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42110" y="2172108"/>
            <a:ext cx="9486900" cy="4320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60931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+mn-lt"/>
              </a:rPr>
              <a:t>6-1 Les capteurs « tout ou Rien » (T.O.R.) 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800" y="1638697"/>
            <a:ext cx="10515600" cy="4351338"/>
          </a:xfrm>
        </p:spPr>
        <p:txBody>
          <a:bodyPr/>
          <a:lstStyle/>
          <a:p>
            <a:r>
              <a:rPr lang="fr-FR" dirty="0"/>
              <a:t>Ces capteurs délivrent une information binaire. Une valeur de seuil est définie.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16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60400" y="2575719"/>
            <a:ext cx="11066780" cy="3048000"/>
          </a:xfrm>
          <a:prstGeom prst="rect">
            <a:avLst/>
          </a:prstGeom>
        </p:spPr>
      </p:pic>
      <p:sp>
        <p:nvSpPr>
          <p:cNvPr id="6" name="Titre 1"/>
          <p:cNvSpPr txBox="1">
            <a:spLocks/>
          </p:cNvSpPr>
          <p:nvPr/>
        </p:nvSpPr>
        <p:spPr>
          <a:xfrm>
            <a:off x="990600" y="5175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42547805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838200" y="500062"/>
            <a:ext cx="10515600" cy="1325563"/>
          </a:xfrm>
        </p:spPr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</a:rPr>
              <a:t>6-1 Les capteurs « tout ou Rien » (T.O.R.) </a:t>
            </a:r>
            <a:endParaRPr lang="fr-FR" sz="2800" dirty="0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825625"/>
            <a:ext cx="4053840" cy="3976687"/>
          </a:xfrm>
          <a:ln>
            <a:solidFill>
              <a:srgbClr val="0070C0"/>
            </a:solidFill>
          </a:ln>
        </p:spPr>
        <p:txBody>
          <a:bodyPr/>
          <a:lstStyle/>
          <a:p>
            <a:pPr marL="0" indent="0" algn="just">
              <a:buNone/>
            </a:pPr>
            <a:r>
              <a:rPr lang="fr-FR" dirty="0"/>
              <a:t>Lorsque la grandeur d’entrée est inférieure au seuil, la sortie du capteur est à O, lorsque la grandeur d’entrée est supérieure au seuil, la sortie du capteur est à 1.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17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2060" y="1825625"/>
            <a:ext cx="6623049" cy="3976687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528040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+mn-lt"/>
              </a:rPr>
              <a:t>6-2 Les capteurs proportionnels analogiques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314551"/>
            <a:ext cx="10515600" cy="4351338"/>
          </a:xfrm>
        </p:spPr>
        <p:txBody>
          <a:bodyPr/>
          <a:lstStyle/>
          <a:p>
            <a:r>
              <a:rPr lang="fr-FR" dirty="0"/>
              <a:t>Ils fournissent un signal proportionnel à la grandeur mesurée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18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200" y="1821069"/>
            <a:ext cx="10114280" cy="4717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150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r-FR" sz="2800" b="1" dirty="0">
                <a:solidFill>
                  <a:srgbClr val="0070C0"/>
                </a:solidFill>
                <a:latin typeface="+mn-lt"/>
              </a:rPr>
              <a:t>6-3 Les capteurs proportionnels numériques </a:t>
            </a:r>
            <a:endParaRPr lang="fr-FR" sz="2800" dirty="0">
              <a:solidFill>
                <a:srgbClr val="0070C0"/>
              </a:solidFill>
              <a:latin typeface="+mn-lt"/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575436"/>
            <a:ext cx="10515600" cy="4351338"/>
          </a:xfrm>
        </p:spPr>
        <p:txBody>
          <a:bodyPr/>
          <a:lstStyle/>
          <a:p>
            <a:r>
              <a:rPr lang="fr-FR" dirty="0"/>
              <a:t>Ils fournissent des signaux numériques proportionnels à la grandeur à mesurer :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19</a:t>
            </a:fld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0990" y="2537460"/>
            <a:ext cx="11590019" cy="31889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94449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021080" y="457914"/>
            <a:ext cx="10515600" cy="1456689"/>
          </a:xfrm>
        </p:spPr>
        <p:txBody>
          <a:bodyPr/>
          <a:lstStyle/>
          <a:p>
            <a:pPr algn="ctr"/>
            <a:r>
              <a:rPr lang="fr-FR" b="1" dirty="0">
                <a:solidFill>
                  <a:srgbClr val="0070C0"/>
                </a:solidFill>
              </a:rPr>
              <a:t>LA PERCEPTION</a:t>
            </a:r>
            <a:endParaRPr lang="fr-FR" b="1" dirty="0">
              <a:solidFill>
                <a:srgbClr val="334D57"/>
              </a:solidFill>
            </a:endParaRPr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1581150" y="3429000"/>
            <a:ext cx="9029700" cy="581526"/>
          </a:xfrm>
        </p:spPr>
        <p:txBody>
          <a:bodyPr>
            <a:normAutofit lnSpcReduction="10000"/>
          </a:bodyPr>
          <a:lstStyle/>
          <a:p>
            <a:pPr lvl="1">
              <a:lnSpc>
                <a:spcPct val="150000"/>
              </a:lnSpc>
              <a:buFont typeface="Wingdings" panose="05000000000000000000" pitchFamily="2" charset="2"/>
              <a:buChar char="ü"/>
            </a:pPr>
            <a:r>
              <a:rPr lang="fr-FR" dirty="0"/>
              <a:t>De guider ses actions,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655320" y="1622215"/>
            <a:ext cx="334217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dirty="0">
                <a:solidFill>
                  <a:srgbClr val="00B0F0"/>
                </a:solidFill>
              </a:rPr>
              <a:t>1- Généralités</a:t>
            </a:r>
            <a:endParaRPr lang="fr-FR" sz="3200" dirty="0">
              <a:solidFill>
                <a:srgbClr val="00B0F0"/>
              </a:solidFill>
            </a:endParaRPr>
          </a:p>
        </p:txBody>
      </p:sp>
      <p:sp>
        <p:nvSpPr>
          <p:cNvPr id="6" name="Espace réservé du contenu 2"/>
          <p:cNvSpPr txBox="1">
            <a:spLocks/>
          </p:cNvSpPr>
          <p:nvPr/>
        </p:nvSpPr>
        <p:spPr>
          <a:xfrm>
            <a:off x="1211580" y="4743018"/>
            <a:ext cx="10493829" cy="165706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0000"/>
              </a:lnSpc>
              <a:buNone/>
            </a:pPr>
            <a:r>
              <a:rPr lang="fr-FR" b="1" i="1" u="sng" dirty="0"/>
              <a:t>Le capteur</a:t>
            </a:r>
            <a:r>
              <a:rPr lang="fr-FR" b="1" dirty="0"/>
              <a:t>: </a:t>
            </a:r>
            <a:r>
              <a:rPr lang="fr-FR" dirty="0"/>
              <a:t>est un dispositif transformant une grandeur physique (température, pression, position, concentration, etc.) en un signal (souvent électrique) qui renseigne sur cette grandeur.</a:t>
            </a:r>
          </a:p>
        </p:txBody>
      </p:sp>
      <p:sp>
        <p:nvSpPr>
          <p:cNvPr id="8" name="ZoneTexte 7">
            <a:extLst>
              <a:ext uri="{FF2B5EF4-FFF2-40B4-BE49-F238E27FC236}">
                <a16:creationId xmlns:a16="http://schemas.microsoft.com/office/drawing/2014/main" id="{2C5DB597-B580-4FD2-A2D6-DF6074FA5102}"/>
              </a:ext>
            </a:extLst>
          </p:cNvPr>
          <p:cNvSpPr txBox="1"/>
          <p:nvPr/>
        </p:nvSpPr>
        <p:spPr>
          <a:xfrm>
            <a:off x="1211580" y="2396833"/>
            <a:ext cx="10142220" cy="10165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r-FR" sz="2800" b="1" i="1" u="sng" dirty="0"/>
              <a:t>La perception </a:t>
            </a:r>
            <a:r>
              <a:rPr lang="fr-FR" sz="2800" b="1" dirty="0"/>
              <a:t>: </a:t>
            </a:r>
            <a:r>
              <a:rPr lang="fr-FR" sz="2800" dirty="0"/>
              <a:t>est la capacité qui permet à un organisme sur la base des informations fournies par ses sens: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47F90F1B-34AB-4363-86CD-5B42E4AA225A}"/>
              </a:ext>
            </a:extLst>
          </p:cNvPr>
          <p:cNvSpPr txBox="1">
            <a:spLocks/>
          </p:cNvSpPr>
          <p:nvPr/>
        </p:nvSpPr>
        <p:spPr>
          <a:xfrm>
            <a:off x="1581150" y="4026133"/>
            <a:ext cx="9029700" cy="58152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ü"/>
            </a:pPr>
            <a:r>
              <a:rPr lang="fr-FR" dirty="0"/>
              <a:t>De connaître son environnement.</a:t>
            </a:r>
          </a:p>
        </p:txBody>
      </p:sp>
      <p:pic>
        <p:nvPicPr>
          <p:cNvPr id="11" name="Slide2">
            <a:hlinkClick r:id="" action="ppaction://media"/>
            <a:extLst>
              <a:ext uri="{FF2B5EF4-FFF2-40B4-BE49-F238E27FC236}">
                <a16:creationId xmlns:a16="http://schemas.microsoft.com/office/drawing/2014/main" id="{FEBDA02C-FFF0-4DB8-884A-05EAAF1015B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3387892" y="1600022"/>
            <a:ext cx="609600" cy="609600"/>
          </a:xfrm>
          <a:prstGeom prst="rect">
            <a:avLst/>
          </a:prstGeom>
        </p:spPr>
      </p:pic>
      <p:pic>
        <p:nvPicPr>
          <p:cNvPr id="12" name="Slide2_2">
            <a:hlinkClick r:id="" action="ppaction://media"/>
            <a:extLst>
              <a:ext uri="{FF2B5EF4-FFF2-40B4-BE49-F238E27FC236}">
                <a16:creationId xmlns:a16="http://schemas.microsoft.com/office/drawing/2014/main" id="{46971BB0-EAEC-430D-B229-A1F6EA129C9C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92076" y="467957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65200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14733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5733"/>
                            </p:stCondLst>
                            <p:childTnLst>
                              <p:par>
                                <p:cTn id="12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7733"/>
                            </p:stCondLst>
                            <p:childTnLst>
                              <p:par>
                                <p:cTn id="18" presetID="42" presetClass="entr" presetSubtype="0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9733"/>
                            </p:stCondLst>
                            <p:childTnLst>
                              <p:par>
                                <p:cTn id="24" presetID="1" presetClass="mediacall" presetSubtype="0" fill="hold" nodeType="afterEffect">
                                  <p:stCondLst>
                                    <p:cond delay="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5" dur="2366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6" presetID="2" presetClass="entr" presetSubtype="4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3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3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3" grpId="0" build="p"/>
      <p:bldP spid="6" grpId="0"/>
      <p:bldP spid="8" grpId="0"/>
      <p:bldP spid="9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endParaRPr lang="fr-FR" dirty="0"/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3019265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215475" y="1544567"/>
            <a:ext cx="11174184" cy="867629"/>
          </a:xfrm>
        </p:spPr>
        <p:txBody>
          <a:bodyPr>
            <a:normAutofit/>
          </a:bodyPr>
          <a:lstStyle/>
          <a:p>
            <a:r>
              <a:rPr lang="fr-FR" dirty="0"/>
              <a:t>Mesurer une grandeur physique c’est attribuer une valeur quantitative en prenant pour référence une grandeur de même nature appelée unité. 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3</a:t>
            </a:fld>
            <a:endParaRPr lang="fr-FR"/>
          </a:p>
        </p:txBody>
      </p:sp>
      <p:sp>
        <p:nvSpPr>
          <p:cNvPr id="6" name="Titre 4"/>
          <p:cNvSpPr txBox="1">
            <a:spLocks noGrp="1"/>
          </p:cNvSpPr>
          <p:nvPr>
            <p:ph type="title"/>
          </p:nvPr>
        </p:nvSpPr>
        <p:spPr>
          <a:xfrm>
            <a:off x="838200" y="760141"/>
            <a:ext cx="105156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00B0F0"/>
                </a:solidFill>
              </a:rPr>
              <a:t>2- Principes des capteurs</a:t>
            </a:r>
            <a:endParaRPr lang="fr-FR" sz="3200" u="sng" dirty="0">
              <a:solidFill>
                <a:srgbClr val="00B0F0"/>
              </a:solidFill>
            </a:endParaRPr>
          </a:p>
        </p:txBody>
      </p:sp>
      <p:pic>
        <p:nvPicPr>
          <p:cNvPr id="10" name="Image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206" y="4445327"/>
            <a:ext cx="11162620" cy="1911023"/>
          </a:xfrm>
          <a:prstGeom prst="rect">
            <a:avLst/>
          </a:prstGeom>
        </p:spPr>
      </p:pic>
      <p:sp>
        <p:nvSpPr>
          <p:cNvPr id="11" name="ZoneTexte 10"/>
          <p:cNvSpPr txBox="1"/>
          <p:nvPr/>
        </p:nvSpPr>
        <p:spPr>
          <a:xfrm>
            <a:off x="838200" y="3567294"/>
            <a:ext cx="1135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i="1" dirty="0">
                <a:solidFill>
                  <a:srgbClr val="C00000"/>
                </a:solidFill>
              </a:rPr>
              <a:t>Le mesurage: </a:t>
            </a:r>
            <a:r>
              <a:rPr lang="fr-FR" sz="2400" dirty="0"/>
              <a:t>c’est l’ensemble des opérations pour déterminer la valeur du mesurande.</a:t>
            </a:r>
          </a:p>
        </p:txBody>
      </p:sp>
      <p:sp>
        <p:nvSpPr>
          <p:cNvPr id="2" name="ZoneTexte 1"/>
          <p:cNvSpPr txBox="1"/>
          <p:nvPr/>
        </p:nvSpPr>
        <p:spPr>
          <a:xfrm>
            <a:off x="428885" y="2490488"/>
            <a:ext cx="10860741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2800" dirty="0"/>
              <a:t>Ensuite d'autres définitions doivent être connues comme :</a:t>
            </a:r>
          </a:p>
          <a:p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8CCC3B32-BBBB-49FC-8542-64734E8525A2}"/>
              </a:ext>
            </a:extLst>
          </p:cNvPr>
          <p:cNvSpPr txBox="1"/>
          <p:nvPr/>
        </p:nvSpPr>
        <p:spPr>
          <a:xfrm>
            <a:off x="838200" y="4069896"/>
            <a:ext cx="1135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i="1" dirty="0">
                <a:solidFill>
                  <a:srgbClr val="C00000"/>
                </a:solidFill>
              </a:rPr>
              <a:t>La mesure: </a:t>
            </a:r>
            <a:r>
              <a:rPr lang="fr-FR" sz="2400" dirty="0"/>
              <a:t>c’est le résultat du mesurage. Autrement dit c’est la valeur du mesurande.</a:t>
            </a:r>
          </a:p>
        </p:txBody>
      </p:sp>
      <p:sp>
        <p:nvSpPr>
          <p:cNvPr id="7" name="ZoneTexte 6">
            <a:extLst>
              <a:ext uri="{FF2B5EF4-FFF2-40B4-BE49-F238E27FC236}">
                <a16:creationId xmlns:a16="http://schemas.microsoft.com/office/drawing/2014/main" id="{CA9F16EE-BF69-4021-83F6-1F8BC215E7D1}"/>
              </a:ext>
            </a:extLst>
          </p:cNvPr>
          <p:cNvSpPr txBox="1"/>
          <p:nvPr/>
        </p:nvSpPr>
        <p:spPr>
          <a:xfrm>
            <a:off x="902374" y="3065069"/>
            <a:ext cx="11353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fr-FR" sz="2400" i="1" dirty="0">
                <a:solidFill>
                  <a:srgbClr val="C00000"/>
                </a:solidFill>
              </a:rPr>
              <a:t>Le mesurande: </a:t>
            </a:r>
            <a:r>
              <a:rPr lang="fr-FR" sz="2400" dirty="0"/>
              <a:t>c’est l’objet de la mesure ou plus simplement la grandeur à mesurer.</a:t>
            </a:r>
          </a:p>
        </p:txBody>
      </p:sp>
      <p:pic>
        <p:nvPicPr>
          <p:cNvPr id="8" name="Slide3_1">
            <a:hlinkClick r:id="" action="ppaction://media"/>
            <a:extLst>
              <a:ext uri="{FF2B5EF4-FFF2-40B4-BE49-F238E27FC236}">
                <a16:creationId xmlns:a16="http://schemas.microsoft.com/office/drawing/2014/main" id="{83BF9B81-5DF5-45FA-8087-0E0E856EAEF0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9606" y="1466275"/>
            <a:ext cx="609600" cy="609600"/>
          </a:xfrm>
          <a:prstGeom prst="rect">
            <a:avLst/>
          </a:prstGeom>
        </p:spPr>
      </p:pic>
      <p:pic>
        <p:nvPicPr>
          <p:cNvPr id="9" name="Slide3_2">
            <a:hlinkClick r:id="" action="ppaction://media"/>
            <a:extLst>
              <a:ext uri="{FF2B5EF4-FFF2-40B4-BE49-F238E27FC236}">
                <a16:creationId xmlns:a16="http://schemas.microsoft.com/office/drawing/2014/main" id="{A3B0A7F3-05E8-4DE7-8C56-43387E7D8FC3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335167" y="43765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74518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4119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42" presetClass="entr" presetSubtype="0" fill="hold" grpId="0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nodeType="withEffect">
                                  <p:stCondLst>
                                    <p:cond delay="10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3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3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6" presetClass="entr" presetSubtype="21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3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" presetClass="mediacall" presetSubtype="0" fill="hold" nodeType="withEffect">
                                  <p:stCondLst>
                                    <p:cond delay="4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27" dur="29413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28" presetID="53" presetClass="entr" presetSubtype="16" fill="hold" nodeType="withEffect">
                                  <p:stCondLst>
                                    <p:cond delay="40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3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3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3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3" grpId="0" build="p"/>
      <p:bldP spid="2" grpId="0"/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838200" y="2608215"/>
            <a:ext cx="5899484" cy="659043"/>
          </a:xfrm>
        </p:spPr>
        <p:txBody>
          <a:bodyPr>
            <a:normAutofit/>
          </a:bodyPr>
          <a:lstStyle/>
          <a:p>
            <a:pPr lvl="2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la grandeur physique observée, </a:t>
            </a:r>
          </a:p>
          <a:p>
            <a:endParaRPr lang="fr-FR" dirty="0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838200" y="1581783"/>
            <a:ext cx="11047412" cy="770020"/>
          </a:xfrm>
        </p:spPr>
        <p:txBody>
          <a:bodyPr>
            <a:noAutofit/>
          </a:bodyPr>
          <a:lstStyle/>
          <a:p>
            <a:r>
              <a:rPr lang="fr-FR" sz="2800" b="0" dirty="0"/>
              <a:t>Un capteur peut être caractérisé selon de nombreux critères dont les plus courants sont les suivants : 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6560820" y="2620514"/>
            <a:ext cx="5183188" cy="634444"/>
          </a:xfrm>
        </p:spPr>
        <p:txBody>
          <a:bodyPr>
            <a:normAutofit/>
          </a:bodyPr>
          <a:lstStyle/>
          <a:p>
            <a:pPr lvl="4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sa fidélité </a:t>
            </a:r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4</a:t>
            </a:fld>
            <a:endParaRPr lang="fr-FR" dirty="0"/>
          </a:p>
        </p:txBody>
      </p:sp>
      <p:sp>
        <p:nvSpPr>
          <p:cNvPr id="8" name="Titre 4"/>
          <p:cNvSpPr txBox="1">
            <a:spLocks noGrp="1"/>
          </p:cNvSpPr>
          <p:nvPr>
            <p:ph type="title"/>
          </p:nvPr>
        </p:nvSpPr>
        <p:spPr>
          <a:xfrm>
            <a:off x="1228408" y="760141"/>
            <a:ext cx="105156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00B0F0"/>
                </a:solidFill>
              </a:rPr>
              <a:t>3- Caractéristiques des capteurs</a:t>
            </a:r>
            <a:endParaRPr lang="fr-FR" sz="3200" u="sng" dirty="0">
              <a:solidFill>
                <a:srgbClr val="00B0F0"/>
              </a:solidFill>
            </a:endParaRPr>
          </a:p>
        </p:txBody>
      </p:sp>
      <p:sp>
        <p:nvSpPr>
          <p:cNvPr id="9" name="Espace réservé du contenu 3">
            <a:extLst>
              <a:ext uri="{FF2B5EF4-FFF2-40B4-BE49-F238E27FC236}">
                <a16:creationId xmlns:a16="http://schemas.microsoft.com/office/drawing/2014/main" id="{10AAA470-9413-4AC6-9545-CFBE9DFF898F}"/>
              </a:ext>
            </a:extLst>
          </p:cNvPr>
          <p:cNvSpPr txBox="1">
            <a:spLocks/>
          </p:cNvSpPr>
          <p:nvPr/>
        </p:nvSpPr>
        <p:spPr>
          <a:xfrm>
            <a:off x="838200" y="3169079"/>
            <a:ext cx="5899484" cy="56259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son temps de réponse,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0" name="Espace réservé du contenu 3">
            <a:extLst>
              <a:ext uri="{FF2B5EF4-FFF2-40B4-BE49-F238E27FC236}">
                <a16:creationId xmlns:a16="http://schemas.microsoft.com/office/drawing/2014/main" id="{A0C14CA9-28BB-4CBC-98F4-511600EBF8E5}"/>
              </a:ext>
            </a:extLst>
          </p:cNvPr>
          <p:cNvSpPr txBox="1">
            <a:spLocks/>
          </p:cNvSpPr>
          <p:nvPr/>
        </p:nvSpPr>
        <p:spPr>
          <a:xfrm>
            <a:off x="838200" y="3728985"/>
            <a:ext cx="5899484" cy="511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son étendue  de mesure </a:t>
            </a:r>
          </a:p>
          <a:p>
            <a:pPr marL="0" indent="0">
              <a:buNone/>
            </a:pPr>
            <a:endParaRPr lang="fr-FR" dirty="0"/>
          </a:p>
        </p:txBody>
      </p:sp>
      <p:sp>
        <p:nvSpPr>
          <p:cNvPr id="11" name="Espace réservé du contenu 3">
            <a:extLst>
              <a:ext uri="{FF2B5EF4-FFF2-40B4-BE49-F238E27FC236}">
                <a16:creationId xmlns:a16="http://schemas.microsoft.com/office/drawing/2014/main" id="{69E41430-C2CE-48FE-9C29-E7C6D9002CB5}"/>
              </a:ext>
            </a:extLst>
          </p:cNvPr>
          <p:cNvSpPr txBox="1">
            <a:spLocks/>
          </p:cNvSpPr>
          <p:nvPr/>
        </p:nvSpPr>
        <p:spPr>
          <a:xfrm>
            <a:off x="838200" y="4323223"/>
            <a:ext cx="5899484" cy="5625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2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sa sensibilité</a:t>
            </a:r>
          </a:p>
        </p:txBody>
      </p:sp>
      <p:sp>
        <p:nvSpPr>
          <p:cNvPr id="12" name="Espace réservé du contenu 3">
            <a:extLst>
              <a:ext uri="{FF2B5EF4-FFF2-40B4-BE49-F238E27FC236}">
                <a16:creationId xmlns:a16="http://schemas.microsoft.com/office/drawing/2014/main" id="{BC90E03E-C5C8-4682-A29C-F1510B3FF053}"/>
              </a:ext>
            </a:extLst>
          </p:cNvPr>
          <p:cNvSpPr txBox="1">
            <a:spLocks/>
          </p:cNvSpPr>
          <p:nvPr/>
        </p:nvSpPr>
        <p:spPr>
          <a:xfrm>
            <a:off x="1228408" y="5003870"/>
            <a:ext cx="5899485" cy="511165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1">
              <a:buFont typeface="Wingdings" panose="05000000000000000000" pitchFamily="2" charset="2"/>
              <a:buChar char="ü"/>
            </a:pPr>
            <a:r>
              <a:rPr lang="fr-FR" sz="3200" dirty="0">
                <a:solidFill>
                  <a:schemeClr val="accent2"/>
                </a:solidFill>
              </a:rPr>
              <a:t>sa précision  </a:t>
            </a:r>
          </a:p>
          <a:p>
            <a:endParaRPr lang="fr-FR" dirty="0"/>
          </a:p>
        </p:txBody>
      </p:sp>
      <p:sp>
        <p:nvSpPr>
          <p:cNvPr id="13" name="Espace réservé du contenu 5">
            <a:extLst>
              <a:ext uri="{FF2B5EF4-FFF2-40B4-BE49-F238E27FC236}">
                <a16:creationId xmlns:a16="http://schemas.microsoft.com/office/drawing/2014/main" id="{36363FFD-7FF0-4552-8BF3-BE937CFFB069}"/>
              </a:ext>
            </a:extLst>
          </p:cNvPr>
          <p:cNvSpPr txBox="1">
            <a:spLocks/>
          </p:cNvSpPr>
          <p:nvPr/>
        </p:nvSpPr>
        <p:spPr>
          <a:xfrm>
            <a:off x="7008812" y="3220510"/>
            <a:ext cx="5183188" cy="511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sa linéarité </a:t>
            </a:r>
          </a:p>
        </p:txBody>
      </p:sp>
      <p:sp>
        <p:nvSpPr>
          <p:cNvPr id="14" name="Espace réservé du contenu 5">
            <a:extLst>
              <a:ext uri="{FF2B5EF4-FFF2-40B4-BE49-F238E27FC236}">
                <a16:creationId xmlns:a16="http://schemas.microsoft.com/office/drawing/2014/main" id="{11BD3692-049C-468B-8EA2-85210446AEE9}"/>
              </a:ext>
            </a:extLst>
          </p:cNvPr>
          <p:cNvSpPr txBox="1">
            <a:spLocks/>
          </p:cNvSpPr>
          <p:nvPr/>
        </p:nvSpPr>
        <p:spPr>
          <a:xfrm>
            <a:off x="7020844" y="3792364"/>
            <a:ext cx="5183188" cy="5111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sa bande passante </a:t>
            </a:r>
          </a:p>
        </p:txBody>
      </p:sp>
      <p:sp>
        <p:nvSpPr>
          <p:cNvPr id="15" name="Espace réservé du contenu 5">
            <a:extLst>
              <a:ext uri="{FF2B5EF4-FFF2-40B4-BE49-F238E27FC236}">
                <a16:creationId xmlns:a16="http://schemas.microsoft.com/office/drawing/2014/main" id="{2E7C0A5F-7BBA-4173-9424-F5C442948373}"/>
              </a:ext>
            </a:extLst>
          </p:cNvPr>
          <p:cNvSpPr txBox="1">
            <a:spLocks/>
          </p:cNvSpPr>
          <p:nvPr/>
        </p:nvSpPr>
        <p:spPr>
          <a:xfrm>
            <a:off x="7056522" y="4350787"/>
            <a:ext cx="5183188" cy="54348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sa résolution</a:t>
            </a:r>
          </a:p>
        </p:txBody>
      </p:sp>
      <p:sp>
        <p:nvSpPr>
          <p:cNvPr id="16" name="Espace réservé du contenu 5">
            <a:extLst>
              <a:ext uri="{FF2B5EF4-FFF2-40B4-BE49-F238E27FC236}">
                <a16:creationId xmlns:a16="http://schemas.microsoft.com/office/drawing/2014/main" id="{0B5A44B5-03AC-4D94-9B5C-8ADF89125D49}"/>
              </a:ext>
            </a:extLst>
          </p:cNvPr>
          <p:cNvSpPr txBox="1">
            <a:spLocks/>
          </p:cNvSpPr>
          <p:nvPr/>
        </p:nvSpPr>
        <p:spPr>
          <a:xfrm>
            <a:off x="7056522" y="4960717"/>
            <a:ext cx="5183188" cy="597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3">
              <a:buFont typeface="Wingdings" panose="05000000000000000000" pitchFamily="2" charset="2"/>
              <a:buChar char="ü"/>
            </a:pPr>
            <a:r>
              <a:rPr lang="fr-FR" sz="2800" dirty="0">
                <a:solidFill>
                  <a:schemeClr val="accent2"/>
                </a:solidFill>
              </a:rPr>
              <a:t>son hystérésis </a:t>
            </a:r>
          </a:p>
        </p:txBody>
      </p:sp>
      <p:pic>
        <p:nvPicPr>
          <p:cNvPr id="2" name="Slide4">
            <a:hlinkClick r:id="" action="ppaction://media"/>
            <a:extLst>
              <a:ext uri="{FF2B5EF4-FFF2-40B4-BE49-F238E27FC236}">
                <a16:creationId xmlns:a16="http://schemas.microsoft.com/office/drawing/2014/main" id="{205659F7-14A8-41D5-9351-E8471BFBA7E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06388" y="146295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08969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mediacall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53704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grpId="0" nodeType="withEffect">
                                  <p:stCondLst>
                                    <p:cond delay="1300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20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26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44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4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44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265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grpId="0" nodeType="withEffect">
                                  <p:stCondLst>
                                    <p:cond delay="28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6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6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347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0" presetID="42" presetClass="entr" presetSubtype="0" fill="hold" grpId="0" nodeType="withEffect">
                                  <p:stCondLst>
                                    <p:cond delay="3670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6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2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26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42" presetClass="entr" presetSubtype="0" fill="hold" grpId="0" nodeType="withEffect">
                                  <p:stCondLst>
                                    <p:cond delay="39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8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2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28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0" presetID="42" presetClass="entr" presetSubtype="0" fill="hold" grpId="0" nodeType="withEffect">
                                  <p:stCondLst>
                                    <p:cond delay="421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42" presetClass="entr" presetSubtype="0" fill="hold" grpId="0" nodeType="withEffect">
                                  <p:stCondLst>
                                    <p:cond delay="4500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6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build="p"/>
      <p:bldP spid="5" grpId="0" build="p"/>
      <p:bldP spid="6" grpId="0" build="p"/>
      <p:bldP spid="10" grpId="0"/>
      <p:bldP spid="11" grpId="0"/>
      <p:bldP spid="12" grpId="0"/>
      <p:bldP spid="13" grpId="0"/>
      <p:bldP spid="14" grpId="0"/>
      <p:bldP spid="15" grpId="0"/>
      <p:bldP spid="16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96929" y="1575373"/>
            <a:ext cx="11239900" cy="1096131"/>
          </a:xfrm>
        </p:spPr>
        <p:txBody>
          <a:bodyPr>
            <a:normAutofit/>
          </a:bodyPr>
          <a:lstStyle/>
          <a:p>
            <a:pPr marL="0" indent="0">
              <a:lnSpc>
                <a:spcPct val="100000"/>
              </a:lnSpc>
              <a:buNone/>
            </a:pPr>
            <a:r>
              <a:rPr lang="fr-FR" dirty="0"/>
              <a:t>En fonction de la caractéristique électrique de la grandeur de sortie, on peut classer les capteurs en deux grandes familles :</a:t>
            </a:r>
          </a:p>
          <a:p>
            <a:pPr marL="0" indent="0">
              <a:lnSpc>
                <a:spcPct val="100000"/>
              </a:lnSpc>
              <a:buNone/>
            </a:pPr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5</a:t>
            </a:fld>
            <a:endParaRPr lang="fr-FR"/>
          </a:p>
        </p:txBody>
      </p:sp>
      <p:sp>
        <p:nvSpPr>
          <p:cNvPr id="6" name="Titre 4"/>
          <p:cNvSpPr txBox="1">
            <a:spLocks noGrp="1"/>
          </p:cNvSpPr>
          <p:nvPr>
            <p:ph type="title"/>
          </p:nvPr>
        </p:nvSpPr>
        <p:spPr>
          <a:xfrm>
            <a:off x="1121229" y="895078"/>
            <a:ext cx="105156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00B0F0"/>
                </a:solidFill>
              </a:rPr>
              <a:t>4- Différents types de capteurs</a:t>
            </a:r>
            <a:endParaRPr lang="fr-FR" sz="3200" u="sng" dirty="0">
              <a:solidFill>
                <a:srgbClr val="00B0F0"/>
              </a:solidFill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C5B5383A-CBF3-4258-BBF3-C8BE381784C6}"/>
              </a:ext>
            </a:extLst>
          </p:cNvPr>
          <p:cNvSpPr txBox="1">
            <a:spLocks/>
          </p:cNvSpPr>
          <p:nvPr/>
        </p:nvSpPr>
        <p:spPr>
          <a:xfrm>
            <a:off x="1762914" y="2488538"/>
            <a:ext cx="11003280" cy="726360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>
              <a:lnSpc>
                <a:spcPct val="150000"/>
              </a:lnSpc>
              <a:buFont typeface="Wingdings" panose="05000000000000000000" pitchFamily="2" charset="2"/>
              <a:buChar char="Ø"/>
            </a:pPr>
            <a:r>
              <a:rPr lang="fr-FR" sz="2800" b="1" i="1" dirty="0">
                <a:solidFill>
                  <a:srgbClr val="FF0000"/>
                </a:solidFill>
              </a:rPr>
              <a:t>les capteurs passifs </a:t>
            </a:r>
            <a:endParaRPr lang="fr-FR" sz="4500" dirty="0"/>
          </a:p>
          <a:p>
            <a:pPr>
              <a:lnSpc>
                <a:spcPct val="100000"/>
              </a:lnSpc>
            </a:pPr>
            <a:endParaRPr lang="fr-FR" sz="2400" dirty="0"/>
          </a:p>
          <a:p>
            <a:pPr>
              <a:lnSpc>
                <a:spcPct val="100000"/>
              </a:lnSpc>
            </a:pPr>
            <a:endParaRPr lang="fr-FR" sz="2400" dirty="0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1C8ECB7-817D-4662-BA5A-DD5B5B32B672}"/>
              </a:ext>
            </a:extLst>
          </p:cNvPr>
          <p:cNvSpPr txBox="1">
            <a:spLocks/>
          </p:cNvSpPr>
          <p:nvPr/>
        </p:nvSpPr>
        <p:spPr>
          <a:xfrm>
            <a:off x="1762914" y="3072244"/>
            <a:ext cx="11003280" cy="72635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>
              <a:buFont typeface="Wingdings" panose="05000000000000000000" pitchFamily="2" charset="2"/>
              <a:buChar char="Ø"/>
            </a:pPr>
            <a:r>
              <a:rPr lang="fr-FR" sz="2800" b="1" i="1" dirty="0">
                <a:solidFill>
                  <a:srgbClr val="FF0000"/>
                </a:solidFill>
              </a:rPr>
              <a:t>les capteurs actifs</a:t>
            </a:r>
            <a:endParaRPr lang="fr-FR" sz="2800" dirty="0"/>
          </a:p>
          <a:p>
            <a:pPr>
              <a:lnSpc>
                <a:spcPct val="100000"/>
              </a:lnSpc>
            </a:pPr>
            <a:endParaRPr lang="fr-FR" sz="2400" dirty="0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623ABAB1-BEB2-4688-B5C0-D35C77593DE7}"/>
              </a:ext>
            </a:extLst>
          </p:cNvPr>
          <p:cNvSpPr txBox="1">
            <a:spLocks/>
          </p:cNvSpPr>
          <p:nvPr/>
        </p:nvSpPr>
        <p:spPr>
          <a:xfrm>
            <a:off x="396929" y="3490608"/>
            <a:ext cx="11003280" cy="72636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dirty="0"/>
              <a:t>Cette classification a une influence sur le conditionneur qui lui est associé.</a:t>
            </a:r>
          </a:p>
        </p:txBody>
      </p:sp>
      <p:sp>
        <p:nvSpPr>
          <p:cNvPr id="9" name="Espace réservé du contenu 2">
            <a:extLst>
              <a:ext uri="{FF2B5EF4-FFF2-40B4-BE49-F238E27FC236}">
                <a16:creationId xmlns:a16="http://schemas.microsoft.com/office/drawing/2014/main" id="{5BB1CB3B-18CE-4633-99B4-8A6A81291C4D}"/>
              </a:ext>
            </a:extLst>
          </p:cNvPr>
          <p:cNvSpPr txBox="1">
            <a:spLocks/>
          </p:cNvSpPr>
          <p:nvPr/>
        </p:nvSpPr>
        <p:spPr>
          <a:xfrm>
            <a:off x="396929" y="3993140"/>
            <a:ext cx="11202316" cy="183375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lnSpc>
                <a:spcPct val="100000"/>
              </a:lnSpc>
            </a:pPr>
            <a:r>
              <a:rPr lang="fr-FR" b="1" i="1" dirty="0">
                <a:solidFill>
                  <a:schemeClr val="accent1"/>
                </a:solidFill>
              </a:rPr>
              <a:t>4-1 Les capteurs passifs: </a:t>
            </a:r>
            <a:r>
              <a:rPr lang="fr-FR" dirty="0"/>
              <a:t>Dans la plupart des cas, </a:t>
            </a:r>
            <a:r>
              <a:rPr lang="fr-FR" b="1" dirty="0"/>
              <a:t>ces capteurs ont besoin d’une énergie extérieure pour fonctionner. </a:t>
            </a:r>
            <a:r>
              <a:rPr lang="fr-FR" dirty="0"/>
              <a:t>ils sont souvent modélisés par une impédance qui varie avec le phénomène physique étudié (mesuré).</a:t>
            </a:r>
          </a:p>
          <a:p>
            <a:pPr marL="0" indent="0" algn="just">
              <a:lnSpc>
                <a:spcPct val="100000"/>
              </a:lnSpc>
              <a:buNone/>
            </a:pPr>
            <a:endParaRPr lang="fr-FR" sz="2400" dirty="0"/>
          </a:p>
          <a:p>
            <a:pPr>
              <a:lnSpc>
                <a:spcPct val="100000"/>
              </a:lnSpc>
            </a:pPr>
            <a:endParaRPr lang="fr-FR" sz="2400" dirty="0"/>
          </a:p>
        </p:txBody>
      </p:sp>
      <p:sp>
        <p:nvSpPr>
          <p:cNvPr id="10" name="Espace réservé du contenu 2">
            <a:extLst>
              <a:ext uri="{FF2B5EF4-FFF2-40B4-BE49-F238E27FC236}">
                <a16:creationId xmlns:a16="http://schemas.microsoft.com/office/drawing/2014/main" id="{33F97F7E-23CF-416D-A929-D719FF37562A}"/>
              </a:ext>
            </a:extLst>
          </p:cNvPr>
          <p:cNvSpPr txBox="1">
            <a:spLocks/>
          </p:cNvSpPr>
          <p:nvPr/>
        </p:nvSpPr>
        <p:spPr>
          <a:xfrm>
            <a:off x="396929" y="5616733"/>
            <a:ext cx="11102798" cy="809389"/>
          </a:xfrm>
          <a:prstGeom prst="rect">
            <a:avLst/>
          </a:prstGeom>
        </p:spPr>
        <p:txBody>
          <a:bodyPr vert="horz" lIns="91440" tIns="45720" rIns="91440" bIns="45720" rtlCol="0">
            <a:normAutofit lnSpcReduction="1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/>
            <a:r>
              <a:rPr lang="fr-FR" b="1" i="1" dirty="0"/>
              <a:t>Le capteur se comporte en sortie comme un dipôle passif qui peut être résistif, capacitif ou inductif. </a:t>
            </a:r>
            <a:endParaRPr lang="fr-FR" i="1" dirty="0"/>
          </a:p>
        </p:txBody>
      </p:sp>
      <p:pic>
        <p:nvPicPr>
          <p:cNvPr id="2" name="Slide5">
            <a:hlinkClick r:id="" action="ppaction://media"/>
            <a:extLst>
              <a:ext uri="{FF2B5EF4-FFF2-40B4-BE49-F238E27FC236}">
                <a16:creationId xmlns:a16="http://schemas.microsoft.com/office/drawing/2014/main" id="{EFEE94CA-F192-452D-8E24-6BA836A8121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2129" y="1430609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1092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1" presetClass="mediacall" presetSubtype="0" fill="hold" nodeType="withEffect">
                                  <p:stCondLst>
                                    <p:cond delay="3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5237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1" presetID="42" presetClass="entr" presetSubtype="0" fill="hold" nodeType="withEffect">
                                  <p:stCondLst>
                                    <p:cond delay="8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6" presetID="42" presetClass="entr" presetSubtype="0" fill="hold" nodeType="withEffect">
                                  <p:stCondLst>
                                    <p:cond delay="900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109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2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21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grpId="0" nodeType="withEffect">
                                  <p:stCondLst>
                                    <p:cond delay="141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2" presetClass="entr" presetSubtype="4" fill="hold" grpId="0" nodeType="withEffect">
                                  <p:stCondLst>
                                    <p:cond delay="160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1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17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8" grpId="0"/>
      <p:bldP spid="9" grpId="0"/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6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09899814"/>
              </p:ext>
            </p:extLst>
          </p:nvPr>
        </p:nvGraphicFramePr>
        <p:xfrm>
          <a:off x="773974" y="1365915"/>
          <a:ext cx="10820400" cy="495700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4228">
                  <a:extLst>
                    <a:ext uri="{9D8B030D-6E8A-4147-A177-3AD203B41FA5}">
                      <a16:colId xmlns:a16="http://schemas.microsoft.com/office/drawing/2014/main" val="1835638373"/>
                    </a:ext>
                  </a:extLst>
                </a:gridCol>
                <a:gridCol w="3175214">
                  <a:extLst>
                    <a:ext uri="{9D8B030D-6E8A-4147-A177-3AD203B41FA5}">
                      <a16:colId xmlns:a16="http://schemas.microsoft.com/office/drawing/2014/main" val="2713430481"/>
                    </a:ext>
                  </a:extLst>
                </a:gridCol>
                <a:gridCol w="4110958">
                  <a:extLst>
                    <a:ext uri="{9D8B030D-6E8A-4147-A177-3AD203B41FA5}">
                      <a16:colId xmlns:a16="http://schemas.microsoft.com/office/drawing/2014/main" val="3015218778"/>
                    </a:ext>
                  </a:extLst>
                </a:gridCol>
              </a:tblGrid>
              <a:tr h="964123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MESURANDE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EFFET UTILISE</a:t>
                      </a:r>
                      <a:endParaRPr lang="fr-FR" sz="2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MATERIAUX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374983"/>
                  </a:ext>
                </a:extLst>
              </a:tr>
              <a:tr h="712276"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Température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Très basse température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Résistivité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Constante diélectrique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Pt, Ni, Cu, semi-conducteurs.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Verre 	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35028"/>
                  </a:ext>
                </a:extLst>
              </a:tr>
              <a:tr h="511979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Flux optique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Résistivité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Semi-conducteurs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953765"/>
                  </a:ext>
                </a:extLst>
              </a:tr>
              <a:tr h="669436"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Déformation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Résistivité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Perméabilité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Alliages nickel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Alliages ferromagnétiques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374091"/>
                  </a:ext>
                </a:extLst>
              </a:tr>
              <a:tr h="69120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Position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Résistivité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Magnétorésistances : Bismuth, antimoine d’indium 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925928"/>
                  </a:ext>
                </a:extLst>
              </a:tr>
              <a:tr h="444980"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Humidité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Résistivité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Chlorure de lithium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704443"/>
                  </a:ext>
                </a:extLst>
              </a:tr>
            </a:tbl>
          </a:graphicData>
        </a:graphic>
      </p:graphicFrame>
      <p:sp>
        <p:nvSpPr>
          <p:cNvPr id="2" name="Rectangle 1"/>
          <p:cNvSpPr/>
          <p:nvPr/>
        </p:nvSpPr>
        <p:spPr>
          <a:xfrm>
            <a:off x="666206" y="809263"/>
            <a:ext cx="1152579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fr-FR" sz="2800" dirty="0"/>
              <a:t>En fonction du </a:t>
            </a:r>
            <a:r>
              <a:rPr lang="fr-FR" sz="2800" dirty="0" err="1"/>
              <a:t>mesurande</a:t>
            </a:r>
            <a:r>
              <a:rPr lang="fr-FR" sz="2800" dirty="0"/>
              <a:t>, on utilise plusieurs effets pour réaliser la mesure. </a:t>
            </a:r>
          </a:p>
        </p:txBody>
      </p:sp>
    </p:spTree>
    <p:extLst>
      <p:ext uri="{BB962C8B-B14F-4D97-AF65-F5344CB8AC3E}">
        <p14:creationId xmlns:p14="http://schemas.microsoft.com/office/powerpoint/2010/main" val="28698591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685799" y="1455510"/>
            <a:ext cx="11310257" cy="148019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fr-FR" b="1" i="1" dirty="0">
                <a:solidFill>
                  <a:schemeClr val="accent1"/>
                </a:solidFill>
              </a:rPr>
              <a:t>4-2 Les capteurs actifs:</a:t>
            </a:r>
            <a:r>
              <a:rPr lang="fr-FR" dirty="0"/>
              <a:t> Un capteur actif fonctionne comme un générateur ; dès qu’il est soumis à l'action d'un mesurande celui-ci transforme celle-ci en une grandeur directement exploitable à savoir en énergie électrique.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7</a:t>
            </a:fld>
            <a:endParaRPr lang="fr-FR"/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A896D70B-2B00-4337-8288-3587753E1F08}"/>
              </a:ext>
            </a:extLst>
          </p:cNvPr>
          <p:cNvSpPr txBox="1">
            <a:spLocks/>
          </p:cNvSpPr>
          <p:nvPr/>
        </p:nvSpPr>
        <p:spPr>
          <a:xfrm>
            <a:off x="881743" y="3182198"/>
            <a:ext cx="11310257" cy="1480195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fr-FR" dirty="0"/>
              <a:t>Le tableau suivant donne les principes physiques les plus utilisés en fonction d'un mesurande :</a:t>
            </a:r>
          </a:p>
        </p:txBody>
      </p:sp>
      <p:pic>
        <p:nvPicPr>
          <p:cNvPr id="2" name="Slide6">
            <a:hlinkClick r:id="" action="ppaction://media"/>
            <a:extLst>
              <a:ext uri="{FF2B5EF4-FFF2-40B4-BE49-F238E27FC236}">
                <a16:creationId xmlns:a16="http://schemas.microsoft.com/office/drawing/2014/main" id="{4257EC22-3F52-434E-9CDF-F246A264125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76943" y="95259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1724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0" dur="25835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build="p"/>
      <p:bldP spid="5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8</a:t>
            </a:fld>
            <a:endParaRPr lang="fr-FR"/>
          </a:p>
        </p:txBody>
      </p:sp>
      <p:graphicFrame>
        <p:nvGraphicFramePr>
          <p:cNvPr id="6" name="Tableau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1593616"/>
              </p:ext>
            </p:extLst>
          </p:nvPr>
        </p:nvGraphicFramePr>
        <p:xfrm>
          <a:off x="533400" y="812483"/>
          <a:ext cx="10820400" cy="536448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534228">
                  <a:extLst>
                    <a:ext uri="{9D8B030D-6E8A-4147-A177-3AD203B41FA5}">
                      <a16:colId xmlns:a16="http://schemas.microsoft.com/office/drawing/2014/main" val="1835638373"/>
                    </a:ext>
                  </a:extLst>
                </a:gridCol>
                <a:gridCol w="3175214">
                  <a:extLst>
                    <a:ext uri="{9D8B030D-6E8A-4147-A177-3AD203B41FA5}">
                      <a16:colId xmlns:a16="http://schemas.microsoft.com/office/drawing/2014/main" val="2713430481"/>
                    </a:ext>
                  </a:extLst>
                </a:gridCol>
                <a:gridCol w="4110958">
                  <a:extLst>
                    <a:ext uri="{9D8B030D-6E8A-4147-A177-3AD203B41FA5}">
                      <a16:colId xmlns:a16="http://schemas.microsoft.com/office/drawing/2014/main" val="3015218778"/>
                    </a:ext>
                  </a:extLst>
                </a:gridCol>
              </a:tblGrid>
              <a:tr h="765980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i="0" u="none" strike="noStrike" kern="1200" baseline="0" dirty="0">
                          <a:solidFill>
                            <a:schemeClr val="bg1"/>
                          </a:solidFill>
                          <a:latin typeface="+mn-lt"/>
                          <a:ea typeface="+mn-ea"/>
                          <a:cs typeface="+mn-cs"/>
                        </a:rPr>
                        <a:t>MESURANDE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EFFET UTILISE</a:t>
                      </a:r>
                      <a:endParaRPr lang="fr-FR" sz="2800" b="0" i="0" u="none" strike="noStrike" kern="1200" baseline="0" dirty="0">
                        <a:solidFill>
                          <a:schemeClr val="lt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fr-FR" sz="2800" b="1" i="0" u="none" strike="noStrike" kern="1200" baseline="0" dirty="0">
                          <a:solidFill>
                            <a:schemeClr val="lt1"/>
                          </a:solidFill>
                          <a:latin typeface="+mn-lt"/>
                          <a:ea typeface="+mn-ea"/>
                          <a:cs typeface="+mn-cs"/>
                        </a:rPr>
                        <a:t>GRANDEUR DE SORTIE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837374983"/>
                  </a:ext>
                </a:extLst>
              </a:tr>
              <a:tr h="942744"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Température 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Thermoélectricité (thermocouple) 	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Tension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03635028"/>
                  </a:ext>
                </a:extLst>
              </a:tr>
              <a:tr h="9427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Flux optique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</a:t>
                      </a: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hotoémission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Pyroélectricité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Courant 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Charge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9953765"/>
                  </a:ext>
                </a:extLst>
              </a:tr>
              <a:tr h="942744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Force, pression, accélération 	</a:t>
                      </a:r>
                    </a:p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Piézoélectricité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Tension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39374091"/>
                  </a:ext>
                </a:extLst>
              </a:tr>
              <a:tr h="677597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Position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Effet Hall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Tension 	</a:t>
                      </a:r>
                    </a:p>
                    <a:p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92925928"/>
                  </a:ext>
                </a:extLst>
              </a:tr>
              <a:tr h="913283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Vitesse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Induction </a:t>
                      </a: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20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Tension 	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fr-FR" sz="1800" b="0" i="0" u="none" strike="noStrike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	</a:t>
                      </a:r>
                    </a:p>
                    <a:p>
                      <a:endParaRPr lang="fr-FR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327044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54829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838200" y="1650342"/>
            <a:ext cx="10515600" cy="1028690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fr-FR" dirty="0"/>
              <a:t>On distingue deux catégories de capteurs utilisés en robotique mobile et en robotique de manipulation: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14FC8-7A6B-454A-ADA5-8A1A54B328A5}" type="slidenum">
              <a:rPr lang="fr-FR" smtClean="0"/>
              <a:t>9</a:t>
            </a:fld>
            <a:endParaRPr lang="fr-FR"/>
          </a:p>
        </p:txBody>
      </p:sp>
      <p:sp>
        <p:nvSpPr>
          <p:cNvPr id="6" name="Titre 4"/>
          <p:cNvSpPr txBox="1">
            <a:spLocks noGrp="1"/>
          </p:cNvSpPr>
          <p:nvPr>
            <p:ph type="title"/>
          </p:nvPr>
        </p:nvSpPr>
        <p:spPr>
          <a:xfrm>
            <a:off x="1181100" y="760141"/>
            <a:ext cx="10515600" cy="5355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3200" b="1" u="sng" dirty="0">
                <a:solidFill>
                  <a:srgbClr val="00B0F0"/>
                </a:solidFill>
              </a:rPr>
              <a:t>5- Capteurs pour la robotique</a:t>
            </a:r>
            <a:endParaRPr lang="fr-FR" sz="3200" u="sng" dirty="0">
              <a:solidFill>
                <a:srgbClr val="00B0F0"/>
              </a:solidFill>
            </a:endParaRPr>
          </a:p>
        </p:txBody>
      </p:sp>
      <p:sp>
        <p:nvSpPr>
          <p:cNvPr id="5" name="Espace réservé du contenu 2">
            <a:extLst>
              <a:ext uri="{FF2B5EF4-FFF2-40B4-BE49-F238E27FC236}">
                <a16:creationId xmlns:a16="http://schemas.microsoft.com/office/drawing/2014/main" id="{61E79190-CF35-41EF-BA13-5638744B50FB}"/>
              </a:ext>
            </a:extLst>
          </p:cNvPr>
          <p:cNvSpPr txBox="1">
            <a:spLocks/>
          </p:cNvSpPr>
          <p:nvPr/>
        </p:nvSpPr>
        <p:spPr>
          <a:xfrm>
            <a:off x="838200" y="2785236"/>
            <a:ext cx="10515600" cy="59181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accent2"/>
                </a:solidFill>
              </a:rPr>
              <a:t>Les capteurs proprioceptifs</a:t>
            </a:r>
          </a:p>
          <a:p>
            <a:pPr marL="1828800" lvl="4" indent="0">
              <a:buNone/>
            </a:pPr>
            <a:endParaRPr lang="fr-FR" sz="2800" b="1" i="1" dirty="0">
              <a:solidFill>
                <a:srgbClr val="0070C0"/>
              </a:solidFill>
            </a:endParaRPr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FECB4570-2C4C-40B3-B5BC-CD75CB555B1C}"/>
              </a:ext>
            </a:extLst>
          </p:cNvPr>
          <p:cNvSpPr txBox="1">
            <a:spLocks/>
          </p:cNvSpPr>
          <p:nvPr/>
        </p:nvSpPr>
        <p:spPr>
          <a:xfrm>
            <a:off x="838200" y="3377050"/>
            <a:ext cx="10515600" cy="53229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4">
              <a:buFont typeface="Wingdings" panose="05000000000000000000" pitchFamily="2" charset="2"/>
              <a:buChar char="Ø"/>
            </a:pPr>
            <a:r>
              <a:rPr lang="fr-FR" sz="2800" b="1" dirty="0">
                <a:solidFill>
                  <a:schemeClr val="accent2"/>
                </a:solidFill>
              </a:rPr>
              <a:t>les capteurs extéroceptifs</a:t>
            </a:r>
            <a:endParaRPr lang="fr-FR" sz="2800" dirty="0">
              <a:solidFill>
                <a:schemeClr val="accent2"/>
              </a:solidFill>
            </a:endParaRPr>
          </a:p>
          <a:p>
            <a:pPr marL="1828800" lvl="4" indent="0">
              <a:buNone/>
            </a:pPr>
            <a:endParaRPr lang="fr-FR" sz="2800" b="1" i="1" dirty="0">
              <a:solidFill>
                <a:srgbClr val="0070C0"/>
              </a:solidFill>
            </a:endParaRPr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5E991E1E-24D4-4356-8892-3A0A60472364}"/>
              </a:ext>
            </a:extLst>
          </p:cNvPr>
          <p:cNvSpPr txBox="1">
            <a:spLocks/>
          </p:cNvSpPr>
          <p:nvPr/>
        </p:nvSpPr>
        <p:spPr>
          <a:xfrm>
            <a:off x="838200" y="4086392"/>
            <a:ext cx="10515600" cy="19376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fr-FR" sz="3200" b="1" i="1" dirty="0">
                <a:solidFill>
                  <a:srgbClr val="0070C0"/>
                </a:solidFill>
              </a:rPr>
              <a:t>5-1 Capteurs proprioceptifs pour les robots de manipulation</a:t>
            </a:r>
          </a:p>
          <a:p>
            <a:pPr marL="0" indent="0" algn="just">
              <a:buFont typeface="Arial" panose="020B0604020202020204" pitchFamily="34" charset="0"/>
              <a:buNone/>
            </a:pPr>
            <a:r>
              <a:rPr lang="fr-FR" dirty="0"/>
              <a:t>Ces capteurs assurent un contrôle permanent du système mécanique articulé. Ils interviennent dans les boucles de régulation. </a:t>
            </a:r>
          </a:p>
        </p:txBody>
      </p:sp>
    </p:spTree>
    <p:extLst>
      <p:ext uri="{BB962C8B-B14F-4D97-AF65-F5344CB8AC3E}">
        <p14:creationId xmlns:p14="http://schemas.microsoft.com/office/powerpoint/2010/main" val="405681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  <p:bldP spid="7" grpId="0"/>
      <p:bldP spid="8" grpId="0"/>
    </p:bldLst>
  </p:timing>
</p:sld>
</file>

<file path=ppt/theme/theme1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12300</TotalTime>
  <Words>1109</Words>
  <Application>Microsoft Office PowerPoint</Application>
  <PresentationFormat>Grand écran</PresentationFormat>
  <Paragraphs>161</Paragraphs>
  <Slides>20</Slides>
  <Notes>0</Notes>
  <HiddenSlides>0</HiddenSlides>
  <MMClips>11</MMClips>
  <ScaleCrop>false</ScaleCrop>
  <HeadingPairs>
    <vt:vector size="6" baseType="variant">
      <vt:variant>
        <vt:lpstr>Polices utilisées</vt:lpstr>
      </vt:variant>
      <vt:variant>
        <vt:i4>4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20</vt:i4>
      </vt:variant>
    </vt:vector>
  </HeadingPairs>
  <TitlesOfParts>
    <vt:vector size="25" baseType="lpstr">
      <vt:lpstr>Arial</vt:lpstr>
      <vt:lpstr>Calibri</vt:lpstr>
      <vt:lpstr>Calibri Light</vt:lpstr>
      <vt:lpstr>Wingdings</vt:lpstr>
      <vt:lpstr>Thème Office</vt:lpstr>
      <vt:lpstr>UE 21: Capteurs Proprioceptifs et Extéroceptifs</vt:lpstr>
      <vt:lpstr>LA PERCEPTION</vt:lpstr>
      <vt:lpstr>2- Principes des capteurs</vt:lpstr>
      <vt:lpstr>3- Caractéristiques des capteurs</vt:lpstr>
      <vt:lpstr>4- Différents types de capteurs</vt:lpstr>
      <vt:lpstr>Présentation PowerPoint</vt:lpstr>
      <vt:lpstr>Présentation PowerPoint</vt:lpstr>
      <vt:lpstr>Présentation PowerPoint</vt:lpstr>
      <vt:lpstr>5- Capteurs pour la robotique</vt:lpstr>
      <vt:lpstr>5-1-1 Capteurs de position</vt:lpstr>
      <vt:lpstr>5-2 Capteurs proprioceptifs pour les robots mobiles</vt:lpstr>
      <vt:lpstr>Présentation PowerPoint</vt:lpstr>
      <vt:lpstr>5-4 Capteurs extéroceptifs pour les robots mobiles</vt:lpstr>
      <vt:lpstr>Présentation PowerPoint</vt:lpstr>
      <vt:lpstr>6-Nature des signaux de sortie des capteurs</vt:lpstr>
      <vt:lpstr>6-1 Les capteurs « tout ou Rien » (T.O.R.) </vt:lpstr>
      <vt:lpstr>6-1 Les capteurs « tout ou Rien » (T.O.R.) </vt:lpstr>
      <vt:lpstr>6-2 Les capteurs proportionnels analogiques</vt:lpstr>
      <vt:lpstr>6-3 Les capteurs proportionnels numériques 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Fabien Krause</dc:creator>
  <cp:lastModifiedBy>AICHA FONTE</cp:lastModifiedBy>
  <cp:revision>108</cp:revision>
  <dcterms:created xsi:type="dcterms:W3CDTF">2019-05-15T16:17:01Z</dcterms:created>
  <dcterms:modified xsi:type="dcterms:W3CDTF">2020-10-16T10:27:40Z</dcterms:modified>
</cp:coreProperties>
</file>