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4" r:id="rId6"/>
    <p:sldId id="257" r:id="rId7"/>
    <p:sldId id="267" r:id="rId8"/>
    <p:sldId id="268" r:id="rId9"/>
    <p:sldId id="275" r:id="rId10"/>
    <p:sldId id="265" r:id="rId11"/>
    <p:sldId id="269" r:id="rId12"/>
    <p:sldId id="270" r:id="rId13"/>
    <p:sldId id="271" r:id="rId14"/>
    <p:sldId id="266" r:id="rId15"/>
    <p:sldId id="272" r:id="rId16"/>
    <p:sldId id="273" r:id="rId17"/>
    <p:sldId id="274" r:id="rId18"/>
    <p:sldId id="276"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F664A-A671-4945-B8CD-13F0C71641C7}" v="9" dt="2020-11-23T17:33:51.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Louis Laubry" userId="S::jean-louis.laubry@univ-orleans.fr::f54ae3ec-0aca-4b0c-9c9f-9832aa7d3cb6" providerId="AD" clId="Web-{E28F664A-A671-4945-B8CD-13F0C71641C7}"/>
    <pc:docChg chg="modSld">
      <pc:chgData name="Jean-Louis Laubry" userId="S::jean-louis.laubry@univ-orleans.fr::f54ae3ec-0aca-4b0c-9c9f-9832aa7d3cb6" providerId="AD" clId="Web-{E28F664A-A671-4945-B8CD-13F0C71641C7}" dt="2020-11-23T17:33:51.262" v="7" actId="20577"/>
      <pc:docMkLst>
        <pc:docMk/>
      </pc:docMkLst>
      <pc:sldChg chg="modSp">
        <pc:chgData name="Jean-Louis Laubry" userId="S::jean-louis.laubry@univ-orleans.fr::f54ae3ec-0aca-4b0c-9c9f-9832aa7d3cb6" providerId="AD" clId="Web-{E28F664A-A671-4945-B8CD-13F0C71641C7}" dt="2020-11-23T17:33:15.291" v="1" actId="1076"/>
        <pc:sldMkLst>
          <pc:docMk/>
          <pc:sldMk cId="0" sldId="269"/>
        </pc:sldMkLst>
        <pc:picChg chg="mod">
          <ac:chgData name="Jean-Louis Laubry" userId="S::jean-louis.laubry@univ-orleans.fr::f54ae3ec-0aca-4b0c-9c9f-9832aa7d3cb6" providerId="AD" clId="Web-{E28F664A-A671-4945-B8CD-13F0C71641C7}" dt="2020-11-23T17:33:15.291" v="1" actId="1076"/>
          <ac:picMkLst>
            <pc:docMk/>
            <pc:sldMk cId="0" sldId="269"/>
            <ac:picMk id="6" creationId="{00000000-0000-0000-0000-000000000000}"/>
          </ac:picMkLst>
        </pc:picChg>
      </pc:sldChg>
      <pc:sldChg chg="modSp">
        <pc:chgData name="Jean-Louis Laubry" userId="S::jean-louis.laubry@univ-orleans.fr::f54ae3ec-0aca-4b0c-9c9f-9832aa7d3cb6" providerId="AD" clId="Web-{E28F664A-A671-4945-B8CD-13F0C71641C7}" dt="2020-11-23T17:33:51.262" v="6" actId="20577"/>
        <pc:sldMkLst>
          <pc:docMk/>
          <pc:sldMk cId="0" sldId="272"/>
        </pc:sldMkLst>
        <pc:spChg chg="mod">
          <ac:chgData name="Jean-Louis Laubry" userId="S::jean-louis.laubry@univ-orleans.fr::f54ae3ec-0aca-4b0c-9c9f-9832aa7d3cb6" providerId="AD" clId="Web-{E28F664A-A671-4945-B8CD-13F0C71641C7}" dt="2020-11-23T17:33:51.262" v="6" actId="20577"/>
          <ac:spMkLst>
            <pc:docMk/>
            <pc:sldMk cId="0" sldId="272"/>
            <ac:spMk id="2" creationId="{33417CA8-3072-1F43-8C11-64EA63C7912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D768830-1CB3-FB40-BB4A-84364FD14518}" type="datetimeFigureOut">
              <a:rPr lang="fr-FR" smtClean="0"/>
              <a:pPr/>
              <a:t>23/11/2020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613413-DADE-A444-A246-CC3A2D23E3B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68830-1CB3-FB40-BB4A-84364FD14518}" type="datetimeFigureOut">
              <a:rPr lang="fr-FR" smtClean="0"/>
              <a:pPr/>
              <a:t>23/11/2020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13413-DADE-A444-A246-CC3A2D23E3B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ln w="38100">
            <a:solidFill>
              <a:schemeClr val="tx1"/>
            </a:solidFill>
          </a:ln>
        </p:spPr>
        <p:txBody>
          <a:bodyPr/>
          <a:lstStyle/>
          <a:p>
            <a:r>
              <a:rPr lang="fr-FR" b="1" dirty="0"/>
              <a:t>Le temps des rois (2)</a:t>
            </a:r>
          </a:p>
        </p:txBody>
      </p:sp>
      <p:sp>
        <p:nvSpPr>
          <p:cNvPr id="3" name="Sous-titre 2"/>
          <p:cNvSpPr>
            <a:spLocks noGrp="1"/>
          </p:cNvSpPr>
          <p:nvPr>
            <p:ph type="subTitle" idx="1"/>
          </p:nvPr>
        </p:nvSpPr>
        <p:spPr>
          <a:xfrm>
            <a:off x="1038274" y="3886200"/>
            <a:ext cx="6962002" cy="1752600"/>
          </a:xfrm>
        </p:spPr>
        <p:txBody>
          <a:bodyPr/>
          <a:lstStyle/>
          <a:p>
            <a:r>
              <a:rPr lang="fr-FR" dirty="0">
                <a:solidFill>
                  <a:schemeClr val="tx1"/>
                </a:solidFill>
              </a:rPr>
              <a:t>Les « grands » rois des Temps Modernes</a:t>
            </a:r>
          </a:p>
          <a:p>
            <a:r>
              <a:rPr lang="fr-FR" dirty="0" err="1">
                <a:solidFill>
                  <a:schemeClr val="tx1"/>
                </a:solidFill>
              </a:rPr>
              <a:t>XVIe-XVIIIe</a:t>
            </a:r>
            <a:r>
              <a:rPr lang="fr-FR" dirty="0">
                <a:solidFill>
                  <a:schemeClr val="tx1"/>
                </a:solidFill>
              </a:rPr>
              <a:t> siècles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normAutofit fontScale="90000"/>
          </a:bodyPr>
          <a:lstStyle/>
          <a:p>
            <a:r>
              <a:rPr lang="fr-FR" dirty="0"/>
              <a:t>III) Henri IV et l’Edit de Nantes (1598)</a:t>
            </a:r>
          </a:p>
        </p:txBody>
      </p:sp>
      <p:pic>
        <p:nvPicPr>
          <p:cNvPr id="4" name="Image 3" descr="LAUBRY2016:UE12EC2_TD9_FrançoisIerHenriIVLouisXIV:DossierManuelImagesRenaissanceDecouvertesColonisationXVI:RenaissanceReligieuseProtestants:TextEditNantesCathProtestCM1Mag14-302Reduc.jpg"/>
          <p:cNvPicPr/>
          <p:nvPr/>
        </p:nvPicPr>
        <p:blipFill>
          <a:blip r:embed="rId2">
            <a:extLst>
              <a:ext uri="{28A0092B-C50C-407E-A947-70E740481C1C}">
                <a14:useLocalDpi xmlns:a14="http://schemas.microsoft.com/office/drawing/2010/main" val="0"/>
              </a:ext>
            </a:extLst>
          </a:blip>
          <a:srcRect/>
          <a:stretch>
            <a:fillRect/>
          </a:stretch>
        </p:blipFill>
        <p:spPr bwMode="auto">
          <a:xfrm>
            <a:off x="3980854" y="1143001"/>
            <a:ext cx="2529358" cy="5714999"/>
          </a:xfrm>
          <a:prstGeom prst="rect">
            <a:avLst/>
          </a:prstGeom>
          <a:noFill/>
          <a:ln>
            <a:noFill/>
          </a:ln>
        </p:spPr>
      </p:pic>
      <p:pic>
        <p:nvPicPr>
          <p:cNvPr id="5" name="Image 4" descr="EditdeNantes.jpg"/>
          <p:cNvPicPr>
            <a:picLocks noChangeAspect="1"/>
          </p:cNvPicPr>
          <p:nvPr/>
        </p:nvPicPr>
        <p:blipFill>
          <a:blip r:embed="rId3"/>
          <a:stretch>
            <a:fillRect/>
          </a:stretch>
        </p:blipFill>
        <p:spPr>
          <a:xfrm>
            <a:off x="260431" y="1127883"/>
            <a:ext cx="3778296" cy="5730117"/>
          </a:xfrm>
          <a:prstGeom prst="rect">
            <a:avLst/>
          </a:prstGeom>
        </p:spPr>
      </p:pic>
      <p:sp>
        <p:nvSpPr>
          <p:cNvPr id="2" name="ZoneTexte 1">
            <a:extLst>
              <a:ext uri="{FF2B5EF4-FFF2-40B4-BE49-F238E27FC236}">
                <a16:creationId xmlns:a16="http://schemas.microsoft.com/office/drawing/2014/main" id="{334A72A5-9B06-DD44-8C64-A47A2FDFB20E}"/>
              </a:ext>
            </a:extLst>
          </p:cNvPr>
          <p:cNvSpPr txBox="1"/>
          <p:nvPr/>
        </p:nvSpPr>
        <p:spPr>
          <a:xfrm>
            <a:off x="6510213" y="2615877"/>
            <a:ext cx="2633788" cy="2585323"/>
          </a:xfrm>
          <a:prstGeom prst="rect">
            <a:avLst/>
          </a:prstGeom>
          <a:noFill/>
        </p:spPr>
        <p:txBody>
          <a:bodyPr wrap="square" rtlCol="0">
            <a:spAutoFit/>
          </a:bodyPr>
          <a:lstStyle/>
          <a:p>
            <a:r>
              <a:rPr lang="fr-FR" dirty="0"/>
              <a:t>Henri de Navarre s’étant converti au catholicisme pour être sacré roi, il impose un édit de tolérance (qui ne met cependant pas à égalité catholiques et protestants dans le royaume de France).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42892"/>
            <a:ext cx="7772400" cy="1470025"/>
          </a:xfrm>
          <a:ln w="38100">
            <a:solidFill>
              <a:schemeClr val="tx1"/>
            </a:solidFill>
          </a:ln>
        </p:spPr>
        <p:txBody>
          <a:bodyPr/>
          <a:lstStyle/>
          <a:p>
            <a:r>
              <a:rPr lang="fr-FR" dirty="0"/>
              <a:t>Louis XIV (1643-1715👑)</a:t>
            </a:r>
          </a:p>
        </p:txBody>
      </p:sp>
      <p:sp>
        <p:nvSpPr>
          <p:cNvPr id="3" name="Sous-titre 2"/>
          <p:cNvSpPr>
            <a:spLocks noGrp="1"/>
          </p:cNvSpPr>
          <p:nvPr>
            <p:ph type="subTitle" idx="1"/>
          </p:nvPr>
        </p:nvSpPr>
        <p:spPr>
          <a:xfrm>
            <a:off x="685800" y="3726820"/>
            <a:ext cx="7772400" cy="1911979"/>
          </a:xfrm>
        </p:spPr>
        <p:txBody>
          <a:bodyPr/>
          <a:lstStyle/>
          <a:p>
            <a:r>
              <a:rPr lang="fr-FR" dirty="0">
                <a:solidFill>
                  <a:schemeClr val="tx1"/>
                </a:solidFill>
              </a:rPr>
              <a:t>Le roi Soleil à Versailles</a:t>
            </a:r>
          </a:p>
          <a:p>
            <a:r>
              <a:rPr lang="fr-FR" b="1" dirty="0">
                <a:solidFill>
                  <a:schemeClr val="tx1"/>
                </a:solidFill>
              </a:rPr>
              <a:t>Louis XIV a-t-il été un grand roi de France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43000"/>
          </a:xfrm>
        </p:spPr>
        <p:txBody>
          <a:bodyPr/>
          <a:lstStyle/>
          <a:p>
            <a:r>
              <a:rPr lang="fr-FR" dirty="0"/>
              <a:t>I) Louis XIV, roi de France</a:t>
            </a:r>
          </a:p>
        </p:txBody>
      </p:sp>
      <p:pic>
        <p:nvPicPr>
          <p:cNvPr id="4" name="Image 3" descr="NecPluribusLXIVCM1Hach2016_003Reduc.jpg"/>
          <p:cNvPicPr>
            <a:picLocks noChangeAspect="1"/>
          </p:cNvPicPr>
          <p:nvPr/>
        </p:nvPicPr>
        <p:blipFill>
          <a:blip r:embed="rId2"/>
          <a:stretch>
            <a:fillRect/>
          </a:stretch>
        </p:blipFill>
        <p:spPr>
          <a:xfrm>
            <a:off x="199408" y="2420937"/>
            <a:ext cx="4902200" cy="2555875"/>
          </a:xfrm>
          <a:prstGeom prst="rect">
            <a:avLst/>
          </a:prstGeom>
        </p:spPr>
      </p:pic>
      <p:pic>
        <p:nvPicPr>
          <p:cNvPr id="5" name="Image 4" descr="TexteLouisXIVMemoireInstructionDauphinMonarchieAbsolue"/>
          <p:cNvPicPr/>
          <p:nvPr/>
        </p:nvPicPr>
        <p:blipFill>
          <a:blip r:embed="rId3"/>
          <a:srcRect/>
          <a:stretch>
            <a:fillRect/>
          </a:stretch>
        </p:blipFill>
        <p:spPr bwMode="auto">
          <a:xfrm>
            <a:off x="5289613" y="1605258"/>
            <a:ext cx="3649073" cy="4713496"/>
          </a:xfrm>
          <a:prstGeom prst="rect">
            <a:avLst/>
          </a:prstGeom>
          <a:noFill/>
          <a:ln w="9525">
            <a:noFill/>
            <a:miter lim="800000"/>
            <a:headEnd/>
            <a:tailEnd/>
          </a:ln>
        </p:spPr>
      </p:pic>
      <p:sp>
        <p:nvSpPr>
          <p:cNvPr id="2" name="ZoneTexte 1">
            <a:extLst>
              <a:ext uri="{FF2B5EF4-FFF2-40B4-BE49-F238E27FC236}">
                <a16:creationId xmlns:a16="http://schemas.microsoft.com/office/drawing/2014/main" id="{33417CA8-3072-1F43-8C11-64EA63C7912B}"/>
              </a:ext>
            </a:extLst>
          </p:cNvPr>
          <p:cNvSpPr txBox="1"/>
          <p:nvPr/>
        </p:nvSpPr>
        <p:spPr>
          <a:xfrm>
            <a:off x="335666" y="5118425"/>
            <a:ext cx="4765942" cy="1200329"/>
          </a:xfrm>
          <a:prstGeom prst="rect">
            <a:avLst/>
          </a:prstGeom>
          <a:noFill/>
        </p:spPr>
        <p:txBody>
          <a:bodyPr wrap="square" lIns="91440" tIns="45720" rIns="91440" bIns="45720" rtlCol="0" anchor="t">
            <a:spAutoFit/>
          </a:bodyPr>
          <a:lstStyle/>
          <a:p>
            <a:r>
              <a:rPr lang="fr-FR" dirty="0"/>
              <a:t>Louis XVI théorise la monarchie absolue de droit divin. Dans la réalité, son pouvoir est énorme et arbitraire, mais il n'est pas absolu car il doit respecter certaines coutumes.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1143000"/>
          </a:xfrm>
        </p:spPr>
        <p:txBody>
          <a:bodyPr>
            <a:normAutofit fontScale="90000"/>
          </a:bodyPr>
          <a:lstStyle/>
          <a:p>
            <a:r>
              <a:rPr lang="fr-FR" dirty="0"/>
              <a:t>II) Versailles, cœur du Royaume de France</a:t>
            </a:r>
          </a:p>
        </p:txBody>
      </p:sp>
      <p:pic>
        <p:nvPicPr>
          <p:cNvPr id="4" name="Image 3" descr="PlanVersaillesChronologieHachette4e1997-150"/>
          <p:cNvPicPr/>
          <p:nvPr/>
        </p:nvPicPr>
        <p:blipFill>
          <a:blip r:embed="rId2"/>
          <a:srcRect/>
          <a:stretch>
            <a:fillRect/>
          </a:stretch>
        </p:blipFill>
        <p:spPr bwMode="auto">
          <a:xfrm>
            <a:off x="721416" y="1061845"/>
            <a:ext cx="5380601" cy="5715000"/>
          </a:xfrm>
          <a:prstGeom prst="rect">
            <a:avLst/>
          </a:prstGeom>
          <a:noFill/>
          <a:ln w="9525">
            <a:noFill/>
            <a:miter lim="800000"/>
            <a:headEnd/>
            <a:tailEnd/>
          </a:ln>
        </p:spPr>
      </p:pic>
      <p:sp>
        <p:nvSpPr>
          <p:cNvPr id="2" name="ZoneTexte 1">
            <a:extLst>
              <a:ext uri="{FF2B5EF4-FFF2-40B4-BE49-F238E27FC236}">
                <a16:creationId xmlns:a16="http://schemas.microsoft.com/office/drawing/2014/main" id="{E9FA2CBF-37F2-DA40-A269-7EC0C47D343C}"/>
              </a:ext>
            </a:extLst>
          </p:cNvPr>
          <p:cNvSpPr txBox="1"/>
          <p:nvPr/>
        </p:nvSpPr>
        <p:spPr>
          <a:xfrm>
            <a:off x="6102017" y="2210765"/>
            <a:ext cx="2810489" cy="1477328"/>
          </a:xfrm>
          <a:prstGeom prst="rect">
            <a:avLst/>
          </a:prstGeom>
          <a:noFill/>
        </p:spPr>
        <p:txBody>
          <a:bodyPr wrap="square" rtlCol="0">
            <a:spAutoFit/>
          </a:bodyPr>
          <a:lstStyle/>
          <a:p>
            <a:r>
              <a:rPr lang="fr-FR" dirty="0"/>
              <a:t>Le château de Versailles ainsi que la vie qui s’y déroulait sont une mise en scène de la monarchie absolue de droit divin.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787078"/>
          </a:xfrm>
        </p:spPr>
        <p:txBody>
          <a:bodyPr>
            <a:normAutofit fontScale="90000"/>
          </a:bodyPr>
          <a:lstStyle/>
          <a:p>
            <a:r>
              <a:rPr lang="fr-FR" dirty="0"/>
              <a:t>III) Les Français sous le règne de Louis XIV</a:t>
            </a:r>
          </a:p>
        </p:txBody>
      </p:sp>
      <p:pic>
        <p:nvPicPr>
          <p:cNvPr id="4" name="Image 3" descr="GravureProtestantsMagnard4e1998-150"/>
          <p:cNvPicPr/>
          <p:nvPr/>
        </p:nvPicPr>
        <p:blipFill>
          <a:blip r:embed="rId2"/>
          <a:srcRect/>
          <a:stretch>
            <a:fillRect/>
          </a:stretch>
        </p:blipFill>
        <p:spPr bwMode="auto">
          <a:xfrm>
            <a:off x="953542" y="680012"/>
            <a:ext cx="7236915" cy="5293170"/>
          </a:xfrm>
          <a:prstGeom prst="rect">
            <a:avLst/>
          </a:prstGeom>
          <a:noFill/>
          <a:ln w="9525">
            <a:noFill/>
            <a:miter lim="800000"/>
            <a:headEnd/>
            <a:tailEnd/>
          </a:ln>
        </p:spPr>
      </p:pic>
      <p:sp>
        <p:nvSpPr>
          <p:cNvPr id="2" name="ZoneTexte 1">
            <a:extLst>
              <a:ext uri="{FF2B5EF4-FFF2-40B4-BE49-F238E27FC236}">
                <a16:creationId xmlns:a16="http://schemas.microsoft.com/office/drawing/2014/main" id="{8DE08F85-A9B5-BB47-99DC-9C21C351BF7E}"/>
              </a:ext>
            </a:extLst>
          </p:cNvPr>
          <p:cNvSpPr txBox="1"/>
          <p:nvPr/>
        </p:nvSpPr>
        <p:spPr>
          <a:xfrm>
            <a:off x="300942" y="5973182"/>
            <a:ext cx="8437944" cy="923330"/>
          </a:xfrm>
          <a:prstGeom prst="rect">
            <a:avLst/>
          </a:prstGeom>
          <a:noFill/>
        </p:spPr>
        <p:txBody>
          <a:bodyPr wrap="square" rtlCol="0">
            <a:spAutoFit/>
          </a:bodyPr>
          <a:lstStyle/>
          <a:p>
            <a:pPr algn="just"/>
            <a:r>
              <a:rPr lang="fr-FR" dirty="0"/>
              <a:t>Sous le règne de Louis XIV, le peuple souffre, écrasé d’impôts. Avec la révocation de l’édit de Nantes en 1685, les protestants sont persécutés et beaucoup quittent la France. C’est un désastre économique et social.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43CF8-950B-4F4E-9077-3D24C476B2A1}"/>
              </a:ext>
            </a:extLst>
          </p:cNvPr>
          <p:cNvSpPr>
            <a:spLocks noGrp="1"/>
          </p:cNvSpPr>
          <p:nvPr>
            <p:ph type="title"/>
          </p:nvPr>
        </p:nvSpPr>
        <p:spPr>
          <a:xfrm>
            <a:off x="457200" y="102742"/>
            <a:ext cx="8229600" cy="883577"/>
          </a:xfrm>
        </p:spPr>
        <p:txBody>
          <a:bodyPr>
            <a:normAutofit fontScale="90000"/>
          </a:bodyPr>
          <a:lstStyle/>
          <a:p>
            <a:r>
              <a:rPr lang="fr-FR" b="1" dirty="0"/>
              <a:t>IV) La première colonisation française</a:t>
            </a:r>
          </a:p>
        </p:txBody>
      </p:sp>
      <p:sp>
        <p:nvSpPr>
          <p:cNvPr id="3" name="Espace réservé du contenu 2">
            <a:extLst>
              <a:ext uri="{FF2B5EF4-FFF2-40B4-BE49-F238E27FC236}">
                <a16:creationId xmlns:a16="http://schemas.microsoft.com/office/drawing/2014/main" id="{0017ED6B-2829-014A-837A-7EE3DF5B28BE}"/>
              </a:ext>
            </a:extLst>
          </p:cNvPr>
          <p:cNvSpPr>
            <a:spLocks noGrp="1"/>
          </p:cNvSpPr>
          <p:nvPr>
            <p:ph idx="1"/>
          </p:nvPr>
        </p:nvSpPr>
        <p:spPr/>
        <p:txBody>
          <a:bodyPr/>
          <a:lstStyle/>
          <a:p>
            <a:pPr marL="0" indent="0">
              <a:buNone/>
            </a:pPr>
            <a:r>
              <a:rPr lang="fr-FR" dirty="0"/>
              <a:t>Voir diaporama spécifique</a:t>
            </a:r>
          </a:p>
        </p:txBody>
      </p:sp>
    </p:spTree>
    <p:extLst>
      <p:ext uri="{BB962C8B-B14F-4D97-AF65-F5344CB8AC3E}">
        <p14:creationId xmlns:p14="http://schemas.microsoft.com/office/powerpoint/2010/main" val="359235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55090"/>
            <a:ext cx="7772400" cy="1470025"/>
          </a:xfrm>
          <a:ln w="38100">
            <a:solidFill>
              <a:schemeClr val="tx1"/>
            </a:solidFill>
          </a:ln>
        </p:spPr>
        <p:txBody>
          <a:bodyPr/>
          <a:lstStyle/>
          <a:p>
            <a:r>
              <a:rPr lang="fr-FR" dirty="0"/>
              <a:t>François Ier (1515-1547👑)</a:t>
            </a:r>
          </a:p>
        </p:txBody>
      </p:sp>
      <p:sp>
        <p:nvSpPr>
          <p:cNvPr id="3" name="Sous-titre 2"/>
          <p:cNvSpPr>
            <a:spLocks noGrp="1"/>
          </p:cNvSpPr>
          <p:nvPr>
            <p:ph type="subTitle" idx="1"/>
          </p:nvPr>
        </p:nvSpPr>
        <p:spPr>
          <a:xfrm>
            <a:off x="685800" y="3191142"/>
            <a:ext cx="7772400" cy="2612315"/>
          </a:xfrm>
        </p:spPr>
        <p:txBody>
          <a:bodyPr>
            <a:normAutofit/>
          </a:bodyPr>
          <a:lstStyle/>
          <a:p>
            <a:r>
              <a:rPr lang="fr-FR" i="1" dirty="0">
                <a:solidFill>
                  <a:schemeClr val="tx1"/>
                </a:solidFill>
              </a:rPr>
              <a:t>Un protecteur des Arts et des Lettres à la Renaissance</a:t>
            </a:r>
          </a:p>
          <a:p>
            <a:r>
              <a:rPr lang="fr-FR" b="1" dirty="0">
                <a:solidFill>
                  <a:schemeClr val="tx1"/>
                </a:solidFill>
              </a:rPr>
              <a:t>Comment le roi François Ier utilise-t-il la culture et l’art pour montrer sa puissance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I) François Ier, roi de France</a:t>
            </a:r>
          </a:p>
        </p:txBody>
      </p:sp>
      <p:pic>
        <p:nvPicPr>
          <p:cNvPr id="4" name="Image 3" descr="TextOrdVillers1539CM1Belin2016_001_150.jpg"/>
          <p:cNvPicPr>
            <a:picLocks noChangeAspect="1"/>
          </p:cNvPicPr>
          <p:nvPr/>
        </p:nvPicPr>
        <p:blipFill>
          <a:blip r:embed="rId2"/>
          <a:stretch>
            <a:fillRect/>
          </a:stretch>
        </p:blipFill>
        <p:spPr>
          <a:xfrm>
            <a:off x="1764723" y="1811177"/>
            <a:ext cx="5869195" cy="3547159"/>
          </a:xfrm>
          <a:prstGeom prst="rect">
            <a:avLst/>
          </a:prstGeom>
        </p:spPr>
      </p:pic>
      <p:sp>
        <p:nvSpPr>
          <p:cNvPr id="2" name="ZoneTexte 1">
            <a:extLst>
              <a:ext uri="{FF2B5EF4-FFF2-40B4-BE49-F238E27FC236}">
                <a16:creationId xmlns:a16="http://schemas.microsoft.com/office/drawing/2014/main" id="{560285EC-362C-7E43-B03E-639FB7FA102D}"/>
              </a:ext>
            </a:extLst>
          </p:cNvPr>
          <p:cNvSpPr txBox="1"/>
          <p:nvPr/>
        </p:nvSpPr>
        <p:spPr>
          <a:xfrm>
            <a:off x="1145894" y="5845002"/>
            <a:ext cx="2878352" cy="369332"/>
          </a:xfrm>
          <a:prstGeom prst="rect">
            <a:avLst/>
          </a:prstGeom>
          <a:noFill/>
        </p:spPr>
        <p:txBody>
          <a:bodyPr wrap="none" rtlCol="0">
            <a:spAutoFit/>
          </a:bodyPr>
          <a:lstStyle/>
          <a:p>
            <a:r>
              <a:rPr lang="fr-FR" dirty="0"/>
              <a:t>+ guerres (perdues) en Italie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II) François Ier et Léonard de Vinci</a:t>
            </a:r>
          </a:p>
        </p:txBody>
      </p:sp>
      <p:pic>
        <p:nvPicPr>
          <p:cNvPr id="4" name="Image 3" descr="FrancoisIerJeanClouet-24.jpg"/>
          <p:cNvPicPr>
            <a:picLocks noChangeAspect="1"/>
          </p:cNvPicPr>
          <p:nvPr/>
        </p:nvPicPr>
        <p:blipFill>
          <a:blip r:embed="rId2"/>
          <a:stretch>
            <a:fillRect/>
          </a:stretch>
        </p:blipFill>
        <p:spPr>
          <a:xfrm>
            <a:off x="990238" y="1616425"/>
            <a:ext cx="3763094" cy="4920268"/>
          </a:xfrm>
          <a:prstGeom prst="rect">
            <a:avLst/>
          </a:prstGeom>
        </p:spPr>
      </p:pic>
      <p:sp>
        <p:nvSpPr>
          <p:cNvPr id="5" name="ZoneTexte 4"/>
          <p:cNvSpPr txBox="1"/>
          <p:nvPr/>
        </p:nvSpPr>
        <p:spPr>
          <a:xfrm>
            <a:off x="4753332" y="6167361"/>
            <a:ext cx="3778010" cy="369332"/>
          </a:xfrm>
          <a:prstGeom prst="rect">
            <a:avLst/>
          </a:prstGeom>
          <a:noFill/>
        </p:spPr>
        <p:txBody>
          <a:bodyPr wrap="none" rtlCol="0">
            <a:spAutoFit/>
          </a:bodyPr>
          <a:lstStyle/>
          <a:p>
            <a:r>
              <a:rPr lang="fr-FR" dirty="0"/>
              <a:t>François Ier par François Clouet (1530)</a:t>
            </a:r>
          </a:p>
        </p:txBody>
      </p:sp>
      <p:sp>
        <p:nvSpPr>
          <p:cNvPr id="2" name="ZoneTexte 1">
            <a:extLst>
              <a:ext uri="{FF2B5EF4-FFF2-40B4-BE49-F238E27FC236}">
                <a16:creationId xmlns:a16="http://schemas.microsoft.com/office/drawing/2014/main" id="{57CECC0C-82AE-9F44-AE09-74156BB4F99F}"/>
              </a:ext>
            </a:extLst>
          </p:cNvPr>
          <p:cNvSpPr txBox="1"/>
          <p:nvPr/>
        </p:nvSpPr>
        <p:spPr>
          <a:xfrm>
            <a:off x="4861367" y="2419108"/>
            <a:ext cx="4120588" cy="2308324"/>
          </a:xfrm>
          <a:prstGeom prst="rect">
            <a:avLst/>
          </a:prstGeom>
          <a:noFill/>
        </p:spPr>
        <p:txBody>
          <a:bodyPr wrap="square" rtlCol="0">
            <a:spAutoFit/>
          </a:bodyPr>
          <a:lstStyle/>
          <a:p>
            <a:pPr algn="just"/>
            <a:r>
              <a:rPr lang="fr-FR" dirty="0"/>
              <a:t>François Ier favorise la Renaissance en France sur les plans artistique et intellectuel (création du Collège Royal en 1530 et de l’Imprimerie royale en 1538).</a:t>
            </a:r>
          </a:p>
          <a:p>
            <a:pPr algn="just"/>
            <a:r>
              <a:rPr lang="fr-FR" dirty="0"/>
              <a:t>Le personnage de Léonard de Vinci permet de faire le lien entre l’Italie et la France.</a:t>
            </a:r>
          </a:p>
          <a:p>
            <a:r>
              <a:rPr lang="fr-FR"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1143000"/>
          </a:xfrm>
        </p:spPr>
        <p:txBody>
          <a:bodyPr>
            <a:noAutofit/>
          </a:bodyPr>
          <a:lstStyle/>
          <a:p>
            <a:r>
              <a:rPr lang="fr-FR" sz="3600" dirty="0"/>
              <a:t>III) Chambord, expression de la puissance royale</a:t>
            </a:r>
          </a:p>
        </p:txBody>
      </p:sp>
      <p:pic>
        <p:nvPicPr>
          <p:cNvPr id="6" name="Image 5" descr="PhotoChambord5e97Hatier266.jpg"/>
          <p:cNvPicPr>
            <a:picLocks noChangeAspect="1"/>
          </p:cNvPicPr>
          <p:nvPr/>
        </p:nvPicPr>
        <p:blipFill>
          <a:blip r:embed="rId2"/>
          <a:stretch>
            <a:fillRect/>
          </a:stretch>
        </p:blipFill>
        <p:spPr>
          <a:xfrm>
            <a:off x="2057139" y="916176"/>
            <a:ext cx="5526165" cy="3708874"/>
          </a:xfrm>
          <a:prstGeom prst="rect">
            <a:avLst/>
          </a:prstGeom>
        </p:spPr>
      </p:pic>
      <p:pic>
        <p:nvPicPr>
          <p:cNvPr id="7" name="Image 6" descr="TourLanterneChambordReduc2.jpg"/>
          <p:cNvPicPr>
            <a:picLocks noChangeAspect="1"/>
          </p:cNvPicPr>
          <p:nvPr/>
        </p:nvPicPr>
        <p:blipFill>
          <a:blip r:embed="rId3"/>
          <a:stretch>
            <a:fillRect/>
          </a:stretch>
        </p:blipFill>
        <p:spPr>
          <a:xfrm>
            <a:off x="0" y="3664303"/>
            <a:ext cx="2091572" cy="3193697"/>
          </a:xfrm>
          <a:prstGeom prst="rect">
            <a:avLst/>
          </a:prstGeom>
        </p:spPr>
      </p:pic>
      <p:pic>
        <p:nvPicPr>
          <p:cNvPr id="8" name="Image 7" descr="escalier-chambordReduc.jpg"/>
          <p:cNvPicPr>
            <a:picLocks noChangeAspect="1"/>
          </p:cNvPicPr>
          <p:nvPr/>
        </p:nvPicPr>
        <p:blipFill>
          <a:blip r:embed="rId4"/>
          <a:stretch>
            <a:fillRect/>
          </a:stretch>
        </p:blipFill>
        <p:spPr>
          <a:xfrm>
            <a:off x="5382228" y="3999924"/>
            <a:ext cx="3810767" cy="2858075"/>
          </a:xfrm>
          <a:prstGeom prst="rect">
            <a:avLst/>
          </a:prstGeom>
        </p:spPr>
      </p:pic>
      <p:sp>
        <p:nvSpPr>
          <p:cNvPr id="2" name="ZoneTexte 1">
            <a:extLst>
              <a:ext uri="{FF2B5EF4-FFF2-40B4-BE49-F238E27FC236}">
                <a16:creationId xmlns:a16="http://schemas.microsoft.com/office/drawing/2014/main" id="{30E0DC36-6DE7-5046-96AC-9C349CCBDC46}"/>
              </a:ext>
            </a:extLst>
          </p:cNvPr>
          <p:cNvSpPr txBox="1"/>
          <p:nvPr/>
        </p:nvSpPr>
        <p:spPr>
          <a:xfrm>
            <a:off x="50885" y="976740"/>
            <a:ext cx="2040687" cy="2585323"/>
          </a:xfrm>
          <a:prstGeom prst="rect">
            <a:avLst/>
          </a:prstGeom>
          <a:noFill/>
        </p:spPr>
        <p:txBody>
          <a:bodyPr wrap="square" rtlCol="0">
            <a:spAutoFit/>
          </a:bodyPr>
          <a:lstStyle/>
          <a:p>
            <a:r>
              <a:rPr lang="fr-FR" dirty="0"/>
              <a:t>François Ier réside très peu à Chambord, mais y invite son ennemi Charles Quint car ce château met en scène le prestige politique du roi (au centre de tout).</a:t>
            </a:r>
          </a:p>
        </p:txBody>
      </p:sp>
      <p:sp>
        <p:nvSpPr>
          <p:cNvPr id="4" name="ZoneTexte 3">
            <a:extLst>
              <a:ext uri="{FF2B5EF4-FFF2-40B4-BE49-F238E27FC236}">
                <a16:creationId xmlns:a16="http://schemas.microsoft.com/office/drawing/2014/main" id="{84E674C8-4991-B248-B015-70750238019B}"/>
              </a:ext>
            </a:extLst>
          </p:cNvPr>
          <p:cNvSpPr txBox="1"/>
          <p:nvPr/>
        </p:nvSpPr>
        <p:spPr>
          <a:xfrm>
            <a:off x="2349661" y="5657670"/>
            <a:ext cx="3032567" cy="1200329"/>
          </a:xfrm>
          <a:prstGeom prst="rect">
            <a:avLst/>
          </a:prstGeom>
          <a:noFill/>
        </p:spPr>
        <p:txBody>
          <a:bodyPr wrap="square" rtlCol="0">
            <a:spAutoFit/>
          </a:bodyPr>
          <a:lstStyle/>
          <a:p>
            <a:pPr algn="r"/>
            <a:r>
              <a:rPr lang="fr-FR" dirty="0"/>
              <a:t>L’escalier à double hélice de Chambord a été dessiné par Léonard de Vinci (mort avant la construction)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efevre-aux-petits-soins-pour-la-tour-lanterne_refer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534" y="956728"/>
            <a:ext cx="7620000" cy="4673600"/>
          </a:xfrm>
          <a:prstGeom prst="rect">
            <a:avLst/>
          </a:prstGeom>
        </p:spPr>
      </p:pic>
      <p:pic>
        <p:nvPicPr>
          <p:cNvPr id="3" name="Image 2" descr="TourLanterneChambordFleurdeLysReduc cop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575" y="0"/>
            <a:ext cx="4543425" cy="6858000"/>
          </a:xfrm>
          <a:prstGeom prst="rect">
            <a:avLst/>
          </a:prstGeom>
        </p:spPr>
      </p:pic>
    </p:spTree>
    <p:extLst>
      <p:ext uri="{BB962C8B-B14F-4D97-AF65-F5344CB8AC3E}">
        <p14:creationId xmlns:p14="http://schemas.microsoft.com/office/powerpoint/2010/main" val="145749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54580"/>
            <a:ext cx="7772400" cy="1470025"/>
          </a:xfrm>
          <a:ln w="38100">
            <a:solidFill>
              <a:schemeClr val="tx1"/>
            </a:solidFill>
          </a:ln>
        </p:spPr>
        <p:txBody>
          <a:bodyPr/>
          <a:lstStyle/>
          <a:p>
            <a:r>
              <a:rPr lang="fr-FR" dirty="0"/>
              <a:t>Henri IV (1594-1610👑)</a:t>
            </a:r>
          </a:p>
        </p:txBody>
      </p:sp>
      <p:sp>
        <p:nvSpPr>
          <p:cNvPr id="3" name="Sous-titre 2"/>
          <p:cNvSpPr>
            <a:spLocks noGrp="1"/>
          </p:cNvSpPr>
          <p:nvPr>
            <p:ph type="subTitle" idx="1"/>
          </p:nvPr>
        </p:nvSpPr>
        <p:spPr>
          <a:xfrm>
            <a:off x="1616272" y="2411628"/>
            <a:ext cx="6402112" cy="1752600"/>
          </a:xfrm>
        </p:spPr>
        <p:txBody>
          <a:bodyPr/>
          <a:lstStyle/>
          <a:p>
            <a:r>
              <a:rPr lang="fr-FR" dirty="0">
                <a:solidFill>
                  <a:schemeClr val="tx1"/>
                </a:solidFill>
              </a:rPr>
              <a:t>et l’Edit de Nantes (1598)</a:t>
            </a:r>
          </a:p>
          <a:p>
            <a:r>
              <a:rPr lang="fr-FR" b="1" dirty="0">
                <a:solidFill>
                  <a:schemeClr val="tx1"/>
                </a:solidFill>
              </a:rPr>
              <a:t>Quel est le rôle du roi Henri IV dans les Guerres de Religion ?</a:t>
            </a:r>
          </a:p>
        </p:txBody>
      </p:sp>
      <p:pic>
        <p:nvPicPr>
          <p:cNvPr id="4" name="Image 3" descr="165px-Henri_IV_par_François_Quesnel.jpeg"/>
          <p:cNvPicPr>
            <a:picLocks noChangeAspect="1"/>
          </p:cNvPicPr>
          <p:nvPr/>
        </p:nvPicPr>
        <p:blipFill>
          <a:blip r:embed="rId2"/>
          <a:stretch>
            <a:fillRect/>
          </a:stretch>
        </p:blipFill>
        <p:spPr>
          <a:xfrm>
            <a:off x="370800" y="3624580"/>
            <a:ext cx="2095500" cy="3048000"/>
          </a:xfrm>
          <a:prstGeom prst="rect">
            <a:avLst/>
          </a:prstGeom>
          <a:ln w="34925">
            <a:solidFill>
              <a:schemeClr val="tx1"/>
            </a:solidFill>
          </a:ln>
        </p:spPr>
      </p:pic>
      <p:sp>
        <p:nvSpPr>
          <p:cNvPr id="5" name="ZoneTexte 4"/>
          <p:cNvSpPr txBox="1"/>
          <p:nvPr/>
        </p:nvSpPr>
        <p:spPr>
          <a:xfrm>
            <a:off x="2466300" y="6303248"/>
            <a:ext cx="938816" cy="369332"/>
          </a:xfrm>
          <a:prstGeom prst="rect">
            <a:avLst/>
          </a:prstGeom>
          <a:noFill/>
        </p:spPr>
        <p:txBody>
          <a:bodyPr wrap="none" rtlCol="0">
            <a:spAutoFit/>
          </a:bodyPr>
          <a:lstStyle/>
          <a:p>
            <a:r>
              <a:rPr lang="fr-FR" dirty="0"/>
              <a:t>En 1602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74638"/>
            <a:ext cx="9144000" cy="1143000"/>
          </a:xfrm>
        </p:spPr>
        <p:txBody>
          <a:bodyPr>
            <a:noAutofit/>
          </a:bodyPr>
          <a:lstStyle/>
          <a:p>
            <a:r>
              <a:rPr lang="fr-FR" sz="3800" dirty="0"/>
              <a:t>I) Catholiques et protestants dans le Royaume de France au milieu du XVIe siècle</a:t>
            </a:r>
          </a:p>
        </p:txBody>
      </p:sp>
      <p:pic>
        <p:nvPicPr>
          <p:cNvPr id="4" name="Image 3" descr="IndulgencesCranach1546CM1Belin2016_002_150.jpg"/>
          <p:cNvPicPr>
            <a:picLocks noChangeAspect="1"/>
          </p:cNvPicPr>
          <p:nvPr/>
        </p:nvPicPr>
        <p:blipFill>
          <a:blip r:embed="rId2"/>
          <a:stretch>
            <a:fillRect/>
          </a:stretch>
        </p:blipFill>
        <p:spPr>
          <a:xfrm>
            <a:off x="73465" y="2215192"/>
            <a:ext cx="3175000" cy="3784600"/>
          </a:xfrm>
          <a:prstGeom prst="rect">
            <a:avLst/>
          </a:prstGeom>
        </p:spPr>
      </p:pic>
      <p:pic>
        <p:nvPicPr>
          <p:cNvPr id="5" name="Image 4" descr="Macintosh HD:Users:jean-louislaubry:Documents:ESPE-IUFM:UE12_UE22_EC2_M1MEEF:UE22EC2_TD1_Histoire_Renaissance:DossierImagesGrandesDécouvertesRenaissance:RenaissanceReligieuse:GravProtCathXVIHatCM1-2006-10-150.jpg"/>
          <p:cNvPicPr/>
          <p:nvPr/>
        </p:nvPicPr>
        <p:blipFill>
          <a:blip r:embed="rId3"/>
          <a:srcRect/>
          <a:stretch>
            <a:fillRect/>
          </a:stretch>
        </p:blipFill>
        <p:spPr bwMode="auto">
          <a:xfrm>
            <a:off x="3329596" y="1639539"/>
            <a:ext cx="5814404" cy="3999127"/>
          </a:xfrm>
          <a:prstGeom prst="rect">
            <a:avLst/>
          </a:prstGeom>
          <a:noFill/>
          <a:ln w="9525">
            <a:noFill/>
            <a:miter lim="800000"/>
            <a:headEnd/>
            <a:tailEnd/>
          </a:ln>
        </p:spPr>
      </p:pic>
      <p:pic>
        <p:nvPicPr>
          <p:cNvPr id="6" name="Image 5" descr="Le Pape signant et vendant des indulgences par Lucas Cranach l’Ancien d’après le Passional Christi und Antichristi de Martin Luther (1521)-200..jpg"/>
          <p:cNvPicPr>
            <a:picLocks noChangeAspect="1"/>
          </p:cNvPicPr>
          <p:nvPr/>
        </p:nvPicPr>
        <p:blipFill>
          <a:blip r:embed="rId4"/>
          <a:stretch>
            <a:fillRect/>
          </a:stretch>
        </p:blipFill>
        <p:spPr>
          <a:xfrm>
            <a:off x="73465" y="1423879"/>
            <a:ext cx="3175000" cy="3945562"/>
          </a:xfrm>
          <a:prstGeom prst="rect">
            <a:avLst/>
          </a:prstGeom>
        </p:spPr>
      </p:pic>
      <p:sp>
        <p:nvSpPr>
          <p:cNvPr id="2" name="ZoneTexte 1">
            <a:extLst>
              <a:ext uri="{FF2B5EF4-FFF2-40B4-BE49-F238E27FC236}">
                <a16:creationId xmlns:a16="http://schemas.microsoft.com/office/drawing/2014/main" id="{B34CC978-E380-574C-A3D9-5688AB90B030}"/>
              </a:ext>
            </a:extLst>
          </p:cNvPr>
          <p:cNvSpPr txBox="1"/>
          <p:nvPr/>
        </p:nvSpPr>
        <p:spPr>
          <a:xfrm>
            <a:off x="0" y="6339439"/>
            <a:ext cx="9251956" cy="369332"/>
          </a:xfrm>
          <a:prstGeom prst="rect">
            <a:avLst/>
          </a:prstGeom>
          <a:noFill/>
        </p:spPr>
        <p:txBody>
          <a:bodyPr wrap="none" rtlCol="0">
            <a:spAutoFit/>
          </a:bodyPr>
          <a:lstStyle/>
          <a:p>
            <a:r>
              <a:rPr lang="fr-FR" dirty="0"/>
              <a:t>Henri de Navarre est un membre de la famille royale converti à la religion chrétienne protestante.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2734"/>
            <a:ext cx="9144000" cy="1143000"/>
          </a:xfrm>
        </p:spPr>
        <p:txBody>
          <a:bodyPr>
            <a:normAutofit/>
          </a:bodyPr>
          <a:lstStyle/>
          <a:p>
            <a:r>
              <a:rPr lang="fr-FR" sz="3800" dirty="0"/>
              <a:t>II) Henri de Navarre et les Guerres de Religion</a:t>
            </a:r>
          </a:p>
        </p:txBody>
      </p:sp>
      <p:pic>
        <p:nvPicPr>
          <p:cNvPr id="4" name="Image 3" descr="CarteCathoProtestCM1Nath10-150.jpg"/>
          <p:cNvPicPr>
            <a:picLocks noChangeAspect="1"/>
          </p:cNvPicPr>
          <p:nvPr/>
        </p:nvPicPr>
        <p:blipFill>
          <a:blip r:embed="rId2"/>
          <a:stretch>
            <a:fillRect/>
          </a:stretch>
        </p:blipFill>
        <p:spPr>
          <a:xfrm>
            <a:off x="0" y="1689851"/>
            <a:ext cx="3162300" cy="3863975"/>
          </a:xfrm>
          <a:prstGeom prst="rect">
            <a:avLst/>
          </a:prstGeom>
        </p:spPr>
      </p:pic>
      <p:pic>
        <p:nvPicPr>
          <p:cNvPr id="6" name="Image 5" descr="Macintosh HD:Users:jean-louislaubry:Documents:ESPE-IUFM:UE12_UE22_EC2_M1MEEF:UE22EC2_TD1_Histoire_Renaissance:DossierImagesGrandesDécouvertesRenaissance:RenaissanceReligieuse:Saint-Barthelemy Dubois.jpg"/>
          <p:cNvPicPr/>
          <p:nvPr/>
        </p:nvPicPr>
        <p:blipFill>
          <a:blip r:embed="rId3"/>
          <a:srcRect/>
          <a:stretch>
            <a:fillRect/>
          </a:stretch>
        </p:blipFill>
        <p:spPr bwMode="auto">
          <a:xfrm>
            <a:off x="3162300" y="1767396"/>
            <a:ext cx="5981700" cy="3690658"/>
          </a:xfrm>
          <a:prstGeom prst="rect">
            <a:avLst/>
          </a:prstGeom>
          <a:noFill/>
          <a:ln w="9525">
            <a:noFill/>
            <a:miter lim="800000"/>
            <a:headEnd/>
            <a:tailEnd/>
          </a:ln>
        </p:spPr>
      </p:pic>
      <p:sp>
        <p:nvSpPr>
          <p:cNvPr id="5" name="ZoneTexte 4">
            <a:extLst>
              <a:ext uri="{FF2B5EF4-FFF2-40B4-BE49-F238E27FC236}">
                <a16:creationId xmlns:a16="http://schemas.microsoft.com/office/drawing/2014/main" id="{36FF5F25-4210-DE41-A05F-8A821B42C77C}"/>
              </a:ext>
            </a:extLst>
          </p:cNvPr>
          <p:cNvSpPr txBox="1"/>
          <p:nvPr/>
        </p:nvSpPr>
        <p:spPr>
          <a:xfrm>
            <a:off x="0" y="5875050"/>
            <a:ext cx="9144000" cy="646331"/>
          </a:xfrm>
          <a:prstGeom prst="rect">
            <a:avLst/>
          </a:prstGeom>
          <a:noFill/>
        </p:spPr>
        <p:txBody>
          <a:bodyPr wrap="square" rtlCol="0">
            <a:spAutoFit/>
          </a:bodyPr>
          <a:lstStyle/>
          <a:p>
            <a:r>
              <a:rPr lang="fr-FR" dirty="0"/>
              <a:t>Henri de Navarre est un des chefs du parti protestant. Il est épargné lors du massacre de la </a:t>
            </a:r>
            <a:r>
              <a:rPr lang="fr-FR" dirty="0" err="1"/>
              <a:t>Saint-Barthélémy</a:t>
            </a:r>
            <a:r>
              <a:rPr lang="fr-FR" dirty="0"/>
              <a:t> car il appartient à la famille royale.</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AD89738F5014ABFC819B79A86F598" ma:contentTypeVersion="2" ma:contentTypeDescription="Create a new document." ma:contentTypeScope="" ma:versionID="6fd65dc4575af5f489083bac50c5ac56">
  <xsd:schema xmlns:xsd="http://www.w3.org/2001/XMLSchema" xmlns:xs="http://www.w3.org/2001/XMLSchema" xmlns:p="http://schemas.microsoft.com/office/2006/metadata/properties" xmlns:ns2="e72cf73f-4e2e-46e5-86c4-15e9d219785c" targetNamespace="http://schemas.microsoft.com/office/2006/metadata/properties" ma:root="true" ma:fieldsID="bd04244698cfb7d8704c1f5e03b529cb" ns2:_="">
    <xsd:import namespace="e72cf73f-4e2e-46e5-86c4-15e9d21978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cf73f-4e2e-46e5-86c4-15e9d2197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E1D4B7-178B-4DF4-A5C8-C66332FCB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cf73f-4e2e-46e5-86c4-15e9d2197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AA7FDB-60F2-46AC-AA9E-1CCAE50ECD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ECD8CC-16E8-4AB3-9F5F-DA31F5B1B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TotalTime>
  <Words>484</Words>
  <Application>Microsoft Macintosh PowerPoint</Application>
  <PresentationFormat>Affichage à l'écran (4:3)</PresentationFormat>
  <Paragraphs>37</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Thème Office</vt:lpstr>
      <vt:lpstr>Le temps des rois (2)</vt:lpstr>
      <vt:lpstr>François Ier (1515-1547👑)</vt:lpstr>
      <vt:lpstr>I) François Ier, roi de France</vt:lpstr>
      <vt:lpstr>II) François Ier et Léonard de Vinci</vt:lpstr>
      <vt:lpstr>III) Chambord, expression de la puissance royale</vt:lpstr>
      <vt:lpstr>Présentation PowerPoint</vt:lpstr>
      <vt:lpstr>Henri IV (1594-1610👑)</vt:lpstr>
      <vt:lpstr>I) Catholiques et protestants dans le Royaume de France au milieu du XVIe siècle</vt:lpstr>
      <vt:lpstr>II) Henri de Navarre et les Guerres de Religion</vt:lpstr>
      <vt:lpstr>III) Henri IV et l’Edit de Nantes (1598)</vt:lpstr>
      <vt:lpstr>Louis XIV (1643-1715👑)</vt:lpstr>
      <vt:lpstr>I) Louis XIV, roi de France</vt:lpstr>
      <vt:lpstr>II) Versailles, cœur du Royaume de France</vt:lpstr>
      <vt:lpstr>III) Les Français sous le règne de Louis XIV</vt:lpstr>
      <vt:lpstr>IV) La première colonisation française</vt:lpstr>
    </vt:vector>
  </TitlesOfParts>
  <Company>Iufm Orléans-Tours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premier empire colonial français</dc:title>
  <dc:creator>Jean-Louis LAUBRY</dc:creator>
  <cp:lastModifiedBy>Laubry Jean-Louis</cp:lastModifiedBy>
  <cp:revision>39</cp:revision>
  <dcterms:created xsi:type="dcterms:W3CDTF">2017-11-28T16:40:26Z</dcterms:created>
  <dcterms:modified xsi:type="dcterms:W3CDTF">2020-11-23T17:37:44Z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0x010100C1BAD89738F5014ABFC819B79A86F598</vt:lpwstr>
  </property>
</Properties>
</file>