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60" r:id="rId4"/>
    <p:sldId id="261" r:id="rId5"/>
    <p:sldId id="265" r:id="rId6"/>
    <p:sldId id="262" r:id="rId7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181"/>
    <p:restoredTop sz="94670"/>
  </p:normalViewPr>
  <p:slideViewPr>
    <p:cSldViewPr snapToGrid="0" snapToObjects="1">
      <p:cViewPr varScale="1">
        <p:scale>
          <a:sx n="104" d="100"/>
          <a:sy n="104" d="100"/>
        </p:scale>
        <p:origin x="1296" y="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DF1F4-0139-004E-84D4-D2074A7E33C0}" type="datetimeFigureOut">
              <a:rPr lang="fr-FR" smtClean="0"/>
              <a:t>16/04/2021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57BD7-DAD6-A147-9943-74E15DC0CC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777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DF1F4-0139-004E-84D4-D2074A7E33C0}" type="datetimeFigureOut">
              <a:rPr lang="fr-FR" smtClean="0"/>
              <a:t>16/04/2021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57BD7-DAD6-A147-9943-74E15DC0CC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9019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DF1F4-0139-004E-84D4-D2074A7E33C0}" type="datetimeFigureOut">
              <a:rPr lang="fr-FR" smtClean="0"/>
              <a:t>16/04/2021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57BD7-DAD6-A147-9943-74E15DC0CC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0745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DF1F4-0139-004E-84D4-D2074A7E33C0}" type="datetimeFigureOut">
              <a:rPr lang="fr-FR" smtClean="0"/>
              <a:t>16/04/2021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57BD7-DAD6-A147-9943-74E15DC0CC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5718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DF1F4-0139-004E-84D4-D2074A7E33C0}" type="datetimeFigureOut">
              <a:rPr lang="fr-FR" smtClean="0"/>
              <a:t>16/04/2021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57BD7-DAD6-A147-9943-74E15DC0CC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5582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DF1F4-0139-004E-84D4-D2074A7E33C0}" type="datetimeFigureOut">
              <a:rPr lang="fr-FR" smtClean="0"/>
              <a:t>16/04/2021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57BD7-DAD6-A147-9943-74E15DC0CC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4043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DF1F4-0139-004E-84D4-D2074A7E33C0}" type="datetimeFigureOut">
              <a:rPr lang="fr-FR" smtClean="0"/>
              <a:t>16/04/2021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57BD7-DAD6-A147-9943-74E15DC0CC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3780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DF1F4-0139-004E-84D4-D2074A7E33C0}" type="datetimeFigureOut">
              <a:rPr lang="fr-FR" smtClean="0"/>
              <a:t>16/04/2021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57BD7-DAD6-A147-9943-74E15DC0CC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5113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DF1F4-0139-004E-84D4-D2074A7E33C0}" type="datetimeFigureOut">
              <a:rPr lang="fr-FR" smtClean="0"/>
              <a:t>16/04/2021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57BD7-DAD6-A147-9943-74E15DC0CC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4492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DF1F4-0139-004E-84D4-D2074A7E33C0}" type="datetimeFigureOut">
              <a:rPr lang="fr-FR" smtClean="0"/>
              <a:t>16/04/2021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57BD7-DAD6-A147-9943-74E15DC0CC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3365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DF1F4-0139-004E-84D4-D2074A7E33C0}" type="datetimeFigureOut">
              <a:rPr lang="fr-FR" smtClean="0"/>
              <a:t>16/04/2021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57BD7-DAD6-A147-9943-74E15DC0CC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5891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EDF1F4-0139-004E-84D4-D2074A7E33C0}" type="datetimeFigureOut">
              <a:rPr lang="fr-FR" smtClean="0"/>
              <a:t>16/04/2021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F57BD7-DAD6-A147-9943-74E15DC0CC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3287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ln w="38100" cmpd="sng">
            <a:solidFill>
              <a:schemeClr val="tx1"/>
            </a:solidFill>
          </a:ln>
        </p:spPr>
        <p:txBody>
          <a:bodyPr/>
          <a:lstStyle/>
          <a:p>
            <a:r>
              <a:rPr lang="fr-FR" b="1" dirty="0">
                <a:solidFill>
                  <a:srgbClr val="000000"/>
                </a:solidFill>
              </a:rPr>
              <a:t>L’utilisation de l’image filmique </a:t>
            </a:r>
            <a:br>
              <a:rPr lang="fr-FR" b="1" dirty="0">
                <a:solidFill>
                  <a:srgbClr val="000000"/>
                </a:solidFill>
              </a:rPr>
            </a:br>
            <a:r>
              <a:rPr lang="fr-FR" b="1" dirty="0">
                <a:solidFill>
                  <a:srgbClr val="000000"/>
                </a:solidFill>
              </a:rPr>
              <a:t>(cycle 2 – cycle 3)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>
                <a:solidFill>
                  <a:srgbClr val="0432FF"/>
                </a:solidFill>
              </a:rPr>
              <a:t>Réflexion méthodologique</a:t>
            </a:r>
          </a:p>
          <a:p>
            <a:r>
              <a:rPr lang="fr-FR" dirty="0">
                <a:solidFill>
                  <a:srgbClr val="0432FF"/>
                </a:solidFill>
              </a:rPr>
              <a:t> et conseils d’utilisation</a:t>
            </a:r>
          </a:p>
        </p:txBody>
      </p:sp>
    </p:spTree>
    <p:extLst>
      <p:ext uri="{BB962C8B-B14F-4D97-AF65-F5344CB8AC3E}">
        <p14:creationId xmlns:p14="http://schemas.microsoft.com/office/powerpoint/2010/main" val="1603633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8613" y="27664"/>
            <a:ext cx="8732198" cy="1143000"/>
          </a:xfrm>
        </p:spPr>
        <p:txBody>
          <a:bodyPr>
            <a:normAutofit/>
          </a:bodyPr>
          <a:lstStyle/>
          <a:p>
            <a:r>
              <a:rPr lang="fr-FR" b="1" dirty="0">
                <a:solidFill>
                  <a:srgbClr val="0432FF"/>
                </a:solidFill>
              </a:rPr>
              <a:t>Différents types de « films »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23087"/>
            <a:ext cx="8263467" cy="553491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fr-FR" u="sng" dirty="0"/>
              <a:t>Les films documentaires </a:t>
            </a:r>
            <a:r>
              <a:rPr lang="fr-FR" dirty="0"/>
              <a:t>(à vocation pédagogique ou non)</a:t>
            </a:r>
          </a:p>
          <a:p>
            <a:pPr marL="0" indent="0" algn="just">
              <a:buNone/>
            </a:pPr>
            <a:r>
              <a:rPr lang="fr-FR" dirty="0"/>
              <a:t>( ex : série </a:t>
            </a:r>
            <a:r>
              <a:rPr lang="fr-FR" i="1" dirty="0"/>
              <a:t>Apocalypse </a:t>
            </a:r>
            <a:r>
              <a:rPr lang="fr-FR" dirty="0"/>
              <a:t>connue mais contestable)</a:t>
            </a:r>
          </a:p>
          <a:p>
            <a:pPr algn="just"/>
            <a:r>
              <a:rPr lang="fr-FR" u="sng" dirty="0"/>
              <a:t>Les archives filmiques</a:t>
            </a:r>
          </a:p>
          <a:p>
            <a:pPr marL="0" indent="0" algn="just">
              <a:buNone/>
            </a:pPr>
            <a:r>
              <a:rPr lang="fr-FR" dirty="0"/>
              <a:t>( ex : les actualités cinématographiques, le témoignage)</a:t>
            </a:r>
          </a:p>
          <a:p>
            <a:pPr algn="just"/>
            <a:r>
              <a:rPr lang="fr-FR" u="sng" dirty="0"/>
              <a:t>Les films de fiction</a:t>
            </a:r>
          </a:p>
          <a:p>
            <a:pPr marL="0" indent="0" algn="just">
              <a:buNone/>
            </a:pPr>
            <a:r>
              <a:rPr lang="fr-FR" dirty="0"/>
              <a:t>(ex : </a:t>
            </a:r>
            <a:r>
              <a:rPr lang="fr-FR" i="1" dirty="0"/>
              <a:t>Charlot soldat </a:t>
            </a:r>
            <a:r>
              <a:rPr lang="fr-FR" dirty="0"/>
              <a:t>de Charlie Chaplin (1918))</a:t>
            </a:r>
          </a:p>
          <a:p>
            <a:pPr algn="just"/>
            <a:r>
              <a:rPr lang="fr-FR" u="sng" dirty="0"/>
              <a:t>Les films de reconstitution historique</a:t>
            </a:r>
          </a:p>
          <a:p>
            <a:pPr marL="0" indent="0" algn="just">
              <a:buNone/>
            </a:pPr>
            <a:r>
              <a:rPr lang="fr-FR" dirty="0"/>
              <a:t>(ex : </a:t>
            </a:r>
            <a:r>
              <a:rPr lang="fr-FR" i="1" dirty="0"/>
              <a:t>La Révolution Française </a:t>
            </a:r>
            <a:r>
              <a:rPr lang="fr-FR" dirty="0"/>
              <a:t>de Robert Enrico (1988))</a:t>
            </a:r>
          </a:p>
        </p:txBody>
      </p:sp>
    </p:spTree>
    <p:extLst>
      <p:ext uri="{BB962C8B-B14F-4D97-AF65-F5344CB8AC3E}">
        <p14:creationId xmlns:p14="http://schemas.microsoft.com/office/powerpoint/2010/main" val="4126817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3999" cy="1722110"/>
          </a:xfrm>
        </p:spPr>
        <p:txBody>
          <a:bodyPr>
            <a:normAutofit/>
          </a:bodyPr>
          <a:lstStyle/>
          <a:p>
            <a:r>
              <a:rPr lang="fr-FR" b="1" dirty="0">
                <a:solidFill>
                  <a:srgbClr val="0432FF"/>
                </a:solidFill>
              </a:rPr>
              <a:t>Deux angles d’attaque (complémentaires)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965640"/>
            <a:ext cx="8686801" cy="433136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r-FR" dirty="0"/>
              <a:t>• </a:t>
            </a:r>
            <a:r>
              <a:rPr lang="fr-FR" u="sng" dirty="0"/>
              <a:t>Au premier degré</a:t>
            </a:r>
            <a:r>
              <a:rPr lang="fr-FR" dirty="0"/>
              <a:t>, une exploitation pour son contenu informatif</a:t>
            </a:r>
          </a:p>
          <a:p>
            <a:pPr marL="0" indent="0">
              <a:buNone/>
            </a:pPr>
            <a:r>
              <a:rPr lang="fr-FR" b="1" dirty="0">
                <a:solidFill>
                  <a:srgbClr val="FF0000"/>
                </a:solidFill>
              </a:rPr>
              <a:t>Le fond </a:t>
            </a:r>
            <a:r>
              <a:rPr lang="fr-FR" dirty="0"/>
              <a:t>(le message véhiculé)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• </a:t>
            </a:r>
            <a:r>
              <a:rPr lang="fr-FR" u="sng" dirty="0"/>
              <a:t>Au deuxième degré</a:t>
            </a:r>
            <a:r>
              <a:rPr lang="fr-FR" dirty="0"/>
              <a:t>, une exploitation dans le cadre de </a:t>
            </a:r>
            <a:r>
              <a:rPr lang="fr-FR" b="1" dirty="0"/>
              <a:t>l’éducation à l’image</a:t>
            </a:r>
            <a:r>
              <a:rPr lang="fr-FR" dirty="0"/>
              <a:t> et de </a:t>
            </a:r>
            <a:r>
              <a:rPr lang="fr-FR" b="1" dirty="0"/>
              <a:t>l’éveil à l’esprit critique</a:t>
            </a:r>
          </a:p>
          <a:p>
            <a:pPr marL="0" indent="0">
              <a:buNone/>
            </a:pPr>
            <a:r>
              <a:rPr lang="fr-FR" b="1" dirty="0">
                <a:solidFill>
                  <a:srgbClr val="FF0000"/>
                </a:solidFill>
              </a:rPr>
              <a:t>La forme </a:t>
            </a:r>
            <a:r>
              <a:rPr lang="fr-FR" dirty="0"/>
              <a:t>(la prise en compte du support et de sa construction/une prise de recul/</a:t>
            </a:r>
            <a:r>
              <a:rPr lang="fr-FR" b="1" dirty="0">
                <a:solidFill>
                  <a:srgbClr val="FF0000"/>
                </a:solidFill>
              </a:rPr>
              <a:t>traitement du fond</a:t>
            </a:r>
            <a:r>
              <a:rPr lang="fr-F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77265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8613" y="61"/>
            <a:ext cx="8732198" cy="1143000"/>
          </a:xfrm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0432FF"/>
                </a:solidFill>
              </a:rPr>
              <a:t>Conditions d’utilisation et précautions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24010" y="1322024"/>
            <a:ext cx="8919989" cy="5535976"/>
          </a:xfrm>
        </p:spPr>
        <p:txBody>
          <a:bodyPr>
            <a:normAutofit/>
          </a:bodyPr>
          <a:lstStyle/>
          <a:p>
            <a:pPr marL="0" algn="just">
              <a:spcBef>
                <a:spcPts val="2472"/>
              </a:spcBef>
            </a:pPr>
            <a:r>
              <a:rPr lang="fr-FR" sz="2800" dirty="0"/>
              <a:t>la </a:t>
            </a:r>
            <a:r>
              <a:rPr lang="fr-FR" sz="2800" b="1" dirty="0">
                <a:solidFill>
                  <a:srgbClr val="0432FF"/>
                </a:solidFill>
              </a:rPr>
              <a:t>nécessité de concevoir une « interrogation » </a:t>
            </a:r>
            <a:r>
              <a:rPr lang="fr-FR" sz="2800" dirty="0"/>
              <a:t>du support filmique</a:t>
            </a:r>
          </a:p>
          <a:p>
            <a:pPr marL="0" indent="0" algn="just">
              <a:spcBef>
                <a:spcPts val="2472"/>
              </a:spcBef>
              <a:buNone/>
            </a:pPr>
            <a:r>
              <a:rPr lang="fr-FR" sz="2800" dirty="0"/>
              <a:t>- Des questions </a:t>
            </a:r>
            <a:r>
              <a:rPr lang="fr-FR" sz="2800" b="1" dirty="0">
                <a:solidFill>
                  <a:srgbClr val="0432FF"/>
                </a:solidFill>
              </a:rPr>
              <a:t>sur le fond et le sens </a:t>
            </a:r>
            <a:r>
              <a:rPr lang="fr-FR" sz="2800" dirty="0"/>
              <a:t>des scènes montrées</a:t>
            </a:r>
          </a:p>
          <a:p>
            <a:pPr marL="0" indent="0" algn="just">
              <a:spcBef>
                <a:spcPts val="2472"/>
              </a:spcBef>
              <a:buNone/>
            </a:pPr>
            <a:r>
              <a:rPr lang="fr-FR" sz="2800" dirty="0"/>
              <a:t>- Si possible des questions </a:t>
            </a:r>
            <a:r>
              <a:rPr lang="fr-FR" sz="2800" b="1" dirty="0">
                <a:solidFill>
                  <a:srgbClr val="0432FF"/>
                </a:solidFill>
              </a:rPr>
              <a:t>sur le support</a:t>
            </a:r>
            <a:r>
              <a:rPr lang="fr-FR" sz="2800" dirty="0"/>
              <a:t>, la bande son, les images, le cadrage, la succession des images (montage)</a:t>
            </a:r>
          </a:p>
          <a:p>
            <a:pPr marL="0" indent="0" algn="just">
              <a:spcBef>
                <a:spcPts val="2472"/>
              </a:spcBef>
              <a:buNone/>
            </a:pPr>
            <a:r>
              <a:rPr lang="fr-FR" sz="2800" dirty="0"/>
              <a:t>- </a:t>
            </a:r>
            <a:r>
              <a:rPr lang="fr-FR" sz="2800" b="1" dirty="0"/>
              <a:t>Selon les cas, partir des sens, de l’émotion suscitée, de l’effet créé </a:t>
            </a:r>
            <a:r>
              <a:rPr lang="fr-FR" sz="2800" dirty="0"/>
              <a:t>pour amener une prise de conscience de l’origine de l’effet (éléments mis en place par l’auteur pour créer cet effet sur le spectateur)</a:t>
            </a:r>
          </a:p>
        </p:txBody>
      </p:sp>
    </p:spTree>
    <p:extLst>
      <p:ext uri="{BB962C8B-B14F-4D97-AF65-F5344CB8AC3E}">
        <p14:creationId xmlns:p14="http://schemas.microsoft.com/office/powerpoint/2010/main" val="1269001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8613" y="61"/>
            <a:ext cx="8732198" cy="1143000"/>
          </a:xfrm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0432FF"/>
                </a:solidFill>
              </a:rPr>
              <a:t>Conditions d’utilisation et précautions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24010" y="1046747"/>
            <a:ext cx="8919989" cy="558815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dirty="0"/>
              <a:t>• sauf exception</a:t>
            </a:r>
            <a:r>
              <a:rPr lang="fr-FR" b="1" dirty="0"/>
              <a:t>, </a:t>
            </a:r>
            <a:r>
              <a:rPr lang="fr-FR" b="1" dirty="0">
                <a:solidFill>
                  <a:srgbClr val="0432FF"/>
                </a:solidFill>
              </a:rPr>
              <a:t>choisir des extraits courts </a:t>
            </a:r>
            <a:r>
              <a:rPr lang="fr-FR" b="1" dirty="0"/>
              <a:t>(quelques minutes), </a:t>
            </a:r>
            <a:r>
              <a:rPr lang="fr-FR" b="1" dirty="0">
                <a:solidFill>
                  <a:srgbClr val="0432FF"/>
                </a:solidFill>
              </a:rPr>
              <a:t>passés au moins deux fois</a:t>
            </a:r>
            <a:r>
              <a:rPr lang="fr-FR" dirty="0"/>
              <a:t>, </a:t>
            </a:r>
          </a:p>
          <a:p>
            <a:pPr marL="0" indent="0" algn="just">
              <a:buNone/>
            </a:pPr>
            <a:r>
              <a:rPr lang="fr-FR" dirty="0"/>
              <a:t>- Prévoir </a:t>
            </a:r>
            <a:r>
              <a:rPr lang="fr-FR" u="sng" dirty="0"/>
              <a:t>au moins une première vision sans questionnement préalable </a:t>
            </a:r>
            <a:r>
              <a:rPr lang="fr-FR" dirty="0"/>
              <a:t>sur le support</a:t>
            </a:r>
          </a:p>
          <a:p>
            <a:pPr marL="0" indent="0" algn="just">
              <a:buNone/>
            </a:pPr>
            <a:r>
              <a:rPr lang="fr-FR" dirty="0"/>
              <a:t>(pour ne pas orienter le regard)</a:t>
            </a:r>
          </a:p>
          <a:p>
            <a:pPr marL="0" indent="0" algn="just">
              <a:buNone/>
            </a:pPr>
            <a:r>
              <a:rPr lang="fr-FR" dirty="0"/>
              <a:t>- Possibilité de </a:t>
            </a:r>
            <a:r>
              <a:rPr lang="fr-FR" u="sng" dirty="0"/>
              <a:t>définir ou fournir un questionnement seulement après le premier passage</a:t>
            </a:r>
          </a:p>
          <a:p>
            <a:pPr algn="just">
              <a:buFontTx/>
              <a:buChar char="-"/>
            </a:pPr>
            <a:r>
              <a:rPr lang="fr-FR" dirty="0"/>
              <a:t>Possibilité de </a:t>
            </a:r>
            <a:r>
              <a:rPr lang="fr-FR" u="sng" dirty="0"/>
              <a:t>jouer avec la bande-son </a:t>
            </a:r>
            <a:r>
              <a:rPr lang="fr-FR" dirty="0"/>
              <a:t>(sans, avec)</a:t>
            </a:r>
          </a:p>
          <a:p>
            <a:pPr algn="just">
              <a:buFontTx/>
              <a:buChar char="-"/>
            </a:pPr>
            <a:r>
              <a:rPr lang="fr-FR" dirty="0"/>
              <a:t>Après les deux passages, </a:t>
            </a:r>
            <a:r>
              <a:rPr lang="fr-FR" u="sng" dirty="0"/>
              <a:t>utiliser des arrêts sur image ou des captures d’écran</a:t>
            </a:r>
          </a:p>
        </p:txBody>
      </p:sp>
    </p:spTree>
    <p:extLst>
      <p:ext uri="{BB962C8B-B14F-4D97-AF65-F5344CB8AC3E}">
        <p14:creationId xmlns:p14="http://schemas.microsoft.com/office/powerpoint/2010/main" val="4259647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8613" y="27662"/>
            <a:ext cx="8732198" cy="1143000"/>
          </a:xfrm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0432FF"/>
                </a:solidFill>
              </a:rPr>
              <a:t>Diversité des fonctions possibles au cours d’une séance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28600" y="1342436"/>
            <a:ext cx="8686800" cy="5287937"/>
          </a:xfrm>
        </p:spPr>
        <p:txBody>
          <a:bodyPr>
            <a:normAutofit fontScale="77500" lnSpcReduction="20000"/>
          </a:bodyPr>
          <a:lstStyle/>
          <a:p>
            <a:r>
              <a:rPr lang="fr-FR" b="1" dirty="0"/>
              <a:t>Introduction</a:t>
            </a:r>
            <a:r>
              <a:rPr lang="fr-FR" dirty="0"/>
              <a:t> (accroche, un seul passage)</a:t>
            </a:r>
          </a:p>
          <a:p>
            <a:endParaRPr lang="fr-FR" dirty="0"/>
          </a:p>
          <a:p>
            <a:r>
              <a:rPr lang="fr-FR" b="1" dirty="0"/>
              <a:t>Document</a:t>
            </a:r>
            <a:r>
              <a:rPr lang="fr-FR" dirty="0"/>
              <a:t> (central) </a:t>
            </a:r>
            <a:r>
              <a:rPr lang="fr-FR" b="1" dirty="0"/>
              <a:t>de recherche </a:t>
            </a:r>
            <a:r>
              <a:rPr lang="fr-FR" dirty="0"/>
              <a:t>(étude prenant en compte le fond et la forme, double passage impératif)</a:t>
            </a:r>
          </a:p>
          <a:p>
            <a:endParaRPr lang="fr-FR" dirty="0"/>
          </a:p>
          <a:p>
            <a:r>
              <a:rPr lang="fr-FR" b="1" dirty="0"/>
              <a:t>Document complémentaire </a:t>
            </a:r>
            <a:r>
              <a:rPr lang="fr-FR" dirty="0"/>
              <a:t>(en général apport d’informations supplémentaires ou aide à la structuration des connaissances mises en place au préalable dans une remise en commun, un seul passage)</a:t>
            </a:r>
          </a:p>
          <a:p>
            <a:endParaRPr lang="fr-FR" dirty="0"/>
          </a:p>
          <a:p>
            <a:r>
              <a:rPr lang="fr-FR" b="1" dirty="0"/>
              <a:t>Evaluation sommative </a:t>
            </a:r>
            <a:r>
              <a:rPr lang="fr-FR" dirty="0"/>
              <a:t>(ex : fabrication d’un schéma à partir de l’image filmique en géographie)</a:t>
            </a:r>
          </a:p>
          <a:p>
            <a:endParaRPr lang="fr-FR" dirty="0"/>
          </a:p>
          <a:p>
            <a:r>
              <a:rPr lang="fr-FR" b="1" dirty="0"/>
              <a:t>Introduction</a:t>
            </a:r>
            <a:r>
              <a:rPr lang="fr-FR" dirty="0"/>
              <a:t> (premier passage et lecture au 1</a:t>
            </a:r>
            <a:r>
              <a:rPr lang="fr-FR" baseline="30000" dirty="0"/>
              <a:t>er</a:t>
            </a:r>
            <a:r>
              <a:rPr lang="fr-FR" dirty="0"/>
              <a:t> degré) – </a:t>
            </a:r>
            <a:r>
              <a:rPr lang="fr-FR" b="1" dirty="0"/>
              <a:t>Retour en conclusion </a:t>
            </a:r>
            <a:r>
              <a:rPr lang="fr-FR" dirty="0"/>
              <a:t>(deuxième passage avec relecture critique)</a:t>
            </a:r>
          </a:p>
        </p:txBody>
      </p:sp>
    </p:spTree>
    <p:extLst>
      <p:ext uri="{BB962C8B-B14F-4D97-AF65-F5344CB8AC3E}">
        <p14:creationId xmlns:p14="http://schemas.microsoft.com/office/powerpoint/2010/main" val="3726685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434</Words>
  <Application>Microsoft Macintosh PowerPoint</Application>
  <PresentationFormat>Affichage à l'écran (4:3)</PresentationFormat>
  <Paragraphs>40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9" baseType="lpstr">
      <vt:lpstr>Arial</vt:lpstr>
      <vt:lpstr>Calibri</vt:lpstr>
      <vt:lpstr>Thème Office</vt:lpstr>
      <vt:lpstr>L’utilisation de l’image filmique  (cycle 2 – cycle 3)</vt:lpstr>
      <vt:lpstr>Différents types de « films »</vt:lpstr>
      <vt:lpstr>Deux angles d’attaque (complémentaires)</vt:lpstr>
      <vt:lpstr>Conditions d’utilisation et précautions</vt:lpstr>
      <vt:lpstr>Conditions d’utilisation et précautions</vt:lpstr>
      <vt:lpstr>Diversité des fonctions possibles au cours d’une séance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UE 31 EC 2 – TD5</dc:title>
  <dc:creator>jean-louis laubry</dc:creator>
  <cp:lastModifiedBy>Jean-Louis Laubry</cp:lastModifiedBy>
  <cp:revision>67</cp:revision>
  <dcterms:created xsi:type="dcterms:W3CDTF">2016-12-11T08:47:28Z</dcterms:created>
  <dcterms:modified xsi:type="dcterms:W3CDTF">2021-04-16T10:04:44Z</dcterms:modified>
</cp:coreProperties>
</file>