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vml" ContentType="application/vnd.openxmlformats-officedocument.vmlDrawing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4" r:id="rId10"/>
    <p:sldId id="263" r:id="rId11"/>
    <p:sldId id="266" r:id="rId12"/>
    <p:sldId id="267" r:id="rId1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-15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5E71-3ECD-C749-9B3E-1524E0927D8A}" type="datetimeFigureOut">
              <a:rPr lang="fr-FR" smtClean="0"/>
              <a:pPr/>
              <a:t>13/09/20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3B0A-63F3-9C42-B5C9-AF71171C80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5E71-3ECD-C749-9B3E-1524E0927D8A}" type="datetimeFigureOut">
              <a:rPr lang="fr-FR" smtClean="0"/>
              <a:pPr/>
              <a:t>13/09/20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3B0A-63F3-9C42-B5C9-AF71171C80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5E71-3ECD-C749-9B3E-1524E0927D8A}" type="datetimeFigureOut">
              <a:rPr lang="fr-FR" smtClean="0"/>
              <a:pPr/>
              <a:t>13/09/20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3B0A-63F3-9C42-B5C9-AF71171C80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5E71-3ECD-C749-9B3E-1524E0927D8A}" type="datetimeFigureOut">
              <a:rPr lang="fr-FR" smtClean="0"/>
              <a:pPr/>
              <a:t>13/09/20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3B0A-63F3-9C42-B5C9-AF71171C80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5E71-3ECD-C749-9B3E-1524E0927D8A}" type="datetimeFigureOut">
              <a:rPr lang="fr-FR" smtClean="0"/>
              <a:pPr/>
              <a:t>13/09/20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3B0A-63F3-9C42-B5C9-AF71171C80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5E71-3ECD-C749-9B3E-1524E0927D8A}" type="datetimeFigureOut">
              <a:rPr lang="fr-FR" smtClean="0"/>
              <a:pPr/>
              <a:t>13/09/20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3B0A-63F3-9C42-B5C9-AF71171C80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5E71-3ECD-C749-9B3E-1524E0927D8A}" type="datetimeFigureOut">
              <a:rPr lang="fr-FR" smtClean="0"/>
              <a:pPr/>
              <a:t>13/09/20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3B0A-63F3-9C42-B5C9-AF71171C80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5E71-3ECD-C749-9B3E-1524E0927D8A}" type="datetimeFigureOut">
              <a:rPr lang="fr-FR" smtClean="0"/>
              <a:pPr/>
              <a:t>13/09/20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3B0A-63F3-9C42-B5C9-AF71171C80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5E71-3ECD-C749-9B3E-1524E0927D8A}" type="datetimeFigureOut">
              <a:rPr lang="fr-FR" smtClean="0"/>
              <a:pPr/>
              <a:t>13/09/20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3B0A-63F3-9C42-B5C9-AF71171C80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5E71-3ECD-C749-9B3E-1524E0927D8A}" type="datetimeFigureOut">
              <a:rPr lang="fr-FR" smtClean="0"/>
              <a:pPr/>
              <a:t>13/09/20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3B0A-63F3-9C42-B5C9-AF71171C80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5E71-3ECD-C749-9B3E-1524E0927D8A}" type="datetimeFigureOut">
              <a:rPr lang="fr-FR" smtClean="0"/>
              <a:pPr/>
              <a:t>13/09/20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3B0A-63F3-9C42-B5C9-AF71171C80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85E71-3ECD-C749-9B3E-1524E0927D8A}" type="datetimeFigureOut">
              <a:rPr lang="fr-FR" smtClean="0"/>
              <a:pPr/>
              <a:t>13/09/20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83B0A-63F3-9C42-B5C9-AF71171C8023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Relationship Id="rId3" Type="http://schemas.openxmlformats.org/officeDocument/2006/relationships/oleObject" Target="!OLE_LINK3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!OLE_LINK1" TargetMode="External"/><Relationship Id="rId4" Type="http://schemas.openxmlformats.org/officeDocument/2006/relationships/oleObject" Target="!OLE_LINK2" TargetMode="External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conquête de la Gaule par les Romains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60596940"/>
              </p:ext>
            </p:extLst>
          </p:nvPr>
        </p:nvGraphicFramePr>
        <p:xfrm>
          <a:off x="879391" y="925012"/>
          <a:ext cx="7951904" cy="5488373"/>
        </p:xfrm>
        <a:graphic>
          <a:graphicData uri="http://schemas.openxmlformats.org/presentationml/2006/ole">
            <p:oleObj spid="_x0000_s20485" name="Document" r:id="rId3" imgW="25904762" imgH="17879365" progId="Word.Document.12">
              <p:link updateAutomatic="1"/>
            </p:oleObj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1360690" y="6413385"/>
            <a:ext cx="6733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La défaite de Vercingétorix représentée en 1899 (fin du XIXème siècle)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10431" y="-1"/>
            <a:ext cx="88312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Autre support pour la différence fiction/réalité : ce tableau de la fin du XIXème siècle où le peintre imagine la scène alors que la source (César) ne dit rien ou presque sur Vercingétorix.</a:t>
            </a:r>
          </a:p>
          <a:p>
            <a:r>
              <a:rPr lang="fr-FR" dirty="0" smtClean="0"/>
              <a:t>Sa source probable est la manuel de lecture Le Tour de France par deux enfants (1877).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035. TexteCésarRedVercingétorHatier2002C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77" y="410067"/>
            <a:ext cx="3972466" cy="243442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385425" y="1501684"/>
            <a:ext cx="4493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défaite de Vercingétorix racontée par César dans </a:t>
            </a:r>
            <a:r>
              <a:rPr lang="fr-FR" u="sng" dirty="0" smtClean="0"/>
              <a:t>La Guerre des Gaules </a:t>
            </a:r>
            <a:r>
              <a:rPr lang="fr-FR" dirty="0" smtClean="0"/>
              <a:t>(52 av J.-C</a:t>
            </a:r>
            <a:r>
              <a:rPr lang="fr-FR" smtClean="0"/>
              <a:t>.) </a:t>
            </a:r>
            <a:endParaRPr lang="fr-FR" dirty="0"/>
          </a:p>
        </p:txBody>
      </p:sp>
      <p:pic>
        <p:nvPicPr>
          <p:cNvPr id="4" name="Image 3" descr="Vercingétorix-AstérixRVB2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1666" y="3474265"/>
            <a:ext cx="5187049" cy="32062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66741" y="4232441"/>
            <a:ext cx="8901925" cy="293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« Le noble cœur de Vercingétorix n’hésita pas : il résolut de se livrer lui-même. Alors, se parant pour son sacrifice héroïque comme pour une fête, Vercingétorix, revêtu de sa riche armure, monta sur son cheval de bataille. Il fit ouvrir les portes de la ville [d’Alésia] puis s’élança au galop jusqu’à la tente de César. Arrivé en face de son ennemi, il arrêta d’un coup son cheval, d’un bond saute à terre, jette aux pieds du vainqueur ses armes étincelantes d’or et, fièrement, sans un seul mot, attend immobile qu’on l’enchaîne. Vercingétorix avait un beau et noble visage ; sa taille superbe, son allure altière, sa jeunesse produisirent un moment d’émotion dans le camp de César. »</a:t>
            </a:r>
            <a:endParaRPr lang="en-GB" dirty="0" smtClean="0"/>
          </a:p>
          <a:p>
            <a:r>
              <a:rPr lang="fr-FR" dirty="0" smtClean="0"/>
              <a:t>Giordano </a:t>
            </a:r>
            <a:r>
              <a:rPr lang="fr-FR" dirty="0" smtClean="0"/>
              <a:t>Bruno (pseudonyme </a:t>
            </a:r>
            <a:r>
              <a:rPr lang="fr-FR" smtClean="0"/>
              <a:t>d’une écrivaine), </a:t>
            </a:r>
            <a:r>
              <a:rPr lang="fr-FR" u="sng" dirty="0" smtClean="0"/>
              <a:t>Le Tour de France par deux enfants</a:t>
            </a:r>
            <a:r>
              <a:rPr lang="fr-FR" dirty="0" smtClean="0"/>
              <a:t>, 1877.</a:t>
            </a:r>
            <a:endParaRPr lang="en-GB" dirty="0" smtClean="0"/>
          </a:p>
          <a:p>
            <a:endParaRPr lang="fr-FR" dirty="0"/>
          </a:p>
        </p:txBody>
      </p:sp>
      <p:pic>
        <p:nvPicPr>
          <p:cNvPr id="3" name="Image 2" descr="TourdeFranceBruno1èrep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8069" y="1"/>
            <a:ext cx="2648499" cy="4240176"/>
          </a:xfrm>
          <a:prstGeom prst="rect">
            <a:avLst/>
          </a:prstGeom>
        </p:spPr>
      </p:pic>
      <p:pic>
        <p:nvPicPr>
          <p:cNvPr id="4" name="Image 3" descr="TourdeFranceBrunoCouv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27" y="75331"/>
            <a:ext cx="5243558" cy="41571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 descr="030. CarteGuerreGaulesHatier6e-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791" y="955803"/>
            <a:ext cx="4451225" cy="511718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Entre 58 et 52 av J.-C., Jules César a conquis la Gaule. La dernière bataille a eu lieu à Alésia. </a:t>
            </a:r>
          </a:p>
          <a:p>
            <a:pPr marL="0" indent="0">
              <a:buNone/>
            </a:pPr>
            <a:endParaRPr lang="fr-FR" b="1" dirty="0" smtClean="0"/>
          </a:p>
          <a:p>
            <a:pPr marL="0" indent="0">
              <a:buNone/>
            </a:pPr>
            <a:r>
              <a:rPr lang="fr-FR" b="1" dirty="0" smtClean="0"/>
              <a:t>Comment et pourquoi l’armée romaine a-t-elle triomphé des Gaulois ?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bataille d’Alésia</a:t>
            </a:r>
            <a:endParaRPr lang="fr-FR" dirty="0"/>
          </a:p>
        </p:txBody>
      </p:sp>
      <p:pic>
        <p:nvPicPr>
          <p:cNvPr id="3" name="Image 2" descr="032. CartesiègeAlésiaHatier6e-1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717" y="1827581"/>
            <a:ext cx="5530502" cy="38691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Du texte à la maquette</a:t>
            </a:r>
            <a:endParaRPr lang="fr-FR" dirty="0"/>
          </a:p>
        </p:txBody>
      </p:sp>
      <p:pic>
        <p:nvPicPr>
          <p:cNvPr id="3" name="Image 2" descr="033. FortificationsAlésiaHatier6e-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64001"/>
            <a:ext cx="8203330" cy="39829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11917718"/>
              </p:ext>
            </p:extLst>
          </p:nvPr>
        </p:nvGraphicFramePr>
        <p:xfrm>
          <a:off x="1118655" y="1467468"/>
          <a:ext cx="7224240" cy="3454448"/>
        </p:xfrm>
        <a:graphic>
          <a:graphicData uri="http://schemas.openxmlformats.org/presentationml/2006/ole">
            <p:oleObj spid="_x0000_s22536" name="Document" r:id="rId3" imgW="25600000" imgH="12241270" progId="Word.Document.12">
              <p:link updateAutomatic="1"/>
            </p:oleObj>
          </a:graphicData>
        </a:graphic>
      </p:graphicFrame>
      <p:graphicFrame>
        <p:nvGraphicFramePr>
          <p:cNvPr id="2253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58350174"/>
              </p:ext>
            </p:extLst>
          </p:nvPr>
        </p:nvGraphicFramePr>
        <p:xfrm>
          <a:off x="1651000" y="4921916"/>
          <a:ext cx="5842000" cy="1270000"/>
        </p:xfrm>
        <a:graphic>
          <a:graphicData uri="http://schemas.openxmlformats.org/presentationml/2006/ole">
            <p:oleObj spid="_x0000_s22537" name="Document" r:id="rId4" imgW="23365079" imgH="5079365" progId="Word.Document.12">
              <p:link updateAutomatic="1"/>
            </p:oleObj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918954" y="1098136"/>
            <a:ext cx="5935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Exercice :  du texte à la maquette (option : avec des numéros)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iegeAlesiaCEMagnard2013-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3006874" cy="2508608"/>
          </a:xfrm>
          <a:prstGeom prst="rect">
            <a:avLst/>
          </a:prstGeom>
        </p:spPr>
      </p:pic>
      <p:pic>
        <p:nvPicPr>
          <p:cNvPr id="3" name="Image 2" descr="034. DessinAlésiaHatierCycle3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893" y="1943301"/>
            <a:ext cx="5876212" cy="491469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006875" y="1177379"/>
            <a:ext cx="4829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Document(s) de reconstitution offrant une vision d’ ensemble (concrétisation pour les élèves)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997183"/>
            <a:ext cx="8229600" cy="913817"/>
          </a:xfrm>
        </p:spPr>
        <p:txBody>
          <a:bodyPr>
            <a:normAutofit fontScale="90000"/>
          </a:bodyPr>
          <a:lstStyle/>
          <a:p>
            <a:r>
              <a:rPr lang="fr-FR" sz="3556" b="1" dirty="0" smtClean="0"/>
              <a:t>Comment et pourquoi l’armée romaine a-t-elle triomphé des Gaulois ?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022248"/>
            <a:ext cx="8229600" cy="3103916"/>
          </a:xfrm>
        </p:spPr>
        <p:txBody>
          <a:bodyPr/>
          <a:lstStyle/>
          <a:p>
            <a:pPr>
              <a:buFontTx/>
              <a:buChar char="-"/>
            </a:pPr>
            <a:r>
              <a:rPr lang="fr-FR" dirty="0" smtClean="0"/>
              <a:t>Parce que les Gaulois étaient divisés</a:t>
            </a:r>
          </a:p>
          <a:p>
            <a:pPr>
              <a:buFontTx/>
              <a:buChar char="-"/>
            </a:pPr>
            <a:r>
              <a:rPr lang="fr-FR" dirty="0" smtClean="0"/>
              <a:t>Parce que l’armée romaine était disciplinée et très organisée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457200" y="805803"/>
            <a:ext cx="843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Retour au problème de départ et réponse </a:t>
            </a:r>
            <a:r>
              <a:rPr lang="fr-FR" dirty="0" err="1" smtClean="0"/>
              <a:t>généralisante</a:t>
            </a:r>
            <a:r>
              <a:rPr lang="fr-FR" dirty="0" smtClean="0"/>
              <a:t> (à partir du cas du siège d’Alésia)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lurilecturesBDAlixA-Cycle3Nath03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229"/>
            <a:ext cx="4612636" cy="6199933"/>
          </a:xfrm>
          <a:prstGeom prst="rect">
            <a:avLst/>
          </a:prstGeom>
        </p:spPr>
      </p:pic>
      <p:pic>
        <p:nvPicPr>
          <p:cNvPr id="3" name="Image 2" descr="PlurilecturesBDAlixB-Cycle3Nath03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636" y="381228"/>
            <a:ext cx="4509303" cy="6199933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42511" y="6488668"/>
            <a:ext cx="8300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Utilisation possible d’une planche de BD (reconstitution, distinction fiction/réalité)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403</Words>
  <Application>Microsoft Macintosh PowerPoint</Application>
  <PresentationFormat>Présentation à l'écran (4:3)</PresentationFormat>
  <Paragraphs>19</Paragraphs>
  <Slides>12</Slides>
  <Notes>0</Notes>
  <HiddenSlides>0</HiddenSlides>
  <MMClips>0</MMClips>
  <ScaleCrop>false</ScaleCrop>
  <HeadingPairs>
    <vt:vector size="6" baseType="variant">
      <vt:variant>
        <vt:lpstr>Modèle de conception</vt:lpstr>
      </vt:variant>
      <vt:variant>
        <vt:i4>1</vt:i4>
      </vt:variant>
      <vt:variant>
        <vt:lpstr>Liaisons</vt:lpstr>
      </vt:variant>
      <vt:variant>
        <vt:i4>3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Thème Office</vt:lpstr>
      <vt:lpstr>!OLE_LINK1</vt:lpstr>
      <vt:lpstr>!OLE_LINK2</vt:lpstr>
      <vt:lpstr>!OLE_LINK3</vt:lpstr>
      <vt:lpstr>La conquête de la Gaule par les Romains</vt:lpstr>
      <vt:lpstr>Diapositive 2</vt:lpstr>
      <vt:lpstr>Diapositive 3</vt:lpstr>
      <vt:lpstr>La bataille d’Alésia</vt:lpstr>
      <vt:lpstr>Du texte à la maquette</vt:lpstr>
      <vt:lpstr>Diapositive 6</vt:lpstr>
      <vt:lpstr>Diapositive 7</vt:lpstr>
      <vt:lpstr>Comment et pourquoi l’armée romaine a-t-elle triomphé des Gaulois ? </vt:lpstr>
      <vt:lpstr>Diapositive 9</vt:lpstr>
      <vt:lpstr>Diapositive 10</vt:lpstr>
      <vt:lpstr>Diapositive 11</vt:lpstr>
      <vt:lpstr>Diapositive 12</vt:lpstr>
    </vt:vector>
  </TitlesOfParts>
  <Company>Iufm Orléans-Tours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conquête de la Gaule par les Romains</dc:title>
  <dc:creator>Jean-Louis LAUBRY</dc:creator>
  <cp:lastModifiedBy>Jean-Louis LAUBRY</cp:lastModifiedBy>
  <cp:revision>14</cp:revision>
  <dcterms:created xsi:type="dcterms:W3CDTF">2020-09-13T06:19:43Z</dcterms:created>
  <dcterms:modified xsi:type="dcterms:W3CDTF">2020-09-13T06:27:35Z</dcterms:modified>
</cp:coreProperties>
</file>