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5E71-3ECD-C749-9B3E-1524E0927D8A}" type="datetimeFigureOut">
              <a:rPr lang="fr-FR" smtClean="0"/>
              <a:pPr/>
              <a:t>13/09/20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3B0A-63F3-9C42-B5C9-AF71171C802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!OLE_LINK1" TargetMode="External"/><Relationship Id="rId4" Type="http://schemas.openxmlformats.org/officeDocument/2006/relationships/oleObject" Target="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conquête de la Gaule par les Romains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596940"/>
              </p:ext>
            </p:extLst>
          </p:nvPr>
        </p:nvGraphicFramePr>
        <p:xfrm>
          <a:off x="879391" y="925012"/>
          <a:ext cx="7951904" cy="5488373"/>
        </p:xfrm>
        <a:graphic>
          <a:graphicData uri="http://schemas.openxmlformats.org/presentationml/2006/ole">
            <p:oleObj spid="_x0000_s20485" name="Document" r:id="rId3" imgW="25904762" imgH="17879365" progId="Word.Document.12">
              <p:link updateAutomatic="1"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60690" y="6413385"/>
            <a:ext cx="67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défaite de Vercingétorix représentée en 1899 (fin du XIXème siècle)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0431" y="-1"/>
            <a:ext cx="883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Autre support pour la différence fiction/réalité : ce tableau de la fin du XIXème siècle où le peintre imagine la scène alors que la source (César) ne dit rien ou presque sur Vercingétorix.</a:t>
            </a:r>
          </a:p>
          <a:p>
            <a:r>
              <a:rPr lang="fr-FR" dirty="0" smtClean="0"/>
              <a:t>Sa source probable est la manuel de lecture Le Tour de France par deux enfants (1877).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5. TexteCésarRedVercingétorHatier2002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7" y="410067"/>
            <a:ext cx="3972466" cy="24344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85425" y="1501684"/>
            <a:ext cx="449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défaite de Vercingétorix racontée par César dans </a:t>
            </a:r>
            <a:r>
              <a:rPr lang="fr-FR" u="sng" dirty="0" smtClean="0"/>
              <a:t>La Guerre des Gaules </a:t>
            </a:r>
            <a:r>
              <a:rPr lang="fr-FR" dirty="0" smtClean="0"/>
              <a:t>(52 av J.-C</a:t>
            </a:r>
            <a:r>
              <a:rPr lang="fr-FR" smtClean="0"/>
              <a:t>.) </a:t>
            </a:r>
            <a:endParaRPr lang="fr-FR" dirty="0"/>
          </a:p>
        </p:txBody>
      </p:sp>
      <p:pic>
        <p:nvPicPr>
          <p:cNvPr id="4" name="Image 3" descr="Vercingétorix-AstérixRVB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66" y="3474265"/>
            <a:ext cx="5187049" cy="320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6741" y="4232441"/>
            <a:ext cx="8901925" cy="293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« Le noble cœur de Vercingétorix n’hésita pas : il résolut de se livrer lui-même. Alors, se parant pour son sacrifice héroïque comme pour une fête, Vercingétorix, revêtu de sa riche armure, monta sur son cheval de bataille. Il fit ouvrir les portes de la ville [d’Alésia] puis s’élança au galop jusqu’à la tente de César. Arrivé en face de son ennemi, il arrêta d’un coup son cheval, d’un bond saute à terre, jette aux pieds du vainqueur ses armes étincelantes d’or et, fièrement, sans un seul mot, attend immobile qu’on l’enchaîne. Vercingétorix avait un beau et noble visage ; sa taille superbe, son allure altière, sa jeunesse produisirent un moment d’émotion dans le camp de César. »</a:t>
            </a:r>
            <a:endParaRPr lang="en-GB" dirty="0" smtClean="0"/>
          </a:p>
          <a:p>
            <a:r>
              <a:rPr lang="fr-FR" dirty="0" smtClean="0"/>
              <a:t>Giordano </a:t>
            </a:r>
            <a:r>
              <a:rPr lang="fr-FR" dirty="0" smtClean="0"/>
              <a:t>Bruno (pseudonyme </a:t>
            </a:r>
            <a:r>
              <a:rPr lang="fr-FR" smtClean="0"/>
              <a:t>d’une écrivaine), </a:t>
            </a:r>
            <a:r>
              <a:rPr lang="fr-FR" u="sng" dirty="0" smtClean="0"/>
              <a:t>Le Tour de France par deux enfants</a:t>
            </a:r>
            <a:r>
              <a:rPr lang="fr-FR" dirty="0" smtClean="0"/>
              <a:t>, 1877.</a:t>
            </a:r>
            <a:endParaRPr lang="en-GB" dirty="0" smtClean="0"/>
          </a:p>
          <a:p>
            <a:endParaRPr lang="fr-FR" dirty="0"/>
          </a:p>
        </p:txBody>
      </p:sp>
      <p:pic>
        <p:nvPicPr>
          <p:cNvPr id="3" name="Image 2" descr="TourdeFranceBruno1èrep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069" y="1"/>
            <a:ext cx="2648499" cy="4240176"/>
          </a:xfrm>
          <a:prstGeom prst="rect">
            <a:avLst/>
          </a:prstGeom>
        </p:spPr>
      </p:pic>
      <p:pic>
        <p:nvPicPr>
          <p:cNvPr id="4" name="Image 3" descr="TourdeFranceBrunoCouv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" y="75331"/>
            <a:ext cx="5243558" cy="415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030. CarteGuerreGaulesHatier6e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91" y="955803"/>
            <a:ext cx="4451225" cy="5117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Entre 58 et 52 av J.-C., Jules César a conquis la Gaule. La dernière bataille a eu lieu à Alésia. 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Comment et pourquoi l’armée romaine a-t-elle triomphé des Gaulois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bataille d’Alésia</a:t>
            </a:r>
            <a:endParaRPr lang="fr-FR" dirty="0"/>
          </a:p>
        </p:txBody>
      </p:sp>
      <p:pic>
        <p:nvPicPr>
          <p:cNvPr id="3" name="Image 2" descr="032. CartesiègeAlésiaHatier6e-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17" y="1827581"/>
            <a:ext cx="5530502" cy="386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texte à la maquette</a:t>
            </a:r>
            <a:endParaRPr lang="fr-FR" dirty="0"/>
          </a:p>
        </p:txBody>
      </p:sp>
      <p:pic>
        <p:nvPicPr>
          <p:cNvPr id="3" name="Image 2" descr="033. FortificationsAlésiaHatier6e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4001"/>
            <a:ext cx="8203330" cy="398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1917718"/>
              </p:ext>
            </p:extLst>
          </p:nvPr>
        </p:nvGraphicFramePr>
        <p:xfrm>
          <a:off x="1118655" y="1467468"/>
          <a:ext cx="7224240" cy="3454448"/>
        </p:xfrm>
        <a:graphic>
          <a:graphicData uri="http://schemas.openxmlformats.org/presentationml/2006/ole">
            <p:oleObj spid="_x0000_s22536" name="Document" r:id="rId3" imgW="25600000" imgH="12241270" progId="Word.Document.12">
              <p:link updateAutomatic="1"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350174"/>
              </p:ext>
            </p:extLst>
          </p:nvPr>
        </p:nvGraphicFramePr>
        <p:xfrm>
          <a:off x="1651000" y="4921916"/>
          <a:ext cx="5842000" cy="1270000"/>
        </p:xfrm>
        <a:graphic>
          <a:graphicData uri="http://schemas.openxmlformats.org/presentationml/2006/ole">
            <p:oleObj spid="_x0000_s22537" name="Document" r:id="rId4" imgW="23365079" imgH="5079365" progId="Word.Document.12">
              <p:link updateAutomatic="1"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918954" y="1098136"/>
            <a:ext cx="593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Exercice :  du texte à la maquette (option : avec des numéros)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egeAlesiaCEMagnard2013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006874" cy="2508608"/>
          </a:xfrm>
          <a:prstGeom prst="rect">
            <a:avLst/>
          </a:prstGeom>
        </p:spPr>
      </p:pic>
      <p:pic>
        <p:nvPicPr>
          <p:cNvPr id="3" name="Image 2" descr="034. DessinAlésiaHatierCycle3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893" y="1943301"/>
            <a:ext cx="5876212" cy="49146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6875" y="1177379"/>
            <a:ext cx="482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Document(s) de reconstitution offrant une vision d’ ensemble (concrétisation pour les élèves)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97183"/>
            <a:ext cx="8229600" cy="913817"/>
          </a:xfrm>
        </p:spPr>
        <p:txBody>
          <a:bodyPr>
            <a:normAutofit fontScale="90000"/>
          </a:bodyPr>
          <a:lstStyle/>
          <a:p>
            <a:r>
              <a:rPr lang="fr-FR" sz="3556" b="1" dirty="0" smtClean="0"/>
              <a:t>Comment et pourquoi l’armée romaine a-t-elle triomphé des Gaulois ?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22248"/>
            <a:ext cx="8229600" cy="310391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Parce que les Gaulois étaient divisés</a:t>
            </a:r>
          </a:p>
          <a:p>
            <a:pPr>
              <a:buFontTx/>
              <a:buChar char="-"/>
            </a:pPr>
            <a:r>
              <a:rPr lang="fr-FR" dirty="0" smtClean="0"/>
              <a:t>Parce que l’armée romaine était disciplinée et très organisée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805803"/>
            <a:ext cx="843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 au problème de départ et réponse </a:t>
            </a:r>
            <a:r>
              <a:rPr lang="fr-FR" dirty="0" err="1" smtClean="0"/>
              <a:t>généralisante</a:t>
            </a:r>
            <a:r>
              <a:rPr lang="fr-FR" dirty="0" smtClean="0"/>
              <a:t> (à partir du cas du siège d’Alésia)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urilecturesBDAlixA-Cycle3Nath03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229"/>
            <a:ext cx="4612636" cy="6199933"/>
          </a:xfrm>
          <a:prstGeom prst="rect">
            <a:avLst/>
          </a:prstGeom>
        </p:spPr>
      </p:pic>
      <p:pic>
        <p:nvPicPr>
          <p:cNvPr id="3" name="Image 2" descr="PlurilecturesBDAlixB-Cycle3Nath03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36" y="381228"/>
            <a:ext cx="4509303" cy="61999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2511" y="6488668"/>
            <a:ext cx="830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possible d’une planche de BD (reconstitution, distinction fiction/réalité)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403</Words>
  <Application>Microsoft Macintosh PowerPoint</Application>
  <PresentationFormat>Présentation à l'écran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Thème Office</vt:lpstr>
      <vt:lpstr>!OLE_LINK1</vt:lpstr>
      <vt:lpstr>!OLE_LINK2</vt:lpstr>
      <vt:lpstr>!OLE_LINK3</vt:lpstr>
      <vt:lpstr>La conquête de la Gaule par les Romains</vt:lpstr>
      <vt:lpstr>Diapositive 2</vt:lpstr>
      <vt:lpstr>Diapositive 3</vt:lpstr>
      <vt:lpstr>La bataille d’Alésia</vt:lpstr>
      <vt:lpstr>Du texte à la maquette</vt:lpstr>
      <vt:lpstr>Diapositive 6</vt:lpstr>
      <vt:lpstr>Diapositive 7</vt:lpstr>
      <vt:lpstr>Comment et pourquoi l’armée romaine a-t-elle triomphé des Gaulois ? </vt:lpstr>
      <vt:lpstr>Diapositive 9</vt:lpstr>
      <vt:lpstr>Diapositive 10</vt:lpstr>
      <vt:lpstr>Diapositive 11</vt:lpstr>
      <vt:lpstr>Diapositive 12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conquête de la Gaule par les Romains</dc:title>
  <dc:creator>Jean-Louis LAUBRY</dc:creator>
  <cp:lastModifiedBy>Jean-Louis LAUBRY</cp:lastModifiedBy>
  <cp:revision>14</cp:revision>
  <dcterms:created xsi:type="dcterms:W3CDTF">2020-09-13T06:19:43Z</dcterms:created>
  <dcterms:modified xsi:type="dcterms:W3CDTF">2020-09-13T06:27:35Z</dcterms:modified>
</cp:coreProperties>
</file>