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61" r:id="rId7"/>
    <p:sldId id="262" r:id="rId8"/>
    <p:sldId id="263" r:id="rId9"/>
    <p:sldId id="269" r:id="rId10"/>
    <p:sldId id="275" r:id="rId11"/>
    <p:sldId id="264" r:id="rId12"/>
    <p:sldId id="265" r:id="rId13"/>
    <p:sldId id="274" r:id="rId14"/>
    <p:sldId id="266" r:id="rId15"/>
    <p:sldId id="272" r:id="rId16"/>
    <p:sldId id="268" r:id="rId17"/>
    <p:sldId id="270" r:id="rId18"/>
    <p:sldId id="273" r:id="rId19"/>
  </p:sldIdLst>
  <p:sldSz cx="12192000" cy="6858000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D9A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E233708-1240-3241-9699-D74DF1778A0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FA7A82-6A56-277A-F057-F4C08DCC354E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09BADF-43BB-9959-B34B-A01DEB9AF8E9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857E66-725A-E666-4400-690D396999D5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8271C7-59F4-4FBA-88AE-1C0C8C25EB94}" type="slidenum">
              <a:t>‹N°›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17709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36AC261-EF86-1564-BFC2-4321E6E49A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5999" y="812517"/>
            <a:ext cx="7127281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4CEF4FB-87DE-EF15-EDF2-D08F705CCDC1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fr-FR"/>
          </a:p>
        </p:txBody>
      </p:sp>
      <p:sp>
        <p:nvSpPr>
          <p:cNvPr id="4" name="Espace réservé de l'en-tête 3">
            <a:extLst>
              <a:ext uri="{FF2B5EF4-FFF2-40B4-BE49-F238E27FC236}">
                <a16:creationId xmlns:a16="http://schemas.microsoft.com/office/drawing/2014/main" id="{3F24B03C-83B9-C52C-C044-6FB06C8A28D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37B298-5732-C9FF-4ADF-74C787DA1576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9354BC-F391-5599-FC7E-2792B96D0AB2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9AFD4F-E7B4-E485-FFA6-D7A4040191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33FBF6D8-96DC-4582-88FB-7303264492B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02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fr-FR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E98193EC-0936-57E2-8477-7CB7FCF41A1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A5AE74E-1A64-4076-90EB-50BA803D2BFF}" type="slidenum">
              <a:t>1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E1DF319D-4658-2C1E-D9EF-7BAA15869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F54CCB5C-4459-AAD1-DDD3-5D41D5A968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B9AB9442-B2E1-9C5E-C26D-18D5FCB4334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31D4BFA-85CA-4276-BCF3-F41BD353C06C}" type="slidenum">
              <a:t>12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46AC0D95-DBB9-BFCA-5011-D9298A163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0612175E-8BAD-371C-0E82-0C8B5020AE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53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32E541DE-F71C-A98D-6328-6DDC75BA570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4244C34-CE08-48B9-B97C-248B58023F85}" type="slidenum">
              <a:t>13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7EE78F70-CCA0-4048-29E5-FC043975CD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B1ABFAF5-45A5-F1B3-0EE9-0414C169AE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8348099C-F51A-4DBA-3142-307C48EAC5F2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39CA29-B808-4252-820C-4CF52FE9C42C}" type="slidenum">
              <a:t>2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DCDE6C99-3410-20ED-FC89-1FAE6C8F6C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CA7290AF-739E-DA98-14BA-89D6B80CAD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5CE02748-B0FD-5A76-7D7A-36420BC77E2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66BD16A-96BF-4312-A011-539306F4F808}" type="slidenum">
              <a:t>3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F0B7FB49-DE8F-53F0-4526-5B7F546961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152DF21D-AF7F-B3C8-B27C-9EB99458FC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83002B1A-C87E-8726-3CBC-BBCA94FCFF1F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23C8892-901E-41FC-BC00-6893ACE17B36}" type="slidenum">
              <a:t>4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CAE9AF8B-E0FD-FBC8-A075-307EDAC04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85819305-4E48-885F-11FA-B40ED1E61C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5DD05477-DEF2-88E1-2CDB-8DAF4FBE6A9F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FA4ECDE-1AAD-4C92-936F-134389ADC187}" type="slidenum">
              <a:t>5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7EB2F1D4-AFD0-4EAA-403B-3FFB928E8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D140AA1F-9DE6-601B-0784-E2FB01170C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86558621-2099-A345-B417-8CB8D60CE83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E3F0529-BA11-438A-BF57-73CEE0637F28}" type="slidenum">
              <a:t>8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F6595658-E871-4E08-CEA1-655178AD7A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BC07F9F6-E7CF-63AF-5013-5047426B9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89CD9D32-3FF9-947C-D2E6-92F91CF720F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0B2E69-A481-445E-A90B-63079EE477ED}" type="slidenum">
              <a:t>9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1231804D-F98C-FE74-B196-8197C08E33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74B83F0E-FA06-5365-CC4E-3F7498AA73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2D712-7F4F-2B86-27D1-0CB057AD3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471C02EF-E3D6-39A5-83C7-C8BA7771B4AF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0B2E69-A481-445E-A90B-63079EE477ED}" type="slidenum">
              <a:t>10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E69E1EED-95F0-6BDD-4CB4-4BBEF6C39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B6C41B51-E330-AB9B-FBE0-512F509519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1097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6">
            <a:extLst>
              <a:ext uri="{FF2B5EF4-FFF2-40B4-BE49-F238E27FC236}">
                <a16:creationId xmlns:a16="http://schemas.microsoft.com/office/drawing/2014/main" id="{B9AB9442-B2E1-9C5E-C26D-18D5FCB4334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31D4BFA-85CA-4276-BCF3-F41BD353C06C}" type="slidenum">
              <a:t>11</a:t>
            </a:fld>
            <a:endParaRPr lang="fr-FR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'image des diapositives 1">
            <a:extLst>
              <a:ext uri="{FF2B5EF4-FFF2-40B4-BE49-F238E27FC236}">
                <a16:creationId xmlns:a16="http://schemas.microsoft.com/office/drawing/2014/main" id="{46AC0D95-DBB9-BFCA-5011-D9298A163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4" name="Espace réservé des notes 2">
            <a:extLst>
              <a:ext uri="{FF2B5EF4-FFF2-40B4-BE49-F238E27FC236}">
                <a16:creationId xmlns:a16="http://schemas.microsoft.com/office/drawing/2014/main" id="{0612175E-8BAD-371C-0E82-0C8B5020AE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06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54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296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449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125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406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478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ACD21F2-D654-43B9-8B5D-04BDF48A03FC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E0D969A-C244-44F0-A0CC-D2CB428941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256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lvl="0"/>
            <a:fld id="{B4FF9CD5-D38A-4035-9E1C-721A7C57D2EC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lvl="0"/>
            <a:fld id="{B3AF0956-BCC0-4F43-83C1-515FC64AA1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548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F27B643-1FCA-8D76-F23A-A4F4D9E82D8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57200" y="4960080"/>
            <a:ext cx="7772400" cy="1463040"/>
          </a:xfrm>
        </p:spPr>
        <p:txBody>
          <a:bodyPr/>
          <a:lstStyle>
            <a:lvl1pPr algn="r">
              <a:defRPr spc="201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B4454D-E945-0858-72AA-BFD0F57E7BD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610484" y="4960080"/>
            <a:ext cx="3200400" cy="1463040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0D0D0D"/>
                </a:solidFill>
              </a:defRPr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BF95BA7-B361-51F3-B962-41B4EDC7208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CAC8FA-9866-4D0B-B96B-BA5F930126EE}" type="datetime1">
              <a:rPr lang="fr-FR"/>
              <a:pPr lvl="0"/>
              <a:t>24/06/2025</a:t>
            </a:fld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14EF334-3987-D489-E2D0-2A6C0CA9CB9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0209938-C9FA-AA78-5010-55DCE39B34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221A68-C4C1-4BCD-ACEB-9DEFA52DA1A2}" type="slidenum"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E5FD34A-54DB-3541-2938-B2A63AED2F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4" y="1604515"/>
            <a:ext cx="10972443" cy="3977283"/>
          </a:xfrm>
        </p:spPr>
        <p:txBody>
          <a:bodyPr lIns="0" tIns="0" rIns="0" bIns="0"/>
          <a:lstStyle>
            <a:lvl1pPr hangingPunct="0">
              <a:spcBef>
                <a:spcPts val="1415"/>
              </a:spcBef>
              <a:spcAft>
                <a:spcPts val="0"/>
              </a:spcAft>
              <a:defRPr sz="3200">
                <a:latin typeface="Liberation Sans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44336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DA19F-A1ED-E8DD-5FD0-994A42ACF3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441C6-8507-3809-E6FE-832558FF147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24201" y="2286000"/>
            <a:ext cx="9719998" cy="4023360"/>
          </a:xfrm>
        </p:spPr>
        <p:txBody>
          <a:bodyPr lIns="45720" rIns="45720" anchor="t"/>
          <a:lstStyle>
            <a:lvl1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  <a:defRPr sz="2200" cap="none" spc="0">
                <a:solidFill>
                  <a:srgbClr val="000000"/>
                </a:solidFill>
                <a:latin typeface="Tw Cen MT" pitchFamily="18"/>
              </a:defRPr>
            </a:lvl1pPr>
            <a:lvl2pPr marL="265322" marR="0" lvl="1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Pct val="100000"/>
              <a:buFont typeface="Wingdings 3" pitchFamily="18"/>
              <a:buChar char=""/>
              <a:tabLst/>
              <a:defRPr lang="fr-FR" sz="18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2pPr>
            <a:lvl3pPr marL="448202" marR="0" lvl="2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Pct val="100000"/>
              <a:buFont typeface="Wingdings 3" pitchFamily="18"/>
              <a:buChar char="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3pPr>
            <a:lvl4pPr marL="594360" marR="0" lvl="3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Pct val="100000"/>
              <a:buFont typeface="Wingdings 3" pitchFamily="18"/>
              <a:buChar char="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4pPr>
            <a:lvl5pPr marL="777240" marR="0" lvl="4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Pct val="100000"/>
              <a:buFont typeface="Wingdings 3" pitchFamily="18"/>
              <a:buChar char="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63B2B-BC12-31DB-3F0C-EE66428F83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15FACF-C6E1-4BEC-932A-1A6EC3D62A2B}" type="datetime1">
              <a:rPr lang="fr-FR"/>
              <a:pPr lvl="0"/>
              <a:t>24/06/2025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298DE-5AB5-210F-68C1-8FBDC3469C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3EEE8-8391-6C3A-DD99-C99258634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DC13B9-B30A-4E01-9C45-8A85C0249508}" type="slidenum">
              <a:t>‹N°›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B9C0C68-2D35-2E7E-F3B4-9442F4D7EE4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484" y="1604515"/>
            <a:ext cx="10972443" cy="3977283"/>
          </a:xfrm>
        </p:spPr>
        <p:txBody>
          <a:bodyPr lIns="0" tIns="0" rIns="0" bIns="0"/>
          <a:lstStyle>
            <a:lvl1pPr hangingPunct="0">
              <a:spcBef>
                <a:spcPts val="1415"/>
              </a:spcBef>
              <a:spcAft>
                <a:spcPts val="0"/>
              </a:spcAft>
              <a:defRPr sz="3200">
                <a:latin typeface="Liberation Sans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3658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2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lvl="0"/>
            <a:fld id="{40FF0C9A-7DB6-4941-B89B-3CEAB6B85947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lvl="0"/>
            <a:fld id="{72C55CCD-1CB1-4F36-B385-E3E60206A4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91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2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0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5308D99-70A5-4941-9765-B77135507692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74E30F7-304E-45CA-A709-3494C30931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3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D686213-C1A4-49A8-9CB5-1A98EF63BBA7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C044FE-8F52-41FD-8D06-C2586A5A1F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88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1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40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2F353A4E-762B-4A51-BAFD-2F1D5CF4FCF0}" type="datetime1">
              <a:rPr lang="fr-FR" smtClean="0"/>
              <a:pPr lvl="0"/>
              <a:t>24/06/2025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61DA4960-71DA-438B-9593-5D11A92153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5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776779-4697-007B-4ECB-E7F119B8E6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91355" y="3036111"/>
            <a:ext cx="9409289" cy="1846072"/>
          </a:xfrm>
          <a:ln w="28575"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0" algn="ctr"/>
            <a:r>
              <a:rPr lang="fr-FR" sz="45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Semaine de Rentrée </a:t>
            </a:r>
            <a:br>
              <a:rPr lang="fr-FR" sz="45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5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IUT Bourges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DFDD92-A9F5-B72B-A19C-BCBA7D038A2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790562" y="-127197"/>
            <a:ext cx="3401438" cy="1463040"/>
          </a:xfrm>
        </p:spPr>
        <p:txBody>
          <a:bodyPr lIns="0" tIns="0" rIns="0" bIns="0" anchorCtr="1"/>
          <a:lstStyle/>
          <a:p>
            <a:pPr lvl="0" algn="ctr" hangingPunct="0">
              <a:lnSpc>
                <a:spcPct val="80000"/>
              </a:lnSpc>
            </a:pPr>
            <a:r>
              <a:rPr lang="fr-FR" sz="2700" dirty="0">
                <a:solidFill>
                  <a:schemeClr val="tx1"/>
                </a:solidFill>
                <a:latin typeface="Liberation Sans" pitchFamily="18"/>
              </a:rPr>
              <a:t>JIPN - 24 juin 2025    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A20D9E8-5F16-BEE8-8054-D95E1BB1C5E3}"/>
              </a:ext>
            </a:extLst>
          </p:cNvPr>
          <p:cNvSpPr txBox="1"/>
          <p:nvPr/>
        </p:nvSpPr>
        <p:spPr>
          <a:xfrm>
            <a:off x="554469" y="2062786"/>
            <a:ext cx="11092780" cy="584775"/>
          </a:xfrm>
          <a:prstGeom prst="rect">
            <a:avLst/>
          </a:prstGeom>
          <a:noFill/>
          <a:ln>
            <a:solidFill>
              <a:srgbClr val="993366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Prendre le temps d'accueillir : une semaine pour devenir étudiant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7BAD6D-573D-20B4-6D7F-814A6F81A22F}"/>
              </a:ext>
            </a:extLst>
          </p:cNvPr>
          <p:cNvSpPr txBox="1">
            <a:spLocks/>
          </p:cNvSpPr>
          <p:nvPr/>
        </p:nvSpPr>
        <p:spPr>
          <a:xfrm>
            <a:off x="9200444" y="6185690"/>
            <a:ext cx="3200400" cy="584775"/>
          </a:xfrm>
          <a:prstGeom prst="rect">
            <a:avLst/>
          </a:prstGeom>
        </p:spPr>
        <p:txBody>
          <a:bodyPr vert="horz" lIns="0" tIns="0" rIns="0" bIns="0" rtlCol="0" anchor="ctr" anchorCtr="1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D0D0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hangingPunct="0">
              <a:lnSpc>
                <a:spcPct val="80000"/>
              </a:lnSpc>
            </a:pPr>
            <a:r>
              <a:rPr lang="fr-FR" sz="2000" dirty="0">
                <a:solidFill>
                  <a:schemeClr val="tx1"/>
                </a:solidFill>
                <a:latin typeface="Liberation Sans" pitchFamily="18"/>
              </a:rPr>
              <a:t>Laurence Josserand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6D7AA-2069-0329-AE90-661FFBD27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34C661-10E7-59F5-79E3-BBD3A1C15D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52799" y="462039"/>
            <a:ext cx="8610600" cy="1293028"/>
          </a:xfrm>
        </p:spPr>
        <p:txBody>
          <a:bodyPr>
            <a:normAutofit/>
          </a:bodyPr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La matinée de Clôture 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9AE5FBB-5B8D-2A00-F90A-CD6BF47F4D9A}"/>
              </a:ext>
            </a:extLst>
          </p:cNvPr>
          <p:cNvSpPr txBox="1"/>
          <p:nvPr/>
        </p:nvSpPr>
        <p:spPr>
          <a:xfrm>
            <a:off x="1916348" y="2208178"/>
            <a:ext cx="8005864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Quiz sur la semaine (forum, ateliers, vidéo du directeur, …)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Cérémonie de remise des prix (Quiz et Puzzles) : regroupement de tous les étudiants dans les amphis, annonce des lauréats et remise de lots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ts val="2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Moment de convivialité autour d’un verre (soft ! Bien sûr)</a:t>
            </a:r>
            <a:r>
              <a:rPr lang="fr-FR" sz="1900" dirty="0">
                <a:latin typeface="Arial"/>
                <a:cs typeface="Arial"/>
              </a:rPr>
              <a:t> </a:t>
            </a:r>
          </a:p>
          <a:p>
            <a:pPr>
              <a:lnSpc>
                <a:spcPts val="2000"/>
              </a:lnSpc>
              <a:buClr>
                <a:schemeClr val="tx1"/>
              </a:buClr>
              <a:buSzPct val="100000"/>
            </a:pPr>
            <a:r>
              <a:rPr lang="fr-FR" sz="1900" dirty="0">
                <a:latin typeface="Arial"/>
                <a:cs typeface="Arial"/>
              </a:rPr>
              <a:t>	</a:t>
            </a:r>
          </a:p>
          <a:p>
            <a:pPr>
              <a:lnSpc>
                <a:spcPts val="2000"/>
              </a:lnSpc>
              <a:buClr>
                <a:schemeClr val="tx1"/>
              </a:buClr>
              <a:buSzPct val="100000"/>
            </a:pPr>
            <a:endParaRPr lang="fr-FR" sz="1900" dirty="0">
              <a:latin typeface="Arial"/>
              <a:cs typeface="Arial"/>
            </a:endParaRPr>
          </a:p>
          <a:p>
            <a:pPr>
              <a:lnSpc>
                <a:spcPts val="2000"/>
              </a:lnSpc>
              <a:buClr>
                <a:schemeClr val="tx1"/>
              </a:buClr>
              <a:buSzPct val="100000"/>
            </a:pPr>
            <a:r>
              <a:rPr lang="fr-FR" sz="1900" dirty="0" err="1">
                <a:latin typeface="Arial"/>
                <a:cs typeface="Arial"/>
              </a:rPr>
              <a:t>Dress</a:t>
            </a:r>
            <a:r>
              <a:rPr lang="fr-FR" sz="1900" dirty="0">
                <a:latin typeface="Arial"/>
                <a:cs typeface="Arial"/>
              </a:rPr>
              <a:t> Code : </a:t>
            </a:r>
          </a:p>
          <a:p>
            <a:pPr lvl="0">
              <a:lnSpc>
                <a:spcPts val="2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r-FR" sz="1900" dirty="0">
              <a:latin typeface="Arial"/>
              <a:cs typeface="Arial"/>
            </a:endParaRPr>
          </a:p>
          <a:p>
            <a:pPr>
              <a:lnSpc>
                <a:spcPts val="2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r-FR" sz="1900" dirty="0">
              <a:latin typeface="Arial"/>
              <a:cs typeface="Arial"/>
            </a:endParaRPr>
          </a:p>
          <a:p>
            <a:pPr>
              <a:lnSpc>
                <a:spcPts val="2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r-FR" sz="1900" b="1" dirty="0">
              <a:solidFill>
                <a:schemeClr val="accent2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  <a:p>
            <a:pPr lvl="5" hangingPunct="0">
              <a:lnSpc>
                <a:spcPts val="2000"/>
              </a:lnSpc>
              <a:buClr>
                <a:srgbClr val="000000"/>
              </a:buClr>
              <a:buSzPct val="100000"/>
            </a:pPr>
            <a:r>
              <a:rPr lang="fr-FR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              CHAPEAU </a:t>
            </a:r>
            <a:r>
              <a:rPr lang="fr-FR" sz="2000" dirty="0">
                <a:latin typeface="Arial"/>
                <a:cs typeface="Arial"/>
              </a:rPr>
              <a:t>!!!</a:t>
            </a:r>
            <a:endParaRPr lang="fr-FR" sz="600" dirty="0">
              <a:latin typeface="Arial"/>
              <a:cs typeface="Arial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84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3B687-AB38-9797-AE54-922E4B862C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807" y="550525"/>
            <a:ext cx="9719998" cy="1499762"/>
          </a:xfrm>
        </p:spPr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LES PHASES DE REGROUPEMENT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DEF41-BECB-ECF5-E8EB-09B97661DBA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85158" y="2286000"/>
            <a:ext cx="10175610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fr-FR" sz="1900" dirty="0">
                <a:solidFill>
                  <a:schemeClr val="tx1"/>
                </a:solidFill>
                <a:latin typeface="Arial" pitchFamily="34"/>
                <a:cs typeface="Arial" pitchFamily="34"/>
              </a:rPr>
              <a:t>Un bar à « soft drinks » </a:t>
            </a:r>
            <a:r>
              <a:rPr lang="fr-FR" sz="1900" dirty="0">
                <a:latin typeface="Arial" pitchFamily="34"/>
                <a:cs typeface="Arial" pitchFamily="34"/>
              </a:rPr>
              <a:t>BDE, Association CS</a:t>
            </a:r>
            <a:endParaRPr lang="fr-FR" sz="1900" dirty="0">
              <a:solidFill>
                <a:schemeClr val="tx1"/>
              </a:solidFill>
              <a:latin typeface="Arial" pitchFamily="34"/>
              <a:cs typeface="Arial" pitchFamily="34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endParaRPr lang="fr-FR" sz="1900" dirty="0">
              <a:latin typeface="Arial" pitchFamily="34"/>
              <a:cs typeface="Arial" pitchFamily="34"/>
            </a:endParaRPr>
          </a:p>
          <a:p>
            <a:pPr>
              <a:lnSpc>
                <a:spcPts val="2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r-FR" sz="1900" dirty="0">
                <a:latin typeface="Arial"/>
                <a:cs typeface="Arial"/>
              </a:rPr>
              <a:t>Lors de la clôture : quiz, cérémonie de remise de prix et un pot clôture </a:t>
            </a:r>
            <a:endParaRPr lang="fr-FR" dirty="0"/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endParaRPr lang="fr-FR" sz="1900" dirty="0">
              <a:latin typeface="Arial" pitchFamily="34"/>
              <a:cs typeface="Arial" pitchFamily="34"/>
            </a:endParaRPr>
          </a:p>
          <a:p>
            <a:pPr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fr-FR" sz="1900" dirty="0">
                <a:latin typeface="Arial"/>
                <a:cs typeface="Arial"/>
              </a:rPr>
              <a:t>Puzzle durant la semaine (départements, IUT)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endParaRPr lang="fr-FR" sz="1900" dirty="0">
              <a:latin typeface="Arial" pitchFamily="34"/>
              <a:cs typeface="Arial" pitchFamily="34"/>
            </a:endParaRPr>
          </a:p>
          <a:p>
            <a:pPr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fr-FR" sz="1900" dirty="0">
                <a:latin typeface="Arial"/>
                <a:cs typeface="Arial"/>
              </a:rPr>
              <a:t>Lors de la journée de clôture, </a:t>
            </a:r>
            <a:endParaRPr lang="fr-FR" sz="2000" dirty="0">
              <a:latin typeface="Tw Cen MT" pitchFamily="1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3B687-AB38-9797-AE54-922E4B862C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807" y="550525"/>
            <a:ext cx="9719998" cy="1499762"/>
          </a:xfrm>
        </p:spPr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PUZZLE GEANT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DEF41-BECB-ECF5-E8EB-09B97661DBA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49301" y="2316689"/>
            <a:ext cx="8299372" cy="3704734"/>
          </a:xfrm>
        </p:spPr>
        <p:txBody>
          <a:bodyPr lIns="45720" tIns="45720" rIns="45720" bIns="45720">
            <a:normAutofit/>
          </a:bodyPr>
          <a:lstStyle/>
          <a:p>
            <a:pPr marL="0" lvl="0" indent="0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00000"/>
              <a:buNone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REGLES DU JEU</a:t>
            </a:r>
          </a:p>
          <a:p>
            <a:pPr marL="0" lvl="0" indent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-  un puzzle par département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Une carte au trésor à l’issue avec les emplacements possibles par énigmes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Un grand puzzle sur l’IUT 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Point de rassemblement avec montage du puzzle et enregistrement du nombre de pièces trouvées par département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Le département qui a le plus de pièces a gagné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Début mardi matin 8h et fin jeudi midi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Tx/>
              <a:buChar char="-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06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15558F28-8BD3-CAFB-34F0-7CE87F8BD83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BUDGET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FB7519-474D-6296-DEB6-9F2484DAA69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85158" y="2286000"/>
            <a:ext cx="9710987" cy="4023360"/>
          </a:xfrm>
        </p:spPr>
        <p:txBody>
          <a:bodyPr lIns="45720" tIns="45720" rIns="45720" bIns="45720"/>
          <a:lstStyle/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Financement des différents matériels (IUT)</a:t>
            </a:r>
          </a:p>
          <a:p>
            <a:pPr marL="0" lvl="0" indent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None/>
            </a:pPr>
            <a:endParaRPr lang="fr-F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Financement des équipements (Université à travers la CVEC)</a:t>
            </a:r>
          </a:p>
          <a:p>
            <a:pPr marL="0" lvl="0" indent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None/>
            </a:pPr>
            <a:endParaRPr lang="fr-F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Financement d’emplois étudiants (Université à travers PAON, SUAPS, CROUS, SSE)</a:t>
            </a:r>
          </a:p>
          <a:p>
            <a:pPr marL="0" lvl="0" indent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None/>
            </a:pPr>
            <a:endParaRPr lang="fr-F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Financement par le biais des associations de l’IUT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endParaRPr lang="fr-F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Financement des intervenants (</a:t>
            </a:r>
            <a:r>
              <a:rPr lang="fr-F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AntrePeaux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, Dessin,…)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1E7AC-06FF-65C1-CBC2-E1F1E004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1085" y="330740"/>
            <a:ext cx="8610600" cy="1293028"/>
          </a:xfrm>
        </p:spPr>
        <p:txBody>
          <a:bodyPr/>
          <a:lstStyle/>
          <a:p>
            <a:pPr algn="ctr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Planning de travail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B1541DE-8047-393D-8758-A8DBDBA39E9C}"/>
              </a:ext>
            </a:extLst>
          </p:cNvPr>
          <p:cNvSpPr txBox="1"/>
          <p:nvPr/>
        </p:nvSpPr>
        <p:spPr>
          <a:xfrm>
            <a:off x="603114" y="2393004"/>
            <a:ext cx="111770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Toute l’année : prospection 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Mai : début organisation : 	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invitations Forum, Ateliers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Étude planning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Juin : commandes goodies, intervenants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Juillet : relance intervenants, Plan Forum, Planning ateliers, tableau des besoins pour service technique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Fin août : ajustements organisation/plan; impression programmes pour les étudiants/plan forum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FR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ère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semaine de septembre : c’est parti !!! Semaine mouvementée, chargée mais ultra gratifiante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18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8EFD9-7028-199A-2D48-5506912E4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4E907-7907-FBBA-4F44-210B7C6D4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1085" y="330740"/>
            <a:ext cx="8610600" cy="1293028"/>
          </a:xfrm>
        </p:spPr>
        <p:txBody>
          <a:bodyPr/>
          <a:lstStyle/>
          <a:p>
            <a:pPr algn="ctr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L’équipe !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7E6B31F-15F8-FFFB-6D11-B9CEB627E85D}"/>
              </a:ext>
            </a:extLst>
          </p:cNvPr>
          <p:cNvSpPr txBox="1"/>
          <p:nvPr/>
        </p:nvSpPr>
        <p:spPr>
          <a:xfrm>
            <a:off x="603114" y="2393004"/>
            <a:ext cx="111770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Pilote : Chargée de mission Vie étudiante</a:t>
            </a:r>
            <a:r>
              <a:rPr lang="fr-FR" sz="2000">
                <a:latin typeface="Calibri" panose="020F0502020204030204" pitchFamily="34" charset="0"/>
                <a:cs typeface="Calibri" panose="020F0502020204030204" pitchFamily="34" charset="0"/>
              </a:rPr>
              <a:t>, RPN, Direction IUT,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enseignants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Support : Ingénieur pédagogique, Chefs de département, secrétaire, équipes administratives (com, compta, info, service technique, scolarité, …), Enseignants (animations ateliers, encadrement étudiants)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Extérieurs : SSE, CROUS, …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0254DE-9460-05FD-3A23-1BE902342E6E}"/>
              </a:ext>
            </a:extLst>
          </p:cNvPr>
          <p:cNvSpPr txBox="1"/>
          <p:nvPr/>
        </p:nvSpPr>
        <p:spPr>
          <a:xfrm flipH="1">
            <a:off x="5175113" y="5301574"/>
            <a:ext cx="3511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  50 personnes !! 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8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1A76FE-3B4C-B228-08DF-EBFA5B552F3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Objectifs de la SEMAINE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B763D0-76C7-A7DD-BAA2-946894341C3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24201" y="2286000"/>
            <a:ext cx="9719998" cy="4023360"/>
          </a:xfrm>
        </p:spPr>
        <p:txBody>
          <a:bodyPr lIns="45720" tIns="45720" rIns="45720" bIns="45720">
            <a:normAutofit/>
          </a:bodyPr>
          <a:lstStyle/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Accueillir les 400 nouveaux étudiants de BUT1</a:t>
            </a:r>
          </a:p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Présenter les équipes professionnelles</a:t>
            </a:r>
          </a:p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Favoriser l’intégration dans son département</a:t>
            </a:r>
          </a:p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Favoriser l’intégration inter-département</a:t>
            </a:r>
          </a:p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Promouvoir la vie étudiante au travers des clubs et associations présentes à l’IUT</a:t>
            </a:r>
          </a:p>
          <a:p>
            <a:pPr lvl="0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Promouvoir les événements de la ville, l’agglomération, la Région Centre et l’université d’Orléans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endParaRPr lang="fr-F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2915E-36D8-3607-5C54-EEE62AE7441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A7C5AD-15BB-725F-5F59-EFC8774EEFC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24201" y="2286000"/>
            <a:ext cx="9719998" cy="4023360"/>
          </a:xfrm>
        </p:spPr>
        <p:txBody>
          <a:bodyPr lIns="45720" tIns="45720" rIns="45720" bIns="45720">
            <a:normAutofit/>
          </a:bodyPr>
          <a:lstStyle/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r>
              <a:rPr lang="fr-FR" sz="2400" dirty="0">
                <a:solidFill>
                  <a:srgbClr val="1D629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 de groupe de TP :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GEA : 8, GCCD : 8, GMP : 4, MP : 2 ou 3, CS : 2, QLIO : 2 soit un total de 27 groupes de TP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endParaRPr lang="fr-FR" sz="2400" dirty="0">
              <a:solidFill>
                <a:srgbClr val="1D629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r>
              <a:rPr lang="fr-FR" sz="2600" dirty="0">
                <a:solidFill>
                  <a:srgbClr val="1D629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Différentes phases </a:t>
            </a:r>
            <a:endParaRPr lang="fr-FR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Une phase d’accueil (Directeur, Chef de département)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Une phase de présentation des activités (Forum des possibles)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Une phase « préparation à l’IUT » par groupe TP (Accueil numérique, BU, Visite du campus de l’IUT, …)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Une phase « vie étudiante » en groupe mélangé (Sport, Art, Musique, …)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Une phase de clôture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endParaRPr lang="fr-F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23C3F-BB7D-F4A0-F121-23C64F534E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PROGRAMME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38B87BA-9843-6288-7F5B-C9E5E68D7538}"/>
              </a:ext>
            </a:extLst>
          </p:cNvPr>
          <p:cNvSpPr txBox="1"/>
          <p:nvPr/>
        </p:nvSpPr>
        <p:spPr>
          <a:xfrm>
            <a:off x="933483" y="2687037"/>
            <a:ext cx="2067476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45720" tIns="45720" rIns="45720" bIns="45720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Lundi 1er Sept.</a:t>
            </a:r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84A590E1-ABFE-19A5-88DC-BC3B14664FDE}"/>
              </a:ext>
            </a:extLst>
          </p:cNvPr>
          <p:cNvSpPr/>
          <p:nvPr/>
        </p:nvSpPr>
        <p:spPr>
          <a:xfrm>
            <a:off x="1442877" y="3115799"/>
            <a:ext cx="1174318" cy="514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chemeClr val="bg1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Accueil Directeur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41950B08-D52A-114B-F5C9-8D31510BF9B0}"/>
              </a:ext>
            </a:extLst>
          </p:cNvPr>
          <p:cNvSpPr/>
          <p:nvPr/>
        </p:nvSpPr>
        <p:spPr>
          <a:xfrm>
            <a:off x="1433523" y="3701162"/>
            <a:ext cx="1174318" cy="514441"/>
          </a:xfrm>
          <a:prstGeom prst="rect">
            <a:avLst/>
          </a:prstGeom>
          <a:solidFill>
            <a:srgbClr val="66B2B0"/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Accueil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Chef(</a:t>
            </a:r>
            <a:r>
              <a:rPr lang="fr-FR" sz="1200" b="1" i="0" u="none" strike="noStrike" kern="1200" cap="none" spc="0" baseline="0" dirty="0" err="1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fe</a:t>
            </a: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) Dép.</a:t>
            </a:r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FA3D295F-4477-24F7-5B07-1805B48E5841}"/>
              </a:ext>
            </a:extLst>
          </p:cNvPr>
          <p:cNvSpPr/>
          <p:nvPr/>
        </p:nvSpPr>
        <p:spPr>
          <a:xfrm>
            <a:off x="1433523" y="4286158"/>
            <a:ext cx="9306004" cy="237597"/>
          </a:xfrm>
          <a:prstGeom prst="rect">
            <a:avLst/>
          </a:prstGeom>
          <a:solidFill>
            <a:srgbClr val="C6CDD1"/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Repas</a:t>
            </a:r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8CF44888-A85F-94A8-1778-DE03D3B200B6}"/>
              </a:ext>
            </a:extLst>
          </p:cNvPr>
          <p:cNvSpPr/>
          <p:nvPr/>
        </p:nvSpPr>
        <p:spPr>
          <a:xfrm>
            <a:off x="1433166" y="4560131"/>
            <a:ext cx="1184395" cy="1270420"/>
          </a:xfrm>
          <a:prstGeom prst="rect">
            <a:avLst/>
          </a:prstGeom>
          <a:solidFill>
            <a:srgbClr val="1482AC"/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0000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Forum des possibles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0730D000-27AE-430D-5321-C3A14FE864D9}"/>
              </a:ext>
            </a:extLst>
          </p:cNvPr>
          <p:cNvSpPr txBox="1"/>
          <p:nvPr/>
        </p:nvSpPr>
        <p:spPr>
          <a:xfrm>
            <a:off x="4956477" y="2665439"/>
            <a:ext cx="2076483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Mercredi 3 Sept.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0F357B78-0839-BF01-FE08-FC3903F96B1C}"/>
              </a:ext>
            </a:extLst>
          </p:cNvPr>
          <p:cNvSpPr txBox="1"/>
          <p:nvPr/>
        </p:nvSpPr>
        <p:spPr>
          <a:xfrm>
            <a:off x="6875638" y="2687037"/>
            <a:ext cx="2267638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Jeudi 4 Sept.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5FE646BE-FFAE-8751-AC62-1AB175AB6829}"/>
              </a:ext>
            </a:extLst>
          </p:cNvPr>
          <p:cNvSpPr txBox="1"/>
          <p:nvPr/>
        </p:nvSpPr>
        <p:spPr>
          <a:xfrm>
            <a:off x="8988122" y="2679841"/>
            <a:ext cx="2301837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Vendredi 5 Sept.</a:t>
            </a:r>
          </a:p>
        </p:txBody>
      </p:sp>
      <p:sp>
        <p:nvSpPr>
          <p:cNvPr id="11" name="Rectangle 35">
            <a:extLst>
              <a:ext uri="{FF2B5EF4-FFF2-40B4-BE49-F238E27FC236}">
                <a16:creationId xmlns:a16="http://schemas.microsoft.com/office/drawing/2014/main" id="{DC953D18-1D89-1373-C511-E2219BB6247D}"/>
              </a:ext>
            </a:extLst>
          </p:cNvPr>
          <p:cNvSpPr/>
          <p:nvPr/>
        </p:nvSpPr>
        <p:spPr>
          <a:xfrm>
            <a:off x="3332521" y="3115799"/>
            <a:ext cx="1174318" cy="1099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600" cap="flat">
            <a:solidFill>
              <a:schemeClr val="bg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Préparation à l’IUT</a:t>
            </a:r>
          </a:p>
        </p:txBody>
      </p:sp>
      <p:sp>
        <p:nvSpPr>
          <p:cNvPr id="13" name="Rectangle 37">
            <a:extLst>
              <a:ext uri="{FF2B5EF4-FFF2-40B4-BE49-F238E27FC236}">
                <a16:creationId xmlns:a16="http://schemas.microsoft.com/office/drawing/2014/main" id="{C7E81FE2-A7FB-FE90-405A-1FA4D6157FC9}"/>
              </a:ext>
            </a:extLst>
          </p:cNvPr>
          <p:cNvSpPr/>
          <p:nvPr/>
        </p:nvSpPr>
        <p:spPr>
          <a:xfrm>
            <a:off x="5398562" y="3108603"/>
            <a:ext cx="1174318" cy="1099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600" cap="flat">
            <a:solidFill>
              <a:schemeClr val="bg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Préparation à l’IUT</a:t>
            </a:r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A359F4A-2C6A-202F-D097-659A260CE1B0}"/>
              </a:ext>
            </a:extLst>
          </p:cNvPr>
          <p:cNvSpPr/>
          <p:nvPr/>
        </p:nvSpPr>
        <p:spPr>
          <a:xfrm>
            <a:off x="7458477" y="3108603"/>
            <a:ext cx="1174318" cy="1099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600" cap="flat">
            <a:solidFill>
              <a:schemeClr val="bg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Préparation à l’IUT</a:t>
            </a:r>
          </a:p>
        </p:txBody>
      </p:sp>
      <p:sp>
        <p:nvSpPr>
          <p:cNvPr id="19" name="Rectangle 43">
            <a:extLst>
              <a:ext uri="{FF2B5EF4-FFF2-40B4-BE49-F238E27FC236}">
                <a16:creationId xmlns:a16="http://schemas.microsoft.com/office/drawing/2014/main" id="{F83FD896-EAC1-8A4F-CD33-CACFE3E49DF5}"/>
              </a:ext>
            </a:extLst>
          </p:cNvPr>
          <p:cNvSpPr/>
          <p:nvPr/>
        </p:nvSpPr>
        <p:spPr>
          <a:xfrm>
            <a:off x="7458477" y="4562961"/>
            <a:ext cx="1176119" cy="12535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Vie Etudiante</a:t>
            </a:r>
          </a:p>
        </p:txBody>
      </p:sp>
      <p:sp>
        <p:nvSpPr>
          <p:cNvPr id="20" name="Rectangle 44">
            <a:extLst>
              <a:ext uri="{FF2B5EF4-FFF2-40B4-BE49-F238E27FC236}">
                <a16:creationId xmlns:a16="http://schemas.microsoft.com/office/drawing/2014/main" id="{B3C0B5DA-FF18-5E80-4C70-8B4F9D486630}"/>
              </a:ext>
            </a:extLst>
          </p:cNvPr>
          <p:cNvSpPr/>
          <p:nvPr/>
        </p:nvSpPr>
        <p:spPr>
          <a:xfrm>
            <a:off x="5398562" y="4560131"/>
            <a:ext cx="1174318" cy="12736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Vie Etudiante</a:t>
            </a:r>
          </a:p>
        </p:txBody>
      </p:sp>
      <p:sp>
        <p:nvSpPr>
          <p:cNvPr id="21" name="Rectangle 46">
            <a:extLst>
              <a:ext uri="{FF2B5EF4-FFF2-40B4-BE49-F238E27FC236}">
                <a16:creationId xmlns:a16="http://schemas.microsoft.com/office/drawing/2014/main" id="{B302F4B0-E512-E03F-5942-7E6FCB11345A}"/>
              </a:ext>
            </a:extLst>
          </p:cNvPr>
          <p:cNvSpPr/>
          <p:nvPr/>
        </p:nvSpPr>
        <p:spPr>
          <a:xfrm>
            <a:off x="9353881" y="4574854"/>
            <a:ext cx="1138311" cy="1219335"/>
          </a:xfrm>
          <a:prstGeom prst="rect">
            <a:avLst/>
          </a:prstGeom>
          <a:solidFill>
            <a:srgbClr val="E7E6E6"/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1" i="0" u="none" strike="noStrike" kern="0" cap="none" spc="0" baseline="0" dirty="0">
              <a:solidFill>
                <a:srgbClr val="FF0000"/>
              </a:solidFill>
              <a:uFillTx/>
              <a:latin typeface="Avenir Next LT Pro Light" pitchFamily="18"/>
              <a:ea typeface="Microsoft YaHei" pitchFamily="2"/>
              <a:cs typeface="Lucida Sans" pitchFamily="2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FFFFFF"/>
              </a:solidFill>
              <a:uFillTx/>
              <a:latin typeface="Avenir Next LT Pro Light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A114CFC-8069-BD92-0611-2D9179DC797B}"/>
              </a:ext>
            </a:extLst>
          </p:cNvPr>
          <p:cNvSpPr txBox="1"/>
          <p:nvPr/>
        </p:nvSpPr>
        <p:spPr>
          <a:xfrm>
            <a:off x="964801" y="2923199"/>
            <a:ext cx="483479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8h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4F492AEF-576B-FA91-61AC-9AA16F266337}"/>
              </a:ext>
            </a:extLst>
          </p:cNvPr>
          <p:cNvSpPr txBox="1"/>
          <p:nvPr/>
        </p:nvSpPr>
        <p:spPr>
          <a:xfrm>
            <a:off x="964801" y="3427555"/>
            <a:ext cx="483479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10h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04D49424-D42B-C3CD-118A-669920395E34}"/>
              </a:ext>
            </a:extLst>
          </p:cNvPr>
          <p:cNvSpPr txBox="1"/>
          <p:nvPr/>
        </p:nvSpPr>
        <p:spPr>
          <a:xfrm>
            <a:off x="718562" y="3993843"/>
            <a:ext cx="730084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12h30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71C44031-5B39-3494-0006-0E53498DB8EA}"/>
              </a:ext>
            </a:extLst>
          </p:cNvPr>
          <p:cNvSpPr txBox="1"/>
          <p:nvPr/>
        </p:nvSpPr>
        <p:spPr>
          <a:xfrm>
            <a:off x="703082" y="4631756"/>
            <a:ext cx="730084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14h30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E7C7B12D-B52F-3FFC-6A79-06AB41F139DE}"/>
              </a:ext>
            </a:extLst>
          </p:cNvPr>
          <p:cNvSpPr txBox="1"/>
          <p:nvPr/>
        </p:nvSpPr>
        <p:spPr>
          <a:xfrm>
            <a:off x="713158" y="5587560"/>
            <a:ext cx="730084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17h30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84EEA3AB-0126-A174-DCBD-EEFA20289159}"/>
              </a:ext>
            </a:extLst>
          </p:cNvPr>
          <p:cNvSpPr txBox="1"/>
          <p:nvPr/>
        </p:nvSpPr>
        <p:spPr>
          <a:xfrm>
            <a:off x="2809439" y="2689917"/>
            <a:ext cx="2267638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45720" tIns="45720" rIns="45720" bIns="45720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Mardi 2 Sept.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D7A984DE-AF67-7F8B-4805-E43600187845}"/>
              </a:ext>
            </a:extLst>
          </p:cNvPr>
          <p:cNvSpPr txBox="1"/>
          <p:nvPr/>
        </p:nvSpPr>
        <p:spPr>
          <a:xfrm>
            <a:off x="718562" y="4312804"/>
            <a:ext cx="730084" cy="4287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>
                <a:solidFill>
                  <a:srgbClr val="7F7F7F"/>
                </a:solidFill>
                <a:uFillTx/>
                <a:latin typeface="Posterama" pitchFamily="18"/>
                <a:ea typeface="Microsoft YaHei" pitchFamily="2"/>
                <a:cs typeface="Lucida Sans" pitchFamily="2"/>
              </a:rPr>
              <a:t>13h30</a:t>
            </a:r>
          </a:p>
        </p:txBody>
      </p:sp>
      <p:sp>
        <p:nvSpPr>
          <p:cNvPr id="30" name="Rectangle 46">
            <a:extLst>
              <a:ext uri="{FF2B5EF4-FFF2-40B4-BE49-F238E27FC236}">
                <a16:creationId xmlns:a16="http://schemas.microsoft.com/office/drawing/2014/main" id="{28F0B219-5EFE-E1C6-B0C0-776DCF785E80}"/>
              </a:ext>
            </a:extLst>
          </p:cNvPr>
          <p:cNvSpPr/>
          <p:nvPr/>
        </p:nvSpPr>
        <p:spPr>
          <a:xfrm>
            <a:off x="3339253" y="4571314"/>
            <a:ext cx="1144436" cy="12808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Animation </a:t>
            </a:r>
            <a:r>
              <a:rPr lang="fr-FR" sz="1200" b="1" i="0" u="none" strike="noStrike" kern="1200" cap="none" spc="0" baseline="0" dirty="0" err="1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Bio-Sphère</a:t>
            </a: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 </a:t>
            </a:r>
          </a:p>
        </p:txBody>
      </p:sp>
      <p:sp>
        <p:nvSpPr>
          <p:cNvPr id="12" name="Rectangle 46">
            <a:extLst>
              <a:ext uri="{FF2B5EF4-FFF2-40B4-BE49-F238E27FC236}">
                <a16:creationId xmlns:a16="http://schemas.microsoft.com/office/drawing/2014/main" id="{359A50A1-6812-2F1D-6590-375A46FCD45A}"/>
              </a:ext>
            </a:extLst>
          </p:cNvPr>
          <p:cNvSpPr/>
          <p:nvPr/>
        </p:nvSpPr>
        <p:spPr>
          <a:xfrm>
            <a:off x="9347756" y="3108962"/>
            <a:ext cx="1144436" cy="1099078"/>
          </a:xfrm>
          <a:prstGeom prst="rect">
            <a:avLst/>
          </a:prstGeom>
          <a:solidFill>
            <a:srgbClr val="D9AFF5"/>
          </a:solidFill>
          <a:ln w="12600" cap="flat">
            <a:solidFill>
              <a:srgbClr val="49828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FFFFFF"/>
                </a:solidFill>
                <a:uFillTx/>
                <a:latin typeface="Avenir Next LT Pro Light" pitchFamily="18"/>
                <a:ea typeface="Microsoft YaHei" pitchFamily="2"/>
                <a:cs typeface="Lucida Sans" pitchFamily="2"/>
              </a:rPr>
              <a:t>Clôture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FC1F08-5BAE-D038-43F0-6B50C68C0B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605628" y="147389"/>
            <a:ext cx="9719998" cy="1499762"/>
          </a:xfrm>
        </p:spPr>
        <p:txBody>
          <a:bodyPr/>
          <a:lstStyle/>
          <a:p>
            <a:pPr lvl="0" algn="l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LE FORUM DES POSSIBLES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A2EA41-7A70-2C6A-3D9E-50732FB27C3E}"/>
              </a:ext>
            </a:extLst>
          </p:cNvPr>
          <p:cNvSpPr txBox="1"/>
          <p:nvPr/>
        </p:nvSpPr>
        <p:spPr>
          <a:xfrm>
            <a:off x="5825765" y="1558146"/>
            <a:ext cx="6070862" cy="51091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45720" tIns="45720" rIns="45720" bIns="45720" anchor="t" anchorCtr="0" compatLnSpc="0">
            <a:noAutofit/>
          </a:bodyPr>
          <a:lstStyle/>
          <a:p>
            <a:pPr marL="285750" lvl="0" indent="-28575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BIJ (Bureau Information Jeunesse)</a:t>
            </a:r>
          </a:p>
          <a:p>
            <a:pPr marL="285750" lvl="0" indent="-28575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Ville de Bourges / Bibliothèque; services jeunesse; BIJ</a:t>
            </a:r>
          </a:p>
          <a:p>
            <a:pPr marL="285750" lvl="0" indent="-28575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solidFill>
                  <a:srgbClr val="385723"/>
                </a:solidFill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Agglomération de Bourges</a:t>
            </a:r>
            <a:endParaRPr lang="fr-FR" sz="2000" dirty="0"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285750" lvl="0" indent="-28575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Muséum d’Histoire Naturelle</a:t>
            </a:r>
          </a:p>
          <a:p>
            <a:pPr marL="28575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 </a:t>
            </a: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Maison de la Culture de Bourges</a:t>
            </a:r>
            <a:endParaRPr lang="fr-FR" sz="2000" dirty="0">
              <a:latin typeface="Calibri" panose="020F0502020204030204" pitchFamily="34" charset="0"/>
              <a:ea typeface="Microsoft YaHei"/>
              <a:cs typeface="Calibri" panose="020F0502020204030204" pitchFamily="34" charset="0"/>
            </a:endParaRPr>
          </a:p>
          <a:p>
            <a:pPr marL="285750" marR="0" lvl="0" indent="-28575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Ecole Nationale Supérieure d’Art</a:t>
            </a:r>
          </a:p>
          <a:p>
            <a:pPr marL="285750" marR="0" lvl="0" indent="-28575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L’</a:t>
            </a:r>
            <a:r>
              <a:rPr lang="fr-FR" sz="2000" b="0" i="0" u="none" strike="noStrike" kern="1200" cap="none" spc="0" baseline="0" dirty="0" err="1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Antrepeaux</a:t>
            </a: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</a:t>
            </a:r>
          </a:p>
          <a:p>
            <a:pPr marL="285750" marR="0" lvl="0" indent="-28575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 err="1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Tournelivre</a:t>
            </a: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/ Ludothèque</a:t>
            </a:r>
            <a:endParaRPr lang="fr-FR" sz="2000" b="0" i="0" u="none" strike="noStrike" kern="1200" cap="none" spc="0" baseline="0" dirty="0">
              <a:uFillTx/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285750" lvl="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 err="1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Agglobus</a:t>
            </a: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et Mobilité Douce (</a:t>
            </a:r>
            <a:r>
              <a:rPr lang="fr-FR" sz="2000" dirty="0" err="1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Pony</a:t>
            </a: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, Bike Air) + Sécurité routière</a:t>
            </a:r>
            <a:endParaRPr lang="fr-FR" sz="2000" dirty="0">
              <a:solidFill>
                <a:srgbClr val="385723"/>
              </a:solidFill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28575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solidFill>
                  <a:srgbClr val="385723"/>
                </a:solidFill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SNCF</a:t>
            </a:r>
            <a:endParaRPr lang="fr-FR" sz="2000" dirty="0">
              <a:solidFill>
                <a:srgbClr val="385723"/>
              </a:solidFill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R="0" lvl="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0" i="0" u="none" strike="noStrike" kern="1200" cap="none" spc="0" baseline="0" dirty="0">
              <a:uFillTx/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285750" marR="0" lvl="0" indent="-28575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0" i="0" u="none" strike="noStrike" kern="1200" cap="none" spc="0" baseline="0" dirty="0">
              <a:uFillTx/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0" marR="0" lvl="0" indent="0" algn="l" defTabSz="914400" rtl="0" fontAlgn="auto" hangingPunct="1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0" i="0" u="none" strike="noStrike" kern="1200" cap="none" spc="0" baseline="0" dirty="0">
              <a:solidFill>
                <a:srgbClr val="000000"/>
              </a:solidFill>
              <a:uFillTx/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08274BF-0669-DA0C-2439-56E95AFE4D6D}"/>
              </a:ext>
            </a:extLst>
          </p:cNvPr>
          <p:cNvSpPr txBox="1"/>
          <p:nvPr/>
        </p:nvSpPr>
        <p:spPr>
          <a:xfrm>
            <a:off x="119235" y="1647151"/>
            <a:ext cx="5706530" cy="440490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45720" tIns="45720" rIns="45720" bIns="45720" anchor="t" anchorCtr="0" compatLnSpc="0">
            <a:noAutofit/>
          </a:bodyPr>
          <a:lstStyle/>
          <a:p>
            <a:pPr marL="342900" indent="-34290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solidFill>
                  <a:srgbClr val="000000"/>
                </a:solidFill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Scolarité </a:t>
            </a:r>
          </a:p>
          <a:p>
            <a:pPr marL="342900" indent="-34290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CFA</a:t>
            </a:r>
          </a:p>
          <a:p>
            <a:pPr marL="342900" indent="-342900" defTabSz="914400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SUAPSE et Bureau des Sports </a:t>
            </a:r>
          </a:p>
          <a:p>
            <a:pPr marL="28575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 Bureau Des Etudiants</a:t>
            </a:r>
          </a:p>
          <a:p>
            <a:pPr marL="28575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Associations Etudiantes de département (BGC, </a:t>
            </a:r>
            <a:r>
              <a:rPr lang="fr-FR" sz="2000" dirty="0" err="1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Homeca</a:t>
            </a:r>
            <a:r>
              <a:rPr lang="fr-FR" sz="2000" dirty="0"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, CS, QLIO)</a:t>
            </a:r>
            <a:r>
              <a:rPr lang="fr-FR" sz="200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</a:t>
            </a:r>
          </a:p>
          <a:p>
            <a:pPr marL="285750" indent="-285750" defTabSz="914400">
              <a:lnSpc>
                <a:spcPts val="24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Service des Relations Internationales</a:t>
            </a:r>
            <a:endParaRPr lang="fr-FR" sz="2000" dirty="0"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  <a:p>
            <a:pPr marL="342900" marR="0" lvl="0" indent="-342900" algn="l" defTabSz="914400" rtl="0" fontAlgn="auto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Service de santé</a:t>
            </a:r>
          </a:p>
          <a:p>
            <a:pPr marL="285750" marR="0" lvl="0" indent="-285750" algn="l" defTabSz="914400" rtl="0" fontAlgn="auto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Caisse d’Assurance Maladie</a:t>
            </a:r>
          </a:p>
          <a:p>
            <a:pPr marL="285750" marR="0" lvl="0" indent="-285750" algn="l" defTabSz="914400" rtl="0" fontAlgn="auto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0" i="0" u="none" strike="noStrike" kern="1200" cap="none" spc="0" baseline="0" dirty="0">
                <a:uFillTx/>
                <a:latin typeface="Calibri" panose="020F0502020204030204" pitchFamily="34" charset="0"/>
                <a:ea typeface="Microsoft YaHei" pitchFamily="2"/>
                <a:cs typeface="Calibri" panose="020F0502020204030204" pitchFamily="34" charset="0"/>
              </a:rPr>
              <a:t> Esope (épicerie solidaire) /  Entraide berruyère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FORUM DES POSSIBLES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6C2908-3052-7B2C-362B-6BD50F0CA056}"/>
              </a:ext>
            </a:extLst>
          </p:cNvPr>
          <p:cNvSpPr txBox="1"/>
          <p:nvPr/>
        </p:nvSpPr>
        <p:spPr>
          <a:xfrm>
            <a:off x="1575881" y="2825886"/>
            <a:ext cx="92931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J1 - Pendant le forum : choix des ateliers par scan d’un QR code (Google </a:t>
            </a:r>
            <a:r>
              <a:rPr lang="fr-F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J2 - Tri et gestion des vœux 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J3 - chaque étudiant est positionné sur 3 activités « vie étudiante » qui auront lieu les mercredi et jeudi après-midi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Affichage sous forme d’un tableau dans les départements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20E02C1-0AE2-E9CE-7430-D47F50077635}"/>
              </a:ext>
            </a:extLst>
          </p:cNvPr>
          <p:cNvSpPr txBox="1"/>
          <p:nvPr/>
        </p:nvSpPr>
        <p:spPr>
          <a:xfrm>
            <a:off x="8751652" y="1657291"/>
            <a:ext cx="2230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EN PARALLELE</a:t>
            </a:r>
          </a:p>
        </p:txBody>
      </p:sp>
    </p:spTree>
    <p:extLst>
      <p:ext uri="{BB962C8B-B14F-4D97-AF65-F5344CB8AC3E}">
        <p14:creationId xmlns:p14="http://schemas.microsoft.com/office/powerpoint/2010/main" val="2872778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D7F34-D58A-DD78-EE9A-D60947C9F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CAC90-F2BD-8581-F5AA-F0459676B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Animation </a:t>
            </a:r>
            <a:r>
              <a:rPr lang="fr-FR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biosphere</a:t>
            </a:r>
            <a:endParaRPr lang="fr-FR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1353AAB-A57E-4063-8ACB-5E53BE7D385C}"/>
              </a:ext>
            </a:extLst>
          </p:cNvPr>
          <p:cNvSpPr txBox="1"/>
          <p:nvPr/>
        </p:nvSpPr>
        <p:spPr>
          <a:xfrm>
            <a:off x="1575881" y="2825886"/>
            <a:ext cx="92931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CROUS (2024) – IUT (2025)</a:t>
            </a:r>
          </a:p>
          <a:p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Thèmes 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Gaspillage alimentaire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Gestion de l’eau potable</a:t>
            </a:r>
          </a:p>
        </p:txBody>
      </p:sp>
    </p:spTree>
    <p:extLst>
      <p:ext uri="{BB962C8B-B14F-4D97-AF65-F5344CB8AC3E}">
        <p14:creationId xmlns:p14="http://schemas.microsoft.com/office/powerpoint/2010/main" val="146011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A18D6-D03E-10F0-7470-636546FB04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0704" y="786238"/>
            <a:ext cx="9719998" cy="1499762"/>
          </a:xfrm>
        </p:spPr>
        <p:txBody>
          <a:bodyPr/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LA PHASE « préparation à l’iut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D35DC1-B731-8076-76A9-2ADF4C5C2FD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85158" y="2286000"/>
            <a:ext cx="10319989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 Numérique (1H 30) (outils numériques, PAON et tuteurs PAON)</a:t>
            </a:r>
          </a:p>
          <a:p>
            <a:pPr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Méthodologie de Travail Universitaire sur CELENE (témoignages d’étudiants de BUT2 )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Visite de la BU (15 mn de préparation, 45 mn d’activité, 15 mn de sortie soit 1h15 au total)</a:t>
            </a: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 Conférences thématiques (cercle des partenaires)</a:t>
            </a: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lnSpc>
                <a:spcPts val="2000"/>
              </a:lnSpc>
              <a:spcBef>
                <a:spcPts val="0"/>
              </a:spcBef>
              <a:buClr>
                <a:srgbClr val="1CADE4"/>
              </a:buClr>
              <a:buSzPct val="100000"/>
              <a:buFont typeface="Courier New" pitchFamily="49"/>
              <a:buChar char="o"/>
            </a:pPr>
            <a:r>
              <a:rPr lang="fr-FR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 Propositions des départements (Ex : Visite des Marais, Ciné débat, Entreprenariat, Approche par compétences, SAE, Méthodologie de Travail, Activités de rentrée ?)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6529C-2897-E6AC-F4F0-5BD989A234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52799" y="462039"/>
            <a:ext cx="8610600" cy="1293028"/>
          </a:xfrm>
        </p:spPr>
        <p:txBody>
          <a:bodyPr>
            <a:normAutofit/>
          </a:bodyPr>
          <a:lstStyle/>
          <a:p>
            <a:pPr lvl="0"/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LA PHASE « vie étudiante »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62C57B-B6CE-E17C-6A5E-AA007F3195D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04931" y="1738078"/>
            <a:ext cx="3547798" cy="4949281"/>
          </a:xfrm>
        </p:spPr>
        <p:txBody>
          <a:bodyPr vert="horz" lIns="45720" tIns="45720" rIns="45720" bIns="45720" rtlCol="0" anchor="t">
            <a:normAutofit/>
          </a:bodyPr>
          <a:lstStyle/>
          <a:p>
            <a:pPr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Initiation au secourisme</a:t>
            </a:r>
          </a:p>
          <a:p>
            <a:pPr lvl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Alimentation et diététique</a:t>
            </a:r>
          </a:p>
          <a:p>
            <a:pPr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 Atelier Socio-esthétique </a:t>
            </a:r>
          </a:p>
          <a:p>
            <a:pPr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 Gestion du stress/ Sophrologie/ Méditation</a:t>
            </a:r>
          </a:p>
          <a:p>
            <a:pPr lvl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Jeux de société</a:t>
            </a:r>
          </a:p>
          <a:p>
            <a:pPr lvl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Jeux vidéo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Jeu de boules carrées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Visite de Bourges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Partir à l’étranger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hangingPunct="1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itchFamily="34"/>
              <a:buChar char=" "/>
            </a:pPr>
            <a:endParaRPr lang="fr-FR" sz="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B02E1D2-B756-74C1-3ADB-5E6027B1EDAA}"/>
              </a:ext>
            </a:extLst>
          </p:cNvPr>
          <p:cNvSpPr txBox="1"/>
          <p:nvPr/>
        </p:nvSpPr>
        <p:spPr>
          <a:xfrm>
            <a:off x="8210648" y="1738077"/>
            <a:ext cx="3616059" cy="296696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72000" tIns="45720" rIns="45720" bIns="45720" anchor="t" anchorCtr="0" compatLnSpc="0">
            <a:normAutofit/>
          </a:bodyPr>
          <a:lstStyle/>
          <a:p>
            <a:pPr marR="0" lvl="0" defTabSz="0" fontAlgn="auto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Fresque du climat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Aéromodélisme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Course d'orientation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 Sportez-vous bien !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Podcast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kern="0" dirty="0">
                <a:solidFill>
                  <a:srgbClr val="000000"/>
                </a:solidFill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Fabrication porte-clefs</a:t>
            </a:r>
          </a:p>
          <a:p>
            <a:pPr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600" dirty="0">
              <a:solidFill>
                <a:srgbClr val="000000"/>
              </a:solidFill>
              <a:latin typeface="Calibri" panose="020F0502020204030204" pitchFamily="34" charset="0"/>
              <a:ea typeface="Microsoft YaHei" pitchFamily="2"/>
              <a:cs typeface="Calibri" panose="020F0502020204030204" pitchFamily="34" charset="0"/>
            </a:endParaRP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A62C57B-B6CE-E17C-6A5E-AA007F3195D9}"/>
              </a:ext>
            </a:extLst>
          </p:cNvPr>
          <p:cNvSpPr txBox="1">
            <a:spLocks/>
          </p:cNvSpPr>
          <p:nvPr/>
        </p:nvSpPr>
        <p:spPr>
          <a:xfrm>
            <a:off x="4207577" y="1738077"/>
            <a:ext cx="3866380" cy="4949281"/>
          </a:xfrm>
          <a:prstGeom prst="rect">
            <a:avLst/>
          </a:prstGeom>
          <a:noFill/>
          <a:ln>
            <a:noFill/>
          </a:ln>
        </p:spPr>
        <p:txBody>
          <a:bodyPr vert="horz" wrap="square" lIns="45720" tIns="45720" rIns="45720" bIns="45720" anchor="t" anchorCtr="0" compatLnSpc="1">
            <a:noAutofit/>
          </a:bodyPr>
          <a:lstStyle>
            <a:lvl1pPr marL="91440" marR="0" lvl="0" indent="-91440" algn="l" defTabSz="914400" rtl="0" fontAlgn="auto" hangingPunct="0">
              <a:lnSpc>
                <a:spcPct val="90000"/>
              </a:lnSpc>
              <a:spcBef>
                <a:spcPts val="1415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lang="fr-FR" sz="3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Liberation Sans" pitchFamily="18"/>
                <a:ea typeface="Microsoft YaHei" pitchFamily="2"/>
                <a:cs typeface="Lucida Sans" pitchFamily="2"/>
              </a:defRPr>
            </a:lvl1pPr>
            <a:lvl2pPr marL="265322" marR="0" lvl="1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SzPct val="75000"/>
              <a:buFont typeface="StarSymbol"/>
              <a:buChar char="–"/>
              <a:tabLst/>
              <a:defRPr lang="fr-FR" sz="18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2pPr>
            <a:lvl3pPr marL="448202" marR="0" lvl="2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SzPct val="45000"/>
              <a:buFont typeface="StarSymbol"/>
              <a:buChar char="●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3pPr>
            <a:lvl4pPr marL="594360" marR="0" lvl="3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SzPct val="75000"/>
              <a:buFont typeface="StarSymbol"/>
              <a:buChar char="–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4pPr>
            <a:lvl5pPr marL="777240" marR="0" lvl="4" indent="-137160" algn="l" defTabSz="914400" rtl="0" fontAlgn="auto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SzPct val="45000"/>
              <a:buFont typeface="StarSymbol"/>
              <a:buChar char="●"/>
              <a:tabLst/>
              <a:defRPr lang="fr-FR" sz="14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w Cen MT" pitchFamily="18"/>
                <a:ea typeface="Microsoft YaHei" pitchFamily="2"/>
                <a:cs typeface="Lucida Sans" pitchFamily="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Visite des ateliers de décors de la Maison de la culture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Visite de l’ENSA et de la Box</a:t>
            </a:r>
            <a:endParaRPr lang="fr-FR" sz="20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kern="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Visite/animation muséum d’histoire naturelle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Théâtre d’improvisation</a:t>
            </a:r>
            <a:endParaRPr lang="fr-FR" sz="2000" kern="0" dirty="0">
              <a:latin typeface="Calibri" panose="020F0502020204030204" pitchFamily="34" charset="0"/>
              <a:ea typeface="Microsoft YaHei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kern="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Dessin</a:t>
            </a:r>
            <a:endParaRPr lang="fr-FR" sz="20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kern="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Visite de l’</a:t>
            </a:r>
            <a:r>
              <a:rPr lang="fr-FR" sz="2000" kern="0" dirty="0" err="1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Antrepeaux</a:t>
            </a:r>
            <a:r>
              <a:rPr lang="fr-FR" sz="2000" kern="0" dirty="0">
                <a:latin typeface="Calibri" panose="020F0502020204030204" pitchFamily="34" charset="0"/>
                <a:ea typeface="Microsoft YaHei"/>
                <a:cs typeface="Calibri" panose="020F0502020204030204" pitchFamily="34" charset="0"/>
              </a:rPr>
              <a:t> + atelier de pratique de graffiti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Cinéma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Quiz musical</a:t>
            </a: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Musique électronique</a:t>
            </a:r>
          </a:p>
          <a:p>
            <a:pPr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1"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DB02E1D2-B756-74C1-3ADB-5E6027B1EDAA}"/>
              </a:ext>
            </a:extLst>
          </p:cNvPr>
          <p:cNvSpPr txBox="1"/>
          <p:nvPr/>
        </p:nvSpPr>
        <p:spPr>
          <a:xfrm>
            <a:off x="8859830" y="5069423"/>
            <a:ext cx="3327302" cy="24578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45720" tIns="45720" rIns="45720" bIns="45720" anchor="t" anchorCtr="0" compatLnSpc="0">
            <a:normAutofit/>
          </a:bodyPr>
          <a:lstStyle/>
          <a:p>
            <a:pPr marR="0" lvl="0" algn="l" defTabSz="914400" rtl="0" fontAlgn="auto" hangingPunct="1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600" b="0" i="0" u="none" strike="noStrike" kern="1200" cap="none" spc="0" baseline="0" dirty="0">
              <a:solidFill>
                <a:srgbClr val="000000"/>
              </a:solidFill>
              <a:uFillTx/>
              <a:latin typeface="Tw Cen MT" pitchFamily="18"/>
              <a:ea typeface="Microsoft YaHei" pitchFamily="2"/>
              <a:cs typeface="Lucida Sans" pitchFamily="2"/>
            </a:endParaRPr>
          </a:p>
          <a:p>
            <a:pPr algn="ctr" defTabSz="914400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w Cen MT"/>
                <a:ea typeface="Microsoft YaHei"/>
                <a:cs typeface="Lucida Sans" pitchFamily="2"/>
              </a:rPr>
              <a:t>2</a:t>
            </a:r>
            <a:r>
              <a:rPr lang="fr-FR" sz="3200" b="0" i="0" u="none" strike="noStrike" kern="1200" cap="none" spc="0" baseline="0" dirty="0">
                <a:solidFill>
                  <a:schemeClr val="accent3">
                    <a:lumMod val="60000"/>
                    <a:lumOff val="40000"/>
                  </a:schemeClr>
                </a:solidFill>
                <a:uFillTx/>
                <a:latin typeface="Tw Cen MT"/>
                <a:ea typeface="Microsoft YaHei"/>
                <a:cs typeface="Lucida Sans" pitchFamily="2"/>
              </a:rPr>
              <a:t> créneaux :</a:t>
            </a: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w Cen MT"/>
                <a:ea typeface="Microsoft YaHei"/>
                <a:cs typeface="Lucida Sans" pitchFamily="2"/>
              </a:rPr>
              <a:t> </a:t>
            </a:r>
            <a:endParaRPr lang="fr-FR" sz="3200" b="0" i="0" u="none" strike="noStrike" kern="1200" cap="none" spc="0" baseline="0" dirty="0">
              <a:solidFill>
                <a:schemeClr val="accent3">
                  <a:lumMod val="60000"/>
                  <a:lumOff val="40000"/>
                </a:schemeClr>
              </a:solidFill>
              <a:uFillTx/>
              <a:latin typeface="Tw Cen MT" pitchFamily="18"/>
              <a:ea typeface="Microsoft YaHei" pitchFamily="2"/>
              <a:cs typeface="Lucida Sans" pitchFamily="2"/>
            </a:endParaRPr>
          </a:p>
          <a:p>
            <a:pPr marR="0" lvl="0" algn="ctr" defTabSz="914400" rtl="0" fontAlgn="auto" hangingPunct="1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w Cen MT" pitchFamily="18"/>
                <a:ea typeface="Microsoft YaHei" pitchFamily="2"/>
                <a:cs typeface="Lucida Sans" pitchFamily="2"/>
              </a:rPr>
              <a:t>13H30-15H30</a:t>
            </a:r>
          </a:p>
          <a:p>
            <a:pPr marR="0" lvl="0" algn="ctr" defTabSz="914400" rtl="0" fontAlgn="auto" hangingPunct="1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200" b="0" i="0" u="none" strike="noStrike" kern="1200" cap="none" spc="0" baseline="0" dirty="0">
                <a:solidFill>
                  <a:schemeClr val="accent3">
                    <a:lumMod val="60000"/>
                    <a:lumOff val="40000"/>
                  </a:schemeClr>
                </a:solidFill>
                <a:uFillTx/>
                <a:latin typeface="Tw Cen MT" pitchFamily="18"/>
                <a:ea typeface="Microsoft YaHei" pitchFamily="2"/>
                <a:cs typeface="Lucida Sans" pitchFamily="2"/>
              </a:rPr>
              <a:t>15H30-17H30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81a4cc-516e-452b-8f5b-f64dc50b6743">
      <Terms xmlns="http://schemas.microsoft.com/office/infopath/2007/PartnerControls"/>
    </lcf76f155ced4ddcb4097134ff3c332f>
    <TaxCatchAll xmlns="2a435fac-0a5a-496c-8dbc-ee89356b7b96" xsi:nil="true"/>
    <SharedWithUsers xmlns="2a435fac-0a5a-496c-8dbc-ee89356b7b96">
      <UserInfo>
        <DisplayName>Sebastien De Abreu</DisplayName>
        <AccountId>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8FFD0BD8A603408AC92EEA4253CDFB" ma:contentTypeVersion="13" ma:contentTypeDescription="Create a new document." ma:contentTypeScope="" ma:versionID="e245a86b2e20718b26d6bc11489e062c">
  <xsd:schema xmlns:xsd="http://www.w3.org/2001/XMLSchema" xmlns:xs="http://www.w3.org/2001/XMLSchema" xmlns:p="http://schemas.microsoft.com/office/2006/metadata/properties" xmlns:ns2="9d81a4cc-516e-452b-8f5b-f64dc50b6743" xmlns:ns3="2a435fac-0a5a-496c-8dbc-ee89356b7b96" targetNamespace="http://schemas.microsoft.com/office/2006/metadata/properties" ma:root="true" ma:fieldsID="f71df41b8e274aeebd44bd1f7bc441e2" ns2:_="" ns3:_="">
    <xsd:import namespace="9d81a4cc-516e-452b-8f5b-f64dc50b6743"/>
    <xsd:import namespace="2a435fac-0a5a-496c-8dbc-ee89356b7b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1a4cc-516e-452b-8f5b-f64dc50b6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072c301-10a9-4cb2-9c7e-bd09aaeaf0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35fac-0a5a-496c-8dbc-ee89356b7b9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975c1e1-8b43-4cb9-be70-8143ed1964b9}" ma:internalName="TaxCatchAll" ma:showField="CatchAllData" ma:web="2a435fac-0a5a-496c-8dbc-ee89356b7b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39B57B-5506-40C5-8E9B-A6EB518C6C65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9d81a4cc-516e-452b-8f5b-f64dc50b6743"/>
    <ds:schemaRef ds:uri="http://schemas.microsoft.com/office/2006/metadata/properties"/>
    <ds:schemaRef ds:uri="2a435fac-0a5a-496c-8dbc-ee89356b7b96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6CCE9E8-444F-40AF-96D4-36ECAFDEBC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6E5D48-FFB7-4A1F-8097-0C6CEB2334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81a4cc-516e-452b-8f5b-f64dc50b6743"/>
    <ds:schemaRef ds:uri="2a435fac-0a5a-496c-8dbc-ee89356b7b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Traînée de condensation</Template>
  <TotalTime>2851</TotalTime>
  <Words>1011</Words>
  <Application>Microsoft Office PowerPoint</Application>
  <PresentationFormat>Grand écran</PresentationFormat>
  <Paragraphs>186</Paragraphs>
  <Slides>15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Arial</vt:lpstr>
      <vt:lpstr>Avenir Next LT Pro Light</vt:lpstr>
      <vt:lpstr>Calibri</vt:lpstr>
      <vt:lpstr>Century Gothic</vt:lpstr>
      <vt:lpstr>Courier New</vt:lpstr>
      <vt:lpstr>Liberation Sans</vt:lpstr>
      <vt:lpstr>Liberation Serif</vt:lpstr>
      <vt:lpstr>Posterama</vt:lpstr>
      <vt:lpstr>Tw Cen MT</vt:lpstr>
      <vt:lpstr>Wingdings</vt:lpstr>
      <vt:lpstr>Wingdings 3</vt:lpstr>
      <vt:lpstr>Traînée de condensation</vt:lpstr>
      <vt:lpstr>Semaine de Rentrée  IUT Bourges</vt:lpstr>
      <vt:lpstr>Objectifs de la SEMAINE</vt:lpstr>
      <vt:lpstr>CONTEXTE</vt:lpstr>
      <vt:lpstr>PROGRAMME</vt:lpstr>
      <vt:lpstr>LE FORUM DES POSSIBLES</vt:lpstr>
      <vt:lpstr>FORUM DES POSSIBLES</vt:lpstr>
      <vt:lpstr>Animation biosphere</vt:lpstr>
      <vt:lpstr>LA PHASE « préparation à l’iut »</vt:lpstr>
      <vt:lpstr>LA PHASE « vie étudiante » </vt:lpstr>
      <vt:lpstr>La matinée de Clôture  </vt:lpstr>
      <vt:lpstr>LES PHASES DE REGROUPEMENT</vt:lpstr>
      <vt:lpstr>PUZZLE GEANT</vt:lpstr>
      <vt:lpstr>BUDGET</vt:lpstr>
      <vt:lpstr>Planning de travail </vt:lpstr>
      <vt:lpstr>L’équipe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Rentrée 2023 IUT Bourges</dc:title>
  <dc:creator>Aurélien RAYMOND</dc:creator>
  <cp:lastModifiedBy>Laurence Josserand</cp:lastModifiedBy>
  <cp:revision>106</cp:revision>
  <dcterms:created xsi:type="dcterms:W3CDTF">2023-04-03T08:50:33Z</dcterms:created>
  <dcterms:modified xsi:type="dcterms:W3CDTF">2025-06-24T14:23:58Z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0x0101004F8FFD0BD8A603408AC92EEA4253CDFB</vt:lpwstr>
  </property>
  <property fmtid="{D5CDD505-2E9C-101B-9397-08002B2CF9AE}" pid="3" name="MediaServiceImageTags">
    <vt:lpwstr/>
  </property>
</Properties>
</file>