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D9C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664"/>
    <p:restoredTop sz="95958"/>
  </p:normalViewPr>
  <p:slideViewPr>
    <p:cSldViewPr snapToGrid="0">
      <p:cViewPr varScale="1">
        <p:scale>
          <a:sx n="82" d="100"/>
          <a:sy n="82" d="100"/>
        </p:scale>
        <p:origin x="192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B0900C-7DFE-88CD-D220-582F35A87D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81DE0CA-218E-E386-FB93-517A1211C8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5F7347-D575-7C48-A0F1-8D9AACF45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A839-4046-284E-89B7-9A7686080B31}" type="datetimeFigureOut">
              <a:rPr lang="fr-US" smtClean="0"/>
              <a:t>12/14/23</a:t>
            </a:fld>
            <a:endParaRPr lang="fr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DCD743-186B-08FC-455A-938AA3DF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DF55E5-C678-AB3A-C51E-8920A4CCD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8BCBC-8A59-9544-8DE3-D14ECFF02FF2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3719767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A35D04-198C-DE4A-9451-6F576A6C7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20E7877-CA40-9B7D-849E-ECCEDABC8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FB1DE9-7C80-01CE-08AE-9B73846E7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A839-4046-284E-89B7-9A7686080B31}" type="datetimeFigureOut">
              <a:rPr lang="fr-US" smtClean="0"/>
              <a:t>12/14/23</a:t>
            </a:fld>
            <a:endParaRPr lang="fr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888012-8707-C555-478F-2369BBE2B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2E3787-9311-C4F3-0925-F67C3DD38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8BCBC-8A59-9544-8DE3-D14ECFF02FF2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3780699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6A07D08-A5B2-2DFB-F295-D6136C7FA6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975AA34-F4E0-E757-02B7-27507B890F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737AEE-B595-B840-30CA-EE35591B6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A839-4046-284E-89B7-9A7686080B31}" type="datetimeFigureOut">
              <a:rPr lang="fr-US" smtClean="0"/>
              <a:t>12/14/23</a:t>
            </a:fld>
            <a:endParaRPr lang="fr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894B72-B646-A85B-B2FD-165661A26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B26D05-D674-C9D2-CA57-47C57AB7E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8BCBC-8A59-9544-8DE3-D14ECFF02FF2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1092653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FAAA9C-FEA5-120B-98F9-46F6B80FF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A9FEFA-A78D-A8C0-2666-F3B651F50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86942A-C510-106F-11B9-01C3C53F1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A839-4046-284E-89B7-9A7686080B31}" type="datetimeFigureOut">
              <a:rPr lang="fr-US" smtClean="0"/>
              <a:t>12/14/23</a:t>
            </a:fld>
            <a:endParaRPr lang="fr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E3DFE4-7C47-B080-27ED-516BA387F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771C54-AF13-2B70-1BE2-5B5718FC5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8BCBC-8A59-9544-8DE3-D14ECFF02FF2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709361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0DD1D9-3FFA-5353-B5BA-E1CC7BE5C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5E97F3-9F17-E841-2EC9-54F2DFEF7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EB1DC2-3E5E-FDF4-1064-60C2A810F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A839-4046-284E-89B7-9A7686080B31}" type="datetimeFigureOut">
              <a:rPr lang="fr-US" smtClean="0"/>
              <a:t>12/14/23</a:t>
            </a:fld>
            <a:endParaRPr lang="fr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71AA46-A017-AFBB-3575-A38527AA3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728205-2415-1727-8CD2-776D26161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8BCBC-8A59-9544-8DE3-D14ECFF02FF2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2949503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AF3CB3-E8D7-AA54-3F80-3C0181278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79B032-0C83-FD96-85A0-845F2B00C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C433FF1-CB08-16B2-87FF-9EF6B3DCEA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FB2EFAC-CE35-E56A-366A-C812910B0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A839-4046-284E-89B7-9A7686080B31}" type="datetimeFigureOut">
              <a:rPr lang="fr-US" smtClean="0"/>
              <a:t>12/14/23</a:t>
            </a:fld>
            <a:endParaRPr lang="fr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CADDFC6-B5E4-E4A1-4F03-18638E69E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F163C6-F623-F964-9EA6-F8ABE04F3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8BCBC-8A59-9544-8DE3-D14ECFF02FF2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408320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7F7C28-632F-3A7D-A0B7-30F3C1020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B789F5-6CE3-C2DE-C00C-A022369E9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94D0CAF-778E-B8E4-C232-A55C51643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0583862-41E2-F47F-0DBB-7BBBA8F8A3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E3283AC-1F1D-FFF8-6113-31160B489A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9666E8C-2C7E-93C7-8E50-5395DB11D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A839-4046-284E-89B7-9A7686080B31}" type="datetimeFigureOut">
              <a:rPr lang="fr-US" smtClean="0"/>
              <a:t>12/14/23</a:t>
            </a:fld>
            <a:endParaRPr lang="fr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5C6E66E-275C-83EE-DA5C-D4A8CFCB3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52C8CFC-4528-3E47-10DC-60D33F66C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8BCBC-8A59-9544-8DE3-D14ECFF02FF2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284229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07E9D5-4D19-DAFF-1F36-74255FE2B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560B738-12AA-6A55-72E2-97BA8BD3B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A839-4046-284E-89B7-9A7686080B31}" type="datetimeFigureOut">
              <a:rPr lang="fr-US" smtClean="0"/>
              <a:t>12/14/23</a:t>
            </a:fld>
            <a:endParaRPr lang="fr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1B5AEAA-EE01-38FA-E076-6A3D7EEBA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0F5A3E-F4DC-B44A-890F-A9455F9EC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8BCBC-8A59-9544-8DE3-D14ECFF02FF2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1196938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1BD231C-FF48-4D14-4B34-B944E112E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A839-4046-284E-89B7-9A7686080B31}" type="datetimeFigureOut">
              <a:rPr lang="fr-US" smtClean="0"/>
              <a:t>12/14/23</a:t>
            </a:fld>
            <a:endParaRPr lang="fr-US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AFFE7B0-68D9-F704-CAB8-C26E36CFD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83DFBB4-F2CD-AEDF-CB2F-0D8CB8DA3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8BCBC-8A59-9544-8DE3-D14ECFF02FF2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237501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5934DF-578B-67CC-C9F5-C94F4C7A7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81EAFE-409C-DE41-7F44-DEDCB955F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45A942B-5FA8-9B78-9305-21110B1C5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333C1AC-4825-7428-29EA-7B758B176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A839-4046-284E-89B7-9A7686080B31}" type="datetimeFigureOut">
              <a:rPr lang="fr-US" smtClean="0"/>
              <a:t>12/14/23</a:t>
            </a:fld>
            <a:endParaRPr lang="fr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2596AC-1B96-9A3B-BB4C-7C4609BF7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D3446FE-297C-20D3-969C-386798001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8BCBC-8A59-9544-8DE3-D14ECFF02FF2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834416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0AF439-E06E-1EBF-B8ED-7137E4A5A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84E59AA-84E8-5CFE-1EAB-429F81415B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5FA2671-8AFB-134A-4C18-84E229AA0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A129E0B-34A9-7C7D-95F9-8464FA5F5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AA839-4046-284E-89B7-9A7686080B31}" type="datetimeFigureOut">
              <a:rPr lang="fr-US" smtClean="0"/>
              <a:t>12/14/23</a:t>
            </a:fld>
            <a:endParaRPr lang="fr-US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52B2089-2A9B-C6DF-AA2C-5E522373E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A9C685-E3DA-A5D8-9DFD-18DC2F265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8BCBC-8A59-9544-8DE3-D14ECFF02FF2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192815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C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1E2C761-17DE-6A28-8DC9-65295A74E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FDCDCC-47A6-0E8F-29F6-46D8515F8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DD6D76-9F98-1907-0FB5-A18FA3B3D5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AA839-4046-284E-89B7-9A7686080B31}" type="datetimeFigureOut">
              <a:rPr lang="fr-US" smtClean="0"/>
              <a:t>12/14/23</a:t>
            </a:fld>
            <a:endParaRPr lang="fr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E58AD0-1526-D182-D8D7-AE7694C1F4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1CD912-FAFE-FC7B-9CCC-A7704FE98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8BCBC-8A59-9544-8DE3-D14ECFF02FF2}" type="slidenum">
              <a:rPr lang="fr-US" smtClean="0"/>
              <a:t>‹N°›</a:t>
            </a:fld>
            <a:endParaRPr lang="fr-US"/>
          </a:p>
        </p:txBody>
      </p:sp>
    </p:spTree>
    <p:extLst>
      <p:ext uri="{BB962C8B-B14F-4D97-AF65-F5344CB8AC3E}">
        <p14:creationId xmlns:p14="http://schemas.microsoft.com/office/powerpoint/2010/main" val="1361381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D248A6-C4A7-90EF-2539-E5590D32AC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US" b="1" dirty="0"/>
              <a:t>Epreuve écrite d’une heure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8DF2B9F-358C-8155-9DA1-B4944F802B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28456"/>
            <a:ext cx="9144000" cy="729343"/>
          </a:xfrm>
        </p:spPr>
        <p:txBody>
          <a:bodyPr/>
          <a:lstStyle/>
          <a:p>
            <a:r>
              <a:rPr lang="fr-US" dirty="0"/>
              <a:t>UE11EC4</a:t>
            </a:r>
          </a:p>
        </p:txBody>
      </p:sp>
    </p:spTree>
    <p:extLst>
      <p:ext uri="{BB962C8B-B14F-4D97-AF65-F5344CB8AC3E}">
        <p14:creationId xmlns:p14="http://schemas.microsoft.com/office/powerpoint/2010/main" val="2283404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8C1B86-112D-3114-722E-5FB63BE0B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23446"/>
          </a:xfrm>
        </p:spPr>
        <p:txBody>
          <a:bodyPr/>
          <a:lstStyle/>
          <a:p>
            <a:r>
              <a:rPr lang="fr-US" b="1" dirty="0"/>
              <a:t>QUESTIONS DE COURS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789440-D534-C12F-310D-A76B97FF0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454" y="723446"/>
            <a:ext cx="11391254" cy="61345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« </a:t>
            </a:r>
            <a:r>
              <a:rPr lang="fr-FR" sz="32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Les récits de l’histoire sont constamment nourris et modifiés par de nouvelles découvertes archéologiques </a:t>
            </a:r>
            <a:r>
              <a:rPr lang="fr-FR" sz="3200" b="1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et</a:t>
            </a:r>
            <a:r>
              <a:rPr lang="fr-FR" sz="32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scientifiques</a:t>
            </a:r>
            <a:r>
              <a:rPr lang="fr-FR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[ainsi que par] </a:t>
            </a:r>
            <a:r>
              <a:rPr lang="fr-FR" sz="32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des lectures renouvelées du passé.</a:t>
            </a:r>
            <a:r>
              <a:rPr lang="fr-FR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 » </a:t>
            </a:r>
            <a:endParaRPr lang="fr-US" sz="32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indent="0">
              <a:buNone/>
            </a:pPr>
            <a:r>
              <a:rPr lang="fr-US" dirty="0">
                <a:sym typeface="Wingdings" pitchFamily="2" charset="2"/>
              </a:rPr>
              <a:t> </a:t>
            </a:r>
            <a:r>
              <a:rPr lang="fr-US" b="1" dirty="0"/>
              <a:t>L’histoire est l’étude du passé de l’humanité </a:t>
            </a:r>
            <a:r>
              <a:rPr lang="fr-US" dirty="0"/>
              <a:t>et se présente sous la forme d’un récit.</a:t>
            </a:r>
          </a:p>
          <a:p>
            <a:pPr>
              <a:buFont typeface="Wingdings" pitchFamily="2" charset="2"/>
              <a:buChar char="è"/>
            </a:pPr>
            <a:r>
              <a:rPr lang="fr-US" dirty="0"/>
              <a:t>Le discours historique est renouvelé dans le temps car il de </a:t>
            </a:r>
            <a:r>
              <a:rPr lang="fr-US" b="1" dirty="0"/>
              <a:t>nouvelles traces du passé sont découvertes à la suite de recherches archéologiques</a:t>
            </a:r>
            <a:r>
              <a:rPr lang="fr-US" dirty="0"/>
              <a:t> (ex : la civilisation gauloise conçue comme complexe et florissante à l’inverse de l’image péjorative véhiculée par les auteurs gréco-romains de l’Antiquité).</a:t>
            </a:r>
          </a:p>
          <a:p>
            <a:pPr>
              <a:buFont typeface="Wingdings" pitchFamily="2" charset="2"/>
              <a:buChar char="è"/>
            </a:pPr>
            <a:r>
              <a:rPr lang="fr-US" dirty="0"/>
              <a:t> Le discours historique changent également car </a:t>
            </a:r>
            <a:r>
              <a:rPr lang="fr-US" b="1" dirty="0"/>
              <a:t>le questionnement et les méthodes des historiens évoluent</a:t>
            </a:r>
            <a:r>
              <a:rPr lang="fr-US" dirty="0"/>
              <a:t>. Une trace du passé connue depuis des siècles donne lieu à de nouvelles analyses et interprétations (ex : la Guerre des Gaules de César ou le récit du baptême de Clovis par Grégoire de Tours)</a:t>
            </a:r>
          </a:p>
        </p:txBody>
      </p:sp>
    </p:spTree>
    <p:extLst>
      <p:ext uri="{BB962C8B-B14F-4D97-AF65-F5344CB8AC3E}">
        <p14:creationId xmlns:p14="http://schemas.microsoft.com/office/powerpoint/2010/main" val="3275901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8C1B86-112D-3114-722E-5FB63BE0B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23446"/>
          </a:xfrm>
        </p:spPr>
        <p:txBody>
          <a:bodyPr/>
          <a:lstStyle/>
          <a:p>
            <a:r>
              <a:rPr lang="fr-US" b="1" dirty="0"/>
              <a:t>QUESTIONS DE COURS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789440-D534-C12F-310D-A76B97FF0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454" y="723446"/>
            <a:ext cx="11773546" cy="613455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sz="32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La notion d’</a:t>
            </a:r>
            <a:r>
              <a:rPr lang="fr-FR" sz="3200" b="1" dirty="0">
                <a:solidFill>
                  <a:srgbClr val="0432FF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industrialisation</a:t>
            </a:r>
          </a:p>
          <a:p>
            <a:pPr marL="0" indent="0" algn="just">
              <a:buNone/>
            </a:pPr>
            <a:endParaRPr lang="fr-US" sz="32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>
              <a:buFont typeface="Wingdings" pitchFamily="2" charset="2"/>
              <a:buChar char="à"/>
            </a:pPr>
            <a:r>
              <a:rPr lang="fr-FR" b="1" dirty="0"/>
              <a:t>L</a:t>
            </a:r>
            <a:r>
              <a:rPr lang="fr-US" b="1" dirty="0"/>
              <a:t>e développement de l’utilisation de machines motorisées (ex : le moteur à vapeur) dans la production</a:t>
            </a:r>
          </a:p>
          <a:p>
            <a:pPr marL="0" indent="0">
              <a:buNone/>
            </a:pPr>
            <a:endParaRPr lang="fr-US" dirty="0"/>
          </a:p>
          <a:p>
            <a:pPr>
              <a:buFont typeface="Wingdings" pitchFamily="2" charset="2"/>
              <a:buChar char="à"/>
            </a:pPr>
            <a:r>
              <a:rPr lang="fr-FR" dirty="0">
                <a:sym typeface="Wingdings" pitchFamily="2" charset="2"/>
              </a:rPr>
              <a:t>F</a:t>
            </a:r>
            <a:r>
              <a:rPr lang="fr-US" dirty="0">
                <a:sym typeface="Wingdings" pitchFamily="2" charset="2"/>
              </a:rPr>
              <a:t>in XVIIIe (en Angleterre), puis en Europe et en Amérique du Nord donc </a:t>
            </a:r>
            <a:r>
              <a:rPr lang="fr-US" b="1" dirty="0">
                <a:sym typeface="Wingdings" pitchFamily="2" charset="2"/>
              </a:rPr>
              <a:t>en France à partir du XIXème siècle </a:t>
            </a:r>
            <a:r>
              <a:rPr lang="fr-US" dirty="0">
                <a:sym typeface="Wingdings" pitchFamily="2" charset="2"/>
              </a:rPr>
              <a:t>et durant la majeure partie du X</a:t>
            </a:r>
            <a:r>
              <a:rPr lang="fr-FR" dirty="0">
                <a:sym typeface="Wingdings" pitchFamily="2" charset="2"/>
              </a:rPr>
              <a:t>x</a:t>
            </a:r>
            <a:r>
              <a:rPr lang="fr-US" dirty="0">
                <a:sym typeface="Wingdings" pitchFamily="2" charset="2"/>
              </a:rPr>
              <a:t>ème siècle</a:t>
            </a:r>
          </a:p>
          <a:p>
            <a:pPr marL="0" indent="0">
              <a:buNone/>
            </a:pPr>
            <a:endParaRPr lang="fr-US" dirty="0"/>
          </a:p>
          <a:p>
            <a:pPr>
              <a:buFont typeface="Wingdings" pitchFamily="2" charset="2"/>
              <a:buChar char="è"/>
            </a:pPr>
            <a:r>
              <a:rPr lang="fr-US" dirty="0"/>
              <a:t> un </a:t>
            </a:r>
            <a:r>
              <a:rPr lang="fr-US" b="1" dirty="0"/>
              <a:t>boulersemement</a:t>
            </a:r>
            <a:r>
              <a:rPr lang="fr-US" dirty="0"/>
              <a:t> de l’ensemble de l’économie (secteurs à préciser avec exemples possibles)</a:t>
            </a:r>
          </a:p>
          <a:p>
            <a:pPr marL="0" indent="0">
              <a:buNone/>
            </a:pPr>
            <a:endParaRPr lang="fr-US" dirty="0"/>
          </a:p>
          <a:p>
            <a:pPr>
              <a:buFont typeface="Wingdings" pitchFamily="2" charset="2"/>
              <a:buChar char="è"/>
            </a:pPr>
            <a:r>
              <a:rPr lang="fr-US" dirty="0"/>
              <a:t> un </a:t>
            </a:r>
            <a:r>
              <a:rPr lang="fr-US" b="1" dirty="0"/>
              <a:t>changement de société </a:t>
            </a:r>
            <a:r>
              <a:rPr lang="fr-US" dirty="0"/>
              <a:t>(classes sociales) </a:t>
            </a:r>
            <a:r>
              <a:rPr lang="fr-US" b="1" dirty="0"/>
              <a:t>et de civilisation </a:t>
            </a:r>
            <a:r>
              <a:rPr lang="fr-US" dirty="0"/>
              <a:t>(du rural à l’urbain)</a:t>
            </a:r>
          </a:p>
        </p:txBody>
      </p:sp>
    </p:spTree>
    <p:extLst>
      <p:ext uri="{BB962C8B-B14F-4D97-AF65-F5344CB8AC3E}">
        <p14:creationId xmlns:p14="http://schemas.microsoft.com/office/powerpoint/2010/main" val="2751816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8C1B86-112D-3114-722E-5FB63BE0B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23446"/>
          </a:xfrm>
        </p:spPr>
        <p:txBody>
          <a:bodyPr/>
          <a:lstStyle/>
          <a:p>
            <a:r>
              <a:rPr lang="fr-US" b="1" dirty="0"/>
              <a:t>COMMENTAIRE DE DOCUMENT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789440-D534-C12F-310D-A76B97FF0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8496" y="718472"/>
            <a:ext cx="7392692" cy="61345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US" dirty="0"/>
              <a:t>1°)</a:t>
            </a:r>
          </a:p>
          <a:p>
            <a:pPr marL="0" indent="0" algn="just">
              <a:buNone/>
            </a:pPr>
            <a:r>
              <a:rPr lang="fr-FR" b="1" dirty="0"/>
              <a:t>C</a:t>
            </a:r>
            <a:r>
              <a:rPr lang="fr-US" b="1" dirty="0"/>
              <a:t>arte postale française </a:t>
            </a:r>
            <a:r>
              <a:rPr lang="fr-US" dirty="0"/>
              <a:t>ayant circulée durant la </a:t>
            </a:r>
            <a:r>
              <a:rPr lang="fr-US" b="1" dirty="0"/>
              <a:t>Première Guerre mondiale </a:t>
            </a:r>
            <a:r>
              <a:rPr lang="fr-US" dirty="0"/>
              <a:t>(1914-1918)</a:t>
            </a:r>
          </a:p>
          <a:p>
            <a:pPr marL="0" indent="0" algn="just">
              <a:buNone/>
            </a:pPr>
            <a:endParaRPr lang="fr-US" dirty="0"/>
          </a:p>
          <a:p>
            <a:pPr marL="0" indent="0" algn="just">
              <a:buNone/>
            </a:pPr>
            <a:r>
              <a:rPr lang="fr-FR" dirty="0"/>
              <a:t>I</a:t>
            </a:r>
            <a:r>
              <a:rPr lang="fr-US" dirty="0"/>
              <a:t>mprimée en grand nombre</a:t>
            </a:r>
          </a:p>
          <a:p>
            <a:pPr marL="0" indent="0" algn="just">
              <a:buNone/>
            </a:pPr>
            <a:endParaRPr lang="fr-US" dirty="0"/>
          </a:p>
          <a:p>
            <a:pPr marL="0" indent="0" algn="just">
              <a:buNone/>
            </a:pPr>
            <a:r>
              <a:rPr lang="fr-US" b="1" dirty="0"/>
              <a:t>Recto</a:t>
            </a:r>
            <a:r>
              <a:rPr lang="fr-US" dirty="0"/>
              <a:t> se présentant sous la forme d’une </a:t>
            </a:r>
            <a:r>
              <a:rPr lang="fr-US" b="1" dirty="0"/>
              <a:t>photographie colorisée </a:t>
            </a:r>
            <a:r>
              <a:rPr lang="fr-US" dirty="0"/>
              <a:t>en relation avec le contexte de la guerre</a:t>
            </a:r>
          </a:p>
          <a:p>
            <a:pPr marL="0" indent="0" algn="just">
              <a:buNone/>
            </a:pPr>
            <a:endParaRPr lang="fr-US" dirty="0"/>
          </a:p>
          <a:p>
            <a:pPr marL="0" indent="0" algn="just">
              <a:buNone/>
            </a:pPr>
            <a:r>
              <a:rPr lang="fr-US" b="1" dirty="0"/>
              <a:t>Verso</a:t>
            </a:r>
            <a:r>
              <a:rPr lang="fr-US" dirty="0"/>
              <a:t> comportant le message </a:t>
            </a:r>
            <a:r>
              <a:rPr lang="fr-US" b="1" dirty="0"/>
              <a:t>non fourni 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3E4AB1F-B776-9456-89FA-3C6B4F23C5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447" y="681806"/>
            <a:ext cx="3982956" cy="617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06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8C1B86-112D-3114-722E-5FB63BE0B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23446"/>
          </a:xfrm>
        </p:spPr>
        <p:txBody>
          <a:bodyPr/>
          <a:lstStyle/>
          <a:p>
            <a:r>
              <a:rPr lang="fr-US" b="1" dirty="0"/>
              <a:t>COMMENTAIRE DE DOCUMENT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789440-D534-C12F-310D-A76B97FF0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8496" y="929899"/>
            <a:ext cx="7392692" cy="54891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US" dirty="0"/>
              <a:t>2°) </a:t>
            </a:r>
            <a:r>
              <a:rPr lang="fr-US" b="1" dirty="0"/>
              <a:t>Photographie occupant l’ensemble du recto et se prêtant à une description par plans</a:t>
            </a:r>
          </a:p>
          <a:p>
            <a:pPr marL="0" indent="0" algn="just">
              <a:buNone/>
            </a:pPr>
            <a:r>
              <a:rPr lang="fr-US" dirty="0"/>
              <a:t>- 1er plan avec légende (propos prêté à l’un des personnage) en bas au niveau du sol</a:t>
            </a:r>
          </a:p>
          <a:p>
            <a:pPr marL="0" indent="0" algn="just">
              <a:buNone/>
            </a:pPr>
            <a:endParaRPr lang="fr-US" dirty="0"/>
          </a:p>
          <a:p>
            <a:pPr marL="0" indent="0" algn="just">
              <a:buNone/>
            </a:pPr>
            <a:r>
              <a:rPr lang="fr-US" dirty="0"/>
              <a:t>- 2ème plan de gauche à droite</a:t>
            </a:r>
          </a:p>
          <a:p>
            <a:pPr marL="0" indent="0" algn="just">
              <a:buNone/>
            </a:pPr>
            <a:r>
              <a:rPr lang="fr-FR" dirty="0"/>
              <a:t>L</a:t>
            </a:r>
            <a:r>
              <a:rPr lang="fr-US" dirty="0"/>
              <a:t>’arbre, la petite fille, le petit garçon, la guérite militaire (</a:t>
            </a:r>
            <a:r>
              <a:rPr lang="fr-US" b="1" dirty="0"/>
              <a:t>avec un maximum de détails</a:t>
            </a:r>
            <a:r>
              <a:rPr lang="fr-US" dirty="0"/>
              <a:t>)</a:t>
            </a:r>
          </a:p>
          <a:p>
            <a:pPr marL="0" indent="0" algn="just">
              <a:buNone/>
            </a:pPr>
            <a:endParaRPr lang="fr-US" dirty="0"/>
          </a:p>
          <a:p>
            <a:pPr marL="0" indent="0" algn="just">
              <a:buNone/>
            </a:pPr>
            <a:r>
              <a:rPr lang="fr-US" dirty="0"/>
              <a:t>- à l’arrière plan, un décor de jardin avec des bâtiments et objets en pierre (sans doute une tenture dressée dan un studio photographique)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3E4AB1F-B776-9456-89FA-3C6B4F23C5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447" y="681806"/>
            <a:ext cx="3982956" cy="617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163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8C1B86-112D-3114-722E-5FB63BE0B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23446"/>
          </a:xfrm>
        </p:spPr>
        <p:txBody>
          <a:bodyPr/>
          <a:lstStyle/>
          <a:p>
            <a:r>
              <a:rPr lang="fr-US" b="1" dirty="0"/>
              <a:t>COMMENTAIRE DE DOCUMENT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789440-D534-C12F-310D-A76B97FF0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8496" y="929899"/>
            <a:ext cx="7392692" cy="54891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US" dirty="0"/>
              <a:t>3°) Interprétation du document : photographie de studio représentant une </a:t>
            </a:r>
            <a:r>
              <a:rPr lang="fr-US" b="1" dirty="0">
                <a:solidFill>
                  <a:srgbClr val="0432FF"/>
                </a:solidFill>
              </a:rPr>
              <a:t>mise en scène patriotique </a:t>
            </a:r>
          </a:p>
          <a:p>
            <a:pPr marL="0" indent="0" algn="just">
              <a:buNone/>
            </a:pPr>
            <a:r>
              <a:rPr lang="fr-US" b="1" dirty="0">
                <a:solidFill>
                  <a:srgbClr val="0432FF"/>
                </a:solidFill>
              </a:rPr>
              <a:t>Deux enfants, frère et s</a:t>
            </a:r>
            <a:r>
              <a:rPr lang="fr-FR" b="1" dirty="0" err="1">
                <a:solidFill>
                  <a:srgbClr val="0432FF"/>
                </a:solidFill>
              </a:rPr>
              <a:t>œ</a:t>
            </a:r>
            <a:r>
              <a:rPr lang="fr-US" b="1" dirty="0">
                <a:solidFill>
                  <a:srgbClr val="0432FF"/>
                </a:solidFill>
              </a:rPr>
              <a:t>ur, </a:t>
            </a:r>
            <a:r>
              <a:rPr lang="fr-US" b="1" dirty="0"/>
              <a:t>en train de jouer</a:t>
            </a:r>
            <a:r>
              <a:rPr lang="fr-US" dirty="0"/>
              <a:t>, alors que le père combat sur le front : la petite fille en Marianne (La République française) incitant son fère à partir à la guerre pour se couvrir de gloire.</a:t>
            </a:r>
          </a:p>
          <a:p>
            <a:pPr marL="0" indent="0" algn="just">
              <a:buNone/>
            </a:pPr>
            <a:r>
              <a:rPr lang="fr-US" b="1" dirty="0"/>
              <a:t>Vision médiatisée et asptisée de la guerre </a:t>
            </a:r>
            <a:r>
              <a:rPr lang="fr-US" dirty="0"/>
              <a:t>qui fait sourire le spectateur tout en </a:t>
            </a:r>
            <a:r>
              <a:rPr lang="fr-US" b="1" dirty="0">
                <a:solidFill>
                  <a:srgbClr val="0432FF"/>
                </a:solidFill>
              </a:rPr>
              <a:t>entretenant le sentiment patriotique</a:t>
            </a:r>
            <a:r>
              <a:rPr lang="fr-US" dirty="0">
                <a:solidFill>
                  <a:srgbClr val="0432FF"/>
                </a:solidFill>
              </a:rPr>
              <a:t> </a:t>
            </a:r>
            <a:r>
              <a:rPr lang="fr-US" dirty="0"/>
              <a:t>et l’idée de sacrifice en faveur de sa patrie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3E4AB1F-B776-9456-89FA-3C6B4F23C5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447" y="681806"/>
            <a:ext cx="3982956" cy="617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076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8C1B86-112D-3114-722E-5FB63BE0B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23446"/>
          </a:xfrm>
        </p:spPr>
        <p:txBody>
          <a:bodyPr/>
          <a:lstStyle/>
          <a:p>
            <a:r>
              <a:rPr lang="fr-US" b="1" dirty="0"/>
              <a:t>COMMENTAIRE DE DOCUMENT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789440-D534-C12F-310D-A76B97FF0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8496" y="929899"/>
            <a:ext cx="7392692" cy="54891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US" dirty="0"/>
              <a:t>4°) </a:t>
            </a:r>
            <a:r>
              <a:rPr lang="fr-FR" dirty="0"/>
              <a:t>Interprétation distanciée du document :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0432FF"/>
                </a:solidFill>
              </a:rPr>
              <a:t>Élément de la propagande </a:t>
            </a:r>
            <a:r>
              <a:rPr lang="fr-FR" dirty="0"/>
              <a:t>des Etats en guerre pour soutenir le moral de la population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0432FF"/>
                </a:solidFill>
              </a:rPr>
              <a:t>Développement d’un discours messianique </a:t>
            </a:r>
            <a:r>
              <a:rPr lang="fr-FR" dirty="0"/>
              <a:t>explicite (affirmation d’une victoire certaine si enthousiasme patriotique)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0432FF"/>
                </a:solidFill>
              </a:rPr>
              <a:t>Utilisation et mobilisation des enfants </a:t>
            </a:r>
            <a:r>
              <a:rPr lang="fr-FR" dirty="0"/>
              <a:t>dans l’imaginaire de guerre</a:t>
            </a:r>
          </a:p>
          <a:p>
            <a:pPr marL="0" indent="0" algn="just">
              <a:buNone/>
            </a:pPr>
            <a:r>
              <a:rPr lang="fr-US" dirty="0"/>
              <a:t>Expression d’une </a:t>
            </a:r>
            <a:r>
              <a:rPr lang="fr-US" b="1" dirty="0">
                <a:solidFill>
                  <a:srgbClr val="0432FF"/>
                </a:solidFill>
              </a:rPr>
              <a:t>vision genrée des rôles sociaux </a:t>
            </a:r>
            <a:r>
              <a:rPr lang="fr-US" dirty="0"/>
              <a:t>(le garçon citoyen-soldat, la fille en soutien et accompagnement du devoir patriotique)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3E4AB1F-B776-9456-89FA-3C6B4F23C5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447" y="681806"/>
            <a:ext cx="3982956" cy="617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5001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546</Words>
  <Application>Microsoft Macintosh PowerPoint</Application>
  <PresentationFormat>Grand écran</PresentationFormat>
  <Paragraphs>44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Thème Office</vt:lpstr>
      <vt:lpstr>Epreuve écrite d’une heure</vt:lpstr>
      <vt:lpstr>QUESTIONS DE COURS</vt:lpstr>
      <vt:lpstr>QUESTIONS DE COURS</vt:lpstr>
      <vt:lpstr>COMMENTAIRE DE DOCUMENT</vt:lpstr>
      <vt:lpstr>COMMENTAIRE DE DOCUMENT</vt:lpstr>
      <vt:lpstr>COMMENTAIRE DE DOCUMENT</vt:lpstr>
      <vt:lpstr>COMMENTAIRE DE DOCUMENT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Epreuve écrite d’une heure</dc:title>
  <dc:creator>Jean-Louis Laubry</dc:creator>
  <cp:lastModifiedBy>Jean-Louis Laubry</cp:lastModifiedBy>
  <cp:revision>9</cp:revision>
  <dcterms:created xsi:type="dcterms:W3CDTF">2023-12-14T09:37:47Z</dcterms:created>
  <dcterms:modified xsi:type="dcterms:W3CDTF">2023-12-14T10:54:21Z</dcterms:modified>
</cp:coreProperties>
</file>