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7" r:id="rId3"/>
    <p:sldId id="268" r:id="rId4"/>
    <p:sldId id="288" r:id="rId5"/>
    <p:sldId id="269" r:id="rId6"/>
    <p:sldId id="294" r:id="rId7"/>
    <p:sldId id="270" r:id="rId8"/>
    <p:sldId id="296" r:id="rId9"/>
    <p:sldId id="271" r:id="rId10"/>
    <p:sldId id="291" r:id="rId11"/>
    <p:sldId id="272" r:id="rId12"/>
    <p:sldId id="278" r:id="rId13"/>
    <p:sldId id="273" r:id="rId14"/>
    <p:sldId id="274" r:id="rId15"/>
    <p:sldId id="292" r:id="rId16"/>
    <p:sldId id="275" r:id="rId17"/>
    <p:sldId id="279" r:id="rId18"/>
    <p:sldId id="280" r:id="rId19"/>
    <p:sldId id="281" r:id="rId20"/>
    <p:sldId id="287" r:id="rId21"/>
    <p:sldId id="290" r:id="rId22"/>
    <p:sldId id="277" r:id="rId23"/>
    <p:sldId id="282" r:id="rId24"/>
    <p:sldId id="276" r:id="rId25"/>
    <p:sldId id="264" r:id="rId26"/>
    <p:sldId id="297" r:id="rId27"/>
    <p:sldId id="298" r:id="rId28"/>
    <p:sldId id="263" r:id="rId29"/>
    <p:sldId id="301" r:id="rId30"/>
    <p:sldId id="299" r:id="rId31"/>
    <p:sldId id="261" r:id="rId32"/>
    <p:sldId id="300" r:id="rId3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88"/>
    <p:restoredTop sz="94188"/>
  </p:normalViewPr>
  <p:slideViewPr>
    <p:cSldViewPr>
      <p:cViewPr varScale="1">
        <p:scale>
          <a:sx n="103" d="100"/>
          <a:sy n="103" d="100"/>
        </p:scale>
        <p:origin x="17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048E38D-AC1A-B495-9049-0BA79830C4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0AC934-F096-2218-9FE3-46F0121644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6CCC0DB-DB6E-9BA4-58F5-4EC66C70C2D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3EC70D0-FAB5-187D-F7AE-4704536427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US" noProof="0"/>
              <a:t>Cliquez pour modifier les styles du texte du masque</a:t>
            </a:r>
          </a:p>
          <a:p>
            <a:pPr lvl="1"/>
            <a:r>
              <a:rPr lang="fr-FR" altLang="fr-US" noProof="0"/>
              <a:t>Deuxième niveau</a:t>
            </a:r>
          </a:p>
          <a:p>
            <a:pPr lvl="2"/>
            <a:r>
              <a:rPr lang="fr-FR" altLang="fr-US" noProof="0"/>
              <a:t>Troisième niveau</a:t>
            </a:r>
          </a:p>
          <a:p>
            <a:pPr lvl="3"/>
            <a:r>
              <a:rPr lang="fr-FR" altLang="fr-US" noProof="0"/>
              <a:t>Quatrième niveau</a:t>
            </a:r>
          </a:p>
          <a:p>
            <a:pPr lvl="4"/>
            <a:r>
              <a:rPr lang="fr-FR" altLang="fr-US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190AC91-979F-99CD-BCE8-0D9A3019A3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D41E6E4B-6F5D-CA3A-60C9-7827FCF55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398E58-6A89-9845-9184-315FC3A66F72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3312EB30-FAC8-12CD-F5F7-2DA92A285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EE1B8D-08B5-DF43-8A4D-D7B8AD24D185}" type="slidenum">
              <a:rPr lang="fr-FR" altLang="fr-US" sz="1200" smtClean="0"/>
              <a:pPr/>
              <a:t>1</a:t>
            </a:fld>
            <a:endParaRPr lang="fr-FR" altLang="fr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FFE04D2C-8053-4C0A-DCD0-5043EC8D0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65AF8D9-B8E5-737F-45C6-32C49A338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569C250-FD62-1626-BD31-97E4B4C0D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A28339-8A9C-1A4E-951C-6A40AAC66809}" type="slidenum">
              <a:rPr lang="fr-FR" altLang="fr-US" sz="1200" smtClean="0"/>
              <a:pPr/>
              <a:t>11</a:t>
            </a:fld>
            <a:endParaRPr lang="fr-FR" altLang="fr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C578416-F2CA-5CE7-864E-03B49E744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8CBDD3D-6FCE-209D-3D86-4E772F0D3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2B24857-3AFD-2056-C63F-00AF5E077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BEFDD6-DF80-5245-94C3-700B1197020B}" type="slidenum">
              <a:rPr lang="fr-FR" altLang="fr-US" sz="1200" smtClean="0"/>
              <a:pPr/>
              <a:t>12</a:t>
            </a:fld>
            <a:endParaRPr lang="fr-FR" altLang="fr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ED28687-3517-53D8-4800-9B2923B1F7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E6D2FC6-87DD-39A0-B028-FF3DF0215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43709763-1B8B-EF33-F05E-4A89DB071C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499C4F-A55F-5F47-B65D-21BEAA6809B3}" type="slidenum">
              <a:rPr lang="fr-FR" altLang="fr-US" sz="1200" smtClean="0"/>
              <a:pPr/>
              <a:t>13</a:t>
            </a:fld>
            <a:endParaRPr lang="fr-FR" altLang="fr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EEB5BBA-521B-1451-6286-49FFA5A320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434C363-92AF-0DC2-CE37-347E937C7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FC36CE92-3536-EBCC-56E0-A63BD2689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773FD4-8386-A445-AB67-F9F442EA0177}" type="slidenum">
              <a:rPr lang="fr-FR" altLang="fr-US" sz="1200" smtClean="0"/>
              <a:pPr/>
              <a:t>14</a:t>
            </a:fld>
            <a:endParaRPr lang="fr-FR" altLang="fr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C977E1E-57C0-78AE-A366-BBA9D4A3E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DCC76DD-4D22-0C2D-E457-331D41194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51CAC05-58FF-8E83-8D8F-A7B985784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37F155-F204-204E-B5DA-15710CD18B0C}" type="slidenum">
              <a:rPr lang="fr-FR" altLang="fr-US" sz="1200" smtClean="0"/>
              <a:pPr/>
              <a:t>15</a:t>
            </a:fld>
            <a:endParaRPr lang="fr-FR" altLang="fr-US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E77E757-6BAA-FF00-BF07-68237254B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4F13136-2A55-F2CF-E910-60A1F6B0B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9286BB12-93C9-E488-8882-61A41326D8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C48DA9-7EB4-6F40-9A00-4FF5B1B547BB}" type="slidenum">
              <a:rPr lang="fr-FR" altLang="fr-US" sz="1200" smtClean="0"/>
              <a:pPr/>
              <a:t>16</a:t>
            </a:fld>
            <a:endParaRPr lang="fr-FR" altLang="fr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A809C2B-0689-4BCF-157A-A45F845CC6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28B8A8-8CEA-1A7E-DC86-903DDC200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3D0E4F4-8092-E074-B0B0-6A44E106B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33E06B-C18B-9E40-B4FD-51D47D7C758C}" type="slidenum">
              <a:rPr lang="fr-FR" altLang="fr-US" sz="1200" smtClean="0"/>
              <a:pPr/>
              <a:t>17</a:t>
            </a:fld>
            <a:endParaRPr lang="fr-FR" altLang="fr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68D04E8-09AD-0A75-FE95-A2A99CCEE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A093397-FF87-1C9F-A486-FB5819963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249D300-8096-3149-C692-7BC25DEF8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E5B9B0-6950-B748-9C24-BC2710C38F84}" type="slidenum">
              <a:rPr lang="fr-FR" altLang="fr-US" sz="1200" smtClean="0"/>
              <a:pPr/>
              <a:t>18</a:t>
            </a:fld>
            <a:endParaRPr lang="fr-FR" altLang="fr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271DD8B-3CA5-F7BF-549B-158C836898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579AEBC-4F62-6A7E-EE96-711091A69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2DE6D559-AC82-F257-BF8E-0F36A2267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099AA8-04B0-214A-80CF-458195BB228C}" type="slidenum">
              <a:rPr lang="fr-FR" altLang="fr-US" sz="1200" smtClean="0"/>
              <a:pPr/>
              <a:t>19</a:t>
            </a:fld>
            <a:endParaRPr lang="fr-FR" altLang="fr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9437493-1021-E2C5-E40A-68A0205ED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710B619-3254-8D87-85FB-975718650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835CBFB7-CFD1-C335-5AEE-9EDE07E12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0587CB-29D0-A14F-B2C4-A460A5B26028}" type="slidenum">
              <a:rPr lang="fr-FR" altLang="fr-US" sz="1200" smtClean="0"/>
              <a:pPr/>
              <a:t>20</a:t>
            </a:fld>
            <a:endParaRPr lang="fr-FR" altLang="fr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900D742-95D4-083A-1383-D45389385B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DF083E8-3DC6-79BE-D663-CD0286964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168BB14E-8909-8C5E-63DE-AF10CE994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8284B-EBED-604C-A8CD-C2F1AF2F838D}" type="slidenum">
              <a:rPr lang="fr-FR" altLang="fr-US" sz="1200" smtClean="0"/>
              <a:pPr/>
              <a:t>2</a:t>
            </a:fld>
            <a:endParaRPr lang="fr-FR" altLang="fr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B0F21D7-3696-4EDC-AFAF-503153C72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85BCE6F-1C64-FB17-707B-47F92743E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5FADABA6-FB29-1828-7E45-C7438B449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216B17-7DB2-0440-A233-7E29C068E1DF}" type="slidenum">
              <a:rPr lang="fr-FR" altLang="fr-US" sz="1200" smtClean="0"/>
              <a:pPr/>
              <a:t>21</a:t>
            </a:fld>
            <a:endParaRPr lang="fr-FR" altLang="fr-US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17240ADF-52CB-A387-B381-02C014FD2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CC20DE3-555E-39EE-A6B6-01EF85A6D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7FED63CD-976C-5D00-FDAF-9988EEC20D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07FFB7-D22D-3642-89C7-45275F44FFCE}" type="slidenum">
              <a:rPr lang="fr-FR" altLang="fr-US" sz="1200" smtClean="0"/>
              <a:pPr/>
              <a:t>22</a:t>
            </a:fld>
            <a:endParaRPr lang="fr-FR" altLang="fr-US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732B127B-DA93-14CA-AA43-2271E6137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A8ED92D-2339-4394-A803-24F8F48AB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005EBFB-12CB-7C97-9650-03E8051A7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F11BAA-03FF-8D48-A701-494F1AFADFF5}" type="slidenum">
              <a:rPr lang="fr-FR" altLang="fr-US" sz="1200" smtClean="0"/>
              <a:pPr/>
              <a:t>23</a:t>
            </a:fld>
            <a:endParaRPr lang="fr-FR" altLang="fr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E628DE5-7F4A-4401-0ECA-E1321CCDA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5861A3C-C5A0-A127-FA72-A011CF6D9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59011B50-3A01-2938-D37A-436DDE5DC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0883B3-48CA-D042-BE92-9B1F7CB102B4}" type="slidenum">
              <a:rPr lang="fr-FR" altLang="fr-US" sz="1200" smtClean="0"/>
              <a:pPr/>
              <a:t>24</a:t>
            </a:fld>
            <a:endParaRPr lang="fr-FR" altLang="fr-US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869F0F86-733A-BA86-6786-1035DA300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ED6567C-B5C9-75C4-1FAB-3D474E3C9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97FDC4B-BF21-FDBC-7636-5DCD1C3727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97E3D2-9AE4-D649-9358-745CF8C35856}" type="slidenum">
              <a:rPr lang="fr-FR" altLang="fr-US" sz="1200" smtClean="0"/>
              <a:pPr/>
              <a:t>3</a:t>
            </a:fld>
            <a:endParaRPr lang="fr-FR" altLang="fr-US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C9BE1CE-F291-70F2-9FAC-91ACD086F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73DFD3B-8066-0319-57EE-D31CAF82E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EAF4D23-7AF7-257A-92CC-539DEC338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37B74D-162E-5946-A3EC-3D3E937A8C23}" type="slidenum">
              <a:rPr lang="fr-FR" altLang="fr-US" sz="1200" smtClean="0"/>
              <a:pPr/>
              <a:t>4</a:t>
            </a:fld>
            <a:endParaRPr lang="fr-FR" altLang="fr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FC1D80-54FD-3011-870C-798414D34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CF7C21F-9F29-238C-3215-5A1B01F8A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7D2DF366-1EA1-8C7B-70B4-0E343AC3A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F8B9C8-23DC-BD41-843E-770D6C481E52}" type="slidenum">
              <a:rPr lang="fr-FR" altLang="fr-US" sz="1200" smtClean="0"/>
              <a:pPr/>
              <a:t>5</a:t>
            </a:fld>
            <a:endParaRPr lang="fr-FR" altLang="fr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F98AE0E-3369-3313-9333-248475F53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5BFCE7D-9F0D-F186-8379-8CCB9377A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B656121-C3BD-94DE-33B0-4ABBA9D08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328315-F35D-B341-923C-EF3593851F92}" type="slidenum">
              <a:rPr lang="fr-FR" altLang="fr-US" sz="1200" smtClean="0"/>
              <a:pPr/>
              <a:t>6</a:t>
            </a:fld>
            <a:endParaRPr lang="fr-FR" altLang="fr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76E468DD-1A63-BDF0-2DC4-AB503C0AF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203D0FA-E466-205B-1A75-B5845E762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E624CAB-1181-A3F1-4903-BE38AFBDC1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D577EE-7AD1-FC4C-9A30-067000E8E1CA}" type="slidenum">
              <a:rPr lang="fr-FR" altLang="fr-US" sz="1200" smtClean="0"/>
              <a:pPr/>
              <a:t>7</a:t>
            </a:fld>
            <a:endParaRPr lang="fr-FR" altLang="fr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C028D22-F0EB-DB1F-8102-FC90A6085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5115E62-B902-7401-5F1F-90268A921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2F76BBF-2D39-A1D8-312A-A11E8A6994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08FEE5-9711-CE41-AB1D-287B5088521E}" type="slidenum">
              <a:rPr lang="fr-FR" altLang="fr-US" sz="1200" smtClean="0"/>
              <a:pPr/>
              <a:t>9</a:t>
            </a:fld>
            <a:endParaRPr lang="fr-FR" altLang="fr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3751681-0BE3-F82B-D619-907F69D1A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8F31919-852B-37C2-224F-C5851B609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CF509F2F-C6D3-9EA5-525F-57F16F090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4DA3DC-211E-3F4A-9713-9EEB1C99CFA0}" type="slidenum">
              <a:rPr lang="fr-FR" altLang="fr-US" sz="1200" smtClean="0"/>
              <a:pPr/>
              <a:t>10</a:t>
            </a:fld>
            <a:endParaRPr lang="fr-FR" altLang="fr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ED75A71-5517-33F8-2524-5B11A5742E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9B46F21-19EF-D6E6-A892-AADAC3B6B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84168-ECCC-F319-CD42-27B3D4EA1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59A68-99E3-6624-0EB4-2954368E3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E9D2FA-4294-7861-1C15-B6F801704D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8E46-ECEF-954E-A334-860CEFC5514A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13848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218582-5285-D62C-F6F3-899D5B2A4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9098E-2FD3-83AF-A151-6512087C9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7C32A-E002-76F3-A7A5-1C09D2B8B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41550-E1DD-AD4D-BE66-B8A5C3A834C4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108691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2C4A1B-5058-66A7-C48F-529C2A554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2A98C-C8D3-3C5A-2C21-528946AFA1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4760E-97A7-8252-D259-BBDB19C1C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A240-7684-F84D-A0C8-1410031FA0FF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12909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C2BB73-4033-B07C-30D9-B2346CA33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1AD55B-E89A-EC44-B507-C79B9FA376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A2CA46-A778-BFFC-31BB-ECB1F0974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7D21-B546-D044-ABF6-1BB4B9D15186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83797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B287C-3F9D-4D45-7CDD-5744FD9B7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0F5445-0EE1-04D1-B55B-2CF71A278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06DED0-E6E0-5CEF-3CCD-E59CCFA86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47817-9967-CE43-B199-7552C599FC5F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72679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4BE40B-307D-8CFC-DD07-2D3DE72BC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BEA2F-3997-FD6B-80E5-7DF3E350A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3C908-BD7A-49D1-DEB7-A9F551C37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C8ED-F3E2-614F-8CE3-F7517CFF284F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95395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88EE6B-1093-59A8-7F36-802C823E0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7CAD40-0F54-D412-5E65-AB9D36A52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20E8A9-1B4E-D927-347C-CC6DD5208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E1BDB-0F54-4041-8DC0-F4BA064E0A29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79554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087D95-33FA-6F30-FAA9-B2FC6BAD8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D0B0EC-9FE4-4A12-F395-108034BBF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4AFE5B-916F-2CA6-BAD0-8C8F0A5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797F-88CC-1142-8D87-F874144C4EB0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40989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8F2FF9-1D2C-8C76-F2CD-4D3096263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C88F41-B3E6-8678-D795-14ED608C8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E977D6-673E-6258-A4B8-6DE309622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F9FE-20CC-DE47-B906-6356CD9AA77C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402442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A1DFD-F4C9-0965-7D97-35D14647A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D92DC-97E3-76BA-8586-6694ADA34D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CADD6-A4B1-AB4E-D22F-7E005A165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8F05-1332-1844-B182-EDBB32E6E154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122655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8E59C-F5D0-50DB-C2CD-45B382399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E37E41-A3DC-EE4F-66A2-13D703DF0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8994E5-60E0-D2B4-BD40-FBB8A2737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68E9-4069-2245-8C16-AADD0F87BF50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50532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1825EFC-42C4-DBA4-E3AB-26A635EF0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US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B90EFC8-82F9-6109-B73B-DD81E6ACC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US"/>
              <a:t>Cliquez pour modifier les styles du texte du masque</a:t>
            </a:r>
          </a:p>
          <a:p>
            <a:pPr lvl="1"/>
            <a:r>
              <a:rPr lang="fr-FR" altLang="fr-US"/>
              <a:t>Deuxième niveau</a:t>
            </a:r>
          </a:p>
          <a:p>
            <a:pPr lvl="2"/>
            <a:r>
              <a:rPr lang="fr-FR" altLang="fr-US"/>
              <a:t>Troisième niveau</a:t>
            </a:r>
          </a:p>
          <a:p>
            <a:pPr lvl="3"/>
            <a:r>
              <a:rPr lang="fr-FR" altLang="fr-US"/>
              <a:t>Quatrième niveau</a:t>
            </a:r>
          </a:p>
          <a:p>
            <a:pPr lvl="4"/>
            <a:r>
              <a:rPr lang="fr-FR" altLang="fr-US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3CA643-A559-4334-8880-D2CC69D1ED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7A12EB-A8B3-142D-1BBE-A82D6FDFD1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95E4819-91EB-9211-635F-728F511BCC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5CCEEF-67F6-124D-9FC9-D99D8A5CDCF8}" type="slidenum">
              <a:rPr lang="fr-FR" altLang="fr-US"/>
              <a:pPr>
                <a:defRPr/>
              </a:pPr>
              <a:t>‹N°›</a:t>
            </a:fld>
            <a:endParaRPr lang="fr-FR" altLang="fr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10768E67-37E2-52DC-71FE-4264FAE31B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229600" cy="1143000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US" sz="5400" b="1">
                <a:solidFill>
                  <a:srgbClr val="000000"/>
                </a:solidFill>
              </a:rPr>
              <a:t>La carte</a:t>
            </a:r>
            <a:endParaRPr lang="fr-FR" altLang="fr-US" b="1">
              <a:solidFill>
                <a:srgbClr val="00000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21551A0-04DE-54CF-3806-D4CD67D1B1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276600"/>
            <a:ext cx="7696200" cy="2362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US" sz="4000">
                <a:solidFill>
                  <a:srgbClr val="000000"/>
                </a:solidFill>
              </a:rPr>
              <a:t>Un support « construit » 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US" sz="4000">
                <a:solidFill>
                  <a:srgbClr val="000000"/>
                </a:solidFill>
              </a:rPr>
              <a:t>à lire et à construire</a:t>
            </a:r>
            <a:endParaRPr lang="fr-FR" altLang="fr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PlanIssoudun200-96">
            <a:extLst>
              <a:ext uri="{FF2B5EF4-FFF2-40B4-BE49-F238E27FC236}">
                <a16:creationId xmlns:a16="http://schemas.microsoft.com/office/drawing/2014/main" id="{08CCB611-47AC-8187-E79A-7E488CE8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76200"/>
            <a:ext cx="6831012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5" descr="CarteLangRoussRVB150">
            <a:extLst>
              <a:ext uri="{FF2B5EF4-FFF2-40B4-BE49-F238E27FC236}">
                <a16:creationId xmlns:a16="http://schemas.microsoft.com/office/drawing/2014/main" id="{E101A409-3FDB-63A6-6DC4-ED0A4901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1113"/>
            <a:ext cx="3730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>
            <a:extLst>
              <a:ext uri="{FF2B5EF4-FFF2-40B4-BE49-F238E27FC236}">
                <a16:creationId xmlns:a16="http://schemas.microsoft.com/office/drawing/2014/main" id="{9F519C0E-BA7D-3552-94EA-08711E05B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6173788"/>
            <a:ext cx="3336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432FF"/>
                </a:solidFill>
              </a:rPr>
              <a:t>La carte de localisation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95E70763-294F-E9B1-B458-6DF6C9B1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28600"/>
            <a:ext cx="126047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Le plan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2F911D5-11F5-05F0-2DC5-649B15DA1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6213"/>
            <a:ext cx="4897437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c) Les </a:t>
            </a:r>
            <a:r>
              <a:rPr lang="fr-FR" altLang="fr-US" sz="3200" dirty="0">
                <a:solidFill>
                  <a:srgbClr val="0432FF"/>
                </a:solidFill>
              </a:rPr>
              <a:t>cartes thématiques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44E1F55-7305-4B4E-482C-440C02C3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524000"/>
            <a:ext cx="57610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* Les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cartes thématiques quantitatives</a:t>
            </a:r>
          </a:p>
        </p:txBody>
      </p:sp>
      <p:pic>
        <p:nvPicPr>
          <p:cNvPr id="2" name="Picture 4" descr="FrVéloBrunet90Cart-150">
            <a:extLst>
              <a:ext uri="{FF2B5EF4-FFF2-40B4-BE49-F238E27FC236}">
                <a16:creationId xmlns:a16="http://schemas.microsoft.com/office/drawing/2014/main" id="{2DE54F54-52E2-AF6C-9DE2-4660C6A06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8361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>
            <a:extLst>
              <a:ext uri="{FF2B5EF4-FFF2-40B4-BE49-F238E27FC236}">
                <a16:creationId xmlns:a16="http://schemas.microsoft.com/office/drawing/2014/main" id="{2E75CCFD-917C-B52E-B4E1-10591E4D0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0" y="908050"/>
            <a:ext cx="876300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Sélection et représentation d</a:t>
            </a:r>
            <a:r>
              <a:rPr lang="ja-JP" altLang="fr-FR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un thème type de renseignement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AnamorphBrunet90Cart-150">
            <a:extLst>
              <a:ext uri="{FF2B5EF4-FFF2-40B4-BE49-F238E27FC236}">
                <a16:creationId xmlns:a16="http://schemas.microsoft.com/office/drawing/2014/main" id="{6C31300B-01EE-2EB6-A022-EF7830B8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2400"/>
            <a:ext cx="355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2ABAE7BA-13C0-F1CE-E5C5-40D57809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4564063" cy="8302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thématique quantitative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par anamorphose</a:t>
            </a:r>
          </a:p>
        </p:txBody>
      </p:sp>
      <p:pic>
        <p:nvPicPr>
          <p:cNvPr id="2" name="Picture 5" descr="PlanisphèreAnamorphPopMondHat2004-150">
            <a:extLst>
              <a:ext uri="{FF2B5EF4-FFF2-40B4-BE49-F238E27FC236}">
                <a16:creationId xmlns:a16="http://schemas.microsoft.com/office/drawing/2014/main" id="{49619D9B-7855-7666-388F-0AA610FC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30588"/>
            <a:ext cx="59436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DB4EBDF-C3C9-2125-EF6B-20C3EDBE6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166688"/>
            <a:ext cx="64516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Les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cartes thématiques qualitatives</a:t>
            </a:r>
          </a:p>
        </p:txBody>
      </p:sp>
      <p:pic>
        <p:nvPicPr>
          <p:cNvPr id="39938" name="Image 2">
            <a:extLst>
              <a:ext uri="{FF2B5EF4-FFF2-40B4-BE49-F238E27FC236}">
                <a16:creationId xmlns:a16="http://schemas.microsoft.com/office/drawing/2014/main" id="{49E27540-72B5-48BC-14CE-68A636F44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38300"/>
            <a:ext cx="53816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56DACE4-AD23-91C1-C461-B29531A4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36738"/>
            <a:ext cx="61912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5A446F2-09B5-A3A3-3E58-8EBDBF4B80E0}"/>
              </a:ext>
            </a:extLst>
          </p:cNvPr>
          <p:cNvSpPr txBox="1"/>
          <p:nvPr/>
        </p:nvSpPr>
        <p:spPr>
          <a:xfrm>
            <a:off x="5651500" y="1128713"/>
            <a:ext cx="3492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US" sz="2000" dirty="0">
                <a:solidFill>
                  <a:schemeClr val="bg1">
                    <a:lumMod val="50000"/>
                  </a:schemeClr>
                </a:solidFill>
              </a:rPr>
              <a:t>Les 50 plus grandes usines françaises en 2016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5B8194-33C0-68C3-F5A6-19527BF48955}"/>
              </a:ext>
            </a:extLst>
          </p:cNvPr>
          <p:cNvSpPr txBox="1"/>
          <p:nvPr/>
        </p:nvSpPr>
        <p:spPr>
          <a:xfrm>
            <a:off x="61913" y="1282700"/>
            <a:ext cx="45005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US" sz="2000" dirty="0">
                <a:solidFill>
                  <a:schemeClr val="bg1">
                    <a:lumMod val="50000"/>
                  </a:schemeClr>
                </a:solidFill>
              </a:rPr>
              <a:t>Les usines automobiles en mars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CarteOrgEspEur150RVB">
            <a:extLst>
              <a:ext uri="{FF2B5EF4-FFF2-40B4-BE49-F238E27FC236}">
                <a16:creationId xmlns:a16="http://schemas.microsoft.com/office/drawing/2014/main" id="{63BD0EE4-D193-E067-499D-F205FA28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38200"/>
            <a:ext cx="387826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6">
            <a:extLst>
              <a:ext uri="{FF2B5EF4-FFF2-40B4-BE49-F238E27FC236}">
                <a16:creationId xmlns:a16="http://schemas.microsoft.com/office/drawing/2014/main" id="{F226C4DF-E08B-4B8A-3E25-13C1EA98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2459038"/>
            <a:ext cx="4684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FF0000"/>
                </a:solidFill>
              </a:rPr>
              <a:t>Aboutissement d’</a:t>
            </a:r>
            <a:r>
              <a:rPr lang="fr-FR" altLang="ja-JP" sz="2400">
                <a:solidFill>
                  <a:srgbClr val="FF0000"/>
                </a:solidFill>
              </a:rPr>
              <a:t>une recherche ou d’une démonstration</a:t>
            </a:r>
            <a:endParaRPr lang="fr-FR" altLang="fr-US" sz="240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EF8DC8-B2DA-DB65-6FBD-6EF84F935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5888"/>
            <a:ext cx="8964612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d) Les </a:t>
            </a:r>
            <a:r>
              <a:rPr lang="fr-FR" altLang="fr-US" sz="3200" dirty="0">
                <a:solidFill>
                  <a:srgbClr val="0432FF"/>
                </a:solidFill>
              </a:rPr>
              <a:t>cartes de synthèse </a:t>
            </a:r>
          </a:p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(« modélisées », « schématiques »)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459972D-D465-6D42-1880-8D7D45D8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422275"/>
            <a:ext cx="45561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e) Les </a:t>
            </a:r>
            <a:r>
              <a:rPr lang="fr-FR" altLang="fr-US" sz="3200" dirty="0">
                <a:solidFill>
                  <a:srgbClr val="0432FF"/>
                </a:solidFill>
              </a:rPr>
              <a:t>cartes en histoire</a:t>
            </a:r>
          </a:p>
        </p:txBody>
      </p:sp>
      <p:pic>
        <p:nvPicPr>
          <p:cNvPr id="2" name="Picture 3" descr="CarteGrdDécouMagnard2e05150">
            <a:extLst>
              <a:ext uri="{FF2B5EF4-FFF2-40B4-BE49-F238E27FC236}">
                <a16:creationId xmlns:a16="http://schemas.microsoft.com/office/drawing/2014/main" id="{0855D5BE-2D14-46EF-4CE7-87D5332E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063"/>
            <a:ext cx="64770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CarteRenaissaMagnard2e05150">
            <a:extLst>
              <a:ext uri="{FF2B5EF4-FFF2-40B4-BE49-F238E27FC236}">
                <a16:creationId xmlns:a16="http://schemas.microsoft.com/office/drawing/2014/main" id="{2FD4FABC-0841-9CDE-6506-E6F21DDA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0"/>
            <a:ext cx="32686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F0EEA25-50D2-CA10-6D53-AE0E72A7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19138"/>
            <a:ext cx="6780213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2800" dirty="0">
                <a:solidFill>
                  <a:schemeClr val="accent1">
                    <a:lumMod val="50000"/>
                  </a:schemeClr>
                </a:solidFill>
              </a:rPr>
              <a:t>4. La carte : </a:t>
            </a:r>
            <a:r>
              <a:rPr lang="fr-FR" altLang="fr-US" sz="2800" b="1" dirty="0">
                <a:solidFill>
                  <a:srgbClr val="0432FF"/>
                </a:solidFill>
              </a:rPr>
              <a:t>une édification en 2 étapes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C5D6136-3750-4092-AF37-689CF3AF3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79248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présente une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façade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cachant une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construction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car elle est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fabriquée en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deux étapes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95B91F01-416D-8549-6E58-23F4281DE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3232150"/>
            <a:ext cx="7453312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lphaLcParenR"/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Elle comporte une </a:t>
            </a:r>
            <a:r>
              <a:rPr lang="fr-FR" altLang="fr-US" b="1" dirty="0">
                <a:solidFill>
                  <a:srgbClr val="0432FF"/>
                </a:solidFill>
              </a:rPr>
              <a:t>architecture interne</a:t>
            </a:r>
            <a:r>
              <a:rPr lang="fr-FR" altLang="fr-US" dirty="0">
                <a:solidFill>
                  <a:srgbClr val="0432FF"/>
                </a:solidFill>
              </a:rPr>
              <a:t>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liées aux différents choix du cartographe à partir des données de base dont il dispose (ex : choix des seuils et du nombre de groupes)</a:t>
            </a:r>
          </a:p>
          <a:p>
            <a:pPr>
              <a:buFontTx/>
              <a:buAutoNum type="alphaLcParenR"/>
              <a:defRPr/>
            </a:pP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91FF8CBE-4DB1-8783-4976-94F94998F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4953000"/>
            <a:ext cx="747395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b) Elle possède un </a:t>
            </a:r>
            <a:r>
              <a:rPr lang="fr-FR" altLang="fr-US" b="1" dirty="0">
                <a:solidFill>
                  <a:srgbClr val="0432FF"/>
                </a:solidFill>
              </a:rPr>
              <a:t>habillage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(choix des figurés) déterminé par le cartographe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AvoirAlireBertinBeaubourg80-150">
            <a:extLst>
              <a:ext uri="{FF2B5EF4-FFF2-40B4-BE49-F238E27FC236}">
                <a16:creationId xmlns:a16="http://schemas.microsoft.com/office/drawing/2014/main" id="{03C0A69C-F931-8688-2B2B-BDD6DDEC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657225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5" descr="BerryEconomBeaubourg80-96">
            <a:extLst>
              <a:ext uri="{FF2B5EF4-FFF2-40B4-BE49-F238E27FC236}">
                <a16:creationId xmlns:a16="http://schemas.microsoft.com/office/drawing/2014/main" id="{B37D2D85-9511-31D8-F348-65902C74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805238"/>
            <a:ext cx="3116262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B073070-317A-E381-E9B0-1624696A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55613"/>
            <a:ext cx="2843212" cy="1939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ja-JP" altLang="fr-FR">
                <a:solidFill>
                  <a:schemeClr val="accent4">
                    <a:lumMod val="1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4">
                    <a:lumMod val="10000"/>
                  </a:schemeClr>
                </a:solidFill>
              </a:rPr>
              <a:t>importance de la « </a:t>
            </a:r>
            <a:r>
              <a:rPr lang="fr-FR" altLang="ja-JP" b="1" dirty="0">
                <a:solidFill>
                  <a:srgbClr val="0432FF"/>
                </a:solidFill>
              </a:rPr>
              <a:t>façade</a:t>
            </a:r>
            <a:r>
              <a:rPr lang="fr-FR" altLang="ja-JP" dirty="0">
                <a:solidFill>
                  <a:schemeClr val="accent4">
                    <a:lumMod val="10000"/>
                  </a:schemeClr>
                </a:solidFill>
              </a:rPr>
              <a:t> » :</a:t>
            </a:r>
          </a:p>
          <a:p>
            <a:pPr>
              <a:defRPr/>
            </a:pPr>
            <a:r>
              <a:rPr lang="fr-FR" altLang="fr-US" dirty="0">
                <a:solidFill>
                  <a:schemeClr val="accent4">
                    <a:lumMod val="10000"/>
                  </a:schemeClr>
                </a:solidFill>
              </a:rPr>
              <a:t>la carte doit </a:t>
            </a:r>
            <a:r>
              <a:rPr lang="fr-FR" altLang="ja-JP" dirty="0">
                <a:solidFill>
                  <a:schemeClr val="accent4">
                    <a:lumMod val="10000"/>
                  </a:schemeClr>
                </a:solidFill>
              </a:rPr>
              <a:t>être </a:t>
            </a:r>
            <a:r>
              <a:rPr lang="fr-FR" altLang="fr-US" b="1" dirty="0">
                <a:solidFill>
                  <a:schemeClr val="accent4">
                    <a:lumMod val="10000"/>
                  </a:schemeClr>
                </a:solidFill>
              </a:rPr>
              <a:t>à voir avant d</a:t>
            </a:r>
            <a:r>
              <a:rPr lang="ja-JP" altLang="fr-FR" b="1">
                <a:solidFill>
                  <a:schemeClr val="accent4">
                    <a:lumMod val="10000"/>
                  </a:schemeClr>
                </a:solidFill>
              </a:rPr>
              <a:t>’</a:t>
            </a:r>
            <a:r>
              <a:rPr lang="fr-FR" altLang="ja-JP" b="1" dirty="0">
                <a:solidFill>
                  <a:schemeClr val="accent4">
                    <a:lumMod val="10000"/>
                  </a:schemeClr>
                </a:solidFill>
              </a:rPr>
              <a:t>être à lire</a:t>
            </a:r>
            <a:endParaRPr lang="fr-FR" altLang="fr-US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ompFigurésBeaubourg80-150">
            <a:extLst>
              <a:ext uri="{FF2B5EF4-FFF2-40B4-BE49-F238E27FC236}">
                <a16:creationId xmlns:a16="http://schemas.microsoft.com/office/drawing/2014/main" id="{BDDE0F5F-85D0-69C2-1170-8BC79162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2400"/>
            <a:ext cx="89154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>
            <a:extLst>
              <a:ext uri="{FF2B5EF4-FFF2-40B4-BE49-F238E27FC236}">
                <a16:creationId xmlns:a16="http://schemas.microsoft.com/office/drawing/2014/main" id="{FBC948D7-CC5C-8BB5-6F87-CF02B7C65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0292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2060"/>
                </a:solidFill>
              </a:rPr>
              <a:t>Autre exemple de « </a:t>
            </a:r>
            <a:r>
              <a:rPr lang="fr-FR" altLang="fr-US" sz="2400" b="1">
                <a:solidFill>
                  <a:srgbClr val="0432FF"/>
                </a:solidFill>
              </a:rPr>
              <a:t>façades</a:t>
            </a:r>
            <a:r>
              <a:rPr lang="fr-FR" altLang="fr-US" sz="2400">
                <a:solidFill>
                  <a:srgbClr val="002060"/>
                </a:solidFill>
              </a:rPr>
              <a:t> » différentes en fonction du choix des figurés : la carte à lire (gauche) et la carte à voir (droite)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ompFigurésBrunet90Cart-150">
            <a:extLst>
              <a:ext uri="{FF2B5EF4-FFF2-40B4-BE49-F238E27FC236}">
                <a16:creationId xmlns:a16="http://schemas.microsoft.com/office/drawing/2014/main" id="{31A3C906-A4D5-8780-4325-EF26355B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0"/>
            <a:ext cx="5222875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>
            <a:extLst>
              <a:ext uri="{FF2B5EF4-FFF2-40B4-BE49-F238E27FC236}">
                <a16:creationId xmlns:a16="http://schemas.microsoft.com/office/drawing/2014/main" id="{C2DB93A9-274B-2690-E035-E7B4F4A4A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357313"/>
            <a:ext cx="2989262" cy="415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Du côté de la </a:t>
            </a:r>
            <a:r>
              <a:rPr lang="fr-FR" altLang="fr-US" b="1" dirty="0">
                <a:solidFill>
                  <a:srgbClr val="0432FF"/>
                </a:solidFill>
              </a:rPr>
              <a:t>construction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, c’est-à-dire de </a:t>
            </a:r>
            <a:r>
              <a:rPr lang="fr-FR" altLang="fr-US" b="1" dirty="0">
                <a:solidFill>
                  <a:srgbClr val="0432FF"/>
                </a:solidFill>
              </a:rPr>
              <a:t>l’architecture interne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choix des seuils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et le </a:t>
            </a: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choix du nombre de classes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peut faire varier l</a:t>
            </a:r>
            <a:r>
              <a:rPr lang="ja-JP" altLang="fr-FR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analyse du lecteur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(voir exemple).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arteEvry-Melun1_25-RVB96">
            <a:extLst>
              <a:ext uri="{FF2B5EF4-FFF2-40B4-BE49-F238E27FC236}">
                <a16:creationId xmlns:a16="http://schemas.microsoft.com/office/drawing/2014/main" id="{BF9DFCA6-65AD-DDBA-F205-093A254C5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4973638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5">
            <a:extLst>
              <a:ext uri="{FF2B5EF4-FFF2-40B4-BE49-F238E27FC236}">
                <a16:creationId xmlns:a16="http://schemas.microsoft.com/office/drawing/2014/main" id="{17EFEE7D-DE80-2F36-50E3-11E247D8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"/>
            <a:ext cx="3048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>
                <a:solidFill>
                  <a:srgbClr val="000000"/>
                </a:solidFill>
              </a:rPr>
              <a:t>1. </a:t>
            </a:r>
            <a:r>
              <a:rPr lang="fr-FR" altLang="fr-US" sz="2800" u="sng">
                <a:solidFill>
                  <a:srgbClr val="000000"/>
                </a:solidFill>
              </a:rPr>
              <a:t>Les éléments de la carte</a:t>
            </a:r>
            <a:endParaRPr lang="fr-FR" altLang="fr-US" sz="2400" u="sng">
              <a:solidFill>
                <a:srgbClr val="000000"/>
              </a:solidFill>
            </a:endParaRPr>
          </a:p>
        </p:txBody>
      </p:sp>
      <p:pic>
        <p:nvPicPr>
          <p:cNvPr id="16387" name="Picture 6" descr="Etiolles_Paris_Evry150RVB">
            <a:extLst>
              <a:ext uri="{FF2B5EF4-FFF2-40B4-BE49-F238E27FC236}">
                <a16:creationId xmlns:a16="http://schemas.microsoft.com/office/drawing/2014/main" id="{C2457EEB-3327-2ED2-1608-4657CB27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6563"/>
            <a:ext cx="24511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EtiollesPhotos96RVB">
            <a:extLst>
              <a:ext uri="{FF2B5EF4-FFF2-40B4-BE49-F238E27FC236}">
                <a16:creationId xmlns:a16="http://schemas.microsoft.com/office/drawing/2014/main" id="{D0DCC311-F07E-F39D-24D6-DD5E8F539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4350"/>
            <a:ext cx="3657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10">
            <a:extLst>
              <a:ext uri="{FF2B5EF4-FFF2-40B4-BE49-F238E27FC236}">
                <a16:creationId xmlns:a16="http://schemas.microsoft.com/office/drawing/2014/main" id="{ABD70952-0113-6CC1-F687-F8C40C0FE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990600"/>
            <a:ext cx="1143000" cy="4038600"/>
          </a:xfrm>
          <a:prstGeom prst="line">
            <a:avLst/>
          </a:prstGeom>
          <a:noFill/>
          <a:ln w="38100">
            <a:solidFill>
              <a:srgbClr val="F4E7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US"/>
          </a:p>
        </p:txBody>
      </p:sp>
      <p:sp>
        <p:nvSpPr>
          <p:cNvPr id="16390" name="Line 11">
            <a:extLst>
              <a:ext uri="{FF2B5EF4-FFF2-40B4-BE49-F238E27FC236}">
                <a16:creationId xmlns:a16="http://schemas.microsoft.com/office/drawing/2014/main" id="{6806ED08-44D9-04AD-9952-57129B29F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267200"/>
            <a:ext cx="2133600" cy="1295400"/>
          </a:xfrm>
          <a:prstGeom prst="line">
            <a:avLst/>
          </a:prstGeom>
          <a:noFill/>
          <a:ln w="38100">
            <a:solidFill>
              <a:srgbClr val="F4E7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40C30FB-072D-302A-43D5-27903E6B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5931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offre aussi </a:t>
            </a:r>
            <a:r>
              <a:rPr lang="fr-FR" altLang="fr-US" b="1" dirty="0">
                <a:solidFill>
                  <a:srgbClr val="0432FF"/>
                </a:solidFill>
              </a:rPr>
              <a:t>un point de vue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(souvent </a:t>
            </a:r>
            <a:r>
              <a:rPr lang="fr-FR" altLang="fr-US" dirty="0" err="1">
                <a:solidFill>
                  <a:schemeClr val="accent1">
                    <a:lumMod val="50000"/>
                  </a:schemeClr>
                </a:solidFill>
              </a:rPr>
              <a:t>européocentré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2" name="Picture 3" descr="PacifiqueBrunet90Cart-150">
            <a:extLst>
              <a:ext uri="{FF2B5EF4-FFF2-40B4-BE49-F238E27FC236}">
                <a16:creationId xmlns:a16="http://schemas.microsoft.com/office/drawing/2014/main" id="{09E58AE1-E715-C542-6A7C-844E48A35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35438"/>
            <a:ext cx="62134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PlanisphèrevuePacifMagnard6e-200">
            <a:extLst>
              <a:ext uri="{FF2B5EF4-FFF2-40B4-BE49-F238E27FC236}">
                <a16:creationId xmlns:a16="http://schemas.microsoft.com/office/drawing/2014/main" id="{6256F2A1-DF1A-0073-F759-C74F1DA9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3588"/>
            <a:ext cx="51054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69EFA2E-BE9D-9612-F64B-5E8C715FA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44450"/>
            <a:ext cx="827087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a </a:t>
            </a:r>
            <a:r>
              <a:rPr lang="fr-FR" altLang="fr-US" b="1" dirty="0">
                <a:solidFill>
                  <a:srgbClr val="0432FF"/>
                </a:solidFill>
              </a:rPr>
              <a:t>souvent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 été </a:t>
            </a:r>
            <a:r>
              <a:rPr lang="fr-FR" altLang="fr-US" b="1" dirty="0">
                <a:solidFill>
                  <a:srgbClr val="0432FF"/>
                </a:solidFill>
              </a:rPr>
              <a:t>lié au pouvoir 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: le cas de la France</a:t>
            </a:r>
          </a:p>
        </p:txBody>
      </p:sp>
      <p:pic>
        <p:nvPicPr>
          <p:cNvPr id="2" name="Picture 3" descr="6CartesTopoFranceEncyUniv96">
            <a:extLst>
              <a:ext uri="{FF2B5EF4-FFF2-40B4-BE49-F238E27FC236}">
                <a16:creationId xmlns:a16="http://schemas.microsoft.com/office/drawing/2014/main" id="{D7B053D0-4F65-A7DF-9F0C-9CAF4ADF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6016625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LégCartesTopoFranceEncyUniv96">
            <a:extLst>
              <a:ext uri="{FF2B5EF4-FFF2-40B4-BE49-F238E27FC236}">
                <a16:creationId xmlns:a16="http://schemas.microsoft.com/office/drawing/2014/main" id="{B20F04BC-867D-9991-3119-80DBFBB0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620713"/>
            <a:ext cx="3146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ZoneTexte 1">
            <a:extLst>
              <a:ext uri="{FF2B5EF4-FFF2-40B4-BE49-F238E27FC236}">
                <a16:creationId xmlns:a16="http://schemas.microsoft.com/office/drawing/2014/main" id="{920A9C0B-6BD8-0C81-7CF7-6E3A1D42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300663"/>
            <a:ext cx="3132137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Cartes de Cassini sous Louis XIV</a:t>
            </a:r>
          </a:p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Cartes d’état major au XIXème siècle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2CE53FF-1FA8-E57A-FD29-0048B9E0F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55197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</a:t>
            </a:r>
            <a:r>
              <a:rPr lang="fr-FR" altLang="fr-US" b="1" dirty="0">
                <a:solidFill>
                  <a:srgbClr val="0432FF"/>
                </a:solidFill>
              </a:rPr>
              <a:t>au service de la propagande</a:t>
            </a:r>
          </a:p>
        </p:txBody>
      </p:sp>
      <p:pic>
        <p:nvPicPr>
          <p:cNvPr id="2" name="Picture 4" descr="4">
            <a:extLst>
              <a:ext uri="{FF2B5EF4-FFF2-40B4-BE49-F238E27FC236}">
                <a16:creationId xmlns:a16="http://schemas.microsoft.com/office/drawing/2014/main" id="{F56FC3AA-2C95-6D0D-77B8-109EF964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685800"/>
            <a:ext cx="4787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6" descr="PhotCartNaziBeaubourg80-96">
            <a:extLst>
              <a:ext uri="{FF2B5EF4-FFF2-40B4-BE49-F238E27FC236}">
                <a16:creationId xmlns:a16="http://schemas.microsoft.com/office/drawing/2014/main" id="{35342BAA-B8B2-E5F6-0F9F-AB134E62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52800"/>
            <a:ext cx="4230687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7">
            <a:extLst>
              <a:ext uri="{FF2B5EF4-FFF2-40B4-BE49-F238E27FC236}">
                <a16:creationId xmlns:a16="http://schemas.microsoft.com/office/drawing/2014/main" id="{1D97DB5F-1242-D806-17E0-0D7728927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003925"/>
            <a:ext cx="4876800" cy="701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2000" dirty="0">
                <a:solidFill>
                  <a:schemeClr val="accent1">
                    <a:lumMod val="50000"/>
                  </a:schemeClr>
                </a:solidFill>
              </a:rPr>
              <a:t>Carte de la « Grande Allemagne » à Graz (Autriche) après l</a:t>
            </a:r>
            <a:r>
              <a:rPr lang="ja-JP" altLang="fr-FR" sz="200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sz="2000" dirty="0">
                <a:solidFill>
                  <a:schemeClr val="accent1">
                    <a:lumMod val="50000"/>
                  </a:schemeClr>
                </a:solidFill>
              </a:rPr>
              <a:t>Anschluss en 1938</a:t>
            </a:r>
            <a:endParaRPr lang="fr-FR" altLang="fr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422" name="Rectangle 8">
            <a:extLst>
              <a:ext uri="{FF2B5EF4-FFF2-40B4-BE49-F238E27FC236}">
                <a16:creationId xmlns:a16="http://schemas.microsoft.com/office/drawing/2014/main" id="{0F3D4D3C-F275-0D24-C928-96DF8EB13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990600"/>
            <a:ext cx="4343400" cy="1616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fr-FR" altLang="fr-US" sz="2000" dirty="0">
                <a:solidFill>
                  <a:schemeClr val="accent1">
                    <a:lumMod val="50000"/>
                  </a:schemeClr>
                </a:solidFill>
              </a:rPr>
              <a:t>La Tchécoslovaquie menace l</a:t>
            </a:r>
            <a:r>
              <a:rPr lang="ja-JP" altLang="fr-FR" sz="200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sz="2000" dirty="0">
                <a:solidFill>
                  <a:schemeClr val="accent1">
                    <a:lumMod val="50000"/>
                  </a:schemeClr>
                </a:solidFill>
              </a:rPr>
              <a:t>Allemagne (nazie) en 1934, préparation des esprits aux exigences hitlériennes formulées à Munich en 1938</a:t>
            </a:r>
            <a:endParaRPr lang="fr-FR" altLang="fr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DécoupElectBrunet90Cart-150">
            <a:extLst>
              <a:ext uri="{FF2B5EF4-FFF2-40B4-BE49-F238E27FC236}">
                <a16:creationId xmlns:a16="http://schemas.microsoft.com/office/drawing/2014/main" id="{2B9337D9-4B0F-60D5-02A8-CA7D58746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714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3" descr="DécoupElectBrunet90Cart-300">
            <a:extLst>
              <a:ext uri="{FF2B5EF4-FFF2-40B4-BE49-F238E27FC236}">
                <a16:creationId xmlns:a16="http://schemas.microsoft.com/office/drawing/2014/main" id="{6261539D-713D-AA73-FA1A-D08520DAE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016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Rectangle 5">
            <a:extLst>
              <a:ext uri="{FF2B5EF4-FFF2-40B4-BE49-F238E27FC236}">
                <a16:creationId xmlns:a16="http://schemas.microsoft.com/office/drawing/2014/main" id="{97617CFC-A6E4-141F-3F3D-F8043FB55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06475"/>
            <a:ext cx="4572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cartographie électorale et le découpage des circonscriptions</a:t>
            </a:r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4D9413D8-317E-13DE-332B-69A221E4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304800"/>
            <a:ext cx="7042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La carte comme </a:t>
            </a:r>
            <a:r>
              <a:rPr lang="fr-FR" altLang="fr-US" b="1" dirty="0">
                <a:solidFill>
                  <a:srgbClr val="0432FF"/>
                </a:solidFill>
              </a:rPr>
              <a:t>instrument d</a:t>
            </a:r>
            <a:r>
              <a:rPr lang="ja-JP" altLang="fr-FR" b="1">
                <a:solidFill>
                  <a:srgbClr val="0432FF"/>
                </a:solidFill>
              </a:rPr>
              <a:t>’</a:t>
            </a:r>
            <a:r>
              <a:rPr lang="fr-FR" altLang="ja-JP" b="1" dirty="0">
                <a:solidFill>
                  <a:srgbClr val="0432FF"/>
                </a:solidFill>
              </a:rPr>
              <a:t>analyse pour agir</a:t>
            </a:r>
            <a:endParaRPr lang="fr-FR" altLang="fr-US" b="1" dirty="0">
              <a:solidFill>
                <a:srgbClr val="0432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ADAEA5C0-DE8F-D2DC-0024-84BB9F27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8" y="5905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US" altLang="fr-US" sz="24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8DE676D-7B64-023F-0097-F516288A3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381000"/>
            <a:ext cx="7951787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La carte </a:t>
            </a:r>
            <a:r>
              <a:rPr lang="fr-FR" altLang="fr-US" b="1" dirty="0">
                <a:solidFill>
                  <a:srgbClr val="7030A0"/>
                </a:solidFill>
              </a:rPr>
              <a:t>peut </a:t>
            </a:r>
            <a:r>
              <a:rPr lang="fr-FR" altLang="ja-JP" b="1" dirty="0">
                <a:solidFill>
                  <a:srgbClr val="7030A0"/>
                </a:solidFill>
              </a:rPr>
              <a:t>être </a:t>
            </a:r>
            <a:r>
              <a:rPr lang="fr-FR" altLang="ja-JP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fr-FR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81F7E905-D4A5-4A6D-262A-56D2D34CB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942975"/>
            <a:ext cx="7648575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altLang="ja-JP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l’objet de choix erronés 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(dans son architecture comme dans son habillage)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46181F6E-ABFA-2481-9D71-E63FB2A95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1844675"/>
            <a:ext cx="7659688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fr-FR" altLang="fr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à l</a:t>
            </a:r>
            <a:r>
              <a:rPr lang="ja-JP" altLang="fr-FR" b="1">
                <a:solidFill>
                  <a:schemeClr val="bg1">
                    <a:lumMod val="60000"/>
                    <a:lumOff val="40000"/>
                  </a:schemeClr>
                </a:solidFill>
              </a:rPr>
              <a:t>’</a:t>
            </a:r>
            <a:r>
              <a:rPr lang="fr-FR" altLang="ja-JP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origine d</a:t>
            </a:r>
            <a:r>
              <a:rPr lang="ja-JP" altLang="fr-FR" b="1">
                <a:solidFill>
                  <a:schemeClr val="bg1">
                    <a:lumMod val="60000"/>
                    <a:lumOff val="40000"/>
                  </a:schemeClr>
                </a:solidFill>
              </a:rPr>
              <a:t>’</a:t>
            </a:r>
            <a:r>
              <a:rPr lang="fr-FR" altLang="ja-JP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une manipulation 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intentionnelle du lecteur (toujours à partir de son architecture et (ou) de son habillage)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3BE62185-E445-98F3-DF59-352F8F9A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3860800"/>
            <a:ext cx="7659688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- un </a:t>
            </a:r>
            <a:r>
              <a:rPr lang="fr-FR" altLang="fr-US" b="1" dirty="0">
                <a:solidFill>
                  <a:srgbClr val="0432FF"/>
                </a:solidFill>
              </a:rPr>
              <a:t>point de départ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, à savoir un objet d</a:t>
            </a:r>
            <a:r>
              <a:rPr lang="ja-JP" altLang="fr-FR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étude en soi (la représentation cartographique apportant en elle-même des informations qui ne seraient pas « apparues » sans sa confection)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9715B858-A2E6-076D-5046-04E06D1D2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5445125"/>
            <a:ext cx="76358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defRPr/>
            </a:pP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- un </a:t>
            </a:r>
            <a:r>
              <a:rPr lang="fr-FR" altLang="fr-US" b="1" dirty="0">
                <a:solidFill>
                  <a:srgbClr val="0432FF"/>
                </a:solidFill>
              </a:rPr>
              <a:t>aboutissement</a:t>
            </a:r>
            <a:r>
              <a:rPr lang="fr-FR" altLang="fr-US" dirty="0">
                <a:solidFill>
                  <a:schemeClr val="accent1">
                    <a:lumMod val="50000"/>
                  </a:schemeClr>
                </a:solidFill>
              </a:rPr>
              <a:t>, c</a:t>
            </a:r>
            <a:r>
              <a:rPr lang="ja-JP" altLang="fr-FR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fr-FR" altLang="ja-JP" dirty="0">
                <a:solidFill>
                  <a:schemeClr val="accent1">
                    <a:lumMod val="50000"/>
                  </a:schemeClr>
                </a:solidFill>
              </a:rPr>
              <a:t>est-à-dire une manière de mettre en scène (représenter) des résultats en géographie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A7E42D10-3A2D-C1EB-19FB-AFEBED9BA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284538"/>
            <a:ext cx="2911475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b="1" dirty="0">
                <a:solidFill>
                  <a:schemeClr val="accent1">
                    <a:lumMod val="50000"/>
                  </a:schemeClr>
                </a:solidFill>
              </a:rPr>
              <a:t>La carte </a:t>
            </a:r>
            <a:r>
              <a:rPr lang="fr-FR" altLang="fr-US" b="1" dirty="0">
                <a:solidFill>
                  <a:srgbClr val="7030A0"/>
                </a:solidFill>
              </a:rPr>
              <a:t>peut </a:t>
            </a:r>
            <a:r>
              <a:rPr lang="fr-FR" altLang="ja-JP" b="1" dirty="0">
                <a:solidFill>
                  <a:srgbClr val="7030A0"/>
                </a:solidFill>
              </a:rPr>
              <a:t>être </a:t>
            </a:r>
            <a:r>
              <a:rPr lang="fr-FR" altLang="ja-JP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fr-FR" altLang="fr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/>
      <p:bldP spid="34822" grpId="0"/>
      <p:bldP spid="34823" grpId="0"/>
      <p:bldP spid="348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>
            <a:extLst>
              <a:ext uri="{FF2B5EF4-FFF2-40B4-BE49-F238E27FC236}">
                <a16:creationId xmlns:a16="http://schemas.microsoft.com/office/drawing/2014/main" id="{8464BD91-B914-ECDE-B353-3B64D3264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altLang="fr-US" b="1">
                <a:solidFill>
                  <a:srgbClr val="0432FF"/>
                </a:solidFill>
              </a:rPr>
              <a:t>La notion de région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05AB3E-F705-AE08-C263-9346487429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42325" cy="5382344"/>
          </a:xfrm>
        </p:spPr>
        <p:txBody>
          <a:bodyPr/>
          <a:lstStyle/>
          <a:p>
            <a:pPr algn="just">
              <a:buNone/>
            </a:pPr>
            <a:r>
              <a:rPr lang="fr-FR" b="1" dirty="0">
                <a:solidFill>
                  <a:srgbClr val="0000FF"/>
                </a:solidFill>
              </a:rPr>
              <a:t>REGION</a:t>
            </a:r>
            <a:r>
              <a:rPr lang="fr-FR" dirty="0"/>
              <a:t>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:</a:t>
            </a:r>
            <a:r>
              <a:rPr lang="fr-FR" dirty="0"/>
              <a:t> </a:t>
            </a:r>
            <a:r>
              <a:rPr lang="fr-FR" dirty="0">
                <a:solidFill>
                  <a:srgbClr val="0432FF"/>
                </a:solidFill>
              </a:rPr>
              <a:t>portion de l’espace terrestre présentant une unité</a:t>
            </a:r>
          </a:p>
          <a:p>
            <a:pPr algn="just">
              <a:buNone/>
            </a:pPr>
            <a:r>
              <a:rPr lang="fr-FR" altLang="fr-US" dirty="0">
                <a:solidFill>
                  <a:srgbClr val="002060"/>
                </a:solidFill>
              </a:rPr>
              <a:t>• </a:t>
            </a:r>
            <a:r>
              <a:rPr lang="fr-FR" altLang="fr-US" u="sng" dirty="0">
                <a:solidFill>
                  <a:srgbClr val="002060"/>
                </a:solidFill>
              </a:rPr>
              <a:t>1</a:t>
            </a:r>
            <a:r>
              <a:rPr lang="fr-FR" altLang="fr-US" u="sng" baseline="30000" dirty="0">
                <a:solidFill>
                  <a:srgbClr val="002060"/>
                </a:solidFill>
              </a:rPr>
              <a:t>er</a:t>
            </a:r>
            <a:r>
              <a:rPr lang="fr-FR" altLang="fr-US" u="sng" dirty="0">
                <a:solidFill>
                  <a:srgbClr val="002060"/>
                </a:solidFill>
              </a:rPr>
              <a:t> type de région </a:t>
            </a:r>
            <a:r>
              <a:rPr lang="fr-FR" altLang="fr-US" dirty="0">
                <a:solidFill>
                  <a:srgbClr val="002060"/>
                </a:solidFill>
              </a:rPr>
              <a:t>: un </a:t>
            </a:r>
            <a:r>
              <a:rPr lang="fr-FR" altLang="fr-US" b="1" dirty="0">
                <a:solidFill>
                  <a:srgbClr val="002060"/>
                </a:solidFill>
              </a:rPr>
              <a:t>espace homogène </a:t>
            </a:r>
            <a:r>
              <a:rPr lang="fr-FR" altLang="fr-US" dirty="0">
                <a:solidFill>
                  <a:srgbClr val="002060"/>
                </a:solidFill>
              </a:rPr>
              <a:t>(identité d’origine culturelle et/ou physique)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SCHEMA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• </a:t>
            </a:r>
            <a:r>
              <a:rPr lang="fr-FR" altLang="fr-US" u="sng" dirty="0">
                <a:solidFill>
                  <a:srgbClr val="002060"/>
                </a:solidFill>
              </a:rPr>
              <a:t>2</a:t>
            </a:r>
            <a:r>
              <a:rPr lang="fr-FR" altLang="fr-US" u="sng" baseline="30000" dirty="0">
                <a:solidFill>
                  <a:srgbClr val="002060"/>
                </a:solidFill>
              </a:rPr>
              <a:t>ème</a:t>
            </a:r>
            <a:r>
              <a:rPr lang="fr-FR" altLang="fr-US" u="sng" dirty="0">
                <a:solidFill>
                  <a:srgbClr val="002060"/>
                </a:solidFill>
              </a:rPr>
              <a:t> type de région </a:t>
            </a:r>
            <a:r>
              <a:rPr lang="fr-FR" altLang="fr-US" dirty="0">
                <a:solidFill>
                  <a:srgbClr val="002060"/>
                </a:solidFill>
              </a:rPr>
              <a:t>: un </a:t>
            </a:r>
            <a:r>
              <a:rPr lang="fr-FR" altLang="fr-US" b="1" dirty="0">
                <a:solidFill>
                  <a:srgbClr val="002060"/>
                </a:solidFill>
              </a:rPr>
              <a:t>espace organisé </a:t>
            </a:r>
            <a:r>
              <a:rPr lang="fr-FR" altLang="fr-US" dirty="0">
                <a:solidFill>
                  <a:srgbClr val="002060"/>
                </a:solidFill>
              </a:rPr>
              <a:t>(polarisation, organisation administrative…)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</a:rPr>
              <a:t>SCHEMA</a:t>
            </a:r>
          </a:p>
          <a:p>
            <a:pPr>
              <a:buFontTx/>
              <a:buNone/>
            </a:pPr>
            <a:r>
              <a:rPr lang="fr-FR" altLang="fr-US" dirty="0">
                <a:solidFill>
                  <a:srgbClr val="002060"/>
                </a:solidFill>
                <a:sym typeface="Wingdings" pitchFamily="2" charset="2"/>
              </a:rPr>
              <a:t></a:t>
            </a:r>
            <a:r>
              <a:rPr lang="fr-FR" altLang="fr-US" dirty="0">
                <a:solidFill>
                  <a:srgbClr val="002060"/>
                </a:solidFill>
              </a:rPr>
              <a:t> Distinguer </a:t>
            </a:r>
            <a:r>
              <a:rPr lang="fr-FR" altLang="fr-US" b="1" dirty="0">
                <a:solidFill>
                  <a:srgbClr val="0432FF"/>
                </a:solidFill>
              </a:rPr>
              <a:t>la région </a:t>
            </a:r>
            <a:r>
              <a:rPr lang="fr-FR" altLang="fr-US" dirty="0">
                <a:solidFill>
                  <a:srgbClr val="002060"/>
                </a:solidFill>
              </a:rPr>
              <a:t>et</a:t>
            </a:r>
            <a:r>
              <a:rPr lang="fr-FR" altLang="fr-US" b="1" dirty="0">
                <a:solidFill>
                  <a:srgbClr val="002060"/>
                </a:solidFill>
              </a:rPr>
              <a:t> </a:t>
            </a:r>
            <a:r>
              <a:rPr lang="fr-FR" altLang="fr-US" b="1" dirty="0">
                <a:solidFill>
                  <a:srgbClr val="0432FF"/>
                </a:solidFill>
              </a:rPr>
              <a:t>la Région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re 1">
            <a:extLst>
              <a:ext uri="{FF2B5EF4-FFF2-40B4-BE49-F238E27FC236}">
                <a16:creationId xmlns:a16="http://schemas.microsoft.com/office/drawing/2014/main" id="{06FBB250-974B-782D-B2CE-784AA754B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altLang="fr-US" sz="4000" b="1">
                <a:solidFill>
                  <a:srgbClr val="0432FF"/>
                </a:solidFill>
              </a:rPr>
              <a:t>Le découpage du territoire français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6137CA-D89B-E61E-A5CE-62AB4ED0B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4788"/>
            <a:ext cx="8442325" cy="511651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b="1" u="sng" dirty="0">
                <a:solidFill>
                  <a:schemeClr val="accent4">
                    <a:lumMod val="10000"/>
                  </a:schemeClr>
                </a:solidFill>
              </a:rPr>
              <a:t>Les collectivités territoriales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La </a:t>
            </a:r>
            <a:r>
              <a:rPr lang="fr-FR" b="1" dirty="0">
                <a:solidFill>
                  <a:srgbClr val="0432FF"/>
                </a:solidFill>
              </a:rPr>
              <a:t>commune</a:t>
            </a:r>
            <a:r>
              <a:rPr lang="fr-FR" dirty="0">
                <a:solidFill>
                  <a:srgbClr val="002060"/>
                </a:solidFill>
              </a:rPr>
              <a:t> (1790)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Le </a:t>
            </a:r>
            <a:r>
              <a:rPr lang="fr-FR" b="1" dirty="0">
                <a:solidFill>
                  <a:srgbClr val="0432FF"/>
                </a:solidFill>
              </a:rPr>
              <a:t>département</a:t>
            </a:r>
            <a:r>
              <a:rPr lang="fr-FR" dirty="0">
                <a:solidFill>
                  <a:srgbClr val="002060"/>
                </a:solidFill>
              </a:rPr>
              <a:t> (1790)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La </a:t>
            </a:r>
            <a:r>
              <a:rPr lang="fr-FR" b="1" dirty="0">
                <a:solidFill>
                  <a:srgbClr val="0432FF"/>
                </a:solidFill>
              </a:rPr>
              <a:t>Région</a:t>
            </a:r>
            <a:r>
              <a:rPr lang="fr-FR" dirty="0">
                <a:solidFill>
                  <a:srgbClr val="002060"/>
                </a:solidFill>
              </a:rPr>
              <a:t> (1956)</a:t>
            </a:r>
          </a:p>
          <a:p>
            <a:pPr>
              <a:buFontTx/>
              <a:buNone/>
              <a:defRPr/>
            </a:pPr>
            <a:endParaRPr lang="fr-FR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-&gt; deux grandes </a:t>
            </a:r>
            <a:r>
              <a:rPr lang="fr-FR" b="1" dirty="0">
                <a:solidFill>
                  <a:srgbClr val="0432FF"/>
                </a:solidFill>
              </a:rPr>
              <a:t>lois de décentralisation </a:t>
            </a:r>
            <a:r>
              <a:rPr lang="fr-FR" dirty="0">
                <a:solidFill>
                  <a:srgbClr val="002060"/>
                </a:solidFill>
              </a:rPr>
              <a:t>de 1982 (1985) et de 2004 (2005)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+ </a:t>
            </a:r>
            <a:r>
              <a:rPr lang="fr-FR" b="1" dirty="0">
                <a:solidFill>
                  <a:srgbClr val="0432FF"/>
                </a:solidFill>
              </a:rPr>
              <a:t>loi </a:t>
            </a:r>
            <a:r>
              <a:rPr lang="fr-FR" b="1" dirty="0" err="1">
                <a:solidFill>
                  <a:srgbClr val="0432FF"/>
                </a:solidFill>
              </a:rPr>
              <a:t>NOTRe</a:t>
            </a:r>
            <a:r>
              <a:rPr lang="fr-FR" b="1" dirty="0">
                <a:solidFill>
                  <a:srgbClr val="0432FF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(</a:t>
            </a:r>
            <a:r>
              <a:rPr lang="fr-FR" dirty="0" err="1">
                <a:solidFill>
                  <a:srgbClr val="002060"/>
                </a:solidFill>
              </a:rPr>
              <a:t>nlle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org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terr</a:t>
            </a:r>
            <a:r>
              <a:rPr lang="fr-FR" dirty="0">
                <a:solidFill>
                  <a:srgbClr val="002060"/>
                </a:solidFill>
              </a:rPr>
              <a:t> de la </a:t>
            </a:r>
            <a:r>
              <a:rPr lang="fr-FR" dirty="0" err="1">
                <a:solidFill>
                  <a:srgbClr val="002060"/>
                </a:solidFill>
              </a:rPr>
              <a:t>Rép</a:t>
            </a:r>
            <a:r>
              <a:rPr lang="fr-FR" dirty="0">
                <a:solidFill>
                  <a:srgbClr val="002060"/>
                </a:solidFill>
              </a:rPr>
              <a:t>) de </a:t>
            </a:r>
            <a:r>
              <a:rPr lang="fr-FR" b="1" dirty="0">
                <a:solidFill>
                  <a:srgbClr val="0432FF"/>
                </a:solidFill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Image 1" descr="nouveau-fond-carte-departements.jpg">
            <a:extLst>
              <a:ext uri="{FF2B5EF4-FFF2-40B4-BE49-F238E27FC236}">
                <a16:creationId xmlns:a16="http://schemas.microsoft.com/office/drawing/2014/main" id="{D00BF7A9-63DB-4CCD-F303-1932E8E48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0"/>
            <a:ext cx="7413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age 1" descr="CarteRegionsCM1Belin2016_020_100.jpg">
            <a:extLst>
              <a:ext uri="{FF2B5EF4-FFF2-40B4-BE49-F238E27FC236}">
                <a16:creationId xmlns:a16="http://schemas.microsoft.com/office/drawing/2014/main" id="{CEDB566E-B498-3444-1AEE-45287D0A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46113"/>
            <a:ext cx="79787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CarteNouvellesRegions2017.jpeg">
            <a:extLst>
              <a:ext uri="{FF2B5EF4-FFF2-40B4-BE49-F238E27FC236}">
                <a16:creationId xmlns:a16="http://schemas.microsoft.com/office/drawing/2014/main" id="{1FAD8183-74E4-D796-A5F2-6196B9DF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3525"/>
            <a:ext cx="569595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Image 1" descr="UE12EC2_TD4_TaxeFonciereExemple.jpeg">
            <a:extLst>
              <a:ext uri="{FF2B5EF4-FFF2-40B4-BE49-F238E27FC236}">
                <a16:creationId xmlns:a16="http://schemas.microsoft.com/office/drawing/2014/main" id="{9D059C9C-239E-7120-4C3D-B5B947C7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96875"/>
            <a:ext cx="8410575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arteEvry-Melun1_25-RVB96">
            <a:extLst>
              <a:ext uri="{FF2B5EF4-FFF2-40B4-BE49-F238E27FC236}">
                <a16:creationId xmlns:a16="http://schemas.microsoft.com/office/drawing/2014/main" id="{225DA38F-96B9-55D7-A129-49DE1E29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69888"/>
            <a:ext cx="7202487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8010BC36-332E-D462-7920-0B8C28B5C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46113"/>
            <a:ext cx="2654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La localisation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8E0BB729-A427-D86A-5F0E-CB929202D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1538288"/>
            <a:ext cx="1706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>
                <a:solidFill>
                  <a:srgbClr val="000000"/>
                </a:solidFill>
              </a:rPr>
              <a:t>échelle</a:t>
            </a:r>
            <a:endParaRPr lang="fr-FR" altLang="fr-US" sz="2800" b="1">
              <a:solidFill>
                <a:srgbClr val="000000"/>
              </a:solidFill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CE6BC256-9B42-8365-C05D-20153B38A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2300288"/>
            <a:ext cx="2041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La légende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2A35B0BB-6CC0-EEB9-9364-878F2BD0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8463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US" altLang="fr-US" sz="2800" b="1">
              <a:solidFill>
                <a:srgbClr val="000000"/>
              </a:solidFill>
            </a:endParaRP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F16A68DE-E422-43B4-C1CE-B71B8ECE5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3290888"/>
            <a:ext cx="233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</a:t>
            </a:r>
            <a:r>
              <a:rPr lang="ja-JP" altLang="fr-FR" sz="2800" b="1">
                <a:solidFill>
                  <a:srgbClr val="000000"/>
                </a:solidFill>
              </a:rPr>
              <a:t>’</a:t>
            </a:r>
            <a:r>
              <a:rPr lang="fr-FR" altLang="ja-JP" sz="2800" b="1">
                <a:solidFill>
                  <a:srgbClr val="000000"/>
                </a:solidFill>
              </a:rPr>
              <a:t>orientation</a:t>
            </a:r>
            <a:endParaRPr lang="fr-FR" altLang="fr-US" sz="2800" b="1">
              <a:solidFill>
                <a:srgbClr val="000000"/>
              </a:solidFill>
            </a:endParaRP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0DF6EDF9-46A7-FC10-76D7-592AFB329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05288"/>
            <a:ext cx="6034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 b="1">
                <a:solidFill>
                  <a:srgbClr val="000000"/>
                </a:solidFill>
              </a:rPr>
              <a:t>Le titre en relation avec le contenu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26630" grpId="0"/>
      <p:bldP spid="26631" grpId="0"/>
      <p:bldP spid="266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1">
            <a:extLst>
              <a:ext uri="{FF2B5EF4-FFF2-40B4-BE49-F238E27FC236}">
                <a16:creationId xmlns:a16="http://schemas.microsoft.com/office/drawing/2014/main" id="{DFB4460B-38A5-AEEA-6E8A-403D449A7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altLang="fr-US" sz="4000" b="1">
                <a:solidFill>
                  <a:srgbClr val="0432FF"/>
                </a:solidFill>
              </a:rPr>
              <a:t>Le découpage du territoire français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D331B2-E29A-DBEF-3925-5C4F8729E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>
            <a:normAutofit fontScale="92500"/>
          </a:bodyPr>
          <a:lstStyle/>
          <a:p>
            <a:pPr>
              <a:buFontTx/>
              <a:buNone/>
              <a:defRPr/>
            </a:pPr>
            <a:r>
              <a:rPr lang="fr-FR" b="1" u="sng" dirty="0">
                <a:solidFill>
                  <a:schemeClr val="accent4">
                    <a:lumMod val="10000"/>
                  </a:schemeClr>
                </a:solidFill>
              </a:rPr>
              <a:t>Les nouveaux territoires </a:t>
            </a: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 : </a:t>
            </a:r>
            <a:r>
              <a:rPr lang="fr-FR" b="1" dirty="0">
                <a:solidFill>
                  <a:srgbClr val="0432FF"/>
                </a:solidFill>
              </a:rPr>
              <a:t>l’intercommunalité</a:t>
            </a: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  <a:p>
            <a:pPr marL="12700" indent="-12700"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Il s’agit d’ </a:t>
            </a:r>
            <a:r>
              <a:rPr lang="fr-FR" b="1" dirty="0">
                <a:solidFill>
                  <a:srgbClr val="0432FF"/>
                </a:solidFill>
              </a:rPr>
              <a:t>EPCI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fr-FR" sz="2700" dirty="0">
                <a:solidFill>
                  <a:schemeClr val="accent4">
                    <a:lumMod val="10000"/>
                  </a:schemeClr>
                </a:solidFill>
              </a:rPr>
              <a:t>(Etablissement public de coopération intercommunale) qui peuvent lever l’impôt sur les citoyens.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Les </a:t>
            </a:r>
            <a:r>
              <a:rPr lang="fr-FR" b="1" dirty="0">
                <a:solidFill>
                  <a:srgbClr val="0432FF"/>
                </a:solidFill>
              </a:rPr>
              <a:t>communautés de commune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(CC) </a:t>
            </a:r>
          </a:p>
          <a:p>
            <a:pPr marL="0" indent="0"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(5000-&gt;15000 min)</a:t>
            </a:r>
          </a:p>
          <a:p>
            <a:pPr marL="12700" indent="-12700"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b) Les </a:t>
            </a:r>
            <a:r>
              <a:rPr lang="fr-FR" b="1" dirty="0">
                <a:solidFill>
                  <a:srgbClr val="0432FF"/>
                </a:solidFill>
              </a:rPr>
              <a:t>communautés d’agglomération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(CA) (&gt;50000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c) Les </a:t>
            </a:r>
            <a:r>
              <a:rPr lang="fr-FR" b="1" dirty="0">
                <a:solidFill>
                  <a:srgbClr val="0432FF"/>
                </a:solidFill>
              </a:rPr>
              <a:t>communautés urbaines 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(CU) 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(450000-&gt;250000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r>
              <a:rPr lang="fr-FR" b="1" dirty="0">
                <a:solidFill>
                  <a:schemeClr val="accent4">
                    <a:lumMod val="10000"/>
                  </a:schemeClr>
                </a:solidFill>
              </a:rPr>
              <a:t>d) Les </a:t>
            </a:r>
            <a:r>
              <a:rPr lang="fr-FR" b="1" dirty="0">
                <a:solidFill>
                  <a:srgbClr val="0432FF"/>
                </a:solidFill>
              </a:rPr>
              <a:t>métropoles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(loi MAPTAM 2014, &gt; 400000 </a:t>
            </a:r>
            <a:r>
              <a:rPr lang="fr-FR" dirty="0" err="1">
                <a:solidFill>
                  <a:schemeClr val="accent4">
                    <a:lumMod val="10000"/>
                  </a:schemeClr>
                </a:solidFill>
              </a:rPr>
              <a:t>hab</a:t>
            </a: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None/>
              <a:defRPr/>
            </a:pP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re 1">
            <a:extLst>
              <a:ext uri="{FF2B5EF4-FFF2-40B4-BE49-F238E27FC236}">
                <a16:creationId xmlns:a16="http://schemas.microsoft.com/office/drawing/2014/main" id="{EF80B1B9-DC21-6D0E-0FA3-6497955D5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altLang="fr-US" b="1">
                <a:solidFill>
                  <a:srgbClr val="0432FF"/>
                </a:solidFill>
              </a:rPr>
              <a:t>La notion d’échelle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D8E50B-3B23-BB46-E672-646893E80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413"/>
            <a:ext cx="8229600" cy="930275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fr-FR" dirty="0">
                <a:solidFill>
                  <a:schemeClr val="accent4">
                    <a:lumMod val="10000"/>
                  </a:schemeClr>
                </a:solidFill>
              </a:rPr>
              <a:t>• </a:t>
            </a:r>
            <a:r>
              <a:rPr lang="fr-FR" u="sng" dirty="0">
                <a:solidFill>
                  <a:schemeClr val="accent4">
                    <a:lumMod val="10000"/>
                  </a:schemeClr>
                </a:solidFill>
              </a:rPr>
              <a:t>définition et dimension géographique</a:t>
            </a:r>
          </a:p>
          <a:p>
            <a:pPr>
              <a:buFontTx/>
              <a:buNone/>
              <a:defRPr/>
            </a:pPr>
            <a:endParaRPr lang="fr-FR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5779" name="Image 3" descr="L'Echelle-laformeCarte-400.jpg">
            <a:extLst>
              <a:ext uri="{FF2B5EF4-FFF2-40B4-BE49-F238E27FC236}">
                <a16:creationId xmlns:a16="http://schemas.microsoft.com/office/drawing/2014/main" id="{43141C68-2241-CCA8-493C-64CE9BFA8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286000"/>
            <a:ext cx="404336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63EF419-0E89-AF67-BBEB-D3F9B45CE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3719513"/>
            <a:ext cx="41798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 b="1">
                <a:solidFill>
                  <a:srgbClr val="0000FF"/>
                </a:solidFill>
              </a:rPr>
              <a:t>Rapport entre 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b="1">
                <a:solidFill>
                  <a:srgbClr val="0000FF"/>
                </a:solidFill>
              </a:rPr>
              <a:t>la distance représentée (sur la carte, sur la photographie) et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 b="1">
                <a:solidFill>
                  <a:srgbClr val="0000FF"/>
                </a:solidFill>
              </a:rPr>
              <a:t>la distance réelle sur le terrain (dans la réalité)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re 1">
            <a:extLst>
              <a:ext uri="{FF2B5EF4-FFF2-40B4-BE49-F238E27FC236}">
                <a16:creationId xmlns:a16="http://schemas.microsoft.com/office/drawing/2014/main" id="{D564CE5B-E7B7-B9FE-B3CC-BF1CA0D53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fr-FR" altLang="fr-US" b="1">
                <a:solidFill>
                  <a:srgbClr val="0432FF"/>
                </a:solidFill>
              </a:rPr>
              <a:t>La notion d’échelle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065C3E-EE61-FDBD-AA23-99D6D772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76338"/>
            <a:ext cx="8820150" cy="56483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• </a:t>
            </a:r>
            <a:r>
              <a:rPr lang="fr-FR" u="sng" dirty="0">
                <a:solidFill>
                  <a:srgbClr val="002060"/>
                </a:solidFill>
              </a:rPr>
              <a:t>les </a:t>
            </a:r>
            <a:r>
              <a:rPr lang="fr-FR" b="1" u="sng" dirty="0">
                <a:solidFill>
                  <a:srgbClr val="002060"/>
                </a:solidFill>
              </a:rPr>
              <a:t>différentes notations </a:t>
            </a:r>
            <a:r>
              <a:rPr lang="fr-FR" u="sng" dirty="0">
                <a:solidFill>
                  <a:srgbClr val="002060"/>
                </a:solidFill>
              </a:rPr>
              <a:t>de l’échelle</a:t>
            </a:r>
          </a:p>
          <a:p>
            <a:pPr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Sous une forme mathématique (fraction)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Ex : </a:t>
            </a:r>
            <a:r>
              <a:rPr lang="fr-FR" i="1" dirty="0">
                <a:solidFill>
                  <a:srgbClr val="002060"/>
                </a:solidFill>
              </a:rPr>
              <a:t>carte IGN de la série bleue 1/25000</a:t>
            </a:r>
          </a:p>
          <a:p>
            <a:pPr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Sous la forme d’un segment (normé)</a:t>
            </a:r>
          </a:p>
          <a:p>
            <a:pPr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Ex :</a:t>
            </a:r>
          </a:p>
          <a:p>
            <a:pPr>
              <a:buFontTx/>
              <a:buChar char="-"/>
              <a:defRPr/>
            </a:pPr>
            <a:r>
              <a:rPr lang="fr-FR" dirty="0">
                <a:solidFill>
                  <a:srgbClr val="002060"/>
                </a:solidFill>
              </a:rPr>
              <a:t>Sous la forme d’une phrase</a:t>
            </a:r>
          </a:p>
          <a:p>
            <a:pPr marL="17463" indent="-17463"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Ex : </a:t>
            </a:r>
            <a:r>
              <a:rPr lang="fr-FR" i="1" dirty="0">
                <a:solidFill>
                  <a:srgbClr val="002060"/>
                </a:solidFill>
              </a:rPr>
              <a:t>un centimètre sur la carte représente en réalité …. (cm, m, km) sur le terrain</a:t>
            </a:r>
          </a:p>
          <a:p>
            <a:pPr marL="17463" indent="-17463"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• </a:t>
            </a:r>
            <a:r>
              <a:rPr lang="fr-FR" u="sng" dirty="0">
                <a:solidFill>
                  <a:srgbClr val="002060"/>
                </a:solidFill>
              </a:rPr>
              <a:t>les </a:t>
            </a:r>
            <a:r>
              <a:rPr lang="fr-FR" b="1" u="sng" dirty="0">
                <a:solidFill>
                  <a:srgbClr val="002060"/>
                </a:solidFill>
              </a:rPr>
              <a:t>échelles de référence </a:t>
            </a:r>
            <a:r>
              <a:rPr lang="fr-FR" dirty="0">
                <a:solidFill>
                  <a:srgbClr val="002060"/>
                </a:solidFill>
              </a:rPr>
              <a:t>: régional, national, européen, mondial</a:t>
            </a:r>
            <a:endParaRPr lang="fr-FR" u="sng" dirty="0">
              <a:solidFill>
                <a:srgbClr val="002060"/>
              </a:solidFill>
            </a:endParaRPr>
          </a:p>
          <a:p>
            <a:pPr marL="17463" indent="-17463">
              <a:buFontTx/>
              <a:buNone/>
              <a:defRPr/>
            </a:pPr>
            <a:r>
              <a:rPr lang="fr-FR" dirty="0">
                <a:solidFill>
                  <a:srgbClr val="002060"/>
                </a:solidFill>
              </a:rPr>
              <a:t>• </a:t>
            </a:r>
            <a:r>
              <a:rPr lang="fr-FR" u="sng" dirty="0">
                <a:solidFill>
                  <a:srgbClr val="002060"/>
                </a:solidFill>
              </a:rPr>
              <a:t>la </a:t>
            </a:r>
            <a:r>
              <a:rPr lang="fr-FR" b="1" u="sng" dirty="0">
                <a:solidFill>
                  <a:srgbClr val="002060"/>
                </a:solidFill>
              </a:rPr>
              <a:t>question des frontières</a:t>
            </a:r>
            <a:r>
              <a:rPr lang="fr-FR" dirty="0">
                <a:solidFill>
                  <a:srgbClr val="002060"/>
                </a:solidFill>
              </a:rPr>
              <a:t> (ex </a:t>
            </a:r>
            <a:r>
              <a:rPr lang="fr-FR">
                <a:solidFill>
                  <a:srgbClr val="002060"/>
                </a:solidFill>
              </a:rPr>
              <a:t>: aéroport)</a:t>
            </a:r>
            <a:endParaRPr lang="fr-FR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C2F547C-980A-3306-90DA-6EC6CEF62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28600"/>
            <a:ext cx="784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Un m</a:t>
            </a:r>
            <a:r>
              <a:rPr lang="fr-FR" altLang="ja-JP" sz="2400">
                <a:solidFill>
                  <a:srgbClr val="000000"/>
                </a:solidFill>
              </a:rPr>
              <a:t>ême phénomène varie selon l’échelle d’observation</a:t>
            </a:r>
            <a:endParaRPr lang="fr-FR" altLang="fr-US" sz="2400">
              <a:solidFill>
                <a:srgbClr val="000000"/>
              </a:solidFill>
            </a:endParaRPr>
          </a:p>
        </p:txBody>
      </p:sp>
      <p:pic>
        <p:nvPicPr>
          <p:cNvPr id="20482" name="Picture 3" descr="PoeleTrèfleBrunet90Cart-300">
            <a:extLst>
              <a:ext uri="{FF2B5EF4-FFF2-40B4-BE49-F238E27FC236}">
                <a16:creationId xmlns:a16="http://schemas.microsoft.com/office/drawing/2014/main" id="{59BB7261-FB7E-019F-CAAB-23A254C4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9463"/>
            <a:ext cx="3657600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Magnard1èreMondePNB">
            <a:extLst>
              <a:ext uri="{FF2B5EF4-FFF2-40B4-BE49-F238E27FC236}">
                <a16:creationId xmlns:a16="http://schemas.microsoft.com/office/drawing/2014/main" id="{6DEE3DCA-E3D7-1982-C58D-22D76D4B1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97213"/>
            <a:ext cx="5334000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0EF5939-86B5-46DF-3D08-5F1040871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00088"/>
            <a:ext cx="5383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>
                <a:solidFill>
                  <a:srgbClr val="000000"/>
                </a:solidFill>
              </a:rPr>
              <a:t>2. </a:t>
            </a:r>
            <a:r>
              <a:rPr lang="fr-FR" altLang="fr-US" sz="2800" u="sng">
                <a:solidFill>
                  <a:srgbClr val="000000"/>
                </a:solidFill>
              </a:rPr>
              <a:t>Qu</a:t>
            </a:r>
            <a:r>
              <a:rPr lang="ja-JP" altLang="fr-FR" sz="2800" u="sng">
                <a:solidFill>
                  <a:srgbClr val="000000"/>
                </a:solidFill>
              </a:rPr>
              <a:t>’</a:t>
            </a:r>
            <a:r>
              <a:rPr lang="fr-FR" altLang="ja-JP" sz="2800" u="sng">
                <a:solidFill>
                  <a:srgbClr val="000000"/>
                </a:solidFill>
              </a:rPr>
              <a:t>est-ce qu</a:t>
            </a:r>
            <a:r>
              <a:rPr lang="ja-JP" altLang="fr-FR" sz="2800" u="sng">
                <a:solidFill>
                  <a:srgbClr val="000000"/>
                </a:solidFill>
              </a:rPr>
              <a:t>’</a:t>
            </a:r>
            <a:r>
              <a:rPr lang="fr-FR" altLang="ja-JP" sz="2800" u="sng">
                <a:solidFill>
                  <a:srgbClr val="000000"/>
                </a:solidFill>
              </a:rPr>
              <a:t>une carte ?</a:t>
            </a:r>
            <a:endParaRPr lang="fr-FR" altLang="fr-US" sz="2800" u="sng">
              <a:solidFill>
                <a:srgbClr val="000000"/>
              </a:solidFill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69612D96-9696-D34E-0A76-3947C5C8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16113"/>
            <a:ext cx="8458200" cy="37099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80000" rIns="180000" bIns="180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Une carte est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la </a:t>
            </a: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représentation (d'une portion)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de l'espace terrestre (territoire en trois dimensions) 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r-FR" altLang="fr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sur un plan (en deux dimensions)</a:t>
            </a:r>
            <a:r>
              <a:rPr lang="fr-FR" altLang="fr-US" sz="36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3ED40DB-09EA-863C-59A5-C543799E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838200"/>
            <a:ext cx="77390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Le terme « </a:t>
            </a:r>
            <a:r>
              <a:rPr lang="fr-FR" altLang="fr-US" sz="2400" b="1">
                <a:solidFill>
                  <a:srgbClr val="0432FF"/>
                </a:solidFill>
              </a:rPr>
              <a:t>REPRÉSENTATION</a:t>
            </a:r>
            <a:r>
              <a:rPr lang="fr-FR" altLang="fr-US" sz="2400">
                <a:solidFill>
                  <a:srgbClr val="000000"/>
                </a:solidFill>
              </a:rPr>
              <a:t> » sous-entend un ensemble d’opérations intellectuelles (relativement abstraites)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- une </a:t>
            </a:r>
            <a:r>
              <a:rPr lang="fr-FR" altLang="fr-US" sz="2400">
                <a:solidFill>
                  <a:srgbClr val="0432FF"/>
                </a:solidFill>
              </a:rPr>
              <a:t>projection</a:t>
            </a:r>
            <a:r>
              <a:rPr lang="fr-FR" altLang="fr-US" sz="2400">
                <a:solidFill>
                  <a:srgbClr val="000000"/>
                </a:solidFill>
              </a:rPr>
              <a:t> (notamment pour le planisphère)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fr-FR" altLang="fr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>
                <a:solidFill>
                  <a:srgbClr val="000000"/>
                </a:solidFill>
              </a:rPr>
              <a:t> une </a:t>
            </a:r>
            <a:r>
              <a:rPr lang="fr-FR" altLang="fr-US" sz="2400">
                <a:solidFill>
                  <a:srgbClr val="0432FF"/>
                </a:solidFill>
              </a:rPr>
              <a:t>réduction</a:t>
            </a:r>
            <a:r>
              <a:rPr lang="fr-FR" altLang="fr-US" sz="2400">
                <a:solidFill>
                  <a:srgbClr val="000000"/>
                </a:solidFill>
              </a:rPr>
              <a:t> (à l’échelle)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US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- une </a:t>
            </a:r>
            <a:r>
              <a:rPr lang="fr-FR" altLang="fr-US" sz="2400">
                <a:solidFill>
                  <a:srgbClr val="0432FF"/>
                </a:solidFill>
              </a:rPr>
              <a:t>sélection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>
                <a:solidFill>
                  <a:srgbClr val="000000"/>
                </a:solidFill>
              </a:rPr>
              <a:t> une </a:t>
            </a:r>
            <a:r>
              <a:rPr lang="fr-FR" altLang="fr-US" sz="2400">
                <a:solidFill>
                  <a:srgbClr val="0432FF"/>
                </a:solidFill>
              </a:rPr>
              <a:t>simplification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 sz="24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US" sz="2400">
                <a:solidFill>
                  <a:srgbClr val="000000"/>
                </a:solidFill>
              </a:rPr>
              <a:t> un </a:t>
            </a:r>
            <a:r>
              <a:rPr lang="fr-FR" altLang="fr-US" sz="2400">
                <a:solidFill>
                  <a:srgbClr val="0432FF"/>
                </a:solidFill>
              </a:rPr>
              <a:t>codage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fr-FR" altLang="fr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5193EEAA-C194-FA47-FC28-9F54294A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550863"/>
            <a:ext cx="3484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 sz="2800">
                <a:solidFill>
                  <a:srgbClr val="000000"/>
                </a:solidFill>
              </a:rPr>
              <a:t>3. Les types de carte</a:t>
            </a:r>
            <a:endParaRPr lang="fr-FR" altLang="fr-US" sz="2400">
              <a:solidFill>
                <a:srgbClr val="000000"/>
              </a:solidFill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A093C60B-B260-B004-1F7F-A3040956A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525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US">
                <a:solidFill>
                  <a:srgbClr val="000000"/>
                </a:solidFill>
              </a:rPr>
              <a:t>a) Un </a:t>
            </a:r>
            <a:r>
              <a:rPr lang="fr-FR" altLang="fr-US">
                <a:solidFill>
                  <a:srgbClr val="0432FF"/>
                </a:solidFill>
              </a:rPr>
              <a:t>cas spécifique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US">
                <a:solidFill>
                  <a:srgbClr val="0432FF"/>
                </a:solidFill>
              </a:rPr>
              <a:t>le planisphère </a:t>
            </a:r>
            <a:r>
              <a:rPr lang="fr-FR" altLang="fr-US">
                <a:solidFill>
                  <a:srgbClr val="000000"/>
                </a:solidFill>
              </a:rPr>
              <a:t>et la mappemonde</a:t>
            </a:r>
          </a:p>
        </p:txBody>
      </p:sp>
      <p:pic>
        <p:nvPicPr>
          <p:cNvPr id="28675" name="Picture 7" descr="MappemondeBeaubourg80-96">
            <a:extLst>
              <a:ext uri="{FF2B5EF4-FFF2-40B4-BE49-F238E27FC236}">
                <a16:creationId xmlns:a16="http://schemas.microsoft.com/office/drawing/2014/main" id="{DA22B35B-565A-261E-A0B8-8BB9BEC0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657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8" descr="PlanisphèrevueEuropeMagnard6e-200">
            <a:extLst>
              <a:ext uri="{FF2B5EF4-FFF2-40B4-BE49-F238E27FC236}">
                <a16:creationId xmlns:a16="http://schemas.microsoft.com/office/drawing/2014/main" id="{05B7441F-B144-C150-03AF-ED4893BC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65024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age 1" descr="MappemondedeMercator1587.jpeg">
            <a:extLst>
              <a:ext uri="{FF2B5EF4-FFF2-40B4-BE49-F238E27FC236}">
                <a16:creationId xmlns:a16="http://schemas.microsoft.com/office/drawing/2014/main" id="{A4F1704F-21AF-67F8-52E0-E402540BD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D241325-4512-6BDF-F022-A7F189411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357188"/>
            <a:ext cx="48736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3200" dirty="0">
                <a:solidFill>
                  <a:schemeClr val="accent1">
                    <a:lumMod val="50000"/>
                  </a:schemeClr>
                </a:solidFill>
              </a:rPr>
              <a:t>b) Les </a:t>
            </a:r>
            <a:r>
              <a:rPr lang="fr-FR" altLang="fr-US" sz="3200" dirty="0">
                <a:solidFill>
                  <a:srgbClr val="0432FF"/>
                </a:solidFill>
              </a:rPr>
              <a:t>cartes de repérage</a:t>
            </a:r>
            <a:endParaRPr lang="fr-FR" altLang="fr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3" descr="4">
            <a:extLst>
              <a:ext uri="{FF2B5EF4-FFF2-40B4-BE49-F238E27FC236}">
                <a16:creationId xmlns:a16="http://schemas.microsoft.com/office/drawing/2014/main" id="{C597C3AA-BED2-CE15-F5A1-7ABCE33A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9342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>
            <a:extLst>
              <a:ext uri="{FF2B5EF4-FFF2-40B4-BE49-F238E27FC236}">
                <a16:creationId xmlns:a16="http://schemas.microsoft.com/office/drawing/2014/main" id="{88B7612A-2C8D-8C8F-E374-F2E0F4E4A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6096000"/>
            <a:ext cx="836136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US" sz="2000" dirty="0">
                <a:solidFill>
                  <a:schemeClr val="accent1">
                    <a:lumMod val="50000"/>
                  </a:schemeClr>
                </a:solidFill>
              </a:rPr>
              <a:t>Ex : la </a:t>
            </a:r>
            <a:r>
              <a:rPr lang="fr-FR" altLang="fr-US" sz="2000" b="1" dirty="0">
                <a:solidFill>
                  <a:schemeClr val="accent1">
                    <a:lumMod val="50000"/>
                  </a:schemeClr>
                </a:solidFill>
              </a:rPr>
              <a:t>carte topographique IGN </a:t>
            </a:r>
            <a:r>
              <a:rPr lang="fr-FR" altLang="fr-US" sz="2000" dirty="0">
                <a:solidFill>
                  <a:schemeClr val="accent1">
                    <a:lumMod val="50000"/>
                  </a:schemeClr>
                </a:solidFill>
              </a:rPr>
              <a:t>série Bleue 1/25000e de Ch</a:t>
            </a:r>
            <a:r>
              <a:rPr lang="fr-FR" altLang="ja-JP" sz="2000" dirty="0">
                <a:solidFill>
                  <a:schemeClr val="accent1">
                    <a:lumMod val="50000"/>
                  </a:schemeClr>
                </a:solidFill>
              </a:rPr>
              <a:t>âteauroux</a:t>
            </a:r>
            <a:endParaRPr lang="fr-FR" altLang="fr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926</Words>
  <Application>Microsoft Macintosh PowerPoint</Application>
  <PresentationFormat>Affichage à l'écran (4:3)</PresentationFormat>
  <Paragraphs>135</Paragraphs>
  <Slides>32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5" baseType="lpstr">
      <vt:lpstr>Arial</vt:lpstr>
      <vt:lpstr>Times New Roman</vt:lpstr>
      <vt:lpstr>Nouvelle présentation</vt:lpstr>
      <vt:lpstr>La carte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notion de région</vt:lpstr>
      <vt:lpstr>Le découpage du territoire français</vt:lpstr>
      <vt:lpstr>Présentation PowerPoint</vt:lpstr>
      <vt:lpstr>Présentation PowerPoint</vt:lpstr>
      <vt:lpstr>Présentation PowerPoint</vt:lpstr>
      <vt:lpstr>Le découpage du territoire français</vt:lpstr>
      <vt:lpstr>La notion d’échelle</vt:lpstr>
      <vt:lpstr>La notion d’échelle</vt:lpstr>
    </vt:vector>
  </TitlesOfParts>
  <Company>Jean-Louis Laubry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paysage à la carte</dc:title>
  <dc:creator>Jean-Louis Laubry</dc:creator>
  <cp:lastModifiedBy>Jean-Louis Laubry</cp:lastModifiedBy>
  <cp:revision>151</cp:revision>
  <dcterms:created xsi:type="dcterms:W3CDTF">2007-01-28T16:15:27Z</dcterms:created>
  <dcterms:modified xsi:type="dcterms:W3CDTF">2024-01-20T23:11:37Z</dcterms:modified>
</cp:coreProperties>
</file>