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70" r:id="rId9"/>
    <p:sldId id="271" r:id="rId10"/>
    <p:sldId id="272" r:id="rId11"/>
    <p:sldId id="273" r:id="rId12"/>
    <p:sldId id="274" r:id="rId13"/>
    <p:sldId id="263" r:id="rId14"/>
    <p:sldId id="275" r:id="rId15"/>
    <p:sldId id="276" r:id="rId16"/>
    <p:sldId id="277" r:id="rId17"/>
    <p:sldId id="264" r:id="rId18"/>
    <p:sldId id="265" r:id="rId19"/>
    <p:sldId id="279" r:id="rId20"/>
    <p:sldId id="266" r:id="rId21"/>
    <p:sldId id="267" r:id="rId22"/>
    <p:sldId id="269" r:id="rId2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643F-9BFB-6C44-99B7-F14CB6A0D3D9}" type="datetimeFigureOut">
              <a:rPr lang="fr-FR" smtClean="0"/>
              <a:pPr/>
              <a:t>6/09/20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F6D6-39A1-8746-9F4D-38C1EBDC22D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643F-9BFB-6C44-99B7-F14CB6A0D3D9}" type="datetimeFigureOut">
              <a:rPr lang="fr-FR" smtClean="0"/>
              <a:pPr/>
              <a:t>6/09/20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F6D6-39A1-8746-9F4D-38C1EBDC22D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643F-9BFB-6C44-99B7-F14CB6A0D3D9}" type="datetimeFigureOut">
              <a:rPr lang="fr-FR" smtClean="0"/>
              <a:pPr/>
              <a:t>6/09/20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F6D6-39A1-8746-9F4D-38C1EBDC22D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643F-9BFB-6C44-99B7-F14CB6A0D3D9}" type="datetimeFigureOut">
              <a:rPr lang="fr-FR" smtClean="0"/>
              <a:pPr/>
              <a:t>6/09/20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F6D6-39A1-8746-9F4D-38C1EBDC22D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643F-9BFB-6C44-99B7-F14CB6A0D3D9}" type="datetimeFigureOut">
              <a:rPr lang="fr-FR" smtClean="0"/>
              <a:pPr/>
              <a:t>6/09/20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F6D6-39A1-8746-9F4D-38C1EBDC22D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643F-9BFB-6C44-99B7-F14CB6A0D3D9}" type="datetimeFigureOut">
              <a:rPr lang="fr-FR" smtClean="0"/>
              <a:pPr/>
              <a:t>6/09/20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F6D6-39A1-8746-9F4D-38C1EBDC22D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643F-9BFB-6C44-99B7-F14CB6A0D3D9}" type="datetimeFigureOut">
              <a:rPr lang="fr-FR" smtClean="0"/>
              <a:pPr/>
              <a:t>6/09/20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F6D6-39A1-8746-9F4D-38C1EBDC22D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643F-9BFB-6C44-99B7-F14CB6A0D3D9}" type="datetimeFigureOut">
              <a:rPr lang="fr-FR" smtClean="0"/>
              <a:pPr/>
              <a:t>6/09/20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F6D6-39A1-8746-9F4D-38C1EBDC22D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643F-9BFB-6C44-99B7-F14CB6A0D3D9}" type="datetimeFigureOut">
              <a:rPr lang="fr-FR" smtClean="0"/>
              <a:pPr/>
              <a:t>6/09/20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F6D6-39A1-8746-9F4D-38C1EBDC22D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643F-9BFB-6C44-99B7-F14CB6A0D3D9}" type="datetimeFigureOut">
              <a:rPr lang="fr-FR" smtClean="0"/>
              <a:pPr/>
              <a:t>6/09/20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F6D6-39A1-8746-9F4D-38C1EBDC22D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643F-9BFB-6C44-99B7-F14CB6A0D3D9}" type="datetimeFigureOut">
              <a:rPr lang="fr-FR" smtClean="0"/>
              <a:pPr/>
              <a:t>6/09/20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F6D6-39A1-8746-9F4D-38C1EBDC22D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8643F-9BFB-6C44-99B7-F14CB6A0D3D9}" type="datetimeFigureOut">
              <a:rPr lang="fr-FR" smtClean="0"/>
              <a:pPr/>
              <a:t>6/09/20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BF6D6-39A1-8746-9F4D-38C1EBDC22D7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14062"/>
            <a:ext cx="7772400" cy="1614938"/>
          </a:xfrm>
          <a:ln w="73025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Les Gaulois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902965"/>
            <a:ext cx="6400800" cy="1365008"/>
          </a:xfrm>
        </p:spPr>
        <p:txBody>
          <a:bodyPr/>
          <a:lstStyle/>
          <a:p>
            <a:r>
              <a:rPr lang="fr-FR" dirty="0" smtClean="0">
                <a:solidFill>
                  <a:srgbClr val="0000FF"/>
                </a:solidFill>
              </a:rPr>
              <a:t>Une véritable civilisation</a:t>
            </a:r>
            <a:endParaRPr lang="fr-FR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II) La Gaule celtique au Ier siècle av. J.-C.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2</a:t>
            </a:r>
            <a:r>
              <a:rPr lang="fr-FR" dirty="0" smtClean="0"/>
              <a:t>) </a:t>
            </a:r>
            <a:r>
              <a:rPr lang="fr-FR" u="sng" dirty="0" smtClean="0"/>
              <a:t>Une économie dynamique</a:t>
            </a:r>
            <a:endParaRPr lang="fr-FR" u="sng" dirty="0"/>
          </a:p>
        </p:txBody>
      </p:sp>
      <p:pic>
        <p:nvPicPr>
          <p:cNvPr id="5" name="Image 4" descr="006. OutilsForgeAgriGauleTDC670-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107" y="2309178"/>
            <a:ext cx="4089893" cy="3133293"/>
          </a:xfrm>
          <a:prstGeom prst="rect">
            <a:avLst/>
          </a:prstGeom>
        </p:spPr>
      </p:pic>
      <p:pic>
        <p:nvPicPr>
          <p:cNvPr id="6" name="Image 5" descr="MaquetteFermeDeVerberi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893977"/>
            <a:ext cx="5054106" cy="2964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II) La Gaule celtique au Ier siècle av. J.-C.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58830"/>
            <a:ext cx="8229600" cy="4726287"/>
          </a:xfrm>
        </p:spPr>
        <p:txBody>
          <a:bodyPr/>
          <a:lstStyle/>
          <a:p>
            <a:pPr>
              <a:buNone/>
            </a:pPr>
            <a:r>
              <a:rPr lang="fr-FR" dirty="0"/>
              <a:t>2</a:t>
            </a:r>
            <a:r>
              <a:rPr lang="fr-FR" dirty="0" smtClean="0"/>
              <a:t>) </a:t>
            </a:r>
            <a:r>
              <a:rPr lang="fr-FR" u="sng" dirty="0" smtClean="0"/>
              <a:t>Une économie dynamique</a:t>
            </a:r>
            <a:endParaRPr lang="fr-FR" u="sng" dirty="0"/>
          </a:p>
        </p:txBody>
      </p:sp>
      <p:pic>
        <p:nvPicPr>
          <p:cNvPr id="5" name="Image 4" descr="008. MoissonneuseGauloiseHatier2000-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0" y="1758912"/>
            <a:ext cx="5375275" cy="4000500"/>
          </a:xfrm>
          <a:prstGeom prst="rect">
            <a:avLst/>
          </a:prstGeom>
        </p:spPr>
      </p:pic>
      <p:pic>
        <p:nvPicPr>
          <p:cNvPr id="6" name="Image 5" descr="008. NMoissonneuseGauloi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451" y="2774714"/>
            <a:ext cx="4601549" cy="4083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9271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II) La Gaule celtique au Ier siècle av. J.-C.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3840" y="93903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fr-FR" dirty="0"/>
              <a:t>2</a:t>
            </a:r>
            <a:r>
              <a:rPr lang="fr-FR" dirty="0" smtClean="0"/>
              <a:t>) </a:t>
            </a:r>
            <a:r>
              <a:rPr lang="fr-FR" u="sng" dirty="0" smtClean="0"/>
              <a:t>Une économie dynamique</a:t>
            </a:r>
            <a:endParaRPr lang="fr-FR" u="sng" dirty="0"/>
          </a:p>
        </p:txBody>
      </p:sp>
      <p:pic>
        <p:nvPicPr>
          <p:cNvPr id="7" name="Image 6" descr="009. VasePoterieBibracteTDC670-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850" y="2787493"/>
            <a:ext cx="2046561" cy="4070507"/>
          </a:xfrm>
          <a:prstGeom prst="rect">
            <a:avLst/>
          </a:prstGeom>
        </p:spPr>
      </p:pic>
      <p:pic>
        <p:nvPicPr>
          <p:cNvPr id="8" name="Image 7" descr="009.TorqueàtamponsGauleTDC670-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1" y="1601296"/>
            <a:ext cx="2419550" cy="2167976"/>
          </a:xfrm>
          <a:prstGeom prst="rect">
            <a:avLst/>
          </a:prstGeom>
        </p:spPr>
      </p:pic>
      <p:pic>
        <p:nvPicPr>
          <p:cNvPr id="9" name="Image 8" descr="007. Objets gauloisHatier00Cycle3-9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445" y="1676623"/>
            <a:ext cx="4039555" cy="5181377"/>
          </a:xfrm>
          <a:prstGeom prst="rect">
            <a:avLst/>
          </a:prstGeom>
        </p:spPr>
      </p:pic>
      <p:pic>
        <p:nvPicPr>
          <p:cNvPr id="12" name="Image 11" descr="800px-CerclageDUnSeauGauloi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840" y="3697846"/>
            <a:ext cx="2106769" cy="3160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II) La Gaule celtique au Ier siècle av. J.-C.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3) </a:t>
            </a:r>
            <a:r>
              <a:rPr lang="fr-FR" u="sng" dirty="0" smtClean="0"/>
              <a:t>La culture gauloise</a:t>
            </a:r>
            <a:endParaRPr lang="fr-FR" u="sng" dirty="0"/>
          </a:p>
        </p:txBody>
      </p:sp>
      <p:pic>
        <p:nvPicPr>
          <p:cNvPr id="4" name="Image 3" descr="021. DieuassisLyreGauleTDC670-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81410"/>
            <a:ext cx="3931640" cy="2608069"/>
          </a:xfrm>
          <a:prstGeom prst="rect">
            <a:avLst/>
          </a:prstGeom>
        </p:spPr>
      </p:pic>
      <p:pic>
        <p:nvPicPr>
          <p:cNvPr id="5" name="Image 4" descr="022. ReligionGauleGournayDP6070NG-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641" y="2767173"/>
            <a:ext cx="5212359" cy="4090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4153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II) La Gaule celtique au Ier siècle av. J.-C.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5920"/>
            <a:ext cx="8229600" cy="4930243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3) </a:t>
            </a:r>
            <a:r>
              <a:rPr lang="fr-FR" u="sng" dirty="0" smtClean="0"/>
              <a:t>La culture gauloise</a:t>
            </a:r>
            <a:endParaRPr lang="fr-FR" u="sng" dirty="0"/>
          </a:p>
        </p:txBody>
      </p:sp>
      <p:pic>
        <p:nvPicPr>
          <p:cNvPr id="7" name="Image 6" descr="024. EcritureGauleDP6070NG-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508" y="904796"/>
            <a:ext cx="3806192" cy="5953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74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II) La Gaule celtique au Ier siècle av. J.-C.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57173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3) </a:t>
            </a:r>
            <a:r>
              <a:rPr lang="fr-FR" u="sng" dirty="0" smtClean="0"/>
              <a:t>La culture gauloise</a:t>
            </a:r>
            <a:endParaRPr lang="fr-FR" u="sng" dirty="0"/>
          </a:p>
        </p:txBody>
      </p:sp>
      <p:pic>
        <p:nvPicPr>
          <p:cNvPr id="5" name="Image 4" descr="023. StatèresParisiiOrIeravJCDP6070-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64" y="2058095"/>
            <a:ext cx="8215944" cy="4621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742"/>
            <a:ext cx="9143999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II) La Gaule celtique au Ier siècle av. J.-C.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55649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3) </a:t>
            </a:r>
            <a:r>
              <a:rPr lang="fr-FR" u="sng" dirty="0" smtClean="0"/>
              <a:t>La culture gauloise</a:t>
            </a:r>
            <a:endParaRPr lang="fr-FR" u="sng" dirty="0"/>
          </a:p>
        </p:txBody>
      </p:sp>
      <p:pic>
        <p:nvPicPr>
          <p:cNvPr id="6" name="Image 5" descr="OppidVesoCE2Magnard2013-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986" y="2455540"/>
            <a:ext cx="4897014" cy="4377095"/>
          </a:xfrm>
          <a:prstGeom prst="rect">
            <a:avLst/>
          </a:prstGeom>
        </p:spPr>
      </p:pic>
      <p:pic>
        <p:nvPicPr>
          <p:cNvPr id="7" name="Image 6" descr="VesontioAvantInstallationGauloisSequa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455540"/>
            <a:ext cx="4301430" cy="322607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29539" y="6136455"/>
            <a:ext cx="3417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L’apparition du phénomène urbain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 smtClean="0"/>
              <a:t>III) – 52 : une rupture radicale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79358"/>
            <a:ext cx="8229600" cy="4720854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1) </a:t>
            </a:r>
            <a:r>
              <a:rPr lang="fr-FR" u="sng" dirty="0" smtClean="0"/>
              <a:t>Des Romains déjà présents</a:t>
            </a:r>
            <a:endParaRPr lang="fr-FR" u="sng" dirty="0"/>
          </a:p>
        </p:txBody>
      </p:sp>
      <p:pic>
        <p:nvPicPr>
          <p:cNvPr id="5" name="Image 4" descr="030. CarteGuerreGaulesHatier6e-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5" y="2190750"/>
            <a:ext cx="4095750" cy="470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 smtClean="0"/>
              <a:t>III) – 52 : une rupture radicale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2) </a:t>
            </a:r>
            <a:r>
              <a:rPr lang="fr-FR" u="sng" dirty="0" smtClean="0"/>
              <a:t>Des Gaulois en relation depuis longtemps avec le monde méditerranéen</a:t>
            </a:r>
            <a:endParaRPr lang="fr-FR" u="sng" dirty="0"/>
          </a:p>
        </p:txBody>
      </p:sp>
      <p:pic>
        <p:nvPicPr>
          <p:cNvPr id="4" name="Image 3" descr="635px-Gallia_Cisalpina-fr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372" y="2762946"/>
            <a:ext cx="4660981" cy="352326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8839" y="6286207"/>
            <a:ext cx="885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Les Gaulois présents dans le Nord de l’Italie au </a:t>
            </a:r>
            <a:r>
              <a:rPr lang="fr-FR" dirty="0" err="1" smtClean="0"/>
              <a:t>Ivème</a:t>
            </a:r>
            <a:r>
              <a:rPr lang="fr-FR" dirty="0" smtClean="0"/>
              <a:t> siècle avant J.-C. (sac de Rome en -385)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ocieteCarteGauloisL'Histoire439_092017Carte-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148" y="0"/>
            <a:ext cx="647077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830" y="1600200"/>
            <a:ext cx="5077174" cy="4525963"/>
          </a:xfrm>
        </p:spPr>
        <p:txBody>
          <a:bodyPr/>
          <a:lstStyle/>
          <a:p>
            <a:r>
              <a:rPr lang="fr-FR" dirty="0" smtClean="0"/>
              <a:t>De la préhistoire à l’histoire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La </a:t>
            </a:r>
            <a:r>
              <a:rPr lang="fr-FR" dirty="0" smtClean="0"/>
              <a:t>protohistoire :</a:t>
            </a:r>
          </a:p>
          <a:p>
            <a:pPr>
              <a:buNone/>
            </a:pPr>
            <a:r>
              <a:rPr lang="fr-FR" sz="2800" dirty="0" smtClean="0"/>
              <a:t>période de transition </a:t>
            </a:r>
          </a:p>
          <a:p>
            <a:pPr>
              <a:buNone/>
            </a:pPr>
            <a:r>
              <a:rPr lang="fr-FR" sz="2800" dirty="0" smtClean="0"/>
              <a:t>Entre la préhistoire et</a:t>
            </a:r>
          </a:p>
          <a:p>
            <a:pPr>
              <a:buNone/>
            </a:pPr>
            <a:r>
              <a:rPr lang="fr-FR" sz="2800" dirty="0" smtClean="0"/>
              <a:t>l’histoire où se cohabitent</a:t>
            </a:r>
          </a:p>
          <a:p>
            <a:pPr>
              <a:buNone/>
            </a:pPr>
            <a:r>
              <a:rPr lang="fr-FR" sz="2800" dirty="0" smtClean="0"/>
              <a:t>p</a:t>
            </a:r>
            <a:r>
              <a:rPr lang="fr-FR" sz="2800" dirty="0" smtClean="0"/>
              <a:t>euples sans écriture et</a:t>
            </a:r>
          </a:p>
          <a:p>
            <a:pPr>
              <a:buNone/>
            </a:pPr>
            <a:r>
              <a:rPr lang="fr-FR" sz="2800" dirty="0" smtClean="0"/>
              <a:t>peuples utilisant l’écriture</a:t>
            </a:r>
            <a:endParaRPr lang="fr-FR" sz="2800" dirty="0"/>
          </a:p>
        </p:txBody>
      </p:sp>
      <p:pic>
        <p:nvPicPr>
          <p:cNvPr id="4" name="Image 3" descr="Frise_PeriodeProtohistoi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14" y="2240849"/>
            <a:ext cx="5120686" cy="461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1851" y="0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 smtClean="0"/>
              <a:t>III) – 52 : une rupture radicale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5352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3) </a:t>
            </a:r>
            <a:r>
              <a:rPr lang="fr-FR" u="sng" dirty="0" smtClean="0"/>
              <a:t>Une rupture politique avec l’intégration dans l’Empire romain </a:t>
            </a:r>
            <a:r>
              <a:rPr lang="fr-FR" dirty="0" smtClean="0"/>
              <a:t>(provincialisation)</a:t>
            </a:r>
            <a:endParaRPr lang="fr-FR" dirty="0"/>
          </a:p>
        </p:txBody>
      </p:sp>
      <p:pic>
        <p:nvPicPr>
          <p:cNvPr id="5" name="Image 4" descr="SiegeAlesiaCEMagnard2013-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9" y="2894941"/>
            <a:ext cx="4505122" cy="3758583"/>
          </a:xfrm>
          <a:prstGeom prst="rect">
            <a:avLst/>
          </a:prstGeom>
        </p:spPr>
      </p:pic>
      <p:pic>
        <p:nvPicPr>
          <p:cNvPr id="6" name="Image 5" descr="034. DessinAlésiaHatierCycle3-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256" y="2894941"/>
            <a:ext cx="4632100" cy="3874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5092"/>
          </a:xfrm>
        </p:spPr>
        <p:txBody>
          <a:bodyPr>
            <a:normAutofit/>
          </a:bodyPr>
          <a:lstStyle/>
          <a:p>
            <a:r>
              <a:rPr lang="fr-FR" b="1" dirty="0" smtClean="0"/>
              <a:t>Conclusion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56708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u="sng" dirty="0" smtClean="0"/>
              <a:t>L’historiographie gauloise</a:t>
            </a:r>
          </a:p>
          <a:p>
            <a:pPr marL="0" indent="0">
              <a:buNone/>
            </a:pPr>
            <a:r>
              <a:rPr lang="fr-FR" dirty="0" smtClean="0"/>
              <a:t>• Des Gaulois longtemps</a:t>
            </a:r>
            <a:r>
              <a:rPr lang="fr-FR" dirty="0" smtClean="0"/>
              <a:t> absents des récits historiques </a:t>
            </a:r>
            <a:r>
              <a:rPr lang="fr-FR" dirty="0" smtClean="0"/>
              <a:t>à l’époque des rois de France</a:t>
            </a:r>
          </a:p>
          <a:p>
            <a:pPr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• Des Gaulois redécouverts et instrumentalisés au XIXème siècle</a:t>
            </a:r>
          </a:p>
          <a:p>
            <a:pPr>
              <a:buNone/>
            </a:pPr>
            <a:endParaRPr lang="fr-FR" dirty="0" smtClean="0"/>
          </a:p>
        </p:txBody>
      </p:sp>
      <p:pic>
        <p:nvPicPr>
          <p:cNvPr id="4" name="Image 3" descr="037. GauloisXIX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282" y="1950855"/>
            <a:ext cx="2966555" cy="393748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214482" y="5896912"/>
            <a:ext cx="2776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guerrier gaulois (gravure de la fin du XIXème siècle)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2904"/>
          </a:xfrm>
        </p:spPr>
        <p:txBody>
          <a:bodyPr>
            <a:normAutofit/>
          </a:bodyPr>
          <a:lstStyle/>
          <a:p>
            <a:r>
              <a:rPr lang="fr-FR" b="1" dirty="0" smtClean="0"/>
              <a:t>Conclusion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3423"/>
            <a:ext cx="8229600" cy="51527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u="sng" dirty="0" smtClean="0"/>
              <a:t>L’historiographie gauloise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• Le renouvellement des connaissances à partir des découvertes </a:t>
            </a:r>
            <a:r>
              <a:rPr lang="fr-FR" dirty="0" smtClean="0"/>
              <a:t>archéologiques (notamment depuis 50 ans)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• La notion d’héritage</a:t>
            </a:r>
          </a:p>
          <a:p>
            <a:pPr marL="0" indent="0">
              <a:buNone/>
            </a:pPr>
            <a:r>
              <a:rPr lang="fr-FR" dirty="0" smtClean="0"/>
              <a:t>(gaulois)</a:t>
            </a:r>
            <a:endParaRPr lang="fr-FR" dirty="0"/>
          </a:p>
        </p:txBody>
      </p:sp>
      <p:pic>
        <p:nvPicPr>
          <p:cNvPr id="4" name="Image 3" descr="038. DessinGuerriersGauloisTDC670-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031" y="2721755"/>
            <a:ext cx="4773969" cy="354346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868623" y="6208782"/>
            <a:ext cx="3603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Des guerres gaulois vers 52 av. J.-C.</a:t>
            </a:r>
          </a:p>
          <a:p>
            <a:r>
              <a:rPr lang="fr-FR" dirty="0" smtClean="0"/>
              <a:t> (dessin de reconstitution fin </a:t>
            </a:r>
            <a:r>
              <a:rPr lang="fr-FR" dirty="0" err="1" smtClean="0"/>
              <a:t>Xxème</a:t>
            </a:r>
            <a:r>
              <a:rPr lang="fr-FR" dirty="0" smtClean="0"/>
              <a:t>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7. GauloisXIX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562" y="1113015"/>
            <a:ext cx="3463438" cy="4596999"/>
          </a:xfrm>
          <a:prstGeom prst="rect">
            <a:avLst/>
          </a:prstGeom>
        </p:spPr>
      </p:pic>
      <p:pic>
        <p:nvPicPr>
          <p:cNvPr id="3" name="Image 2" descr="038. DessinGuerriersGauloisTDC670-1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3015"/>
            <a:ext cx="5614262" cy="41671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289766" y="5280190"/>
            <a:ext cx="92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Image 1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667897" y="5710014"/>
            <a:ext cx="92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Image 2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b="1" dirty="0" smtClean="0"/>
              <a:t>I) Celtes ou Gaulois ?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4251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fr-FR" u="sng" dirty="0" smtClean="0"/>
              <a:t>La question de la dénomination</a:t>
            </a:r>
          </a:p>
          <a:p>
            <a:pPr marL="514350" indent="-514350">
              <a:buNone/>
            </a:pPr>
            <a:r>
              <a:rPr lang="fr-FR" dirty="0" smtClean="0"/>
              <a:t>Celtes (terme d’origine grecque)</a:t>
            </a:r>
          </a:p>
          <a:p>
            <a:pPr marL="514350" indent="-514350">
              <a:buNone/>
            </a:pPr>
            <a:endParaRPr lang="fr-FR" dirty="0" smtClean="0"/>
          </a:p>
          <a:p>
            <a:pPr marL="514350" indent="-514350">
              <a:buNone/>
            </a:pPr>
            <a:endParaRPr lang="fr-FR" dirty="0" smtClean="0"/>
          </a:p>
          <a:p>
            <a:pPr marL="514350" indent="-514350">
              <a:buNone/>
            </a:pPr>
            <a:r>
              <a:rPr lang="fr-FR" dirty="0" smtClean="0"/>
              <a:t>Gaulois (terme d’origine latine)</a:t>
            </a:r>
            <a:endParaRPr lang="fr-FR" dirty="0"/>
          </a:p>
        </p:txBody>
      </p:sp>
      <p:pic>
        <p:nvPicPr>
          <p:cNvPr id="4" name="Image 3" descr="CratèredeVi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216" y="2251355"/>
            <a:ext cx="3226784" cy="460664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317064" y="6461678"/>
            <a:ext cx="360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Cratère de Vix (Côte d’Or), vers - 510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5936"/>
            <a:ext cx="8229600" cy="1143000"/>
          </a:xfrm>
        </p:spPr>
        <p:txBody>
          <a:bodyPr/>
          <a:lstStyle/>
          <a:p>
            <a:r>
              <a:rPr lang="fr-FR" b="1" dirty="0" smtClean="0"/>
              <a:t>I) Celtes ou Gaulois ?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45054"/>
            <a:ext cx="8464826" cy="4525963"/>
          </a:xfrm>
        </p:spPr>
        <p:txBody>
          <a:bodyPr/>
          <a:lstStyle/>
          <a:p>
            <a:pPr marL="357188" indent="-357188">
              <a:buNone/>
            </a:pPr>
            <a:r>
              <a:rPr lang="fr-FR" dirty="0" smtClean="0"/>
              <a:t>2. </a:t>
            </a:r>
            <a:r>
              <a:rPr lang="fr-FR" u="sng" dirty="0" smtClean="0"/>
              <a:t>L’arrivée en 2 vagues des Celtes en France à l’âge du fer</a:t>
            </a:r>
          </a:p>
          <a:p>
            <a:pPr marL="514350" indent="-514350">
              <a:buFontTx/>
              <a:buChar char="-"/>
            </a:pPr>
            <a:r>
              <a:rPr lang="fr-FR" dirty="0" smtClean="0"/>
              <a:t>Vers – 800 </a:t>
            </a:r>
          </a:p>
          <a:p>
            <a:pPr marL="514350" indent="-514350">
              <a:buNone/>
            </a:pPr>
            <a:r>
              <a:rPr lang="fr-FR" dirty="0" smtClean="0"/>
              <a:t>dans l’Est de </a:t>
            </a:r>
          </a:p>
          <a:p>
            <a:pPr marL="514350" indent="-514350">
              <a:buNone/>
            </a:pPr>
            <a:r>
              <a:rPr lang="fr-FR" dirty="0" smtClean="0"/>
              <a:t>la France</a:t>
            </a:r>
          </a:p>
          <a:p>
            <a:pPr marL="514350" indent="-514350">
              <a:buNone/>
            </a:pPr>
            <a:endParaRPr lang="fr-FR" dirty="0" smtClean="0"/>
          </a:p>
        </p:txBody>
      </p:sp>
      <p:pic>
        <p:nvPicPr>
          <p:cNvPr id="4" name="Image 3" descr="001. CarteCeltesVeavJCDP6070-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049" y="1884710"/>
            <a:ext cx="5594951" cy="497329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7063975" y="3680468"/>
            <a:ext cx="500596" cy="29666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638" y="0"/>
            <a:ext cx="8229600" cy="1143000"/>
          </a:xfrm>
        </p:spPr>
        <p:txBody>
          <a:bodyPr/>
          <a:lstStyle/>
          <a:p>
            <a:r>
              <a:rPr lang="fr-FR" dirty="0" smtClean="0"/>
              <a:t>I) </a:t>
            </a:r>
            <a:r>
              <a:rPr lang="fr-FR" b="1" dirty="0" smtClean="0"/>
              <a:t>Celtes ou Gaulois ?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357188" indent="-357188">
              <a:buNone/>
            </a:pPr>
            <a:r>
              <a:rPr lang="fr-FR" dirty="0" smtClean="0"/>
              <a:t>2. </a:t>
            </a:r>
            <a:r>
              <a:rPr lang="fr-FR" u="sng" dirty="0" smtClean="0"/>
              <a:t>L’arrivée en 2 vagues des Celtes en France à l’âge du fer</a:t>
            </a:r>
          </a:p>
          <a:p>
            <a:pPr marL="514350" indent="-514350">
              <a:buFontTx/>
              <a:buChar char="-"/>
            </a:pPr>
            <a:r>
              <a:rPr lang="fr-FR" dirty="0" smtClean="0"/>
              <a:t>Vers -450 </a:t>
            </a:r>
          </a:p>
          <a:p>
            <a:pPr marL="514350" indent="-514350">
              <a:buNone/>
            </a:pPr>
            <a:r>
              <a:rPr lang="fr-FR" dirty="0" smtClean="0"/>
              <a:t>dans </a:t>
            </a:r>
          </a:p>
          <a:p>
            <a:pPr marL="514350" indent="-514350">
              <a:buNone/>
            </a:pPr>
            <a:r>
              <a:rPr lang="fr-FR" dirty="0" smtClean="0"/>
              <a:t>l’ensemble </a:t>
            </a:r>
          </a:p>
          <a:p>
            <a:pPr marL="514350" indent="-514350">
              <a:buNone/>
            </a:pPr>
            <a:r>
              <a:rPr lang="fr-FR" dirty="0" smtClean="0"/>
              <a:t>de la France</a:t>
            </a:r>
          </a:p>
        </p:txBody>
      </p:sp>
      <p:pic>
        <p:nvPicPr>
          <p:cNvPr id="4" name="Image 3" descr="002. CarteCeltesIVeavJCDP6070-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360" y="2298683"/>
            <a:ext cx="6065640" cy="4559317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894723" y="3476511"/>
            <a:ext cx="500596" cy="29666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349" y="43726"/>
            <a:ext cx="8849849" cy="1004024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II) La Gaule celtique au Ier siècle </a:t>
            </a:r>
            <a:r>
              <a:rPr lang="fr-FR" b="1" dirty="0" smtClean="0"/>
              <a:t>av. J.-C.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350" y="1421768"/>
            <a:ext cx="4486070" cy="4525963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1) </a:t>
            </a:r>
            <a:r>
              <a:rPr lang="fr-FR" u="sng" dirty="0" smtClean="0"/>
              <a:t>Un monde gaulois divisé sur le plan politique</a:t>
            </a:r>
            <a:endParaRPr lang="fr-FR" u="sng" dirty="0"/>
          </a:p>
        </p:txBody>
      </p:sp>
      <p:pic>
        <p:nvPicPr>
          <p:cNvPr id="5" name="Image 4" descr="Peuples_gaulo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333" y="1047750"/>
            <a:ext cx="5164667" cy="581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372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II) La Gaule celtique au Ier siècle av. J.-C.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350" y="1421768"/>
            <a:ext cx="4486070" cy="4525963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1) </a:t>
            </a:r>
            <a:r>
              <a:rPr lang="fr-FR" u="sng" dirty="0" smtClean="0"/>
              <a:t>Un monde gaulois divisé sur le plan politique</a:t>
            </a:r>
            <a:endParaRPr lang="fr-FR" u="sng" dirty="0"/>
          </a:p>
        </p:txBody>
      </p:sp>
      <p:pic>
        <p:nvPicPr>
          <p:cNvPr id="6" name="Image 5" descr="peuples1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237" y="1217185"/>
            <a:ext cx="4128763" cy="5640815"/>
          </a:xfrm>
          <a:prstGeom prst="rect">
            <a:avLst/>
          </a:prstGeom>
        </p:spPr>
      </p:pic>
      <p:pic>
        <p:nvPicPr>
          <p:cNvPr id="7" name="Image 6" descr="023. StatèreOrArvernesGauleTDC670-2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3949088"/>
            <a:ext cx="4558037" cy="2475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4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II) La Gaule celtique au Ier siècle av. J.-C.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350" y="1421768"/>
            <a:ext cx="4486070" cy="4525963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1) </a:t>
            </a:r>
            <a:r>
              <a:rPr lang="fr-FR" u="sng" dirty="0" smtClean="0"/>
              <a:t>Un monde gaulois divisé sur le plan politique</a:t>
            </a:r>
            <a:endParaRPr lang="fr-FR" u="sng" dirty="0"/>
          </a:p>
        </p:txBody>
      </p:sp>
      <p:pic>
        <p:nvPicPr>
          <p:cNvPr id="6" name="Image 5" descr="PhotoPlanOppidumBibracteRedu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535" y="2508349"/>
            <a:ext cx="5775370" cy="4349651"/>
          </a:xfrm>
          <a:prstGeom prst="rect">
            <a:avLst/>
          </a:prstGeom>
        </p:spPr>
      </p:pic>
      <p:pic>
        <p:nvPicPr>
          <p:cNvPr id="7" name="Image 6" descr="PlanOppidum2bibrac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024085"/>
            <a:ext cx="3257052" cy="3833914"/>
          </a:xfrm>
          <a:prstGeom prst="rect">
            <a:avLst/>
          </a:prstGeom>
        </p:spPr>
      </p:pic>
      <p:pic>
        <p:nvPicPr>
          <p:cNvPr id="9" name="Image 8" descr="fortifications de l'oppidumMurGallicu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542" y="1068343"/>
            <a:ext cx="3923457" cy="212793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191670" y="2139017"/>
            <a:ext cx="1048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oppidum</a:t>
            </a:r>
            <a:endParaRPr lang="fr-FR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513</Words>
  <Application>Microsoft Macintosh PowerPoint</Application>
  <PresentationFormat>Présentation à l'écran (4:3)</PresentationFormat>
  <Paragraphs>75</Paragraphs>
  <Slides>22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Les Gaulois</vt:lpstr>
      <vt:lpstr>Introduction</vt:lpstr>
      <vt:lpstr>Diapositive 3</vt:lpstr>
      <vt:lpstr>I) Celtes ou Gaulois ? </vt:lpstr>
      <vt:lpstr>I) Celtes ou Gaulois ? </vt:lpstr>
      <vt:lpstr>I) Celtes ou Gaulois ? </vt:lpstr>
      <vt:lpstr>II) La Gaule celtique au Ier siècle av. J.-C.</vt:lpstr>
      <vt:lpstr>II) La Gaule celtique au Ier siècle av. J.-C.</vt:lpstr>
      <vt:lpstr>II) La Gaule celtique au Ier siècle av. J.-C.</vt:lpstr>
      <vt:lpstr>II) La Gaule celtique au Ier siècle av. J.-C.</vt:lpstr>
      <vt:lpstr>II) La Gaule celtique au Ier siècle av. J.-C.</vt:lpstr>
      <vt:lpstr>II) La Gaule celtique au Ier siècle av. J.-C.</vt:lpstr>
      <vt:lpstr>II) La Gaule celtique au Ier siècle av. J.-C.</vt:lpstr>
      <vt:lpstr>II) La Gaule celtique au Ier siècle av. J.-C.</vt:lpstr>
      <vt:lpstr>II) La Gaule celtique au Ier siècle av. J.-C.</vt:lpstr>
      <vt:lpstr>II) La Gaule celtique au Ier siècle av. J.-C.</vt:lpstr>
      <vt:lpstr>III) – 52 : une rupture radicale ?</vt:lpstr>
      <vt:lpstr>III) – 52 : une rupture radicale ?</vt:lpstr>
      <vt:lpstr>Diapositive 19</vt:lpstr>
      <vt:lpstr>III) – 52 : une rupture radicale ?</vt:lpstr>
      <vt:lpstr>Conclusion</vt:lpstr>
      <vt:lpstr>Conclusion</vt:lpstr>
    </vt:vector>
  </TitlesOfParts>
  <Company>Iufm Orléans-Tours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Gaulois</dc:title>
  <dc:creator>Jean-Louis LAUBRY</dc:creator>
  <cp:lastModifiedBy>Jean-Louis LAUBRY</cp:lastModifiedBy>
  <cp:revision>57</cp:revision>
  <dcterms:created xsi:type="dcterms:W3CDTF">2020-09-06T18:45:57Z</dcterms:created>
  <dcterms:modified xsi:type="dcterms:W3CDTF">2020-09-06T19:01:56Z</dcterms:modified>
</cp:coreProperties>
</file>