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21"/>
  </p:handoutMasterIdLst>
  <p:sldIdLst>
    <p:sldId id="291" r:id="rId2"/>
    <p:sldId id="336" r:id="rId3"/>
    <p:sldId id="299" r:id="rId4"/>
    <p:sldId id="301" r:id="rId5"/>
    <p:sldId id="337" r:id="rId6"/>
    <p:sldId id="338" r:id="rId7"/>
    <p:sldId id="325" r:id="rId8"/>
    <p:sldId id="328" r:id="rId9"/>
    <p:sldId id="306" r:id="rId10"/>
    <p:sldId id="331" r:id="rId11"/>
    <p:sldId id="317" r:id="rId12"/>
    <p:sldId id="330" r:id="rId13"/>
    <p:sldId id="303" r:id="rId14"/>
    <p:sldId id="334" r:id="rId15"/>
    <p:sldId id="333" r:id="rId16"/>
    <p:sldId id="332" r:id="rId17"/>
    <p:sldId id="339" r:id="rId18"/>
    <p:sldId id="329" r:id="rId19"/>
    <p:sldId id="340" r:id="rId20"/>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203"/>
    <p:restoredTop sz="94674"/>
  </p:normalViewPr>
  <p:slideViewPr>
    <p:cSldViewPr snapToGrid="0" snapToObjects="1">
      <p:cViewPr varScale="1">
        <p:scale>
          <a:sx n="123" d="100"/>
          <a:sy n="123" d="100"/>
        </p:scale>
        <p:origin x="200"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4B0E330-7842-4A96-8137-9A644AD31319}" type="datetimeFigureOut">
              <a:rPr lang="fr-FR" smtClean="0"/>
              <a:pPr/>
              <a:t>04/11/2023</a:t>
            </a:fld>
            <a:endParaRPr lang="fr-FR"/>
          </a:p>
        </p:txBody>
      </p:sp>
      <p:sp>
        <p:nvSpPr>
          <p:cNvPr id="4" name="Espace réservé du pied de page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5AC58926-1F77-4F8E-BA29-ABA77D76741C}" type="slidenum">
              <a:rPr lang="fr-FR" smtClean="0"/>
              <a:pPr/>
              <a:t>‹N°›</a:t>
            </a:fld>
            <a:endParaRPr lang="fr-FR"/>
          </a:p>
        </p:txBody>
      </p:sp>
    </p:spTree>
    <p:extLst>
      <p:ext uri="{BB962C8B-B14F-4D97-AF65-F5344CB8AC3E}">
        <p14:creationId xmlns:p14="http://schemas.microsoft.com/office/powerpoint/2010/main" val="291272936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04714939-4D00-6643-8E83-6848F136B6FF}" type="datetimeFigureOut">
              <a:rPr lang="fr-FR" smtClean="0"/>
              <a:pPr/>
              <a:t>04/11/2023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BD29CAF-6795-4D4E-B1AF-CCDA62114931}"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4714939-4D00-6643-8E83-6848F136B6FF}" type="datetimeFigureOut">
              <a:rPr lang="fr-FR" smtClean="0"/>
              <a:pPr/>
              <a:t>04/11/2023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BD29CAF-6795-4D4E-B1AF-CCDA62114931}"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4714939-4D00-6643-8E83-6848F136B6FF}" type="datetimeFigureOut">
              <a:rPr lang="fr-FR" smtClean="0"/>
              <a:pPr/>
              <a:t>04/11/2023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BD29CAF-6795-4D4E-B1AF-CCDA62114931}"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4714939-4D00-6643-8E83-6848F136B6FF}" type="datetimeFigureOut">
              <a:rPr lang="fr-FR" smtClean="0"/>
              <a:pPr/>
              <a:t>04/11/2023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BD29CAF-6795-4D4E-B1AF-CCDA62114931}"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04714939-4D00-6643-8E83-6848F136B6FF}" type="datetimeFigureOut">
              <a:rPr lang="fr-FR" smtClean="0"/>
              <a:pPr/>
              <a:t>04/11/2023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BD29CAF-6795-4D4E-B1AF-CCDA62114931}"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04714939-4D00-6643-8E83-6848F136B6FF}" type="datetimeFigureOut">
              <a:rPr lang="fr-FR" smtClean="0"/>
              <a:pPr/>
              <a:t>04/11/2023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BD29CAF-6795-4D4E-B1AF-CCDA62114931}"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04714939-4D00-6643-8E83-6848F136B6FF}" type="datetimeFigureOut">
              <a:rPr lang="fr-FR" smtClean="0"/>
              <a:pPr/>
              <a:t>04/11/2023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BD29CAF-6795-4D4E-B1AF-CCDA62114931}"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04714939-4D00-6643-8E83-6848F136B6FF}" type="datetimeFigureOut">
              <a:rPr lang="fr-FR" smtClean="0"/>
              <a:pPr/>
              <a:t>04/11/2023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BD29CAF-6795-4D4E-B1AF-CCDA62114931}"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4714939-4D00-6643-8E83-6848F136B6FF}" type="datetimeFigureOut">
              <a:rPr lang="fr-FR" smtClean="0"/>
              <a:pPr/>
              <a:t>04/11/2023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BD29CAF-6795-4D4E-B1AF-CCDA62114931}"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04714939-4D00-6643-8E83-6848F136B6FF}" type="datetimeFigureOut">
              <a:rPr lang="fr-FR" smtClean="0"/>
              <a:pPr/>
              <a:t>04/11/2023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BD29CAF-6795-4D4E-B1AF-CCDA62114931}"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04714939-4D00-6643-8E83-6848F136B6FF}" type="datetimeFigureOut">
              <a:rPr lang="fr-FR" smtClean="0"/>
              <a:pPr/>
              <a:t>04/11/2023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BD29CAF-6795-4D4E-B1AF-CCDA62114931}"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714939-4D00-6643-8E83-6848F136B6FF}" type="datetimeFigureOut">
              <a:rPr lang="fr-FR" smtClean="0"/>
              <a:pPr/>
              <a:t>04/11/2023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D29CAF-6795-4D4E-B1AF-CCDA62114931}"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7.jpe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6.jpeg"/><Relationship Id="rId5" Type="http://schemas.microsoft.com/office/2007/relationships/hdphoto" Target="../media/hdphoto2.wdp"/><Relationship Id="rId4" Type="http://schemas.openxmlformats.org/officeDocument/2006/relationships/image" Target="../media/image5.jpeg"/><Relationship Id="rId9"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celene.univ-orleans.fr/course/view.php?id=1676#section-8"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46E6AD-0DC3-D04A-86CC-7C82305A5666}"/>
              </a:ext>
            </a:extLst>
          </p:cNvPr>
          <p:cNvSpPr>
            <a:spLocks noGrp="1"/>
          </p:cNvSpPr>
          <p:nvPr>
            <p:ph type="ctrTitle"/>
          </p:nvPr>
        </p:nvSpPr>
        <p:spPr>
          <a:ln w="25400">
            <a:solidFill>
              <a:schemeClr val="tx1"/>
            </a:solidFill>
          </a:ln>
        </p:spPr>
        <p:txBody>
          <a:bodyPr/>
          <a:lstStyle/>
          <a:p>
            <a:r>
              <a:rPr lang="fr-FR" b="1" dirty="0"/>
              <a:t>Le(s) pouvoir(s) politique(s)</a:t>
            </a:r>
          </a:p>
        </p:txBody>
      </p:sp>
      <p:sp>
        <p:nvSpPr>
          <p:cNvPr id="3" name="Sous-titre 2">
            <a:extLst>
              <a:ext uri="{FF2B5EF4-FFF2-40B4-BE49-F238E27FC236}">
                <a16:creationId xmlns:a16="http://schemas.microsoft.com/office/drawing/2014/main" id="{6B72F4A9-A25F-3942-941F-FB5B6F1D67A3}"/>
              </a:ext>
            </a:extLst>
          </p:cNvPr>
          <p:cNvSpPr>
            <a:spLocks noGrp="1"/>
          </p:cNvSpPr>
          <p:nvPr>
            <p:ph type="subTitle" idx="1"/>
          </p:nvPr>
        </p:nvSpPr>
        <p:spPr/>
        <p:txBody>
          <a:bodyPr/>
          <a:lstStyle/>
          <a:p>
            <a:r>
              <a:rPr lang="fr-FR" dirty="0">
                <a:solidFill>
                  <a:schemeClr val="tx1"/>
                </a:solidFill>
              </a:rPr>
              <a:t>TD4</a:t>
            </a:r>
          </a:p>
          <a:p>
            <a:r>
              <a:rPr lang="fr-FR" dirty="0">
                <a:solidFill>
                  <a:schemeClr val="tx1"/>
                </a:solidFill>
              </a:rPr>
              <a:t>UE11EC4</a:t>
            </a:r>
          </a:p>
        </p:txBody>
      </p:sp>
    </p:spTree>
    <p:extLst>
      <p:ext uri="{BB962C8B-B14F-4D97-AF65-F5344CB8AC3E}">
        <p14:creationId xmlns:p14="http://schemas.microsoft.com/office/powerpoint/2010/main" val="3348125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6DB497-CB30-7A43-BD3A-AAA81AF5E911}"/>
              </a:ext>
            </a:extLst>
          </p:cNvPr>
          <p:cNvSpPr>
            <a:spLocks noGrp="1"/>
          </p:cNvSpPr>
          <p:nvPr>
            <p:ph type="title"/>
          </p:nvPr>
        </p:nvSpPr>
        <p:spPr>
          <a:xfrm>
            <a:off x="457200" y="148976"/>
            <a:ext cx="8229600" cy="1019906"/>
          </a:xfrm>
        </p:spPr>
        <p:txBody>
          <a:bodyPr>
            <a:normAutofit/>
          </a:bodyPr>
          <a:lstStyle/>
          <a:p>
            <a:r>
              <a:rPr lang="fr-FR" b="1" dirty="0"/>
              <a:t>B) Le(s) pouvoir(s) politique(s)</a:t>
            </a:r>
          </a:p>
        </p:txBody>
      </p:sp>
      <p:sp>
        <p:nvSpPr>
          <p:cNvPr id="4" name="Espace réservé du contenu 3">
            <a:extLst>
              <a:ext uri="{FF2B5EF4-FFF2-40B4-BE49-F238E27FC236}">
                <a16:creationId xmlns:a16="http://schemas.microsoft.com/office/drawing/2014/main" id="{DBF27858-154A-9349-B5C6-6CCCE615E9AB}"/>
              </a:ext>
            </a:extLst>
          </p:cNvPr>
          <p:cNvSpPr>
            <a:spLocks noGrp="1"/>
          </p:cNvSpPr>
          <p:nvPr>
            <p:ph idx="1"/>
          </p:nvPr>
        </p:nvSpPr>
        <p:spPr>
          <a:xfrm>
            <a:off x="698939" y="6317673"/>
            <a:ext cx="8229600" cy="563572"/>
          </a:xfrm>
        </p:spPr>
        <p:txBody>
          <a:bodyPr>
            <a:normAutofit/>
          </a:bodyPr>
          <a:lstStyle/>
          <a:p>
            <a:pPr marL="0" indent="0">
              <a:buNone/>
            </a:pPr>
            <a:r>
              <a:rPr lang="fr-FR" sz="2400" dirty="0"/>
              <a:t>La Révolution française et le Ier Empire</a:t>
            </a:r>
          </a:p>
          <a:p>
            <a:pPr marL="0" indent="0">
              <a:buNone/>
            </a:pPr>
            <a:endParaRPr lang="fr-FR" sz="2400" dirty="0"/>
          </a:p>
        </p:txBody>
      </p:sp>
      <p:pic>
        <p:nvPicPr>
          <p:cNvPr id="6" name="Espace réservé du contenu 7">
            <a:extLst>
              <a:ext uri="{FF2B5EF4-FFF2-40B4-BE49-F238E27FC236}">
                <a16:creationId xmlns:a16="http://schemas.microsoft.com/office/drawing/2014/main" id="{A8979FCB-103F-E44B-AC8E-03F9B345605C}"/>
              </a:ext>
            </a:extLst>
          </p:cNvPr>
          <p:cNvPicPr>
            <a:picLocks noChangeAspect="1"/>
          </p:cNvPicPr>
          <p:nvPr/>
        </p:nvPicPr>
        <p:blipFill>
          <a:blip r:embed="rId2"/>
          <a:stretch>
            <a:fillRect/>
          </a:stretch>
        </p:blipFill>
        <p:spPr>
          <a:xfrm>
            <a:off x="153807" y="1168882"/>
            <a:ext cx="8836385" cy="5154559"/>
          </a:xfrm>
          <a:prstGeom prst="rect">
            <a:avLst/>
          </a:prstGeom>
        </p:spPr>
      </p:pic>
      <p:sp>
        <p:nvSpPr>
          <p:cNvPr id="3" name="Rectangle 2">
            <a:extLst>
              <a:ext uri="{FF2B5EF4-FFF2-40B4-BE49-F238E27FC236}">
                <a16:creationId xmlns:a16="http://schemas.microsoft.com/office/drawing/2014/main" id="{FF774D71-805A-7618-CA45-34715376A66A}"/>
              </a:ext>
            </a:extLst>
          </p:cNvPr>
          <p:cNvSpPr/>
          <p:nvPr/>
        </p:nvSpPr>
        <p:spPr>
          <a:xfrm>
            <a:off x="290946" y="2826328"/>
            <a:ext cx="1039091" cy="280554"/>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FB11E8C7-E0F0-0831-D1B0-7970C77DDAA7}"/>
              </a:ext>
            </a:extLst>
          </p:cNvPr>
          <p:cNvSpPr/>
          <p:nvPr/>
        </p:nvSpPr>
        <p:spPr>
          <a:xfrm>
            <a:off x="304085" y="2493723"/>
            <a:ext cx="1039091" cy="176741"/>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81A43C59-ADE0-CFDC-7C23-D151B17E2291}"/>
              </a:ext>
            </a:extLst>
          </p:cNvPr>
          <p:cNvSpPr/>
          <p:nvPr/>
        </p:nvSpPr>
        <p:spPr>
          <a:xfrm>
            <a:off x="1652155" y="2500651"/>
            <a:ext cx="774424" cy="280554"/>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390CBB89-CCEC-71E3-AEE7-498EBC006AC6}"/>
              </a:ext>
            </a:extLst>
          </p:cNvPr>
          <p:cNvSpPr/>
          <p:nvPr/>
        </p:nvSpPr>
        <p:spPr>
          <a:xfrm>
            <a:off x="2137780" y="4857654"/>
            <a:ext cx="774424" cy="420927"/>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0A0329FF-580E-8A14-9E25-754381793657}"/>
              </a:ext>
            </a:extLst>
          </p:cNvPr>
          <p:cNvSpPr/>
          <p:nvPr/>
        </p:nvSpPr>
        <p:spPr>
          <a:xfrm>
            <a:off x="2700922" y="4291302"/>
            <a:ext cx="946288" cy="218353"/>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A3620FA3-718F-6B9B-1FB6-4BEB662064C2}"/>
              </a:ext>
            </a:extLst>
          </p:cNvPr>
          <p:cNvSpPr/>
          <p:nvPr/>
        </p:nvSpPr>
        <p:spPr>
          <a:xfrm>
            <a:off x="4521073" y="2545678"/>
            <a:ext cx="1713472" cy="420927"/>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8032C6A0-D20E-0772-D887-019CD6E7B878}"/>
              </a:ext>
            </a:extLst>
          </p:cNvPr>
          <p:cNvSpPr/>
          <p:nvPr/>
        </p:nvSpPr>
        <p:spPr>
          <a:xfrm>
            <a:off x="6384821" y="2052014"/>
            <a:ext cx="1252497" cy="420927"/>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CA6E9CA6-056A-505A-3786-D104B62DEBE4}"/>
              </a:ext>
            </a:extLst>
          </p:cNvPr>
          <p:cNvSpPr/>
          <p:nvPr/>
        </p:nvSpPr>
        <p:spPr>
          <a:xfrm>
            <a:off x="399658" y="5711346"/>
            <a:ext cx="1561133" cy="420927"/>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A4862D98-B521-6FA8-1319-DA05741C5805}"/>
              </a:ext>
            </a:extLst>
          </p:cNvPr>
          <p:cNvSpPr txBox="1"/>
          <p:nvPr/>
        </p:nvSpPr>
        <p:spPr>
          <a:xfrm>
            <a:off x="399658" y="5759869"/>
            <a:ext cx="1561133" cy="338554"/>
          </a:xfrm>
          <a:prstGeom prst="rect">
            <a:avLst/>
          </a:prstGeom>
          <a:noFill/>
        </p:spPr>
        <p:txBody>
          <a:bodyPr wrap="none" rtlCol="0">
            <a:spAutoFit/>
          </a:bodyPr>
          <a:lstStyle/>
          <a:p>
            <a:r>
              <a:rPr lang="fr-FR" sz="1600" dirty="0">
                <a:solidFill>
                  <a:srgbClr val="FF0000"/>
                </a:solidFill>
              </a:rPr>
              <a:t>Date à connaître</a:t>
            </a:r>
          </a:p>
        </p:txBody>
      </p:sp>
      <p:cxnSp>
        <p:nvCxnSpPr>
          <p:cNvPr id="17" name="Connecteur droit 16">
            <a:extLst>
              <a:ext uri="{FF2B5EF4-FFF2-40B4-BE49-F238E27FC236}">
                <a16:creationId xmlns:a16="http://schemas.microsoft.com/office/drawing/2014/main" id="{0DA193A4-E7CD-8A68-033F-00B38F456395}"/>
              </a:ext>
            </a:extLst>
          </p:cNvPr>
          <p:cNvCxnSpPr/>
          <p:nvPr/>
        </p:nvCxnSpPr>
        <p:spPr>
          <a:xfrm>
            <a:off x="1343176" y="3252355"/>
            <a:ext cx="3956188" cy="0"/>
          </a:xfrm>
          <a:prstGeom prst="line">
            <a:avLst/>
          </a:prstGeom>
          <a:ln w="76200"/>
        </p:spPr>
        <p:style>
          <a:lnRef idx="2">
            <a:schemeClr val="dk1"/>
          </a:lnRef>
          <a:fillRef idx="0">
            <a:schemeClr val="dk1"/>
          </a:fillRef>
          <a:effectRef idx="1">
            <a:schemeClr val="dk1"/>
          </a:effectRef>
          <a:fontRef idx="minor">
            <a:schemeClr val="tx1"/>
          </a:fontRef>
        </p:style>
      </p:cxnSp>
      <p:cxnSp>
        <p:nvCxnSpPr>
          <p:cNvPr id="18" name="Connecteur droit 17">
            <a:extLst>
              <a:ext uri="{FF2B5EF4-FFF2-40B4-BE49-F238E27FC236}">
                <a16:creationId xmlns:a16="http://schemas.microsoft.com/office/drawing/2014/main" id="{80DC8C42-7951-A879-CC53-235DB39FB758}"/>
              </a:ext>
            </a:extLst>
          </p:cNvPr>
          <p:cNvCxnSpPr>
            <a:cxnSpLocks/>
          </p:cNvCxnSpPr>
          <p:nvPr/>
        </p:nvCxnSpPr>
        <p:spPr>
          <a:xfrm>
            <a:off x="2137780" y="5950528"/>
            <a:ext cx="1904284" cy="0"/>
          </a:xfrm>
          <a:prstGeom prst="line">
            <a:avLst/>
          </a:prstGeom>
          <a:ln w="76200"/>
        </p:spPr>
        <p:style>
          <a:lnRef idx="2">
            <a:schemeClr val="dk1"/>
          </a:lnRef>
          <a:fillRef idx="0">
            <a:schemeClr val="dk1"/>
          </a:fillRef>
          <a:effectRef idx="1">
            <a:schemeClr val="dk1"/>
          </a:effectRef>
          <a:fontRef idx="minor">
            <a:schemeClr val="tx1"/>
          </a:fontRef>
        </p:style>
      </p:cxnSp>
      <p:sp>
        <p:nvSpPr>
          <p:cNvPr id="20" name="ZoneTexte 19">
            <a:extLst>
              <a:ext uri="{FF2B5EF4-FFF2-40B4-BE49-F238E27FC236}">
                <a16:creationId xmlns:a16="http://schemas.microsoft.com/office/drawing/2014/main" id="{8D86B384-912A-9E6B-FDEA-0DE3C913B3F8}"/>
              </a:ext>
            </a:extLst>
          </p:cNvPr>
          <p:cNvSpPr txBox="1"/>
          <p:nvPr/>
        </p:nvSpPr>
        <p:spPr>
          <a:xfrm>
            <a:off x="4042064" y="5781251"/>
            <a:ext cx="2942152" cy="338554"/>
          </a:xfrm>
          <a:prstGeom prst="rect">
            <a:avLst/>
          </a:prstGeom>
          <a:noFill/>
        </p:spPr>
        <p:txBody>
          <a:bodyPr wrap="none" rtlCol="0">
            <a:spAutoFit/>
          </a:bodyPr>
          <a:lstStyle/>
          <a:p>
            <a:r>
              <a:rPr lang="fr-FR" sz="1600" dirty="0"/>
              <a:t>Révolution française (1789-1799)</a:t>
            </a:r>
          </a:p>
        </p:txBody>
      </p:sp>
    </p:spTree>
    <p:extLst>
      <p:ext uri="{BB962C8B-B14F-4D97-AF65-F5344CB8AC3E}">
        <p14:creationId xmlns:p14="http://schemas.microsoft.com/office/powerpoint/2010/main" val="8222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6DB497-CB30-7A43-BD3A-AAA81AF5E911}"/>
              </a:ext>
            </a:extLst>
          </p:cNvPr>
          <p:cNvSpPr>
            <a:spLocks noGrp="1"/>
          </p:cNvSpPr>
          <p:nvPr>
            <p:ph type="title"/>
          </p:nvPr>
        </p:nvSpPr>
        <p:spPr>
          <a:xfrm>
            <a:off x="457200" y="148976"/>
            <a:ext cx="8229600" cy="1019906"/>
          </a:xfrm>
        </p:spPr>
        <p:txBody>
          <a:bodyPr>
            <a:normAutofit/>
          </a:bodyPr>
          <a:lstStyle/>
          <a:p>
            <a:r>
              <a:rPr lang="fr-FR" b="1" dirty="0"/>
              <a:t>B) Le(s) pouvoir(s) politique(s)</a:t>
            </a:r>
          </a:p>
        </p:txBody>
      </p:sp>
      <p:sp>
        <p:nvSpPr>
          <p:cNvPr id="4" name="Espace réservé du contenu 3">
            <a:extLst>
              <a:ext uri="{FF2B5EF4-FFF2-40B4-BE49-F238E27FC236}">
                <a16:creationId xmlns:a16="http://schemas.microsoft.com/office/drawing/2014/main" id="{DBF27858-154A-9349-B5C6-6CCCE615E9AB}"/>
              </a:ext>
            </a:extLst>
          </p:cNvPr>
          <p:cNvSpPr>
            <a:spLocks noGrp="1"/>
          </p:cNvSpPr>
          <p:nvPr>
            <p:ph idx="1"/>
          </p:nvPr>
        </p:nvSpPr>
        <p:spPr>
          <a:xfrm>
            <a:off x="457200" y="5106257"/>
            <a:ext cx="8229600" cy="1585694"/>
          </a:xfrm>
        </p:spPr>
        <p:txBody>
          <a:bodyPr>
            <a:normAutofit/>
          </a:bodyPr>
          <a:lstStyle/>
          <a:p>
            <a:pPr marL="0" indent="0">
              <a:buNone/>
            </a:pPr>
            <a:r>
              <a:rPr lang="fr-FR" u="sng" dirty="0">
                <a:solidFill>
                  <a:srgbClr val="0432FF"/>
                </a:solidFill>
              </a:rPr>
              <a:t>Exercice </a:t>
            </a:r>
            <a:r>
              <a:rPr lang="fr-FR" dirty="0">
                <a:solidFill>
                  <a:srgbClr val="0432FF"/>
                </a:solidFill>
              </a:rPr>
              <a:t>: le temps de la République (l’histoire de la France de 1792 à 1892) : augmentation des libertés ou restriction des libertés ?</a:t>
            </a:r>
          </a:p>
          <a:p>
            <a:pPr marL="0" indent="0" algn="just">
              <a:buNone/>
            </a:pPr>
            <a:endParaRPr lang="fr-FR" dirty="0"/>
          </a:p>
        </p:txBody>
      </p:sp>
      <p:graphicFrame>
        <p:nvGraphicFramePr>
          <p:cNvPr id="5" name="Espace réservé du contenu 3">
            <a:extLst>
              <a:ext uri="{FF2B5EF4-FFF2-40B4-BE49-F238E27FC236}">
                <a16:creationId xmlns:a16="http://schemas.microsoft.com/office/drawing/2014/main" id="{0DEB69C7-15C5-F641-B205-F13A49ADF96A}"/>
              </a:ext>
            </a:extLst>
          </p:cNvPr>
          <p:cNvGraphicFramePr>
            <a:graphicFrameLocks/>
          </p:cNvGraphicFramePr>
          <p:nvPr>
            <p:extLst>
              <p:ext uri="{D42A27DB-BD31-4B8C-83A1-F6EECF244321}">
                <p14:modId xmlns:p14="http://schemas.microsoft.com/office/powerpoint/2010/main" val="1678550300"/>
              </p:ext>
            </p:extLst>
          </p:nvPr>
        </p:nvGraphicFramePr>
        <p:xfrm>
          <a:off x="277402" y="1391410"/>
          <a:ext cx="8589195" cy="3492318"/>
        </p:xfrm>
        <a:graphic>
          <a:graphicData uri="http://schemas.openxmlformats.org/drawingml/2006/table">
            <a:tbl>
              <a:tblPr>
                <a:tableStyleId>{5C22544A-7EE6-4342-B048-85BDC9FD1C3A}</a:tableStyleId>
              </a:tblPr>
              <a:tblGrid>
                <a:gridCol w="2917861">
                  <a:extLst>
                    <a:ext uri="{9D8B030D-6E8A-4147-A177-3AD203B41FA5}">
                      <a16:colId xmlns:a16="http://schemas.microsoft.com/office/drawing/2014/main" val="1460387537"/>
                    </a:ext>
                  </a:extLst>
                </a:gridCol>
                <a:gridCol w="5671334">
                  <a:extLst>
                    <a:ext uri="{9D8B030D-6E8A-4147-A177-3AD203B41FA5}">
                      <a16:colId xmlns:a16="http://schemas.microsoft.com/office/drawing/2014/main" val="2170846522"/>
                    </a:ext>
                  </a:extLst>
                </a:gridCol>
              </a:tblGrid>
              <a:tr h="3492318">
                <a:tc>
                  <a:txBody>
                    <a:bodyPr/>
                    <a:lstStyle/>
                    <a:p>
                      <a:pPr algn="just">
                        <a:lnSpc>
                          <a:spcPct val="115000"/>
                        </a:lnSpc>
                        <a:spcBef>
                          <a:spcPts val="300"/>
                        </a:spcBef>
                        <a:spcAft>
                          <a:spcPts val="0"/>
                        </a:spcAft>
                      </a:pPr>
                      <a:r>
                        <a:rPr lang="fr-FR" sz="1400" dirty="0">
                          <a:effectLst/>
                        </a:rPr>
                        <a:t> </a:t>
                      </a:r>
                    </a:p>
                    <a:p>
                      <a:pPr algn="ctr">
                        <a:lnSpc>
                          <a:spcPct val="115000"/>
                        </a:lnSpc>
                        <a:spcBef>
                          <a:spcPts val="300"/>
                        </a:spcBef>
                        <a:spcAft>
                          <a:spcPts val="0"/>
                        </a:spcAft>
                      </a:pPr>
                      <a:r>
                        <a:rPr lang="fr-FR" sz="1400" u="sng" dirty="0">
                          <a:effectLst/>
                        </a:rPr>
                        <a:t>Thème 1 (CM2)</a:t>
                      </a:r>
                    </a:p>
                    <a:p>
                      <a:pPr algn="ctr">
                        <a:lnSpc>
                          <a:spcPct val="115000"/>
                        </a:lnSpc>
                        <a:spcBef>
                          <a:spcPts val="300"/>
                        </a:spcBef>
                        <a:spcAft>
                          <a:spcPts val="0"/>
                        </a:spcAft>
                      </a:pPr>
                      <a:r>
                        <a:rPr lang="fr-FR" sz="1400" b="1" dirty="0">
                          <a:effectLst/>
                        </a:rPr>
                        <a:t>Le temps de la République</a:t>
                      </a:r>
                    </a:p>
                    <a:p>
                      <a:pPr algn="ctr">
                        <a:lnSpc>
                          <a:spcPct val="115000"/>
                        </a:lnSpc>
                        <a:spcBef>
                          <a:spcPts val="300"/>
                        </a:spcBef>
                        <a:spcAft>
                          <a:spcPts val="0"/>
                        </a:spcAft>
                      </a:pPr>
                      <a:endParaRPr lang="fr-FR" sz="1400" b="1" dirty="0">
                        <a:effectLst/>
                      </a:endParaRPr>
                    </a:p>
                    <a:p>
                      <a:pPr algn="just">
                        <a:lnSpc>
                          <a:spcPct val="115000"/>
                        </a:lnSpc>
                        <a:spcBef>
                          <a:spcPts val="300"/>
                        </a:spcBef>
                        <a:spcAft>
                          <a:spcPts val="0"/>
                        </a:spcAft>
                      </a:pPr>
                      <a:r>
                        <a:rPr lang="fr-FR" sz="1400" dirty="0">
                          <a:effectLst/>
                        </a:rPr>
                        <a:t> • 1892 : la République fête ses cent ans.</a:t>
                      </a:r>
                    </a:p>
                    <a:p>
                      <a:pPr algn="just">
                        <a:lnSpc>
                          <a:spcPct val="115000"/>
                        </a:lnSpc>
                        <a:spcBef>
                          <a:spcPts val="300"/>
                        </a:spcBef>
                        <a:spcAft>
                          <a:spcPts val="0"/>
                        </a:spcAft>
                      </a:pPr>
                      <a:endParaRPr lang="fr-FR" sz="1400" dirty="0">
                        <a:effectLst/>
                      </a:endParaRPr>
                    </a:p>
                    <a:p>
                      <a:pPr algn="just">
                        <a:lnSpc>
                          <a:spcPct val="115000"/>
                        </a:lnSpc>
                        <a:spcBef>
                          <a:spcPts val="300"/>
                        </a:spcBef>
                        <a:spcAft>
                          <a:spcPts val="0"/>
                        </a:spcAft>
                      </a:pPr>
                      <a:r>
                        <a:rPr lang="fr-FR" sz="1400" dirty="0">
                          <a:effectLst/>
                        </a:rPr>
                        <a:t>• L’école primaire au temps de Jules Ferry. </a:t>
                      </a:r>
                    </a:p>
                    <a:p>
                      <a:pPr algn="just">
                        <a:lnSpc>
                          <a:spcPct val="115000"/>
                        </a:lnSpc>
                        <a:spcBef>
                          <a:spcPts val="300"/>
                        </a:spcBef>
                        <a:spcAft>
                          <a:spcPts val="0"/>
                        </a:spcAft>
                      </a:pPr>
                      <a:endParaRPr lang="fr-FR" sz="1400" dirty="0">
                        <a:effectLst/>
                      </a:endParaRPr>
                    </a:p>
                    <a:p>
                      <a:pPr algn="just">
                        <a:lnSpc>
                          <a:spcPct val="115000"/>
                        </a:lnSpc>
                        <a:spcBef>
                          <a:spcPts val="300"/>
                        </a:spcBef>
                        <a:spcAft>
                          <a:spcPts val="0"/>
                        </a:spcAft>
                      </a:pPr>
                      <a:r>
                        <a:rPr lang="fr-FR" sz="1400" dirty="0">
                          <a:effectLst/>
                        </a:rPr>
                        <a:t>• Des républiques, une démocratie : des libertés, des droits et des devoirs.</a:t>
                      </a:r>
                    </a:p>
                  </a:txBody>
                  <a:tcPr marL="1905" marR="34925" marT="0" marB="0"/>
                </a:tc>
                <a:tc>
                  <a:txBody>
                    <a:bodyPr/>
                    <a:lstStyle/>
                    <a:p>
                      <a:pPr algn="just">
                        <a:lnSpc>
                          <a:spcPct val="110000"/>
                        </a:lnSpc>
                        <a:spcBef>
                          <a:spcPts val="300"/>
                        </a:spcBef>
                        <a:spcAft>
                          <a:spcPts val="0"/>
                        </a:spcAft>
                      </a:pPr>
                      <a:r>
                        <a:rPr lang="fr-FR" sz="1400" dirty="0">
                          <a:effectLst/>
                        </a:rPr>
                        <a:t> L’étude du </a:t>
                      </a:r>
                      <a:r>
                        <a:rPr lang="fr-FR" sz="1400" b="1" dirty="0">
                          <a:effectLst/>
                        </a:rPr>
                        <a:t>centenaire de la République célébré en 1892 </a:t>
                      </a:r>
                      <a:r>
                        <a:rPr lang="fr-FR" sz="1400" dirty="0">
                          <a:effectLst/>
                        </a:rPr>
                        <a:t>est mise en perspective pour montrer que les Français ont vécu </a:t>
                      </a:r>
                      <a:r>
                        <a:rPr lang="fr-FR" sz="1400" b="1" dirty="0">
                          <a:effectLst/>
                        </a:rPr>
                        <a:t>différentes expériences politiques depuis la Révolution y compris celles ayant suscité conflits et violences (1830, 1848, 1870). </a:t>
                      </a:r>
                      <a:r>
                        <a:rPr lang="fr-FR" sz="1400" dirty="0">
                          <a:effectLst/>
                        </a:rPr>
                        <a:t>Les cérémonies mettent en scène les </a:t>
                      </a:r>
                      <a:r>
                        <a:rPr lang="fr-FR" sz="1400" b="1" dirty="0">
                          <a:effectLst/>
                        </a:rPr>
                        <a:t>symboles républicains</a:t>
                      </a:r>
                      <a:r>
                        <a:rPr lang="fr-FR" sz="1400" dirty="0">
                          <a:effectLst/>
                        </a:rPr>
                        <a:t>. On montre aux élèves que pendant cette période s’enclenche également un </a:t>
                      </a:r>
                      <a:r>
                        <a:rPr lang="fr-FR" sz="1400" b="1" dirty="0">
                          <a:effectLst/>
                        </a:rPr>
                        <a:t>nouveau processus de colonisation</a:t>
                      </a:r>
                      <a:r>
                        <a:rPr lang="fr-FR" sz="1400" dirty="0">
                          <a:effectLst/>
                        </a:rPr>
                        <a:t>.</a:t>
                      </a:r>
                    </a:p>
                    <a:p>
                      <a:pPr algn="just">
                        <a:lnSpc>
                          <a:spcPct val="110000"/>
                        </a:lnSpc>
                        <a:spcBef>
                          <a:spcPts val="300"/>
                        </a:spcBef>
                        <a:spcAft>
                          <a:spcPts val="0"/>
                        </a:spcAft>
                      </a:pPr>
                      <a:r>
                        <a:rPr lang="fr-FR" sz="1400" dirty="0">
                          <a:effectLst/>
                        </a:rPr>
                        <a:t>À partir des années 1880, l’adhésion à la République se construit en partie par </a:t>
                      </a:r>
                      <a:r>
                        <a:rPr lang="fr-FR" sz="1400" b="1" dirty="0">
                          <a:effectLst/>
                        </a:rPr>
                        <a:t>l’école gratuite, laïque et obligatoire</a:t>
                      </a:r>
                      <a:r>
                        <a:rPr lang="fr-FR" sz="1400" dirty="0">
                          <a:effectLst/>
                        </a:rPr>
                        <a:t>. Les bâtiments et les programmes de l’école de la République facilitent l’entrée concrète dans le sujet d’étude.</a:t>
                      </a:r>
                    </a:p>
                    <a:p>
                      <a:pPr algn="just">
                        <a:lnSpc>
                          <a:spcPct val="110000"/>
                        </a:lnSpc>
                        <a:spcBef>
                          <a:spcPts val="300"/>
                        </a:spcBef>
                        <a:spcAft>
                          <a:spcPts val="0"/>
                        </a:spcAft>
                      </a:pPr>
                      <a:r>
                        <a:rPr lang="fr-FR" sz="1400" dirty="0">
                          <a:effectLst/>
                        </a:rPr>
                        <a:t>À partir de quelques exemples accessibles, on montre que </a:t>
                      </a:r>
                      <a:r>
                        <a:rPr lang="fr-FR" sz="1400" b="1" dirty="0">
                          <a:effectLst/>
                        </a:rPr>
                        <a:t>les libertés </a:t>
                      </a:r>
                      <a:r>
                        <a:rPr lang="fr-FR" sz="1400" dirty="0">
                          <a:effectLst/>
                        </a:rPr>
                        <a:t>(liberté d’expression, liberté de culte…) </a:t>
                      </a:r>
                      <a:r>
                        <a:rPr lang="fr-FR" sz="1400" b="1" dirty="0">
                          <a:effectLst/>
                        </a:rPr>
                        <a:t>et les droits </a:t>
                      </a:r>
                      <a:r>
                        <a:rPr lang="fr-FR" sz="1400" dirty="0">
                          <a:effectLst/>
                        </a:rPr>
                        <a:t>(droit de vote, droits des femmes…) en vigueur aujourd’hui, sous la V</a:t>
                      </a:r>
                      <a:r>
                        <a:rPr lang="fr-FR" sz="1400" baseline="30000" dirty="0">
                          <a:effectLst/>
                        </a:rPr>
                        <a:t>e</a:t>
                      </a:r>
                      <a:r>
                        <a:rPr lang="fr-FR" sz="1400" dirty="0">
                          <a:effectLst/>
                        </a:rPr>
                        <a:t> République, sont le </a:t>
                      </a:r>
                      <a:r>
                        <a:rPr lang="fr-FR" sz="1400" b="1" dirty="0">
                          <a:effectLst/>
                        </a:rPr>
                        <a:t>fruit d’une conquête et d’une évolution de la démocratie et de la société</a:t>
                      </a:r>
                      <a:r>
                        <a:rPr lang="fr-FR" sz="1400" dirty="0">
                          <a:effectLst/>
                        </a:rPr>
                        <a:t> et qu’ils sont toujours questionnés. On découvre des </a:t>
                      </a:r>
                      <a:r>
                        <a:rPr lang="fr-FR" sz="1400" b="1" dirty="0">
                          <a:effectLst/>
                        </a:rPr>
                        <a:t>devoirs</a:t>
                      </a:r>
                      <a:r>
                        <a:rPr lang="fr-FR" sz="1400" dirty="0">
                          <a:effectLst/>
                        </a:rPr>
                        <a:t> des citoyens.</a:t>
                      </a:r>
                    </a:p>
                  </a:txBody>
                  <a:tcPr marL="1905" marR="34925" marT="0" marB="0"/>
                </a:tc>
                <a:extLst>
                  <a:ext uri="{0D108BD9-81ED-4DB2-BD59-A6C34878D82A}">
                    <a16:rowId xmlns:a16="http://schemas.microsoft.com/office/drawing/2014/main" val="688277481"/>
                  </a:ext>
                </a:extLst>
              </a:tr>
            </a:tbl>
          </a:graphicData>
        </a:graphic>
      </p:graphicFrame>
    </p:spTree>
    <p:extLst>
      <p:ext uri="{BB962C8B-B14F-4D97-AF65-F5344CB8AC3E}">
        <p14:creationId xmlns:p14="http://schemas.microsoft.com/office/powerpoint/2010/main" val="2826251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83BD461C-184E-AC40-B513-57F5ACEE1861}"/>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3000"/>
                    </a14:imgEffect>
                    <a14:imgEffect>
                      <a14:brightnessContrast bright="13000"/>
                    </a14:imgEffect>
                  </a14:imgLayer>
                </a14:imgProps>
              </a:ext>
              <a:ext uri="{28A0092B-C50C-407E-A947-70E740481C1C}">
                <a14:useLocalDpi xmlns:a14="http://schemas.microsoft.com/office/drawing/2010/main" val="0"/>
              </a:ext>
            </a:extLst>
          </a:blip>
          <a:srcRect/>
          <a:stretch>
            <a:fillRect/>
          </a:stretch>
        </p:blipFill>
        <p:spPr bwMode="auto">
          <a:xfrm>
            <a:off x="4352181" y="0"/>
            <a:ext cx="4791819" cy="3142593"/>
          </a:xfrm>
          <a:prstGeom prst="rect">
            <a:avLst/>
          </a:prstGeom>
          <a:noFill/>
          <a:ln>
            <a:noFill/>
          </a:ln>
        </p:spPr>
      </p:pic>
      <p:pic>
        <p:nvPicPr>
          <p:cNvPr id="3" name="Image 2">
            <a:extLst>
              <a:ext uri="{FF2B5EF4-FFF2-40B4-BE49-F238E27FC236}">
                <a16:creationId xmlns:a16="http://schemas.microsoft.com/office/drawing/2014/main" id="{2BA2096A-B982-394C-B736-D603349CF964}"/>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6000"/>
                    </a14:imgEffect>
                  </a14:imgLayer>
                </a14:imgProps>
              </a:ext>
              <a:ext uri="{28A0092B-C50C-407E-A947-70E740481C1C}">
                <a14:useLocalDpi xmlns:a14="http://schemas.microsoft.com/office/drawing/2010/main" val="0"/>
              </a:ext>
            </a:extLst>
          </a:blip>
          <a:srcRect/>
          <a:stretch>
            <a:fillRect/>
          </a:stretch>
        </p:blipFill>
        <p:spPr bwMode="auto">
          <a:xfrm>
            <a:off x="6706556" y="3255414"/>
            <a:ext cx="2385489" cy="3560664"/>
          </a:xfrm>
          <a:prstGeom prst="rect">
            <a:avLst/>
          </a:prstGeom>
          <a:noFill/>
          <a:ln>
            <a:solidFill>
              <a:schemeClr val="tx1"/>
            </a:solidFill>
          </a:ln>
        </p:spPr>
      </p:pic>
      <p:pic>
        <p:nvPicPr>
          <p:cNvPr id="4" name="Image 3">
            <a:extLst>
              <a:ext uri="{FF2B5EF4-FFF2-40B4-BE49-F238E27FC236}">
                <a16:creationId xmlns:a16="http://schemas.microsoft.com/office/drawing/2014/main" id="{1CEDBEC9-3239-894E-8684-9A34E2D7D124}"/>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8000"/>
                    </a14:imgEffect>
                  </a14:imgLayer>
                </a14:imgProps>
              </a:ext>
              <a:ext uri="{28A0092B-C50C-407E-A947-70E740481C1C}">
                <a14:useLocalDpi xmlns:a14="http://schemas.microsoft.com/office/drawing/2010/main" val="0"/>
              </a:ext>
            </a:extLst>
          </a:blip>
          <a:srcRect/>
          <a:stretch>
            <a:fillRect/>
          </a:stretch>
        </p:blipFill>
        <p:spPr bwMode="auto">
          <a:xfrm>
            <a:off x="4041402" y="3234274"/>
            <a:ext cx="2614930" cy="3592195"/>
          </a:xfrm>
          <a:prstGeom prst="rect">
            <a:avLst/>
          </a:prstGeom>
          <a:noFill/>
          <a:ln>
            <a:solidFill>
              <a:schemeClr val="tx1"/>
            </a:solidFill>
          </a:ln>
        </p:spPr>
      </p:pic>
      <p:sp>
        <p:nvSpPr>
          <p:cNvPr id="6" name="Zone de texte 10">
            <a:extLst>
              <a:ext uri="{FF2B5EF4-FFF2-40B4-BE49-F238E27FC236}">
                <a16:creationId xmlns:a16="http://schemas.microsoft.com/office/drawing/2014/main" id="{A096524F-3844-AC4D-B536-F3BE298DEAEC}"/>
              </a:ext>
            </a:extLst>
          </p:cNvPr>
          <p:cNvSpPr txBox="1"/>
          <p:nvPr/>
        </p:nvSpPr>
        <p:spPr>
          <a:xfrm>
            <a:off x="0" y="4769069"/>
            <a:ext cx="3200400" cy="2057400"/>
          </a:xfrm>
          <a:prstGeom prst="rect">
            <a:avLst/>
          </a:prstGeom>
          <a:solidFill>
            <a:schemeClr val="bg1"/>
          </a:solidFill>
          <a:ln>
            <a:noFill/>
          </a:ln>
          <a:effectLst/>
          <a:extLst>
            <a:ext uri="{C572A759-6A51-4108-AA02-DFA0A04FC94B}">
              <ma14:wrappingTextBox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fr-FR" sz="1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fr-FR" sz="1200" i="1" dirty="0">
                <a:effectLst/>
                <a:latin typeface="Times New Roman" panose="02020603050405020304" pitchFamily="18" charset="0"/>
                <a:ea typeface="MS Mincho" panose="02020609040205080304" pitchFamily="49" charset="-128"/>
                <a:cs typeface="Times New Roman" panose="02020603050405020304" pitchFamily="18" charset="0"/>
              </a:rPr>
              <a:t>Réprimez un peu les journaux, faites-y mettre de bons articles, faites comprendre aux rédacteurs des Débats et du Publiciste que le temps n’est pas éloigné où, m’apercevant qu’ils ne me sont pas utiles, je les supprimerai avec tous les autres et je n’en conserverai qu’un seul ; ... que le temps de la Révolution est fini et qu’il n’y a plus en France qu’un parti ; ... que je ne souffrirai jamais que les journaux disent ni fassent rien contre mes intérêts. </a:t>
            </a:r>
            <a:r>
              <a:rPr lang="fr-FR" sz="1200" dirty="0">
                <a:effectLst/>
                <a:latin typeface="Times New Roman" panose="02020603050405020304" pitchFamily="18" charset="0"/>
                <a:ea typeface="MS Mincho" panose="02020609040205080304" pitchFamily="49" charset="-128"/>
                <a:cs typeface="Times New Roman" panose="02020603050405020304" pitchFamily="18" charset="0"/>
              </a:rPr>
              <a:t>»</a:t>
            </a:r>
            <a:endParaRPr lang="fr-FR" sz="1000" dirty="0">
              <a:effectLst/>
              <a:latin typeface="Times" pitchFamily="2" charset="0"/>
              <a:ea typeface="MS Mincho" panose="02020609040205080304" pitchFamily="49" charset="-128"/>
              <a:cs typeface="Times New Roman" panose="02020603050405020304" pitchFamily="18" charset="0"/>
            </a:endParaRPr>
          </a:p>
          <a:p>
            <a:pPr algn="r"/>
            <a:r>
              <a:rPr lang="fr-FR" sz="1100" dirty="0">
                <a:effectLst/>
                <a:latin typeface="Times New Roman" panose="02020603050405020304" pitchFamily="18" charset="0"/>
                <a:ea typeface="MS Mincho" panose="02020609040205080304" pitchFamily="49" charset="-128"/>
                <a:cs typeface="Times New Roman" panose="02020603050405020304" pitchFamily="18" charset="0"/>
              </a:rPr>
              <a:t>Napoléon Bonaparte, Lettre à Fouché, 22 Avril 1804.</a:t>
            </a:r>
            <a:endParaRPr lang="fr-FR" sz="1000" dirty="0">
              <a:effectLst/>
              <a:latin typeface="Times" pitchFamily="2" charset="0"/>
              <a:ea typeface="MS Mincho" panose="02020609040205080304" pitchFamily="49" charset="-128"/>
              <a:cs typeface="Times New Roman" panose="02020603050405020304" pitchFamily="18" charset="0"/>
            </a:endParaRPr>
          </a:p>
          <a:p>
            <a:r>
              <a:rPr lang="fr-FR" sz="1200" dirty="0">
                <a:effectLst/>
                <a:ea typeface="MS Mincho" panose="02020609040205080304" pitchFamily="49" charset="-128"/>
                <a:cs typeface="Times New Roman" panose="02020603050405020304" pitchFamily="18" charset="0"/>
              </a:rPr>
              <a:t> </a:t>
            </a:r>
          </a:p>
        </p:txBody>
      </p:sp>
      <p:pic>
        <p:nvPicPr>
          <p:cNvPr id="7" name="Image 6">
            <a:extLst>
              <a:ext uri="{FF2B5EF4-FFF2-40B4-BE49-F238E27FC236}">
                <a16:creationId xmlns:a16="http://schemas.microsoft.com/office/drawing/2014/main" id="{A2B43A8E-231A-6A4B-AF59-B22320E3849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21917"/>
            <a:ext cx="3331779" cy="2566370"/>
          </a:xfrm>
          <a:prstGeom prst="rect">
            <a:avLst/>
          </a:prstGeom>
          <a:noFill/>
          <a:ln>
            <a:noFill/>
          </a:ln>
        </p:spPr>
      </p:pic>
      <p:pic>
        <p:nvPicPr>
          <p:cNvPr id="8" name="Image 7">
            <a:extLst>
              <a:ext uri="{FF2B5EF4-FFF2-40B4-BE49-F238E27FC236}">
                <a16:creationId xmlns:a16="http://schemas.microsoft.com/office/drawing/2014/main" id="{CEA33734-0713-F744-B6AC-708FC3D847CB}"/>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624835" y="2227880"/>
            <a:ext cx="2416567" cy="2566370"/>
          </a:xfrm>
          <a:prstGeom prst="rect">
            <a:avLst/>
          </a:prstGeom>
          <a:noFill/>
          <a:ln>
            <a:noFill/>
          </a:ln>
        </p:spPr>
      </p:pic>
      <p:sp>
        <p:nvSpPr>
          <p:cNvPr id="5" name="Rectangle 4">
            <a:extLst>
              <a:ext uri="{FF2B5EF4-FFF2-40B4-BE49-F238E27FC236}">
                <a16:creationId xmlns:a16="http://schemas.microsoft.com/office/drawing/2014/main" id="{143D8987-C826-5ECB-D2AC-5BDBEEDCB92A}"/>
              </a:ext>
            </a:extLst>
          </p:cNvPr>
          <p:cNvSpPr/>
          <p:nvPr/>
        </p:nvSpPr>
        <p:spPr>
          <a:xfrm>
            <a:off x="8801100" y="0"/>
            <a:ext cx="342900" cy="366383"/>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dirty="0">
                <a:solidFill>
                  <a:schemeClr val="tx1"/>
                </a:solidFill>
              </a:rPr>
              <a:t>1</a:t>
            </a:r>
          </a:p>
        </p:txBody>
      </p:sp>
      <p:sp>
        <p:nvSpPr>
          <p:cNvPr id="9" name="Rectangle 8">
            <a:extLst>
              <a:ext uri="{FF2B5EF4-FFF2-40B4-BE49-F238E27FC236}">
                <a16:creationId xmlns:a16="http://schemas.microsoft.com/office/drawing/2014/main" id="{BEB5812B-A1B6-024C-B651-11402FECE59E}"/>
              </a:ext>
            </a:extLst>
          </p:cNvPr>
          <p:cNvSpPr/>
          <p:nvPr/>
        </p:nvSpPr>
        <p:spPr>
          <a:xfrm>
            <a:off x="2983684" y="-21917"/>
            <a:ext cx="342900" cy="366383"/>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dirty="0">
                <a:solidFill>
                  <a:schemeClr val="tx1"/>
                </a:solidFill>
              </a:rPr>
              <a:t>6</a:t>
            </a:r>
          </a:p>
        </p:txBody>
      </p:sp>
      <p:sp>
        <p:nvSpPr>
          <p:cNvPr id="11" name="Rectangle 10">
            <a:extLst>
              <a:ext uri="{FF2B5EF4-FFF2-40B4-BE49-F238E27FC236}">
                <a16:creationId xmlns:a16="http://schemas.microsoft.com/office/drawing/2014/main" id="{5E497E5E-5BC6-DD34-0E14-78E6C178B281}"/>
              </a:ext>
            </a:extLst>
          </p:cNvPr>
          <p:cNvSpPr/>
          <p:nvPr/>
        </p:nvSpPr>
        <p:spPr>
          <a:xfrm>
            <a:off x="1281935" y="3194179"/>
            <a:ext cx="342900" cy="366383"/>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dirty="0">
                <a:solidFill>
                  <a:schemeClr val="tx1"/>
                </a:solidFill>
              </a:rPr>
              <a:t>4</a:t>
            </a:r>
          </a:p>
        </p:txBody>
      </p:sp>
      <p:sp>
        <p:nvSpPr>
          <p:cNvPr id="12" name="Rectangle 11">
            <a:extLst>
              <a:ext uri="{FF2B5EF4-FFF2-40B4-BE49-F238E27FC236}">
                <a16:creationId xmlns:a16="http://schemas.microsoft.com/office/drawing/2014/main" id="{DA5282AE-AC0C-6D8E-D61E-0A2C489B1D32}"/>
              </a:ext>
            </a:extLst>
          </p:cNvPr>
          <p:cNvSpPr/>
          <p:nvPr/>
        </p:nvSpPr>
        <p:spPr>
          <a:xfrm>
            <a:off x="0" y="4394996"/>
            <a:ext cx="342900" cy="366383"/>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dirty="0">
                <a:solidFill>
                  <a:schemeClr val="tx1"/>
                </a:solidFill>
              </a:rPr>
              <a:t>5</a:t>
            </a:r>
          </a:p>
        </p:txBody>
      </p:sp>
      <p:sp>
        <p:nvSpPr>
          <p:cNvPr id="13" name="Rectangle 12">
            <a:extLst>
              <a:ext uri="{FF2B5EF4-FFF2-40B4-BE49-F238E27FC236}">
                <a16:creationId xmlns:a16="http://schemas.microsoft.com/office/drawing/2014/main" id="{6133614B-B4CC-12DF-7220-7A9D675D20D3}"/>
              </a:ext>
            </a:extLst>
          </p:cNvPr>
          <p:cNvSpPr/>
          <p:nvPr/>
        </p:nvSpPr>
        <p:spPr>
          <a:xfrm>
            <a:off x="8801100" y="3265805"/>
            <a:ext cx="342900" cy="366383"/>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dirty="0">
                <a:solidFill>
                  <a:schemeClr val="tx1"/>
                </a:solidFill>
              </a:rPr>
              <a:t>2</a:t>
            </a:r>
          </a:p>
        </p:txBody>
      </p:sp>
      <p:sp>
        <p:nvSpPr>
          <p:cNvPr id="14" name="Rectangle 13">
            <a:extLst>
              <a:ext uri="{FF2B5EF4-FFF2-40B4-BE49-F238E27FC236}">
                <a16:creationId xmlns:a16="http://schemas.microsoft.com/office/drawing/2014/main" id="{6C8C19C9-728C-0212-942C-FF3660A0C2E8}"/>
              </a:ext>
            </a:extLst>
          </p:cNvPr>
          <p:cNvSpPr/>
          <p:nvPr/>
        </p:nvSpPr>
        <p:spPr>
          <a:xfrm>
            <a:off x="6311701" y="3221985"/>
            <a:ext cx="342900" cy="366383"/>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dirty="0">
                <a:solidFill>
                  <a:schemeClr val="tx1"/>
                </a:solidFill>
              </a:rPr>
              <a:t>3</a:t>
            </a:r>
          </a:p>
        </p:txBody>
      </p:sp>
    </p:spTree>
    <p:extLst>
      <p:ext uri="{BB962C8B-B14F-4D97-AF65-F5344CB8AC3E}">
        <p14:creationId xmlns:p14="http://schemas.microsoft.com/office/powerpoint/2010/main" val="1403932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341A1C-B380-F441-884D-40BDA2A41D49}"/>
              </a:ext>
            </a:extLst>
          </p:cNvPr>
          <p:cNvSpPr>
            <a:spLocks noGrp="1"/>
          </p:cNvSpPr>
          <p:nvPr>
            <p:ph type="title"/>
          </p:nvPr>
        </p:nvSpPr>
        <p:spPr>
          <a:xfrm>
            <a:off x="184935" y="53921"/>
            <a:ext cx="8774130" cy="818438"/>
          </a:xfrm>
        </p:spPr>
        <p:txBody>
          <a:bodyPr>
            <a:normAutofit/>
          </a:bodyPr>
          <a:lstStyle/>
          <a:p>
            <a:r>
              <a:rPr lang="fr-FR" b="1" dirty="0"/>
              <a:t>B) Le(s) pouvoir(s) politique(s)</a:t>
            </a:r>
          </a:p>
        </p:txBody>
      </p:sp>
      <p:pic>
        <p:nvPicPr>
          <p:cNvPr id="10" name="Espace réservé du contenu 9">
            <a:extLst>
              <a:ext uri="{FF2B5EF4-FFF2-40B4-BE49-F238E27FC236}">
                <a16:creationId xmlns:a16="http://schemas.microsoft.com/office/drawing/2014/main" id="{6622DDA1-6F66-5245-AA98-4FE0DC8AB404}"/>
              </a:ext>
            </a:extLst>
          </p:cNvPr>
          <p:cNvPicPr>
            <a:picLocks noGrp="1" noChangeAspect="1"/>
          </p:cNvPicPr>
          <p:nvPr>
            <p:ph idx="1"/>
          </p:nvPr>
        </p:nvPicPr>
        <p:blipFill>
          <a:blip r:embed="rId2"/>
          <a:stretch>
            <a:fillRect/>
          </a:stretch>
        </p:blipFill>
        <p:spPr>
          <a:xfrm>
            <a:off x="726986" y="1215204"/>
            <a:ext cx="7690028" cy="4427592"/>
          </a:xfrm>
        </p:spPr>
      </p:pic>
    </p:spTree>
    <p:extLst>
      <p:ext uri="{BB962C8B-B14F-4D97-AF65-F5344CB8AC3E}">
        <p14:creationId xmlns:p14="http://schemas.microsoft.com/office/powerpoint/2010/main" val="3679092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341A1C-B380-F441-884D-40BDA2A41D49}"/>
              </a:ext>
            </a:extLst>
          </p:cNvPr>
          <p:cNvSpPr>
            <a:spLocks noGrp="1"/>
          </p:cNvSpPr>
          <p:nvPr>
            <p:ph type="title"/>
          </p:nvPr>
        </p:nvSpPr>
        <p:spPr>
          <a:xfrm>
            <a:off x="184935" y="53921"/>
            <a:ext cx="8774130" cy="818438"/>
          </a:xfrm>
        </p:spPr>
        <p:txBody>
          <a:bodyPr>
            <a:normAutofit/>
          </a:bodyPr>
          <a:lstStyle/>
          <a:p>
            <a:r>
              <a:rPr lang="fr-FR" b="1" dirty="0"/>
              <a:t>B) Le(s) pouvoir(s) politique(s)</a:t>
            </a:r>
          </a:p>
        </p:txBody>
      </p:sp>
      <p:sp>
        <p:nvSpPr>
          <p:cNvPr id="4" name="Espace réservé du contenu 3">
            <a:extLst>
              <a:ext uri="{FF2B5EF4-FFF2-40B4-BE49-F238E27FC236}">
                <a16:creationId xmlns:a16="http://schemas.microsoft.com/office/drawing/2014/main" id="{959C5032-BD96-354C-A8B4-B8BCC1B402FC}"/>
              </a:ext>
            </a:extLst>
          </p:cNvPr>
          <p:cNvSpPr>
            <a:spLocks noGrp="1"/>
          </p:cNvSpPr>
          <p:nvPr>
            <p:ph idx="1"/>
          </p:nvPr>
        </p:nvSpPr>
        <p:spPr/>
        <p:txBody>
          <a:bodyPr/>
          <a:lstStyle/>
          <a:p>
            <a:endParaRPr lang="fr-FR"/>
          </a:p>
        </p:txBody>
      </p:sp>
      <p:pic>
        <p:nvPicPr>
          <p:cNvPr id="1025" name="Image 1">
            <a:extLst>
              <a:ext uri="{FF2B5EF4-FFF2-40B4-BE49-F238E27FC236}">
                <a16:creationId xmlns:a16="http://schemas.microsoft.com/office/drawing/2014/main" id="{A1675E87-5C2F-1746-A441-1E2C053F0B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244" y="1038279"/>
            <a:ext cx="8216900" cy="5765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80920717-0B69-634B-84A3-E60B109D1F76}"/>
              </a:ext>
            </a:extLst>
          </p:cNvPr>
          <p:cNvSpPr/>
          <p:nvPr/>
        </p:nvSpPr>
        <p:spPr>
          <a:xfrm>
            <a:off x="442489" y="2370911"/>
            <a:ext cx="339725" cy="1254125"/>
          </a:xfrm>
          <a:prstGeom prst="rect">
            <a:avLst/>
          </a:prstGeom>
          <a:solidFill>
            <a:srgbClr val="FF0000">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8" name="Rectangle 7">
            <a:extLst>
              <a:ext uri="{FF2B5EF4-FFF2-40B4-BE49-F238E27FC236}">
                <a16:creationId xmlns:a16="http://schemas.microsoft.com/office/drawing/2014/main" id="{7088A959-55B4-2B46-81D8-03211D472CAE}"/>
              </a:ext>
            </a:extLst>
          </p:cNvPr>
          <p:cNvSpPr/>
          <p:nvPr/>
        </p:nvSpPr>
        <p:spPr>
          <a:xfrm>
            <a:off x="782849" y="2370911"/>
            <a:ext cx="169545" cy="1254125"/>
          </a:xfrm>
          <a:prstGeom prst="rect">
            <a:avLst/>
          </a:prstGeom>
          <a:solidFill>
            <a:srgbClr val="92D050">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9" name="Rectangle 8">
            <a:extLst>
              <a:ext uri="{FF2B5EF4-FFF2-40B4-BE49-F238E27FC236}">
                <a16:creationId xmlns:a16="http://schemas.microsoft.com/office/drawing/2014/main" id="{7E169988-68C5-9248-821A-1F52682CC572}"/>
              </a:ext>
            </a:extLst>
          </p:cNvPr>
          <p:cNvSpPr/>
          <p:nvPr/>
        </p:nvSpPr>
        <p:spPr>
          <a:xfrm>
            <a:off x="1001924" y="2367101"/>
            <a:ext cx="339725" cy="1254125"/>
          </a:xfrm>
          <a:prstGeom prst="rect">
            <a:avLst/>
          </a:prstGeom>
          <a:solidFill>
            <a:srgbClr val="FFFF00">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1" name="Rectangle 10">
            <a:extLst>
              <a:ext uri="{FF2B5EF4-FFF2-40B4-BE49-F238E27FC236}">
                <a16:creationId xmlns:a16="http://schemas.microsoft.com/office/drawing/2014/main" id="{54AF10B8-86B6-C043-8A21-7DF7ECB7F405}"/>
              </a:ext>
            </a:extLst>
          </p:cNvPr>
          <p:cNvSpPr/>
          <p:nvPr/>
        </p:nvSpPr>
        <p:spPr>
          <a:xfrm>
            <a:off x="827087" y="5480995"/>
            <a:ext cx="254635" cy="222885"/>
          </a:xfrm>
          <a:prstGeom prst="rect">
            <a:avLst/>
          </a:prstGeom>
          <a:solidFill>
            <a:srgbClr val="FF0000">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2" name="Rectangle 11">
            <a:extLst>
              <a:ext uri="{FF2B5EF4-FFF2-40B4-BE49-F238E27FC236}">
                <a16:creationId xmlns:a16="http://schemas.microsoft.com/office/drawing/2014/main" id="{462F2644-9526-6D46-B306-E178F998F9AE}"/>
              </a:ext>
            </a:extLst>
          </p:cNvPr>
          <p:cNvSpPr/>
          <p:nvPr/>
        </p:nvSpPr>
        <p:spPr>
          <a:xfrm>
            <a:off x="827087" y="5140635"/>
            <a:ext cx="254635" cy="127000"/>
          </a:xfrm>
          <a:prstGeom prst="rect">
            <a:avLst/>
          </a:prstGeom>
          <a:solidFill>
            <a:srgbClr val="00B050">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3" name="Zone de texte 8">
            <a:extLst>
              <a:ext uri="{FF2B5EF4-FFF2-40B4-BE49-F238E27FC236}">
                <a16:creationId xmlns:a16="http://schemas.microsoft.com/office/drawing/2014/main" id="{D62EA040-5F97-B64C-B00B-E1F166450932}"/>
              </a:ext>
            </a:extLst>
          </p:cNvPr>
          <p:cNvSpPr txBox="1"/>
          <p:nvPr/>
        </p:nvSpPr>
        <p:spPr>
          <a:xfrm>
            <a:off x="5698294" y="1711271"/>
            <a:ext cx="2158365" cy="36131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1000">
                <a:effectLst/>
                <a:latin typeface="Calibri" panose="020F0502020204030204" pitchFamily="34" charset="0"/>
                <a:ea typeface="Calibri" panose="020F0502020204030204" pitchFamily="34" charset="0"/>
                <a:cs typeface="Times New Roman" panose="02020603050405020304" pitchFamily="18" charset="0"/>
              </a:rPr>
              <a: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Zone de texte 9">
            <a:extLst>
              <a:ext uri="{FF2B5EF4-FFF2-40B4-BE49-F238E27FC236}">
                <a16:creationId xmlns:a16="http://schemas.microsoft.com/office/drawing/2014/main" id="{506433F9-046A-9E44-967E-1218CFC3F373}"/>
              </a:ext>
            </a:extLst>
          </p:cNvPr>
          <p:cNvSpPr txBox="1"/>
          <p:nvPr/>
        </p:nvSpPr>
        <p:spPr>
          <a:xfrm>
            <a:off x="4382399" y="1711271"/>
            <a:ext cx="817880" cy="36131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1000">
                <a:effectLst/>
                <a:latin typeface="Calibri" panose="020F0502020204030204" pitchFamily="34" charset="0"/>
                <a:ea typeface="Calibri" panose="020F0502020204030204" pitchFamily="34" charset="0"/>
                <a:cs typeface="Times New Roman" panose="02020603050405020304" pitchFamily="18" charset="0"/>
              </a:rPr>
              <a: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Zone de texte 10">
            <a:extLst>
              <a:ext uri="{FF2B5EF4-FFF2-40B4-BE49-F238E27FC236}">
                <a16:creationId xmlns:a16="http://schemas.microsoft.com/office/drawing/2014/main" id="{0C31E637-FFEE-FE49-BD0D-B32C19D839A5}"/>
              </a:ext>
            </a:extLst>
          </p:cNvPr>
          <p:cNvSpPr txBox="1"/>
          <p:nvPr/>
        </p:nvSpPr>
        <p:spPr>
          <a:xfrm>
            <a:off x="2062260" y="3795967"/>
            <a:ext cx="882015" cy="64770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1000">
                <a:effectLst/>
                <a:latin typeface="Calibri" panose="020F0502020204030204" pitchFamily="34" charset="0"/>
                <a:ea typeface="Calibri" panose="020F0502020204030204" pitchFamily="34" charset="0"/>
                <a:cs typeface="Times New Roman" panose="02020603050405020304" pitchFamily="18" charset="0"/>
              </a:rPr>
              <a: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Zone de texte 11">
            <a:extLst>
              <a:ext uri="{FF2B5EF4-FFF2-40B4-BE49-F238E27FC236}">
                <a16:creationId xmlns:a16="http://schemas.microsoft.com/office/drawing/2014/main" id="{55D5B53B-284C-BC4B-B12F-3F056482D5B4}"/>
              </a:ext>
            </a:extLst>
          </p:cNvPr>
          <p:cNvSpPr txBox="1"/>
          <p:nvPr/>
        </p:nvSpPr>
        <p:spPr>
          <a:xfrm>
            <a:off x="1357304" y="3774150"/>
            <a:ext cx="690245" cy="50990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1000">
                <a:effectLst/>
                <a:latin typeface="Calibri" panose="020F0502020204030204" pitchFamily="34" charset="0"/>
                <a:ea typeface="Calibri" panose="020F0502020204030204" pitchFamily="34" charset="0"/>
                <a:cs typeface="Times New Roman" panose="02020603050405020304" pitchFamily="18" charset="0"/>
              </a:rPr>
              <a: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Zone de texte 12">
            <a:extLst>
              <a:ext uri="{FF2B5EF4-FFF2-40B4-BE49-F238E27FC236}">
                <a16:creationId xmlns:a16="http://schemas.microsoft.com/office/drawing/2014/main" id="{3B95BA4D-EE38-DE4A-AABC-6DA321C7A7FC}"/>
              </a:ext>
            </a:extLst>
          </p:cNvPr>
          <p:cNvSpPr txBox="1"/>
          <p:nvPr/>
        </p:nvSpPr>
        <p:spPr>
          <a:xfrm>
            <a:off x="2985470" y="3801044"/>
            <a:ext cx="882015" cy="64770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1000">
                <a:effectLst/>
                <a:latin typeface="Calibri" panose="020F0502020204030204" pitchFamily="34" charset="0"/>
                <a:ea typeface="Calibri" panose="020F0502020204030204" pitchFamily="34" charset="0"/>
                <a:cs typeface="Times New Roman" panose="02020603050405020304" pitchFamily="18" charset="0"/>
              </a:rPr>
              <a: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 de texte 13">
            <a:extLst>
              <a:ext uri="{FF2B5EF4-FFF2-40B4-BE49-F238E27FC236}">
                <a16:creationId xmlns:a16="http://schemas.microsoft.com/office/drawing/2014/main" id="{A9351A1B-5872-CA4B-9310-FABA5758DDBA}"/>
              </a:ext>
            </a:extLst>
          </p:cNvPr>
          <p:cNvSpPr txBox="1">
            <a:spLocks noChangeArrowheads="1"/>
          </p:cNvSpPr>
          <p:nvPr/>
        </p:nvSpPr>
        <p:spPr bwMode="auto">
          <a:xfrm>
            <a:off x="7527925" y="4635554"/>
            <a:ext cx="744538" cy="511175"/>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Coup d’état militaire de Bonaparte</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6" name="Zone de texte 14">
            <a:extLst>
              <a:ext uri="{FF2B5EF4-FFF2-40B4-BE49-F238E27FC236}">
                <a16:creationId xmlns:a16="http://schemas.microsoft.com/office/drawing/2014/main" id="{1E5C01BB-8D2C-6D4A-82F6-2BB6B7237BA8}"/>
              </a:ext>
            </a:extLst>
          </p:cNvPr>
          <p:cNvSpPr txBox="1">
            <a:spLocks noChangeArrowheads="1"/>
          </p:cNvSpPr>
          <p:nvPr/>
        </p:nvSpPr>
        <p:spPr bwMode="auto">
          <a:xfrm>
            <a:off x="6783388" y="4689529"/>
            <a:ext cx="744537" cy="511175"/>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Défaite de  Bonaparte à Waterloo</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8" name="Zone de texte 15">
            <a:extLst>
              <a:ext uri="{FF2B5EF4-FFF2-40B4-BE49-F238E27FC236}">
                <a16:creationId xmlns:a16="http://schemas.microsoft.com/office/drawing/2014/main" id="{0C5C6ACA-6189-EC4C-B1F7-503E01FFA7ED}"/>
              </a:ext>
            </a:extLst>
          </p:cNvPr>
          <p:cNvSpPr txBox="1">
            <a:spLocks noChangeArrowheads="1"/>
          </p:cNvSpPr>
          <p:nvPr/>
        </p:nvSpPr>
        <p:spPr bwMode="auto">
          <a:xfrm>
            <a:off x="7524750" y="5251504"/>
            <a:ext cx="744538" cy="511175"/>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Révolution des Trois glorieuses</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9" name="Zone de texte 16">
            <a:extLst>
              <a:ext uri="{FF2B5EF4-FFF2-40B4-BE49-F238E27FC236}">
                <a16:creationId xmlns:a16="http://schemas.microsoft.com/office/drawing/2014/main" id="{8309F079-E359-464F-94F8-30740DE07CF5}"/>
              </a:ext>
            </a:extLst>
          </p:cNvPr>
          <p:cNvSpPr txBox="1">
            <a:spLocks noChangeArrowheads="1"/>
          </p:cNvSpPr>
          <p:nvPr/>
        </p:nvSpPr>
        <p:spPr bwMode="auto">
          <a:xfrm>
            <a:off x="6783388" y="5305479"/>
            <a:ext cx="744537" cy="371475"/>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Révolution de Février</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0" name="Zone de texte 17">
            <a:extLst>
              <a:ext uri="{FF2B5EF4-FFF2-40B4-BE49-F238E27FC236}">
                <a16:creationId xmlns:a16="http://schemas.microsoft.com/office/drawing/2014/main" id="{FFF31106-2AD8-0C4E-BD4E-71CC4B61F453}"/>
              </a:ext>
            </a:extLst>
          </p:cNvPr>
          <p:cNvSpPr txBox="1">
            <a:spLocks noChangeArrowheads="1"/>
          </p:cNvSpPr>
          <p:nvPr/>
        </p:nvSpPr>
        <p:spPr bwMode="auto">
          <a:xfrm>
            <a:off x="8270875" y="5210229"/>
            <a:ext cx="850900" cy="511175"/>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Napoléon III prisonnier des Prussiens</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1" name="Zone de texte 18">
            <a:extLst>
              <a:ext uri="{FF2B5EF4-FFF2-40B4-BE49-F238E27FC236}">
                <a16:creationId xmlns:a16="http://schemas.microsoft.com/office/drawing/2014/main" id="{96250769-8CE7-3941-9512-1055B22C4251}"/>
              </a:ext>
            </a:extLst>
          </p:cNvPr>
          <p:cNvSpPr txBox="1">
            <a:spLocks noChangeArrowheads="1"/>
          </p:cNvSpPr>
          <p:nvPr/>
        </p:nvSpPr>
        <p:spPr bwMode="auto">
          <a:xfrm>
            <a:off x="8270875" y="4635554"/>
            <a:ext cx="744538" cy="382588"/>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Début de la 1</a:t>
            </a:r>
            <a:r>
              <a:rPr kumimoji="0" lang="fr-FR" altLang="fr-FR" sz="900" b="0" i="0" u="none" strike="noStrike" cap="none" normalizeH="0" baseline="3000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ère</a:t>
            </a:r>
            <a:r>
              <a:rPr kumimoji="0" lang="fr-FR" altLang="fr-FR" sz="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GM</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22" name="Zone de texte 24">
            <a:extLst>
              <a:ext uri="{FF2B5EF4-FFF2-40B4-BE49-F238E27FC236}">
                <a16:creationId xmlns:a16="http://schemas.microsoft.com/office/drawing/2014/main" id="{5C3A8527-2EFE-054C-B484-D384EF5C4620}"/>
              </a:ext>
            </a:extLst>
          </p:cNvPr>
          <p:cNvSpPr txBox="1">
            <a:spLocks noChangeArrowheads="1"/>
          </p:cNvSpPr>
          <p:nvPr/>
        </p:nvSpPr>
        <p:spPr bwMode="auto">
          <a:xfrm>
            <a:off x="157162" y="3648552"/>
            <a:ext cx="669925" cy="509588"/>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14 juillet : prise de la Bastille</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3" name="Zone de texte 25">
            <a:extLst>
              <a:ext uri="{FF2B5EF4-FFF2-40B4-BE49-F238E27FC236}">
                <a16:creationId xmlns:a16="http://schemas.microsoft.com/office/drawing/2014/main" id="{61339350-F78B-2440-9D26-0F6107F2CC99}"/>
              </a:ext>
            </a:extLst>
          </p:cNvPr>
          <p:cNvSpPr txBox="1">
            <a:spLocks noChangeArrowheads="1"/>
          </p:cNvSpPr>
          <p:nvPr/>
        </p:nvSpPr>
        <p:spPr bwMode="auto">
          <a:xfrm>
            <a:off x="602289" y="3987510"/>
            <a:ext cx="882650" cy="509587"/>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Renversement du roi Louis XVI</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24" name="Rectangle 20">
            <a:extLst>
              <a:ext uri="{FF2B5EF4-FFF2-40B4-BE49-F238E27FC236}">
                <a16:creationId xmlns:a16="http://schemas.microsoft.com/office/drawing/2014/main" id="{B6A36718-6D67-B847-9997-6ED4E5989A97}"/>
              </a:ext>
            </a:extLst>
          </p:cNvPr>
          <p:cNvSpPr>
            <a:spLocks noChangeArrowheads="1"/>
          </p:cNvSpPr>
          <p:nvPr/>
        </p:nvSpPr>
        <p:spPr bwMode="auto">
          <a:xfrm>
            <a:off x="463550" y="58107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5" name="Rectangle 34">
            <a:extLst>
              <a:ext uri="{FF2B5EF4-FFF2-40B4-BE49-F238E27FC236}">
                <a16:creationId xmlns:a16="http://schemas.microsoft.com/office/drawing/2014/main" id="{20DD37D2-0F4E-0C42-A35B-035305F2E60A}"/>
              </a:ext>
            </a:extLst>
          </p:cNvPr>
          <p:cNvSpPr>
            <a:spLocks noChangeArrowheads="1"/>
          </p:cNvSpPr>
          <p:nvPr/>
        </p:nvSpPr>
        <p:spPr bwMode="auto">
          <a:xfrm>
            <a:off x="463550" y="103827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7" name="Zone de texte 9">
            <a:extLst>
              <a:ext uri="{FF2B5EF4-FFF2-40B4-BE49-F238E27FC236}">
                <a16:creationId xmlns:a16="http://schemas.microsoft.com/office/drawing/2014/main" id="{425FB958-B9D6-DA4C-B627-002DC8A0F038}"/>
              </a:ext>
            </a:extLst>
          </p:cNvPr>
          <p:cNvSpPr txBox="1"/>
          <p:nvPr/>
        </p:nvSpPr>
        <p:spPr>
          <a:xfrm>
            <a:off x="3908680" y="3834290"/>
            <a:ext cx="994447" cy="64770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1000">
                <a:effectLst/>
                <a:latin typeface="Calibri" panose="020F0502020204030204" pitchFamily="34" charset="0"/>
                <a:ea typeface="Calibri" panose="020F0502020204030204" pitchFamily="34" charset="0"/>
                <a:cs typeface="Times New Roman" panose="02020603050405020304" pitchFamily="18" charset="0"/>
              </a:rPr>
              <a: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Zone de texte 9">
            <a:extLst>
              <a:ext uri="{FF2B5EF4-FFF2-40B4-BE49-F238E27FC236}">
                <a16:creationId xmlns:a16="http://schemas.microsoft.com/office/drawing/2014/main" id="{75FBE69B-7AE8-1E4F-AF11-F2EA177E6746}"/>
              </a:ext>
            </a:extLst>
          </p:cNvPr>
          <p:cNvSpPr txBox="1"/>
          <p:nvPr/>
        </p:nvSpPr>
        <p:spPr>
          <a:xfrm>
            <a:off x="5040489" y="3795967"/>
            <a:ext cx="994447" cy="64770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1000">
                <a:effectLst/>
                <a:latin typeface="Calibri" panose="020F0502020204030204" pitchFamily="34" charset="0"/>
                <a:ea typeface="Calibri" panose="020F0502020204030204" pitchFamily="34" charset="0"/>
                <a:cs typeface="Times New Roman" panose="02020603050405020304" pitchFamily="18" charset="0"/>
              </a:rPr>
              <a: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Zone de texte 9">
            <a:extLst>
              <a:ext uri="{FF2B5EF4-FFF2-40B4-BE49-F238E27FC236}">
                <a16:creationId xmlns:a16="http://schemas.microsoft.com/office/drawing/2014/main" id="{F331D241-A509-4FC0-EA4D-DF47BC4A5D1A}"/>
              </a:ext>
            </a:extLst>
          </p:cNvPr>
          <p:cNvSpPr txBox="1"/>
          <p:nvPr/>
        </p:nvSpPr>
        <p:spPr>
          <a:xfrm>
            <a:off x="7837442" y="3774150"/>
            <a:ext cx="864069" cy="456641"/>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1000">
                <a:effectLst/>
                <a:latin typeface="Calibri" panose="020F0502020204030204" pitchFamily="34" charset="0"/>
                <a:ea typeface="Calibri" panose="020F0502020204030204" pitchFamily="34" charset="0"/>
                <a:cs typeface="Times New Roman" panose="02020603050405020304" pitchFamily="18" charset="0"/>
              </a:rPr>
              <a: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9316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341A1C-B380-F441-884D-40BDA2A41D49}"/>
              </a:ext>
            </a:extLst>
          </p:cNvPr>
          <p:cNvSpPr>
            <a:spLocks noGrp="1"/>
          </p:cNvSpPr>
          <p:nvPr>
            <p:ph type="title"/>
          </p:nvPr>
        </p:nvSpPr>
        <p:spPr>
          <a:xfrm>
            <a:off x="184935" y="53921"/>
            <a:ext cx="8774130" cy="818438"/>
          </a:xfrm>
        </p:spPr>
        <p:txBody>
          <a:bodyPr>
            <a:normAutofit/>
          </a:bodyPr>
          <a:lstStyle/>
          <a:p>
            <a:r>
              <a:rPr lang="fr-FR" b="1" dirty="0"/>
              <a:t>B) Le(s) pouvoir(s) politique(s)</a:t>
            </a:r>
          </a:p>
        </p:txBody>
      </p:sp>
      <p:pic>
        <p:nvPicPr>
          <p:cNvPr id="6" name="Espace réservé du contenu 5">
            <a:extLst>
              <a:ext uri="{FF2B5EF4-FFF2-40B4-BE49-F238E27FC236}">
                <a16:creationId xmlns:a16="http://schemas.microsoft.com/office/drawing/2014/main" id="{9C3919C1-31DF-134C-8D92-115280B3147E}"/>
              </a:ext>
            </a:extLst>
          </p:cNvPr>
          <p:cNvPicPr>
            <a:picLocks noGrp="1" noChangeAspect="1"/>
          </p:cNvPicPr>
          <p:nvPr>
            <p:ph idx="1"/>
          </p:nvPr>
        </p:nvPicPr>
        <p:blipFill>
          <a:blip r:embed="rId2"/>
          <a:stretch>
            <a:fillRect/>
          </a:stretch>
        </p:blipFill>
        <p:spPr>
          <a:xfrm>
            <a:off x="583806" y="1600200"/>
            <a:ext cx="7976388" cy="4525963"/>
          </a:xfrm>
        </p:spPr>
      </p:pic>
    </p:spTree>
    <p:extLst>
      <p:ext uri="{BB962C8B-B14F-4D97-AF65-F5344CB8AC3E}">
        <p14:creationId xmlns:p14="http://schemas.microsoft.com/office/powerpoint/2010/main" val="874042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341A1C-B380-F441-884D-40BDA2A41D49}"/>
              </a:ext>
            </a:extLst>
          </p:cNvPr>
          <p:cNvSpPr>
            <a:spLocks noGrp="1"/>
          </p:cNvSpPr>
          <p:nvPr>
            <p:ph type="title"/>
          </p:nvPr>
        </p:nvSpPr>
        <p:spPr>
          <a:xfrm>
            <a:off x="0" y="0"/>
            <a:ext cx="2660073" cy="1922318"/>
          </a:xfrm>
        </p:spPr>
        <p:txBody>
          <a:bodyPr>
            <a:normAutofit fontScale="90000"/>
          </a:bodyPr>
          <a:lstStyle/>
          <a:p>
            <a:pPr algn="l"/>
            <a:r>
              <a:rPr lang="fr-FR" b="1" dirty="0"/>
              <a:t>B) Le(s) pouvoir(s) politique(s)</a:t>
            </a:r>
          </a:p>
        </p:txBody>
      </p:sp>
      <p:pic>
        <p:nvPicPr>
          <p:cNvPr id="7" name="Image 6">
            <a:extLst>
              <a:ext uri="{FF2B5EF4-FFF2-40B4-BE49-F238E27FC236}">
                <a16:creationId xmlns:a16="http://schemas.microsoft.com/office/drawing/2014/main" id="{817B3B5F-2C5F-B861-79DA-DD2E25C96D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8872" y="0"/>
            <a:ext cx="4351735" cy="6834952"/>
          </a:xfrm>
          <a:prstGeom prst="rect">
            <a:avLst/>
          </a:prstGeom>
        </p:spPr>
      </p:pic>
      <p:sp>
        <p:nvSpPr>
          <p:cNvPr id="8" name="ZoneTexte 7">
            <a:extLst>
              <a:ext uri="{FF2B5EF4-FFF2-40B4-BE49-F238E27FC236}">
                <a16:creationId xmlns:a16="http://schemas.microsoft.com/office/drawing/2014/main" id="{DA02E454-74DE-60A5-D051-44624C84965F}"/>
              </a:ext>
            </a:extLst>
          </p:cNvPr>
          <p:cNvSpPr txBox="1"/>
          <p:nvPr/>
        </p:nvSpPr>
        <p:spPr>
          <a:xfrm>
            <a:off x="477982" y="5902037"/>
            <a:ext cx="4018474" cy="1200329"/>
          </a:xfrm>
          <a:prstGeom prst="rect">
            <a:avLst/>
          </a:prstGeom>
          <a:noFill/>
        </p:spPr>
        <p:txBody>
          <a:bodyPr wrap="square" rtlCol="0">
            <a:spAutoFit/>
          </a:bodyPr>
          <a:lstStyle/>
          <a:p>
            <a:pPr algn="r"/>
            <a:r>
              <a:rPr lang="fr-FR" sz="1800" u="sng" kern="100" dirty="0">
                <a:effectLst/>
                <a:latin typeface="Calibri" panose="020F0502020204030204" pitchFamily="34" charset="0"/>
                <a:ea typeface="DengXian" panose="02010600030101010101" pitchFamily="2" charset="-122"/>
                <a:cs typeface="Times New Roman" panose="02020603050405020304" pitchFamily="18" charset="0"/>
              </a:rPr>
              <a:t>Napoléon Ier en costume de sacre</a:t>
            </a:r>
            <a:r>
              <a:rPr lang="fr-FR" sz="1800" kern="100" dirty="0">
                <a:effectLst/>
                <a:latin typeface="Calibri" panose="020F0502020204030204" pitchFamily="34" charset="0"/>
                <a:ea typeface="DengXian" panose="02010600030101010101" pitchFamily="2" charset="-122"/>
                <a:cs typeface="Times New Roman" panose="02020603050405020304" pitchFamily="18" charset="0"/>
              </a:rPr>
              <a:t> par François Gérard, 1805, huile sur toile, 223 cm x 143 cm.</a:t>
            </a:r>
          </a:p>
          <a:p>
            <a:pPr algn="r"/>
            <a:endParaRPr lang="fr-FR" dirty="0"/>
          </a:p>
        </p:txBody>
      </p:sp>
    </p:spTree>
    <p:extLst>
      <p:ext uri="{BB962C8B-B14F-4D97-AF65-F5344CB8AC3E}">
        <p14:creationId xmlns:p14="http://schemas.microsoft.com/office/powerpoint/2010/main" val="1393449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341A1C-B380-F441-884D-40BDA2A41D49}"/>
              </a:ext>
            </a:extLst>
          </p:cNvPr>
          <p:cNvSpPr>
            <a:spLocks noGrp="1"/>
          </p:cNvSpPr>
          <p:nvPr>
            <p:ph type="title"/>
          </p:nvPr>
        </p:nvSpPr>
        <p:spPr>
          <a:xfrm>
            <a:off x="184935" y="53921"/>
            <a:ext cx="8774130" cy="818438"/>
          </a:xfrm>
        </p:spPr>
        <p:txBody>
          <a:bodyPr>
            <a:normAutofit/>
          </a:bodyPr>
          <a:lstStyle/>
          <a:p>
            <a:r>
              <a:rPr lang="fr-FR" b="1" dirty="0"/>
              <a:t>B) Le(s) pouvoir(s) politique(s)</a:t>
            </a:r>
          </a:p>
        </p:txBody>
      </p:sp>
      <p:pic>
        <p:nvPicPr>
          <p:cNvPr id="4" name="Image 3">
            <a:extLst>
              <a:ext uri="{FF2B5EF4-FFF2-40B4-BE49-F238E27FC236}">
                <a16:creationId xmlns:a16="http://schemas.microsoft.com/office/drawing/2014/main" id="{748DBD61-C7FB-AE45-A4F8-411377E265D4}"/>
              </a:ext>
            </a:extLst>
          </p:cNvPr>
          <p:cNvPicPr>
            <a:picLocks noChangeAspect="1"/>
          </p:cNvPicPr>
          <p:nvPr/>
        </p:nvPicPr>
        <p:blipFill>
          <a:blip r:embed="rId2"/>
          <a:srcRect/>
          <a:stretch>
            <a:fillRect/>
          </a:stretch>
        </p:blipFill>
        <p:spPr bwMode="auto">
          <a:xfrm>
            <a:off x="337213" y="1308649"/>
            <a:ext cx="8349587" cy="2120351"/>
          </a:xfrm>
          <a:prstGeom prst="rect">
            <a:avLst/>
          </a:prstGeom>
          <a:noFill/>
          <a:ln w="9525">
            <a:noFill/>
            <a:miter lim="800000"/>
            <a:headEnd/>
            <a:tailEnd/>
          </a:ln>
        </p:spPr>
      </p:pic>
      <p:sp>
        <p:nvSpPr>
          <p:cNvPr id="5" name="Espace réservé du contenu 4">
            <a:extLst>
              <a:ext uri="{FF2B5EF4-FFF2-40B4-BE49-F238E27FC236}">
                <a16:creationId xmlns:a16="http://schemas.microsoft.com/office/drawing/2014/main" id="{51E9EC34-0476-6C48-8C46-2A8FFBDD3028}"/>
              </a:ext>
            </a:extLst>
          </p:cNvPr>
          <p:cNvSpPr>
            <a:spLocks noGrp="1"/>
          </p:cNvSpPr>
          <p:nvPr>
            <p:ph idx="1"/>
          </p:nvPr>
        </p:nvSpPr>
        <p:spPr>
          <a:xfrm>
            <a:off x="626248" y="3616503"/>
            <a:ext cx="8060552" cy="3328827"/>
          </a:xfrm>
        </p:spPr>
        <p:txBody>
          <a:bodyPr>
            <a:normAutofit fontScale="70000" lnSpcReduction="20000"/>
          </a:bodyPr>
          <a:lstStyle/>
          <a:p>
            <a:pPr marL="0" indent="0">
              <a:buNone/>
            </a:pPr>
            <a:r>
              <a:rPr lang="fr-FR" b="1" dirty="0"/>
              <a:t>QUESTIONNER UN DOCUMENT : une représentation du pouvoir </a:t>
            </a:r>
          </a:p>
          <a:p>
            <a:pPr marL="0" indent="0">
              <a:buNone/>
            </a:pPr>
            <a:r>
              <a:rPr lang="fr-FR" dirty="0"/>
              <a:t>- Formez un binôme</a:t>
            </a:r>
          </a:p>
          <a:p>
            <a:pPr marL="0" indent="0" algn="just">
              <a:buNone/>
            </a:pPr>
            <a:r>
              <a:rPr lang="fr-FR" dirty="0"/>
              <a:t>- </a:t>
            </a:r>
            <a:r>
              <a:rPr lang="fr-FR" b="1" dirty="0">
                <a:highlight>
                  <a:srgbClr val="FFFF00"/>
                </a:highlight>
              </a:rPr>
              <a:t>Elaborez</a:t>
            </a:r>
            <a:r>
              <a:rPr lang="fr-FR" dirty="0"/>
              <a:t> </a:t>
            </a:r>
            <a:r>
              <a:rPr lang="fr-FR" i="1" dirty="0"/>
              <a:t>dans un fichier numérique </a:t>
            </a:r>
            <a:r>
              <a:rPr lang="fr-FR" dirty="0">
                <a:highlight>
                  <a:srgbClr val="FFFF00"/>
                </a:highlight>
              </a:rPr>
              <a:t>un questionnaire à destination d’élèves de cycle 3 comportant des questions relevant de la présentation (1), de la description (2) et de l’interprétation (3)</a:t>
            </a:r>
          </a:p>
          <a:p>
            <a:pPr marL="0" indent="0" algn="just">
              <a:buNone/>
            </a:pPr>
            <a:r>
              <a:rPr lang="fr-FR" i="1" dirty="0"/>
              <a:t>- Répondez aux deux questions suivantes si vous avez le temps :</a:t>
            </a:r>
          </a:p>
          <a:p>
            <a:pPr marL="0" indent="0" algn="just">
              <a:buNone/>
            </a:pPr>
            <a:r>
              <a:rPr lang="fr-FR" i="1" dirty="0"/>
              <a:t>Dans quel thème au programme pourriez-vous proposer ce questionnaire ?</a:t>
            </a:r>
          </a:p>
          <a:p>
            <a:pPr marL="0" indent="0" algn="just">
              <a:buNone/>
            </a:pPr>
            <a:r>
              <a:rPr lang="fr-FR" i="1" dirty="0"/>
              <a:t>Quelles compétences ce questionnaire permet-il de travailler </a:t>
            </a:r>
            <a:r>
              <a:rPr lang="fr-FR" dirty="0"/>
              <a:t>? </a:t>
            </a:r>
          </a:p>
        </p:txBody>
      </p:sp>
    </p:spTree>
    <p:extLst>
      <p:ext uri="{BB962C8B-B14F-4D97-AF65-F5344CB8AC3E}">
        <p14:creationId xmlns:p14="http://schemas.microsoft.com/office/powerpoint/2010/main" val="3150442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341A1C-B380-F441-884D-40BDA2A41D49}"/>
              </a:ext>
            </a:extLst>
          </p:cNvPr>
          <p:cNvSpPr>
            <a:spLocks noGrp="1"/>
          </p:cNvSpPr>
          <p:nvPr>
            <p:ph type="title"/>
          </p:nvPr>
        </p:nvSpPr>
        <p:spPr>
          <a:xfrm>
            <a:off x="184935" y="0"/>
            <a:ext cx="8774130" cy="998483"/>
          </a:xfrm>
        </p:spPr>
        <p:txBody>
          <a:bodyPr>
            <a:normAutofit/>
          </a:bodyPr>
          <a:lstStyle/>
          <a:p>
            <a:r>
              <a:rPr lang="fr-FR" b="1" dirty="0"/>
              <a:t>B) Le(s) pouvoir(s) politique(s)</a:t>
            </a:r>
          </a:p>
        </p:txBody>
      </p:sp>
      <p:pic>
        <p:nvPicPr>
          <p:cNvPr id="5" name="Image 3" descr="1792_[Mille_sept_cent_quatre_[...]_ReducReglageNetjpg">
            <a:extLst>
              <a:ext uri="{FF2B5EF4-FFF2-40B4-BE49-F238E27FC236}">
                <a16:creationId xmlns:a16="http://schemas.microsoft.com/office/drawing/2014/main" id="{FAEF322F-87A6-8947-9EA7-19BC47DB746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8516" y="865167"/>
            <a:ext cx="3983318" cy="530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6">
            <a:extLst>
              <a:ext uri="{FF2B5EF4-FFF2-40B4-BE49-F238E27FC236}">
                <a16:creationId xmlns:a16="http://schemas.microsoft.com/office/drawing/2014/main" id="{25C134EB-6E39-5C4C-8EA7-3A57DCDE8BC1}"/>
              </a:ext>
            </a:extLst>
          </p:cNvPr>
          <p:cNvPicPr>
            <a:picLocks noChangeAspect="1"/>
          </p:cNvPicPr>
          <p:nvPr/>
        </p:nvPicPr>
        <p:blipFill>
          <a:blip r:embed="rId3"/>
          <a:stretch>
            <a:fillRect/>
          </a:stretch>
        </p:blipFill>
        <p:spPr>
          <a:xfrm>
            <a:off x="184935" y="919748"/>
            <a:ext cx="3689131" cy="5249356"/>
          </a:xfrm>
          <a:prstGeom prst="rect">
            <a:avLst/>
          </a:prstGeom>
        </p:spPr>
      </p:pic>
      <p:sp>
        <p:nvSpPr>
          <p:cNvPr id="8" name="ZoneTexte 7">
            <a:extLst>
              <a:ext uri="{FF2B5EF4-FFF2-40B4-BE49-F238E27FC236}">
                <a16:creationId xmlns:a16="http://schemas.microsoft.com/office/drawing/2014/main" id="{16457A05-8A99-9246-BF7F-15DD1A375FF9}"/>
              </a:ext>
            </a:extLst>
          </p:cNvPr>
          <p:cNvSpPr txBox="1"/>
          <p:nvPr/>
        </p:nvSpPr>
        <p:spPr>
          <a:xfrm>
            <a:off x="15017" y="6077663"/>
            <a:ext cx="4687614" cy="1077218"/>
          </a:xfrm>
          <a:prstGeom prst="rect">
            <a:avLst/>
          </a:prstGeom>
          <a:noFill/>
        </p:spPr>
        <p:txBody>
          <a:bodyPr wrap="square" rtlCol="0">
            <a:spAutoFit/>
          </a:bodyPr>
          <a:lstStyle/>
          <a:p>
            <a:r>
              <a:rPr lang="fr-FR" sz="1600" u="sng" dirty="0"/>
              <a:t>Louis XIV en costume de sacre</a:t>
            </a:r>
            <a:r>
              <a:rPr lang="fr-FR" sz="1600" dirty="0"/>
              <a:t>, par Hyacinthe Rigaud, 1701, huile sur toile, hauteur : 2,77m, largeur : 1,94m, Château de Versailles et Musée du Louvre à Paris.</a:t>
            </a:r>
          </a:p>
          <a:p>
            <a:endParaRPr lang="fr-FR" sz="1600" dirty="0"/>
          </a:p>
        </p:txBody>
      </p:sp>
      <p:sp>
        <p:nvSpPr>
          <p:cNvPr id="9" name="ZoneTexte 8">
            <a:extLst>
              <a:ext uri="{FF2B5EF4-FFF2-40B4-BE49-F238E27FC236}">
                <a16:creationId xmlns:a16="http://schemas.microsoft.com/office/drawing/2014/main" id="{68B09DAA-39C5-9D48-84E6-E3147632423C}"/>
              </a:ext>
            </a:extLst>
          </p:cNvPr>
          <p:cNvSpPr txBox="1"/>
          <p:nvPr/>
        </p:nvSpPr>
        <p:spPr>
          <a:xfrm>
            <a:off x="4768516" y="6043111"/>
            <a:ext cx="4477406" cy="830997"/>
          </a:xfrm>
          <a:prstGeom prst="rect">
            <a:avLst/>
          </a:prstGeom>
          <a:noFill/>
        </p:spPr>
        <p:txBody>
          <a:bodyPr wrap="square" rtlCol="0">
            <a:spAutoFit/>
          </a:bodyPr>
          <a:lstStyle/>
          <a:p>
            <a:r>
              <a:rPr lang="fr-FR" sz="1600" dirty="0"/>
              <a:t>Affiche pour le centenaire de la République, Imprimerie </a:t>
            </a:r>
            <a:r>
              <a:rPr lang="fr-FR" sz="1600" dirty="0" err="1"/>
              <a:t>Pichot</a:t>
            </a:r>
            <a:r>
              <a:rPr lang="fr-FR" sz="1600" dirty="0"/>
              <a:t>, 1892, Paris, Bibliothèque nationale de France (</a:t>
            </a:r>
            <a:r>
              <a:rPr lang="fr-FR" sz="1600" dirty="0" err="1"/>
              <a:t>BnF</a:t>
            </a:r>
            <a:r>
              <a:rPr lang="fr-FR" sz="1600" dirty="0"/>
              <a:t>), 1m40 sur 1 m.</a:t>
            </a:r>
          </a:p>
        </p:txBody>
      </p:sp>
    </p:spTree>
    <p:extLst>
      <p:ext uri="{BB962C8B-B14F-4D97-AF65-F5344CB8AC3E}">
        <p14:creationId xmlns:p14="http://schemas.microsoft.com/office/powerpoint/2010/main" val="948055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341A1C-B380-F441-884D-40BDA2A41D49}"/>
              </a:ext>
            </a:extLst>
          </p:cNvPr>
          <p:cNvSpPr>
            <a:spLocks noGrp="1"/>
          </p:cNvSpPr>
          <p:nvPr>
            <p:ph type="title"/>
          </p:nvPr>
        </p:nvSpPr>
        <p:spPr>
          <a:xfrm>
            <a:off x="0" y="0"/>
            <a:ext cx="2660073" cy="1922318"/>
          </a:xfrm>
        </p:spPr>
        <p:txBody>
          <a:bodyPr>
            <a:normAutofit fontScale="90000"/>
          </a:bodyPr>
          <a:lstStyle/>
          <a:p>
            <a:pPr algn="l"/>
            <a:r>
              <a:rPr lang="fr-FR" b="1" dirty="0"/>
              <a:t>B) Le(s) pouvoir(s) politique(s)</a:t>
            </a:r>
          </a:p>
        </p:txBody>
      </p:sp>
      <p:sp>
        <p:nvSpPr>
          <p:cNvPr id="8" name="ZoneTexte 7">
            <a:extLst>
              <a:ext uri="{FF2B5EF4-FFF2-40B4-BE49-F238E27FC236}">
                <a16:creationId xmlns:a16="http://schemas.microsoft.com/office/drawing/2014/main" id="{DA02E454-74DE-60A5-D051-44624C84965F}"/>
              </a:ext>
            </a:extLst>
          </p:cNvPr>
          <p:cNvSpPr txBox="1"/>
          <p:nvPr/>
        </p:nvSpPr>
        <p:spPr>
          <a:xfrm>
            <a:off x="1132608" y="5902037"/>
            <a:ext cx="3363847" cy="1200329"/>
          </a:xfrm>
          <a:prstGeom prst="rect">
            <a:avLst/>
          </a:prstGeom>
          <a:noFill/>
        </p:spPr>
        <p:txBody>
          <a:bodyPr wrap="square" rtlCol="0">
            <a:spAutoFit/>
          </a:bodyPr>
          <a:lstStyle/>
          <a:p>
            <a:pPr algn="r"/>
            <a:r>
              <a:rPr lang="fr-FR" sz="1800" u="sng" kern="100" dirty="0">
                <a:effectLst/>
                <a:latin typeface="Times New Roman" panose="02020603050405020304" pitchFamily="18" charset="0"/>
                <a:ea typeface="DengXian" panose="02010600030101010101" pitchFamily="2" charset="-122"/>
                <a:cs typeface="Times New Roman" panose="02020603050405020304" pitchFamily="18" charset="0"/>
              </a:rPr>
              <a:t>Triomphe de la République</a:t>
            </a:r>
            <a:r>
              <a:rPr lang="fr-FR" sz="1800" kern="100" dirty="0">
                <a:effectLst/>
                <a:latin typeface="Times New Roman" panose="02020603050405020304" pitchFamily="18" charset="0"/>
                <a:ea typeface="DengXian" panose="02010600030101010101" pitchFamily="2" charset="-122"/>
                <a:cs typeface="Times New Roman" panose="02020603050405020304" pitchFamily="18" charset="0"/>
              </a:rPr>
              <a:t>, lithographie coloriée, anonyme, 46 x 30 cm, 1875.</a:t>
            </a:r>
            <a:endParaRPr lang="fr-FR" sz="1800" kern="100" dirty="0">
              <a:effectLst/>
              <a:latin typeface="Calibri" panose="020F0502020204030204" pitchFamily="34" charset="0"/>
              <a:ea typeface="DengXian" panose="02010600030101010101" pitchFamily="2" charset="-122"/>
              <a:cs typeface="Times New Roman" panose="02020603050405020304" pitchFamily="18" charset="0"/>
            </a:endParaRPr>
          </a:p>
          <a:p>
            <a:pPr algn="r"/>
            <a:endParaRPr lang="fr-FR" dirty="0"/>
          </a:p>
        </p:txBody>
      </p:sp>
      <p:pic>
        <p:nvPicPr>
          <p:cNvPr id="3" name="Image 2">
            <a:extLst>
              <a:ext uri="{FF2B5EF4-FFF2-40B4-BE49-F238E27FC236}">
                <a16:creationId xmlns:a16="http://schemas.microsoft.com/office/drawing/2014/main" id="{5E35D0C0-4B31-BE37-9667-44694C5981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0678" y="0"/>
            <a:ext cx="4607385" cy="6858000"/>
          </a:xfrm>
          <a:prstGeom prst="rect">
            <a:avLst/>
          </a:prstGeom>
        </p:spPr>
      </p:pic>
    </p:spTree>
    <p:extLst>
      <p:ext uri="{BB962C8B-B14F-4D97-AF65-F5344CB8AC3E}">
        <p14:creationId xmlns:p14="http://schemas.microsoft.com/office/powerpoint/2010/main" val="3979673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6DB497-CB30-7A43-BD3A-AAA81AF5E911}"/>
              </a:ext>
            </a:extLst>
          </p:cNvPr>
          <p:cNvSpPr>
            <a:spLocks noGrp="1"/>
          </p:cNvSpPr>
          <p:nvPr>
            <p:ph type="title"/>
          </p:nvPr>
        </p:nvSpPr>
        <p:spPr>
          <a:xfrm>
            <a:off x="457200" y="0"/>
            <a:ext cx="8229600" cy="1019906"/>
          </a:xfrm>
        </p:spPr>
        <p:txBody>
          <a:bodyPr/>
          <a:lstStyle/>
          <a:p>
            <a:r>
              <a:rPr lang="fr-FR" dirty="0"/>
              <a:t>Le calendrier du S1-S7</a:t>
            </a:r>
          </a:p>
        </p:txBody>
      </p:sp>
      <p:sp>
        <p:nvSpPr>
          <p:cNvPr id="4" name="Espace réservé du contenu 3">
            <a:extLst>
              <a:ext uri="{FF2B5EF4-FFF2-40B4-BE49-F238E27FC236}">
                <a16:creationId xmlns:a16="http://schemas.microsoft.com/office/drawing/2014/main" id="{AFD9835E-F3E3-8DF6-A114-D515BF769D64}"/>
              </a:ext>
            </a:extLst>
          </p:cNvPr>
          <p:cNvSpPr>
            <a:spLocks noGrp="1"/>
          </p:cNvSpPr>
          <p:nvPr>
            <p:ph idx="1"/>
          </p:nvPr>
        </p:nvSpPr>
        <p:spPr/>
        <p:txBody>
          <a:bodyPr/>
          <a:lstStyle/>
          <a:p>
            <a:endParaRPr lang="fr-FR"/>
          </a:p>
        </p:txBody>
      </p:sp>
      <p:graphicFrame>
        <p:nvGraphicFramePr>
          <p:cNvPr id="5" name="Espace réservé du contenu 5">
            <a:extLst>
              <a:ext uri="{FF2B5EF4-FFF2-40B4-BE49-F238E27FC236}">
                <a16:creationId xmlns:a16="http://schemas.microsoft.com/office/drawing/2014/main" id="{1E441A0C-3282-5695-4C73-D4E33812B95B}"/>
              </a:ext>
            </a:extLst>
          </p:cNvPr>
          <p:cNvGraphicFramePr>
            <a:graphicFrameLocks/>
          </p:cNvGraphicFramePr>
          <p:nvPr>
            <p:extLst>
              <p:ext uri="{D42A27DB-BD31-4B8C-83A1-F6EECF244321}">
                <p14:modId xmlns:p14="http://schemas.microsoft.com/office/powerpoint/2010/main" val="1129210827"/>
              </p:ext>
            </p:extLst>
          </p:nvPr>
        </p:nvGraphicFramePr>
        <p:xfrm>
          <a:off x="380143" y="903766"/>
          <a:ext cx="8229600" cy="5809941"/>
        </p:xfrm>
        <a:graphic>
          <a:graphicData uri="http://schemas.openxmlformats.org/drawingml/2006/table">
            <a:tbl>
              <a:tblPr firstRow="1" firstCol="1" bandRow="1">
                <a:tableStyleId>{5C22544A-7EE6-4342-B048-85BDC9FD1C3A}</a:tableStyleId>
              </a:tblPr>
              <a:tblGrid>
                <a:gridCol w="756025">
                  <a:extLst>
                    <a:ext uri="{9D8B030D-6E8A-4147-A177-3AD203B41FA5}">
                      <a16:colId xmlns:a16="http://schemas.microsoft.com/office/drawing/2014/main" val="3674290312"/>
                    </a:ext>
                  </a:extLst>
                </a:gridCol>
                <a:gridCol w="2279695">
                  <a:extLst>
                    <a:ext uri="{9D8B030D-6E8A-4147-A177-3AD203B41FA5}">
                      <a16:colId xmlns:a16="http://schemas.microsoft.com/office/drawing/2014/main" val="1158433555"/>
                    </a:ext>
                  </a:extLst>
                </a:gridCol>
                <a:gridCol w="2538370">
                  <a:extLst>
                    <a:ext uri="{9D8B030D-6E8A-4147-A177-3AD203B41FA5}">
                      <a16:colId xmlns:a16="http://schemas.microsoft.com/office/drawing/2014/main" val="2325470888"/>
                    </a:ext>
                  </a:extLst>
                </a:gridCol>
                <a:gridCol w="1319507">
                  <a:extLst>
                    <a:ext uri="{9D8B030D-6E8A-4147-A177-3AD203B41FA5}">
                      <a16:colId xmlns:a16="http://schemas.microsoft.com/office/drawing/2014/main" val="584922829"/>
                    </a:ext>
                  </a:extLst>
                </a:gridCol>
                <a:gridCol w="1336003">
                  <a:extLst>
                    <a:ext uri="{9D8B030D-6E8A-4147-A177-3AD203B41FA5}">
                      <a16:colId xmlns:a16="http://schemas.microsoft.com/office/drawing/2014/main" val="1713835432"/>
                    </a:ext>
                  </a:extLst>
                </a:gridCol>
              </a:tblGrid>
              <a:tr h="298958">
                <a:tc>
                  <a:txBody>
                    <a:bodyPr/>
                    <a:lstStyle/>
                    <a:p>
                      <a:pPr algn="just"/>
                      <a:r>
                        <a:rPr lang="fr-FR" sz="1200" dirty="0">
                          <a:effectLst/>
                        </a:rPr>
                        <a:t> </a:t>
                      </a:r>
                      <a:endParaRPr lang="fr-FR" sz="12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600" dirty="0">
                          <a:effectLst/>
                        </a:rPr>
                        <a:t>Thématiques</a:t>
                      </a:r>
                      <a:endParaRPr lang="fr-FR" sz="16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600" dirty="0">
                          <a:effectLst/>
                        </a:rPr>
                        <a:t>Contenus/Programmes</a:t>
                      </a:r>
                      <a:endParaRPr lang="fr-FR" sz="16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ctr"/>
                      <a:r>
                        <a:rPr lang="fr-FR" sz="1600" dirty="0">
                          <a:effectLst/>
                        </a:rPr>
                        <a:t>M1 A</a:t>
                      </a:r>
                      <a:endParaRPr lang="fr-FR" sz="16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ctr"/>
                      <a:r>
                        <a:rPr lang="fr-FR" sz="1600" dirty="0">
                          <a:effectLst/>
                        </a:rPr>
                        <a:t>M1 B</a:t>
                      </a:r>
                      <a:endParaRPr lang="fr-FR" sz="16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687844902"/>
                  </a:ext>
                </a:extLst>
              </a:tr>
              <a:tr h="507323">
                <a:tc>
                  <a:txBody>
                    <a:bodyPr/>
                    <a:lstStyle/>
                    <a:p>
                      <a:pPr algn="just"/>
                      <a:r>
                        <a:rPr lang="fr-FR" sz="1600" dirty="0">
                          <a:solidFill>
                            <a:schemeClr val="bg1"/>
                          </a:solidFill>
                          <a:effectLst/>
                        </a:rPr>
                        <a:t>TD1</a:t>
                      </a:r>
                      <a:endParaRPr lang="fr-FR" sz="1600" dirty="0">
                        <a:solidFill>
                          <a:schemeClr val="bg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600" b="0" dirty="0">
                          <a:effectLst/>
                        </a:rPr>
                        <a:t>Le repérage dans le temps</a:t>
                      </a:r>
                      <a:endParaRPr lang="fr-FR" sz="1600" b="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600" b="0" dirty="0">
                          <a:effectLst/>
                        </a:rPr>
                        <a:t>Dates, périodes</a:t>
                      </a:r>
                      <a:endParaRPr lang="fr-FR" sz="1600" b="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600" b="0" dirty="0">
                          <a:effectLst/>
                        </a:rPr>
                        <a:t>4/09/2023</a:t>
                      </a:r>
                    </a:p>
                    <a:p>
                      <a:pPr algn="just"/>
                      <a:r>
                        <a:rPr lang="fr-FR" sz="1600" b="0" dirty="0">
                          <a:effectLst/>
                        </a:rPr>
                        <a:t>AprèsMidi1</a:t>
                      </a:r>
                      <a:endParaRPr lang="fr-FR" sz="1600" b="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600" b="0" dirty="0">
                          <a:effectLst/>
                        </a:rPr>
                        <a:t>4/09/2023</a:t>
                      </a:r>
                    </a:p>
                    <a:p>
                      <a:pPr algn="just"/>
                      <a:r>
                        <a:rPr lang="fr-FR" sz="1600" b="0" dirty="0">
                          <a:effectLst/>
                        </a:rPr>
                        <a:t>AprèsMidi2</a:t>
                      </a:r>
                      <a:endParaRPr lang="fr-FR" sz="1600" b="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239051723"/>
                  </a:ext>
                </a:extLst>
              </a:tr>
              <a:tr h="498763">
                <a:tc>
                  <a:txBody>
                    <a:bodyPr/>
                    <a:lstStyle/>
                    <a:p>
                      <a:pPr algn="just"/>
                      <a:r>
                        <a:rPr lang="fr-FR" sz="1600" dirty="0">
                          <a:solidFill>
                            <a:schemeClr val="bg1"/>
                          </a:solidFill>
                          <a:effectLst/>
                        </a:rPr>
                        <a:t>TD2</a:t>
                      </a:r>
                      <a:endParaRPr lang="fr-FR" sz="1600" dirty="0">
                        <a:solidFill>
                          <a:schemeClr val="bg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600" b="0" dirty="0">
                          <a:effectLst/>
                        </a:rPr>
                        <a:t>Les traces</a:t>
                      </a:r>
                      <a:endParaRPr lang="fr-FR" sz="1600" b="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600" b="0" dirty="0">
                          <a:effectLst/>
                        </a:rPr>
                        <a:t>Préhistoire, Gaulois, Gallo-romains</a:t>
                      </a:r>
                      <a:endParaRPr lang="fr-FR" sz="1600" b="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600" b="0" dirty="0">
                          <a:effectLst/>
                        </a:rPr>
                        <a:t>20/09/2023</a:t>
                      </a:r>
                    </a:p>
                    <a:p>
                      <a:pPr algn="just"/>
                      <a:r>
                        <a:rPr lang="fr-FR" sz="1600" b="0" dirty="0">
                          <a:effectLst/>
                        </a:rPr>
                        <a:t>Matin2</a:t>
                      </a:r>
                      <a:endParaRPr lang="fr-FR" sz="1600" b="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600" b="0" dirty="0">
                          <a:effectLst/>
                        </a:rPr>
                        <a:t>20/09/2023</a:t>
                      </a:r>
                    </a:p>
                    <a:p>
                      <a:pPr algn="just"/>
                      <a:r>
                        <a:rPr lang="fr-FR" sz="1600" b="0" dirty="0">
                          <a:effectLst/>
                        </a:rPr>
                        <a:t>AprèsMidi1</a:t>
                      </a:r>
                      <a:endParaRPr lang="fr-FR" sz="1600" b="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704764638"/>
                  </a:ext>
                </a:extLst>
              </a:tr>
              <a:tr h="52251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600" dirty="0">
                          <a:solidFill>
                            <a:schemeClr val="bg1"/>
                          </a:solidFill>
                          <a:effectLst/>
                        </a:rPr>
                        <a:t> TD3</a:t>
                      </a:r>
                      <a:endParaRPr lang="fr-FR" sz="1600" dirty="0">
                        <a:solidFill>
                          <a:schemeClr val="bg1"/>
                        </a:solidFill>
                        <a:effectLst/>
                        <a:latin typeface="Calibri" panose="020F0502020204030204" pitchFamily="34" charset="0"/>
                        <a:ea typeface="DengXian" panose="02010600030101010101" pitchFamily="2" charset="-122"/>
                        <a:cs typeface="Times New Roman" panose="02020603050405020304" pitchFamily="18" charset="0"/>
                      </a:endParaRPr>
                    </a:p>
                    <a:p>
                      <a:endParaRPr lang="fr-FR" sz="16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600" b="0" dirty="0">
                          <a:effectLst/>
                        </a:rPr>
                        <a:t>Les modes de vie et leur évolution</a:t>
                      </a:r>
                      <a:endParaRPr lang="fr-FR" sz="1600" b="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600" b="0" i="1" dirty="0">
                          <a:effectLst/>
                        </a:rPr>
                        <a:t>Seigneurs et paysans</a:t>
                      </a:r>
                    </a:p>
                    <a:p>
                      <a:pPr algn="just"/>
                      <a:r>
                        <a:rPr lang="fr-FR" sz="1600" b="0" dirty="0">
                          <a:effectLst/>
                        </a:rPr>
                        <a:t>L'âge industriel</a:t>
                      </a:r>
                      <a:endParaRPr lang="fr-FR" sz="1600" b="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600" b="0" dirty="0">
                          <a:effectLst/>
                        </a:rPr>
                        <a:t>2/10/2022</a:t>
                      </a:r>
                    </a:p>
                    <a:p>
                      <a:pPr marL="0" marR="0" lvl="0" indent="0" algn="just" defTabSz="457200" rtl="0" eaLnBrk="1" fontAlgn="auto" latinLnBrk="0" hangingPunct="1">
                        <a:lnSpc>
                          <a:spcPct val="100000"/>
                        </a:lnSpc>
                        <a:spcBef>
                          <a:spcPts val="0"/>
                        </a:spcBef>
                        <a:spcAft>
                          <a:spcPts val="0"/>
                        </a:spcAft>
                        <a:buClrTx/>
                        <a:buSzTx/>
                        <a:buFontTx/>
                        <a:buNone/>
                        <a:tabLst/>
                        <a:defRPr/>
                      </a:pPr>
                      <a:r>
                        <a:rPr lang="fr-FR" sz="1600" b="0" dirty="0">
                          <a:effectLst/>
                        </a:rPr>
                        <a:t>Après-Midi1</a:t>
                      </a:r>
                      <a:endParaRPr lang="fr-FR" sz="1600" b="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600" b="0" dirty="0">
                          <a:effectLst/>
                        </a:rPr>
                        <a:t>2/10/2022</a:t>
                      </a:r>
                    </a:p>
                    <a:p>
                      <a:pPr algn="just"/>
                      <a:r>
                        <a:rPr lang="fr-FR" sz="1600" b="0" dirty="0">
                          <a:effectLst/>
                        </a:rPr>
                        <a:t>Après-Midi2</a:t>
                      </a:r>
                      <a:endParaRPr lang="fr-FR" sz="1600" b="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190252912"/>
                  </a:ext>
                </a:extLst>
              </a:tr>
              <a:tr h="522515">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fr-FR" sz="1600" dirty="0">
                          <a:solidFill>
                            <a:srgbClr val="FFC000"/>
                          </a:solidFill>
                          <a:effectLst/>
                        </a:rPr>
                        <a:t>CM1</a:t>
                      </a:r>
                      <a:endParaRPr lang="fr-FR" sz="1600" dirty="0">
                        <a:solidFill>
                          <a:srgbClr val="FFC00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600" dirty="0">
                          <a:solidFill>
                            <a:srgbClr val="0432FF"/>
                          </a:solidFill>
                          <a:effectLst/>
                        </a:rPr>
                        <a:t>L'histoire et son enseignement</a:t>
                      </a:r>
                      <a:endParaRPr lang="fr-FR" sz="1600" dirty="0">
                        <a:solidFill>
                          <a:srgbClr val="0432FF"/>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600" dirty="0">
                          <a:effectLst/>
                        </a:rPr>
                        <a:t> </a:t>
                      </a:r>
                      <a:endParaRPr lang="fr-FR" sz="16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600" dirty="0">
                          <a:solidFill>
                            <a:srgbClr val="0432FF"/>
                          </a:solidFill>
                          <a:effectLst/>
                        </a:rPr>
                        <a:t>4/10/2023</a:t>
                      </a:r>
                    </a:p>
                    <a:p>
                      <a:pPr algn="just"/>
                      <a:r>
                        <a:rPr lang="fr-FR" sz="1600" dirty="0">
                          <a:solidFill>
                            <a:srgbClr val="0432FF"/>
                          </a:solidFill>
                          <a:effectLst/>
                        </a:rPr>
                        <a:t>Matin1</a:t>
                      </a:r>
                      <a:endParaRPr lang="fr-FR" sz="1600" dirty="0">
                        <a:solidFill>
                          <a:srgbClr val="0432FF"/>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600" dirty="0">
                          <a:solidFill>
                            <a:srgbClr val="0432FF"/>
                          </a:solidFill>
                          <a:effectLst/>
                        </a:rPr>
                        <a:t>4/10/2023</a:t>
                      </a:r>
                    </a:p>
                    <a:p>
                      <a:pPr algn="just"/>
                      <a:r>
                        <a:rPr lang="fr-FR" sz="1600" dirty="0">
                          <a:solidFill>
                            <a:srgbClr val="0432FF"/>
                          </a:solidFill>
                          <a:effectLst/>
                        </a:rPr>
                        <a:t>Matin1</a:t>
                      </a:r>
                      <a:endParaRPr lang="fr-FR" sz="1600" dirty="0">
                        <a:solidFill>
                          <a:srgbClr val="0432FF"/>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904834745"/>
                  </a:ext>
                </a:extLst>
              </a:tr>
              <a:tr h="510639">
                <a:tc>
                  <a:txBody>
                    <a:bodyPr/>
                    <a:lstStyle/>
                    <a:p>
                      <a:pPr algn="just"/>
                      <a:endParaRPr lang="fr-FR" sz="16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6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RENDEZ-VOUS DE L’HISTOIRE DE BLOIS</a:t>
                      </a:r>
                    </a:p>
                  </a:txBody>
                  <a:tcPr marL="68580" marR="68580" marT="0" marB="0"/>
                </a:tc>
                <a:tc>
                  <a:txBody>
                    <a:bodyPr/>
                    <a:lstStyle/>
                    <a:p>
                      <a:pPr algn="just"/>
                      <a:r>
                        <a:rPr lang="fr-FR" sz="16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Thème : les vivants et les morts</a:t>
                      </a:r>
                    </a:p>
                  </a:txBody>
                  <a:tcPr marL="68580" marR="68580" marT="0" marB="0"/>
                </a:tc>
                <a:tc>
                  <a:txBody>
                    <a:bodyPr/>
                    <a:lstStyle/>
                    <a:p>
                      <a:pPr algn="just"/>
                      <a:r>
                        <a:rPr lang="fr-FR" sz="16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V 6/10/2023</a:t>
                      </a:r>
                    </a:p>
                  </a:txBody>
                  <a:tcPr marL="68580" marR="68580" marT="0" marB="0"/>
                </a:tc>
                <a:tc>
                  <a:txBody>
                    <a:bodyPr/>
                    <a:lstStyle/>
                    <a:p>
                      <a:pPr algn="just"/>
                      <a:r>
                        <a:rPr lang="fr-FR" sz="16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JOURNEE</a:t>
                      </a:r>
                    </a:p>
                  </a:txBody>
                  <a:tcPr marL="68580" marR="68580" marT="0" marB="0"/>
                </a:tc>
                <a:extLst>
                  <a:ext uri="{0D108BD9-81ED-4DB2-BD59-A6C34878D82A}">
                    <a16:rowId xmlns:a16="http://schemas.microsoft.com/office/drawing/2014/main" val="2709766512"/>
                  </a:ext>
                </a:extLst>
              </a:tr>
              <a:tr h="760020">
                <a:tc>
                  <a:txBody>
                    <a:bodyPr/>
                    <a:lstStyle/>
                    <a:p>
                      <a:pPr algn="just"/>
                      <a:r>
                        <a:rPr lang="fr-FR" sz="1600" dirty="0">
                          <a:solidFill>
                            <a:srgbClr val="FFFF00"/>
                          </a:solidFill>
                          <a:effectLst/>
                        </a:rPr>
                        <a:t>TD4</a:t>
                      </a:r>
                      <a:endParaRPr lang="fr-FR" sz="1600" dirty="0">
                        <a:solidFill>
                          <a:srgbClr val="FFFF0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600" b="1" dirty="0">
                          <a:effectLst/>
                        </a:rPr>
                        <a:t>Le pouvoir politique (organisation, idéologie, symboles)</a:t>
                      </a:r>
                      <a:endParaRPr lang="fr-FR" sz="16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600" b="1" dirty="0">
                          <a:effectLst/>
                        </a:rPr>
                        <a:t>Louis XIV</a:t>
                      </a:r>
                    </a:p>
                    <a:p>
                      <a:pPr algn="just"/>
                      <a:r>
                        <a:rPr lang="fr-FR" sz="1600" b="1" dirty="0">
                          <a:effectLst/>
                        </a:rPr>
                        <a:t>La Rév </a:t>
                      </a:r>
                      <a:r>
                        <a:rPr lang="fr-FR" sz="1600" b="1" dirty="0" err="1">
                          <a:effectLst/>
                        </a:rPr>
                        <a:t>fr.</a:t>
                      </a:r>
                      <a:r>
                        <a:rPr lang="fr-FR" sz="1600" b="1" dirty="0">
                          <a:effectLst/>
                        </a:rPr>
                        <a:t> et le Ier Empire</a:t>
                      </a:r>
                    </a:p>
                    <a:p>
                      <a:pPr algn="just"/>
                      <a:r>
                        <a:rPr lang="fr-FR" sz="1600" b="1" dirty="0">
                          <a:effectLst/>
                        </a:rPr>
                        <a:t>Le temps de la République</a:t>
                      </a:r>
                      <a:endParaRPr lang="fr-FR" sz="16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600" b="1" dirty="0">
                          <a:effectLst/>
                        </a:rPr>
                        <a:t>8/11/2023</a:t>
                      </a:r>
                    </a:p>
                    <a:p>
                      <a:pPr marL="0" marR="0" lvl="0" indent="0" algn="just" defTabSz="457200" rtl="0" eaLnBrk="1" fontAlgn="auto" latinLnBrk="0" hangingPunct="1">
                        <a:lnSpc>
                          <a:spcPct val="100000"/>
                        </a:lnSpc>
                        <a:spcBef>
                          <a:spcPts val="0"/>
                        </a:spcBef>
                        <a:spcAft>
                          <a:spcPts val="0"/>
                        </a:spcAft>
                        <a:buClrTx/>
                        <a:buSzTx/>
                        <a:buFontTx/>
                        <a:buNone/>
                        <a:tabLst/>
                        <a:defRPr/>
                      </a:pPr>
                      <a:r>
                        <a:rPr lang="fr-FR" sz="1600" b="1" dirty="0">
                          <a:effectLst/>
                        </a:rPr>
                        <a:t>Matin1</a:t>
                      </a:r>
                      <a:endParaRPr lang="fr-FR" sz="16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600" b="1" dirty="0">
                          <a:effectLst/>
                        </a:rPr>
                        <a:t>8/11/2023</a:t>
                      </a:r>
                    </a:p>
                    <a:p>
                      <a:pPr marL="0" marR="0" lvl="0" indent="0" algn="just" defTabSz="457200" rtl="0" eaLnBrk="1" fontAlgn="auto" latinLnBrk="0" hangingPunct="1">
                        <a:lnSpc>
                          <a:spcPct val="100000"/>
                        </a:lnSpc>
                        <a:spcBef>
                          <a:spcPts val="0"/>
                        </a:spcBef>
                        <a:spcAft>
                          <a:spcPts val="0"/>
                        </a:spcAft>
                        <a:buClrTx/>
                        <a:buSzTx/>
                        <a:buFontTx/>
                        <a:buNone/>
                        <a:tabLst/>
                        <a:defRPr/>
                      </a:pPr>
                      <a:r>
                        <a:rPr lang="fr-FR" sz="1600" b="1" dirty="0">
                          <a:effectLst/>
                        </a:rPr>
                        <a:t>Matin2</a:t>
                      </a:r>
                      <a:endParaRPr lang="fr-FR" sz="16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4291007441"/>
                  </a:ext>
                </a:extLst>
              </a:tr>
              <a:tr h="534390">
                <a:tc>
                  <a:txBody>
                    <a:bodyPr/>
                    <a:lstStyle/>
                    <a:p>
                      <a:pPr algn="just"/>
                      <a:r>
                        <a:rPr lang="fr-FR" sz="1600">
                          <a:effectLst/>
                        </a:rPr>
                        <a:t>TD5</a:t>
                      </a:r>
                      <a:endParaRPr lang="fr-FR" sz="16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600" dirty="0">
                          <a:effectLst/>
                        </a:rPr>
                        <a:t>Le fait religieux et la laïcité</a:t>
                      </a:r>
                      <a:endParaRPr lang="fr-FR" sz="16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600" dirty="0">
                          <a:effectLst/>
                        </a:rPr>
                        <a:t>Louis IX, Henri IV</a:t>
                      </a:r>
                    </a:p>
                    <a:p>
                      <a:pPr algn="just"/>
                      <a:r>
                        <a:rPr lang="fr-FR" sz="1600" dirty="0">
                          <a:effectLst/>
                        </a:rPr>
                        <a:t>L'école de Jules Ferry</a:t>
                      </a:r>
                      <a:endParaRPr lang="fr-FR" sz="16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600" dirty="0">
                          <a:effectLst/>
                        </a:rPr>
                        <a:t>22/11/2023</a:t>
                      </a:r>
                    </a:p>
                    <a:p>
                      <a:pPr marL="0" marR="0" lvl="0" indent="0" algn="just" defTabSz="457200" rtl="0" eaLnBrk="1" fontAlgn="auto" latinLnBrk="0" hangingPunct="1">
                        <a:lnSpc>
                          <a:spcPct val="100000"/>
                        </a:lnSpc>
                        <a:spcBef>
                          <a:spcPts val="0"/>
                        </a:spcBef>
                        <a:spcAft>
                          <a:spcPts val="0"/>
                        </a:spcAft>
                        <a:buClrTx/>
                        <a:buSzTx/>
                        <a:buFontTx/>
                        <a:buNone/>
                        <a:tabLst/>
                        <a:defRPr/>
                      </a:pPr>
                      <a:r>
                        <a:rPr lang="fr-FR" sz="1600" dirty="0">
                          <a:effectLst/>
                        </a:rPr>
                        <a:t>Matin1</a:t>
                      </a:r>
                      <a:endParaRPr lang="fr-FR" sz="16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600" dirty="0">
                          <a:effectLst/>
                        </a:rPr>
                        <a:t>22/11/2023</a:t>
                      </a:r>
                    </a:p>
                    <a:p>
                      <a:pPr algn="just"/>
                      <a:r>
                        <a:rPr lang="fr-FR" sz="1600" dirty="0">
                          <a:effectLst/>
                        </a:rPr>
                        <a:t>Matin2</a:t>
                      </a:r>
                      <a:endParaRPr lang="fr-FR" sz="16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872425104"/>
                  </a:ext>
                </a:extLst>
              </a:tr>
              <a:tr h="546265">
                <a:tc>
                  <a:txBody>
                    <a:bodyPr/>
                    <a:lstStyle/>
                    <a:p>
                      <a:pPr algn="just"/>
                      <a:r>
                        <a:rPr lang="fr-FR" sz="1600">
                          <a:effectLst/>
                        </a:rPr>
                        <a:t>TD6</a:t>
                      </a:r>
                      <a:endParaRPr lang="fr-FR" sz="16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600" dirty="0">
                          <a:effectLst/>
                        </a:rPr>
                        <a:t>Les violences</a:t>
                      </a:r>
                      <a:endParaRPr lang="fr-FR" sz="16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600">
                          <a:effectLst/>
                        </a:rPr>
                        <a:t>La France dans les deux guerres mondiales</a:t>
                      </a:r>
                      <a:endParaRPr lang="fr-FR" sz="16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600" dirty="0">
                          <a:effectLst/>
                        </a:rPr>
                        <a:t>6/12/2023</a:t>
                      </a:r>
                    </a:p>
                    <a:p>
                      <a:pPr algn="just"/>
                      <a:r>
                        <a:rPr lang="fr-FR" sz="1600" dirty="0">
                          <a:effectLst/>
                        </a:rPr>
                        <a:t>Matin2</a:t>
                      </a:r>
                      <a:endParaRPr lang="fr-FR" sz="16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600" dirty="0">
                          <a:effectLst/>
                        </a:rPr>
                        <a:t>6/12/2023</a:t>
                      </a:r>
                    </a:p>
                    <a:p>
                      <a:pPr algn="just"/>
                      <a:r>
                        <a:rPr lang="fr-FR" sz="1600" dirty="0">
                          <a:effectLst/>
                        </a:rPr>
                        <a:t>Matin2</a:t>
                      </a:r>
                      <a:endParaRPr lang="fr-FR" sz="16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265988930"/>
                  </a:ext>
                </a:extLst>
              </a:tr>
              <a:tr h="510639">
                <a:tc>
                  <a:txBody>
                    <a:bodyPr/>
                    <a:lstStyle/>
                    <a:p>
                      <a:pPr algn="just"/>
                      <a:r>
                        <a:rPr lang="fr-FR" sz="1600" dirty="0">
                          <a:solidFill>
                            <a:srgbClr val="FFC000"/>
                          </a:solidFill>
                          <a:effectLst/>
                        </a:rPr>
                        <a:t>CM2</a:t>
                      </a:r>
                      <a:endParaRPr lang="fr-FR" sz="1600" dirty="0">
                        <a:solidFill>
                          <a:srgbClr val="FFC00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600" dirty="0">
                          <a:solidFill>
                            <a:srgbClr val="0432FF"/>
                          </a:solidFill>
                          <a:effectLst/>
                        </a:rPr>
                        <a:t>La géographie et son enseignement</a:t>
                      </a:r>
                      <a:endParaRPr lang="fr-FR" sz="1600" dirty="0">
                        <a:solidFill>
                          <a:srgbClr val="0432FF"/>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600" dirty="0">
                          <a:effectLst/>
                        </a:rPr>
                        <a:t> </a:t>
                      </a:r>
                      <a:endParaRPr lang="fr-FR" sz="16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600" dirty="0">
                          <a:solidFill>
                            <a:srgbClr val="0432FF"/>
                          </a:solidFill>
                          <a:effectLst/>
                        </a:rPr>
                        <a:t>15/12/2023</a:t>
                      </a:r>
                    </a:p>
                    <a:p>
                      <a:pPr algn="just"/>
                      <a:r>
                        <a:rPr lang="fr-FR" sz="1600" dirty="0">
                          <a:solidFill>
                            <a:srgbClr val="0432FF"/>
                          </a:solidFill>
                          <a:effectLst/>
                        </a:rPr>
                        <a:t>Matin1</a:t>
                      </a:r>
                      <a:endParaRPr lang="fr-FR" sz="1600" dirty="0">
                        <a:solidFill>
                          <a:srgbClr val="0432FF"/>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600" dirty="0">
                          <a:solidFill>
                            <a:srgbClr val="0432FF"/>
                          </a:solidFill>
                          <a:effectLst/>
                        </a:rPr>
                        <a:t>15/12/2023</a:t>
                      </a:r>
                    </a:p>
                    <a:p>
                      <a:pPr algn="just"/>
                      <a:r>
                        <a:rPr lang="fr-FR" sz="1600" dirty="0">
                          <a:solidFill>
                            <a:srgbClr val="0432FF"/>
                          </a:solidFill>
                          <a:effectLst/>
                        </a:rPr>
                        <a:t>Matin1</a:t>
                      </a:r>
                      <a:endParaRPr lang="fr-FR" sz="1600" dirty="0">
                        <a:solidFill>
                          <a:srgbClr val="0432FF"/>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858457724"/>
                  </a:ext>
                </a:extLst>
              </a:tr>
              <a:tr h="597914">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lang="fr-FR" sz="1600" dirty="0">
                        <a:solidFill>
                          <a:schemeClr val="tx1"/>
                        </a:solidFill>
                        <a:effectLst/>
                      </a:endParaRPr>
                    </a:p>
                  </a:txBody>
                  <a:tcPr marL="68580" marR="68580" marT="0" marB="0"/>
                </a:tc>
                <a:tc>
                  <a:txBody>
                    <a:bodyPr/>
                    <a:lstStyle/>
                    <a:p>
                      <a:pPr algn="just"/>
                      <a:r>
                        <a:rPr lang="fr-FR" sz="1600" dirty="0">
                          <a:solidFill>
                            <a:schemeClr val="tx1"/>
                          </a:solidFill>
                          <a:effectLst/>
                        </a:rPr>
                        <a:t>Evaluation de connaissances</a:t>
                      </a:r>
                      <a:endParaRPr lang="fr-FR" sz="16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600" dirty="0">
                          <a:solidFill>
                            <a:schemeClr val="tx1"/>
                          </a:solidFill>
                          <a:effectLst/>
                        </a:rPr>
                        <a:t> 2 questions sur 2 notions</a:t>
                      </a:r>
                    </a:p>
                    <a:p>
                      <a:pPr algn="just"/>
                      <a:r>
                        <a:rPr lang="fr-FR" sz="16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Un commentaire de doc</a:t>
                      </a:r>
                    </a:p>
                  </a:txBody>
                  <a:tcPr marL="68580" marR="68580" marT="0" marB="0"/>
                </a:tc>
                <a:tc>
                  <a:txBody>
                    <a:bodyPr/>
                    <a:lstStyle/>
                    <a:p>
                      <a:pPr algn="just"/>
                      <a:r>
                        <a:rPr lang="fr-FR" sz="16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1 h en fin de semestre</a:t>
                      </a:r>
                    </a:p>
                  </a:txBody>
                  <a:tcPr marL="68580" marR="68580" marT="0" marB="0"/>
                </a:tc>
                <a:tc>
                  <a:txBody>
                    <a:bodyPr/>
                    <a:lstStyle/>
                    <a:p>
                      <a:pPr algn="just"/>
                      <a:r>
                        <a:rPr lang="fr-FR" sz="16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1 h en fin de semestre</a:t>
                      </a:r>
                    </a:p>
                  </a:txBody>
                  <a:tcPr marL="68580" marR="68580" marT="0" marB="0"/>
                </a:tc>
                <a:extLst>
                  <a:ext uri="{0D108BD9-81ED-4DB2-BD59-A6C34878D82A}">
                    <a16:rowId xmlns:a16="http://schemas.microsoft.com/office/drawing/2014/main" val="184438848"/>
                  </a:ext>
                </a:extLst>
              </a:tr>
            </a:tbl>
          </a:graphicData>
        </a:graphic>
      </p:graphicFrame>
    </p:spTree>
    <p:extLst>
      <p:ext uri="{BB962C8B-B14F-4D97-AF65-F5344CB8AC3E}">
        <p14:creationId xmlns:p14="http://schemas.microsoft.com/office/powerpoint/2010/main" val="1861804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6DB497-CB30-7A43-BD3A-AAA81AF5E911}"/>
              </a:ext>
            </a:extLst>
          </p:cNvPr>
          <p:cNvSpPr>
            <a:spLocks noGrp="1"/>
          </p:cNvSpPr>
          <p:nvPr>
            <p:ph type="title"/>
          </p:nvPr>
        </p:nvSpPr>
        <p:spPr>
          <a:xfrm>
            <a:off x="457200" y="0"/>
            <a:ext cx="8229600" cy="1143000"/>
          </a:xfrm>
        </p:spPr>
        <p:txBody>
          <a:bodyPr/>
          <a:lstStyle/>
          <a:p>
            <a:r>
              <a:rPr lang="fr-FR" dirty="0"/>
              <a:t>Plan du TD4</a:t>
            </a:r>
          </a:p>
        </p:txBody>
      </p:sp>
      <p:sp>
        <p:nvSpPr>
          <p:cNvPr id="3" name="Espace réservé du contenu 2">
            <a:extLst>
              <a:ext uri="{FF2B5EF4-FFF2-40B4-BE49-F238E27FC236}">
                <a16:creationId xmlns:a16="http://schemas.microsoft.com/office/drawing/2014/main" id="{17A31C01-F4A1-EA43-8B73-1CE98EDE4B99}"/>
              </a:ext>
            </a:extLst>
          </p:cNvPr>
          <p:cNvSpPr>
            <a:spLocks noGrp="1"/>
          </p:cNvSpPr>
          <p:nvPr>
            <p:ph idx="1"/>
          </p:nvPr>
        </p:nvSpPr>
        <p:spPr>
          <a:xfrm>
            <a:off x="228600" y="1143000"/>
            <a:ext cx="8686800" cy="5625101"/>
          </a:xfrm>
        </p:spPr>
        <p:txBody>
          <a:bodyPr>
            <a:normAutofit fontScale="92500"/>
          </a:bodyPr>
          <a:lstStyle/>
          <a:p>
            <a:pPr marL="0" indent="0">
              <a:buNone/>
            </a:pPr>
            <a:r>
              <a:rPr lang="fr-FR" dirty="0"/>
              <a:t>A) </a:t>
            </a:r>
            <a:r>
              <a:rPr lang="fr-FR" b="1" dirty="0"/>
              <a:t>Retour sur les RV de l’Histoire de Blois et perspective sur la fin du semestre</a:t>
            </a:r>
            <a:endParaRPr lang="fr-FR" dirty="0"/>
          </a:p>
          <a:p>
            <a:pPr marL="0" indent="0">
              <a:buNone/>
            </a:pPr>
            <a:endParaRPr lang="fr-FR" dirty="0"/>
          </a:p>
          <a:p>
            <a:pPr marL="0" indent="0">
              <a:buNone/>
            </a:pPr>
            <a:r>
              <a:rPr lang="fr-FR" dirty="0"/>
              <a:t>B) </a:t>
            </a:r>
            <a:r>
              <a:rPr lang="fr-FR" b="1" dirty="0"/>
              <a:t>Le(s) pouvoir(s) politique(s)</a:t>
            </a:r>
          </a:p>
          <a:p>
            <a:pPr>
              <a:buFont typeface="Wingdings" pitchFamily="2" charset="2"/>
              <a:buChar char="à"/>
            </a:pPr>
            <a:r>
              <a:rPr lang="fr-FR" sz="2400" dirty="0">
                <a:sym typeface="Wingdings" pitchFamily="2" charset="2"/>
              </a:rPr>
              <a:t>La Révolution française et du 1er Empire (dernier thème CM1)</a:t>
            </a:r>
          </a:p>
          <a:p>
            <a:pPr>
              <a:buFont typeface="Wingdings" pitchFamily="2" charset="2"/>
              <a:buChar char="à"/>
            </a:pPr>
            <a:r>
              <a:rPr lang="fr-FR" sz="2400" dirty="0">
                <a:sym typeface="Wingdings" pitchFamily="2" charset="2"/>
              </a:rPr>
              <a:t>Le temps de la République (premier thème CM2)</a:t>
            </a:r>
            <a:endParaRPr lang="fr-FR" sz="2400" dirty="0"/>
          </a:p>
          <a:p>
            <a:pPr marL="0" indent="0">
              <a:buNone/>
            </a:pPr>
            <a:r>
              <a:rPr lang="fr-FR" sz="2400" dirty="0"/>
              <a:t>Maitrise des connaissances (Test et/ou exercice)</a:t>
            </a:r>
          </a:p>
          <a:p>
            <a:pPr marL="0" indent="0">
              <a:buNone/>
            </a:pPr>
            <a:r>
              <a:rPr lang="fr-FR" sz="2400" dirty="0"/>
              <a:t>Notions et programme(s)</a:t>
            </a:r>
          </a:p>
          <a:p>
            <a:pPr marL="0" indent="0">
              <a:buNone/>
            </a:pPr>
            <a:endParaRPr lang="fr-FR" sz="2400" dirty="0"/>
          </a:p>
          <a:p>
            <a:pPr marL="0" indent="0">
              <a:buNone/>
            </a:pPr>
            <a:r>
              <a:rPr lang="fr-FR" b="1" dirty="0"/>
              <a:t>C] Questionner un document (du pouvoir)</a:t>
            </a:r>
          </a:p>
          <a:p>
            <a:pPr marL="0" indent="0">
              <a:buNone/>
            </a:pPr>
            <a:r>
              <a:rPr lang="fr-FR" sz="2400" dirty="0"/>
              <a:t>EXPOSE : portrait de Napoléon Ier </a:t>
            </a:r>
          </a:p>
          <a:p>
            <a:pPr marL="0" indent="0">
              <a:buNone/>
            </a:pPr>
            <a:r>
              <a:rPr lang="fr-FR" sz="2400" i="1" dirty="0"/>
              <a:t>Exercice : Portrait de Louis XIV (1701) et/ou affiche de la République (1892)</a:t>
            </a:r>
          </a:p>
        </p:txBody>
      </p:sp>
    </p:spTree>
    <p:extLst>
      <p:ext uri="{BB962C8B-B14F-4D97-AF65-F5344CB8AC3E}">
        <p14:creationId xmlns:p14="http://schemas.microsoft.com/office/powerpoint/2010/main" val="3583415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6DB497-CB30-7A43-BD3A-AAA81AF5E911}"/>
              </a:ext>
            </a:extLst>
          </p:cNvPr>
          <p:cNvSpPr>
            <a:spLocks noGrp="1"/>
          </p:cNvSpPr>
          <p:nvPr>
            <p:ph type="title"/>
          </p:nvPr>
        </p:nvSpPr>
        <p:spPr>
          <a:xfrm>
            <a:off x="457200" y="148976"/>
            <a:ext cx="8229600" cy="1019906"/>
          </a:xfrm>
        </p:spPr>
        <p:txBody>
          <a:bodyPr/>
          <a:lstStyle/>
          <a:p>
            <a:r>
              <a:rPr lang="fr-FR" dirty="0"/>
              <a:t>Calendrier S1-S7</a:t>
            </a:r>
          </a:p>
        </p:txBody>
      </p:sp>
      <p:graphicFrame>
        <p:nvGraphicFramePr>
          <p:cNvPr id="5" name="Espace réservé du contenu 4">
            <a:extLst>
              <a:ext uri="{FF2B5EF4-FFF2-40B4-BE49-F238E27FC236}">
                <a16:creationId xmlns:a16="http://schemas.microsoft.com/office/drawing/2014/main" id="{B14FD08C-3DD9-AE42-A917-FE089619611D}"/>
              </a:ext>
            </a:extLst>
          </p:cNvPr>
          <p:cNvGraphicFramePr>
            <a:graphicFrameLocks noGrp="1"/>
          </p:cNvGraphicFramePr>
          <p:nvPr>
            <p:ph idx="1"/>
            <p:extLst>
              <p:ext uri="{D42A27DB-BD31-4B8C-83A1-F6EECF244321}">
                <p14:modId xmlns:p14="http://schemas.microsoft.com/office/powerpoint/2010/main" val="1618647977"/>
              </p:ext>
            </p:extLst>
          </p:nvPr>
        </p:nvGraphicFramePr>
        <p:xfrm>
          <a:off x="626724" y="1592493"/>
          <a:ext cx="8060076" cy="4697784"/>
        </p:xfrm>
        <a:graphic>
          <a:graphicData uri="http://schemas.openxmlformats.org/drawingml/2006/table">
            <a:tbl>
              <a:tblPr firstRow="1" firstCol="1" bandRow="1">
                <a:tableStyleId>{5C22544A-7EE6-4342-B048-85BDC9FD1C3A}</a:tableStyleId>
              </a:tblPr>
              <a:tblGrid>
                <a:gridCol w="595901">
                  <a:extLst>
                    <a:ext uri="{9D8B030D-6E8A-4147-A177-3AD203B41FA5}">
                      <a16:colId xmlns:a16="http://schemas.microsoft.com/office/drawing/2014/main" val="2437665805"/>
                    </a:ext>
                  </a:extLst>
                </a:gridCol>
                <a:gridCol w="2763748">
                  <a:extLst>
                    <a:ext uri="{9D8B030D-6E8A-4147-A177-3AD203B41FA5}">
                      <a16:colId xmlns:a16="http://schemas.microsoft.com/office/drawing/2014/main" val="4187858261"/>
                    </a:ext>
                  </a:extLst>
                </a:gridCol>
                <a:gridCol w="4700427">
                  <a:extLst>
                    <a:ext uri="{9D8B030D-6E8A-4147-A177-3AD203B41FA5}">
                      <a16:colId xmlns:a16="http://schemas.microsoft.com/office/drawing/2014/main" val="3745034788"/>
                    </a:ext>
                  </a:extLst>
                </a:gridCol>
              </a:tblGrid>
              <a:tr h="645804">
                <a:tc>
                  <a:txBody>
                    <a:bodyPr/>
                    <a:lstStyle/>
                    <a:p>
                      <a:pPr algn="just"/>
                      <a:r>
                        <a:rPr lang="fr-FR" sz="1800">
                          <a:effectLst/>
                        </a:rPr>
                        <a:t> </a:t>
                      </a:r>
                      <a:endParaRPr lang="fr-FR" sz="1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800">
                          <a:effectLst/>
                        </a:rPr>
                        <a:t>Thématiques</a:t>
                      </a:r>
                      <a:endParaRPr lang="fr-FR" sz="1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800" dirty="0">
                          <a:effectLst/>
                        </a:rPr>
                        <a:t>Thème à travailler en autonomie à partir d’un chapitre de manuel de concours</a:t>
                      </a:r>
                      <a:endParaRPr lang="fr-FR" sz="18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90429262"/>
                  </a:ext>
                </a:extLst>
              </a:tr>
              <a:tr h="645804">
                <a:tc>
                  <a:txBody>
                    <a:bodyPr/>
                    <a:lstStyle/>
                    <a:p>
                      <a:pPr algn="just"/>
                      <a:r>
                        <a:rPr lang="fr-FR" sz="1800" dirty="0">
                          <a:effectLst/>
                        </a:rPr>
                        <a:t>TD1</a:t>
                      </a:r>
                      <a:endParaRPr lang="fr-FR" sz="18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800" dirty="0">
                          <a:effectLst/>
                          <a:latin typeface="Calibri" panose="020F0502020204030204" pitchFamily="34" charset="0"/>
                          <a:ea typeface="DengXian" panose="02010600030101010101" pitchFamily="2" charset="-122"/>
                          <a:cs typeface="Times New Roman" panose="02020603050405020304" pitchFamily="18" charset="0"/>
                        </a:rPr>
                        <a:t>Le repérage dans le temps</a:t>
                      </a:r>
                    </a:p>
                  </a:txBody>
                  <a:tcPr marL="68580" marR="68580" marT="0" marB="0"/>
                </a:tc>
                <a:tc>
                  <a:txBody>
                    <a:bodyPr/>
                    <a:lstStyle/>
                    <a:p>
                      <a:pPr algn="just"/>
                      <a:r>
                        <a:rPr lang="fr-FR" sz="1800" dirty="0">
                          <a:effectLst/>
                        </a:rPr>
                        <a:t>Dates, périodes historiques, périodisation, chronologie (4/09/2023)</a:t>
                      </a:r>
                      <a:endParaRPr lang="fr-FR" sz="18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553231512"/>
                  </a:ext>
                </a:extLst>
              </a:tr>
              <a:tr h="645804">
                <a:tc>
                  <a:txBody>
                    <a:bodyPr/>
                    <a:lstStyle/>
                    <a:p>
                      <a:pPr algn="just"/>
                      <a:r>
                        <a:rPr lang="fr-FR" sz="1800" dirty="0">
                          <a:effectLst/>
                        </a:rPr>
                        <a:t>TD2</a:t>
                      </a:r>
                      <a:endParaRPr lang="fr-FR" sz="18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800" dirty="0">
                          <a:effectLst/>
                        </a:rPr>
                        <a:t>Les traces en histoire</a:t>
                      </a:r>
                      <a:endParaRPr lang="fr-FR" sz="18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fr-FR" sz="1800" dirty="0">
                          <a:effectLst/>
                        </a:rPr>
                        <a:t>Et avant la France ? (20/09/2023)</a:t>
                      </a:r>
                    </a:p>
                    <a:p>
                      <a:pPr algn="just"/>
                      <a:endParaRPr lang="fr-FR" sz="18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56666684"/>
                  </a:ext>
                </a:extLst>
              </a:tr>
              <a:tr h="645804">
                <a:tc>
                  <a:txBody>
                    <a:bodyPr/>
                    <a:lstStyle/>
                    <a:p>
                      <a:pPr algn="just"/>
                      <a:r>
                        <a:rPr lang="fr-FR" sz="1800">
                          <a:effectLst/>
                        </a:rPr>
                        <a:t>TD3</a:t>
                      </a:r>
                      <a:endParaRPr lang="fr-FR" sz="1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800" dirty="0">
                          <a:effectLst/>
                        </a:rPr>
                        <a:t>Les modes de vie et leur évolution</a:t>
                      </a:r>
                      <a:endParaRPr lang="fr-FR" sz="18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fr-FR" sz="1800" dirty="0">
                          <a:effectLst/>
                        </a:rPr>
                        <a:t>Le temps des rois (2/10/2023</a:t>
                      </a:r>
                      <a:r>
                        <a:rPr lang="fr-FR" sz="1800" dirty="0">
                          <a:effectLst/>
                          <a:latin typeface="Calibri" panose="020F0502020204030204" pitchFamily="34" charset="0"/>
                          <a:ea typeface="DengXian" panose="02010600030101010101" pitchFamily="2" charset="-122"/>
                          <a:cs typeface="Times New Roman" panose="02020603050405020304" pitchFamily="18" charset="0"/>
                        </a:rPr>
                        <a:t>)</a:t>
                      </a:r>
                      <a:endParaRPr lang="fr-FR" sz="1800" dirty="0">
                        <a:effectLst/>
                      </a:endParaRPr>
                    </a:p>
                  </a:txBody>
                  <a:tcPr marL="68580" marR="68580" marT="0" marB="0"/>
                </a:tc>
                <a:extLst>
                  <a:ext uri="{0D108BD9-81ED-4DB2-BD59-A6C34878D82A}">
                    <a16:rowId xmlns:a16="http://schemas.microsoft.com/office/drawing/2014/main" val="1679271232"/>
                  </a:ext>
                </a:extLst>
              </a:tr>
              <a:tr h="645804">
                <a:tc>
                  <a:txBody>
                    <a:bodyPr/>
                    <a:lstStyle/>
                    <a:p>
                      <a:pPr algn="just"/>
                      <a:r>
                        <a:rPr lang="fr-FR" sz="1800">
                          <a:effectLst/>
                        </a:rPr>
                        <a:t>TD4</a:t>
                      </a:r>
                      <a:endParaRPr lang="fr-FR" sz="1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800" dirty="0">
                          <a:effectLst/>
                        </a:rPr>
                        <a:t>Le pouvoir politique (organisation, idéologie, symboles)</a:t>
                      </a:r>
                      <a:endParaRPr lang="fr-FR" sz="18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800" dirty="0">
                          <a:effectLst/>
                        </a:rPr>
                        <a:t>La Révolution Française et le Ier empire.</a:t>
                      </a:r>
                    </a:p>
                    <a:p>
                      <a:pPr marL="0" marR="0" lvl="0" indent="0" algn="just" defTabSz="457200" rtl="0" eaLnBrk="1" fontAlgn="auto" latinLnBrk="0" hangingPunct="1">
                        <a:lnSpc>
                          <a:spcPct val="100000"/>
                        </a:lnSpc>
                        <a:spcBef>
                          <a:spcPts val="0"/>
                        </a:spcBef>
                        <a:spcAft>
                          <a:spcPts val="0"/>
                        </a:spcAft>
                        <a:buClrTx/>
                        <a:buSzTx/>
                        <a:buFontTx/>
                        <a:buNone/>
                        <a:tabLst/>
                        <a:defRPr/>
                      </a:pPr>
                      <a:r>
                        <a:rPr lang="fr-FR" sz="1800" dirty="0">
                          <a:effectLst/>
                          <a:latin typeface="Calibri" panose="020F0502020204030204" pitchFamily="34" charset="0"/>
                          <a:ea typeface="DengXian" panose="02010600030101010101" pitchFamily="2" charset="-122"/>
                          <a:cs typeface="Times New Roman" panose="02020603050405020304" pitchFamily="18" charset="0"/>
                        </a:rPr>
                        <a:t>Le temps de la République (</a:t>
                      </a:r>
                      <a:r>
                        <a:rPr lang="fr-FR" sz="1800" dirty="0">
                          <a:effectLst/>
                        </a:rPr>
                        <a:t>6/11/2023</a:t>
                      </a:r>
                      <a:r>
                        <a:rPr lang="fr-FR" sz="1800" dirty="0">
                          <a:effectLst/>
                          <a:latin typeface="Calibri" panose="020F0502020204030204" pitchFamily="34" charset="0"/>
                          <a:ea typeface="DengXian" panose="02010600030101010101" pitchFamily="2" charset="-122"/>
                          <a:cs typeface="Times New Roman" panose="02020603050405020304" pitchFamily="18" charset="0"/>
                        </a:rPr>
                        <a:t>)</a:t>
                      </a:r>
                      <a:endParaRPr lang="fr-FR" sz="1800" dirty="0">
                        <a:effectLst/>
                      </a:endParaRPr>
                    </a:p>
                  </a:txBody>
                  <a:tcPr marL="68580" marR="68580" marT="0" marB="0"/>
                </a:tc>
                <a:extLst>
                  <a:ext uri="{0D108BD9-81ED-4DB2-BD59-A6C34878D82A}">
                    <a16:rowId xmlns:a16="http://schemas.microsoft.com/office/drawing/2014/main" val="2658452443"/>
                  </a:ext>
                </a:extLst>
              </a:tr>
              <a:tr h="645804">
                <a:tc>
                  <a:txBody>
                    <a:bodyPr/>
                    <a:lstStyle/>
                    <a:p>
                      <a:pPr algn="just"/>
                      <a:r>
                        <a:rPr lang="fr-FR" sz="1800">
                          <a:effectLst/>
                        </a:rPr>
                        <a:t>TD5</a:t>
                      </a:r>
                      <a:endParaRPr lang="fr-FR" sz="1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800" dirty="0">
                          <a:effectLst/>
                        </a:rPr>
                        <a:t>Le fait religieux et la laïcité</a:t>
                      </a:r>
                      <a:endParaRPr lang="fr-FR" sz="18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fr-FR" sz="1800" dirty="0">
                          <a:effectLst/>
                        </a:rPr>
                        <a:t>L’âge industriel (22/11/2023</a:t>
                      </a:r>
                      <a:r>
                        <a:rPr lang="fr-FR" sz="1800" dirty="0">
                          <a:effectLst/>
                          <a:latin typeface="Calibri" panose="020F0502020204030204" pitchFamily="34" charset="0"/>
                          <a:ea typeface="DengXian" panose="02010600030101010101" pitchFamily="2" charset="-122"/>
                          <a:cs typeface="Times New Roman" panose="02020603050405020304" pitchFamily="18" charset="0"/>
                        </a:rPr>
                        <a:t>)</a:t>
                      </a:r>
                      <a:endParaRPr lang="fr-FR" sz="1800" dirty="0">
                        <a:effectLst/>
                      </a:endParaRPr>
                    </a:p>
                  </a:txBody>
                  <a:tcPr marL="68580" marR="68580" marT="0" marB="0"/>
                </a:tc>
                <a:extLst>
                  <a:ext uri="{0D108BD9-81ED-4DB2-BD59-A6C34878D82A}">
                    <a16:rowId xmlns:a16="http://schemas.microsoft.com/office/drawing/2014/main" val="3609321820"/>
                  </a:ext>
                </a:extLst>
              </a:tr>
              <a:tr h="645804">
                <a:tc>
                  <a:txBody>
                    <a:bodyPr/>
                    <a:lstStyle/>
                    <a:p>
                      <a:pPr algn="just"/>
                      <a:r>
                        <a:rPr lang="fr-FR" sz="1800">
                          <a:effectLst/>
                        </a:rPr>
                        <a:t>TD6</a:t>
                      </a:r>
                      <a:endParaRPr lang="fr-FR" sz="18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gn="just"/>
                      <a:r>
                        <a:rPr lang="fr-FR" sz="1800" dirty="0">
                          <a:effectLst/>
                        </a:rPr>
                        <a:t>Les violences</a:t>
                      </a:r>
                      <a:endParaRPr lang="fr-FR" sz="18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fr-FR" sz="1800" dirty="0">
                          <a:effectLst/>
                        </a:rPr>
                        <a:t>La France des guerres mondiales à la construction européenne (6/12/2023</a:t>
                      </a:r>
                      <a:r>
                        <a:rPr lang="fr-FR" sz="1800" dirty="0">
                          <a:effectLst/>
                          <a:latin typeface="Calibri" panose="020F0502020204030204" pitchFamily="34" charset="0"/>
                          <a:ea typeface="DengXian" panose="02010600030101010101" pitchFamily="2" charset="-122"/>
                          <a:cs typeface="Times New Roman" panose="02020603050405020304" pitchFamily="18" charset="0"/>
                        </a:rPr>
                        <a:t>)</a:t>
                      </a:r>
                      <a:endParaRPr lang="fr-FR" sz="1800" dirty="0">
                        <a:effectLst/>
                      </a:endParaRPr>
                    </a:p>
                  </a:txBody>
                  <a:tcPr marL="68580" marR="68580" marT="0" marB="0"/>
                </a:tc>
                <a:extLst>
                  <a:ext uri="{0D108BD9-81ED-4DB2-BD59-A6C34878D82A}">
                    <a16:rowId xmlns:a16="http://schemas.microsoft.com/office/drawing/2014/main" val="2742162755"/>
                  </a:ext>
                </a:extLst>
              </a:tr>
            </a:tbl>
          </a:graphicData>
        </a:graphic>
      </p:graphicFrame>
    </p:spTree>
    <p:extLst>
      <p:ext uri="{BB962C8B-B14F-4D97-AF65-F5344CB8AC3E}">
        <p14:creationId xmlns:p14="http://schemas.microsoft.com/office/powerpoint/2010/main" val="1865794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A870059-84D6-A093-B1F0-B2AE047CC656}"/>
              </a:ext>
            </a:extLst>
          </p:cNvPr>
          <p:cNvPicPr>
            <a:picLocks noChangeAspect="1"/>
          </p:cNvPicPr>
          <p:nvPr/>
        </p:nvPicPr>
        <p:blipFill>
          <a:blip r:embed="rId2"/>
          <a:stretch>
            <a:fillRect/>
          </a:stretch>
        </p:blipFill>
        <p:spPr>
          <a:xfrm>
            <a:off x="-1" y="246703"/>
            <a:ext cx="9140051" cy="6195661"/>
          </a:xfrm>
          <a:prstGeom prst="rect">
            <a:avLst/>
          </a:prstGeom>
        </p:spPr>
      </p:pic>
    </p:spTree>
    <p:extLst>
      <p:ext uri="{BB962C8B-B14F-4D97-AF65-F5344CB8AC3E}">
        <p14:creationId xmlns:p14="http://schemas.microsoft.com/office/powerpoint/2010/main" val="20388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C962DC7-0802-F2BE-F576-54D93D439866}"/>
              </a:ext>
            </a:extLst>
          </p:cNvPr>
          <p:cNvPicPr>
            <a:picLocks noChangeAspect="1"/>
          </p:cNvPicPr>
          <p:nvPr/>
        </p:nvPicPr>
        <p:blipFill>
          <a:blip r:embed="rId2"/>
          <a:stretch>
            <a:fillRect/>
          </a:stretch>
        </p:blipFill>
        <p:spPr>
          <a:xfrm>
            <a:off x="0" y="330382"/>
            <a:ext cx="9144000" cy="6197234"/>
          </a:xfrm>
          <a:prstGeom prst="rect">
            <a:avLst/>
          </a:prstGeom>
        </p:spPr>
      </p:pic>
    </p:spTree>
    <p:extLst>
      <p:ext uri="{BB962C8B-B14F-4D97-AF65-F5344CB8AC3E}">
        <p14:creationId xmlns:p14="http://schemas.microsoft.com/office/powerpoint/2010/main" val="3710839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E8AEFA-4D2C-2D46-B037-F5E8BFBEA04D}"/>
              </a:ext>
            </a:extLst>
          </p:cNvPr>
          <p:cNvSpPr>
            <a:spLocks noGrp="1"/>
          </p:cNvSpPr>
          <p:nvPr>
            <p:ph type="title"/>
          </p:nvPr>
        </p:nvSpPr>
        <p:spPr/>
        <p:txBody>
          <a:bodyPr/>
          <a:lstStyle/>
          <a:p>
            <a:r>
              <a:rPr lang="fr-FR" b="1" dirty="0"/>
              <a:t>B) Le(s) pouvoir(s) politique(s)</a:t>
            </a:r>
          </a:p>
        </p:txBody>
      </p:sp>
      <p:sp>
        <p:nvSpPr>
          <p:cNvPr id="7" name="ZoneTexte 6">
            <a:extLst>
              <a:ext uri="{FF2B5EF4-FFF2-40B4-BE49-F238E27FC236}">
                <a16:creationId xmlns:a16="http://schemas.microsoft.com/office/drawing/2014/main" id="{D464E797-31F9-1C41-A902-B1AF25AAB423}"/>
              </a:ext>
            </a:extLst>
          </p:cNvPr>
          <p:cNvSpPr txBox="1"/>
          <p:nvPr/>
        </p:nvSpPr>
        <p:spPr>
          <a:xfrm>
            <a:off x="3909848" y="3389585"/>
            <a:ext cx="1229711" cy="369332"/>
          </a:xfrm>
          <a:prstGeom prst="rect">
            <a:avLst/>
          </a:prstGeom>
          <a:noFill/>
          <a:ln w="25400">
            <a:solidFill>
              <a:schemeClr val="tx1"/>
            </a:solidFill>
          </a:ln>
        </p:spPr>
        <p:txBody>
          <a:bodyPr wrap="square" rtlCol="0">
            <a:spAutoFit/>
          </a:bodyPr>
          <a:lstStyle/>
          <a:p>
            <a:r>
              <a:rPr lang="fr-FR" b="1" dirty="0"/>
              <a:t> </a:t>
            </a:r>
            <a:r>
              <a:rPr lang="fr-FR" b="1" dirty="0">
                <a:solidFill>
                  <a:srgbClr val="0432FF"/>
                </a:solidFill>
              </a:rPr>
              <a:t>POUVOIR</a:t>
            </a:r>
          </a:p>
        </p:txBody>
      </p:sp>
      <p:sp>
        <p:nvSpPr>
          <p:cNvPr id="8" name="ZoneTexte 7">
            <a:extLst>
              <a:ext uri="{FF2B5EF4-FFF2-40B4-BE49-F238E27FC236}">
                <a16:creationId xmlns:a16="http://schemas.microsoft.com/office/drawing/2014/main" id="{9187F54F-4571-654E-A60A-A767C50CBF5A}"/>
              </a:ext>
            </a:extLst>
          </p:cNvPr>
          <p:cNvSpPr txBox="1"/>
          <p:nvPr/>
        </p:nvSpPr>
        <p:spPr>
          <a:xfrm>
            <a:off x="3308280" y="3758917"/>
            <a:ext cx="2471230" cy="369332"/>
          </a:xfrm>
          <a:prstGeom prst="rect">
            <a:avLst/>
          </a:prstGeom>
          <a:noFill/>
        </p:spPr>
        <p:txBody>
          <a:bodyPr wrap="square" rtlCol="0">
            <a:spAutoFit/>
          </a:bodyPr>
          <a:lstStyle/>
          <a:p>
            <a:r>
              <a:rPr lang="fr-FR" dirty="0"/>
              <a:t>Domaine de la politique</a:t>
            </a:r>
          </a:p>
        </p:txBody>
      </p:sp>
      <p:cxnSp>
        <p:nvCxnSpPr>
          <p:cNvPr id="4" name="Connecteur droit avec flèche 3">
            <a:extLst>
              <a:ext uri="{FF2B5EF4-FFF2-40B4-BE49-F238E27FC236}">
                <a16:creationId xmlns:a16="http://schemas.microsoft.com/office/drawing/2014/main" id="{4317D86C-60BB-FD46-84BC-D62DE68A7BCD}"/>
              </a:ext>
            </a:extLst>
          </p:cNvPr>
          <p:cNvCxnSpPr/>
          <p:nvPr/>
        </p:nvCxnSpPr>
        <p:spPr>
          <a:xfrm flipV="1">
            <a:off x="4407613" y="2178121"/>
            <a:ext cx="0" cy="121146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 name="Connecteur droit avec flèche 8">
            <a:extLst>
              <a:ext uri="{FF2B5EF4-FFF2-40B4-BE49-F238E27FC236}">
                <a16:creationId xmlns:a16="http://schemas.microsoft.com/office/drawing/2014/main" id="{1D4870B0-EC50-6B46-B1CE-E832C1AE7052}"/>
              </a:ext>
            </a:extLst>
          </p:cNvPr>
          <p:cNvCxnSpPr>
            <a:cxnSpLocks/>
          </p:cNvCxnSpPr>
          <p:nvPr/>
        </p:nvCxnSpPr>
        <p:spPr>
          <a:xfrm>
            <a:off x="5127572" y="3594537"/>
            <a:ext cx="1136594"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 name="ZoneTexte 9">
            <a:extLst>
              <a:ext uri="{FF2B5EF4-FFF2-40B4-BE49-F238E27FC236}">
                <a16:creationId xmlns:a16="http://schemas.microsoft.com/office/drawing/2014/main" id="{B7F6B252-F5AC-E349-9E8E-446ADE4FE598}"/>
              </a:ext>
            </a:extLst>
          </p:cNvPr>
          <p:cNvSpPr txBox="1"/>
          <p:nvPr/>
        </p:nvSpPr>
        <p:spPr>
          <a:xfrm>
            <a:off x="6264166" y="3409871"/>
            <a:ext cx="2024009" cy="369332"/>
          </a:xfrm>
          <a:prstGeom prst="rect">
            <a:avLst/>
          </a:prstGeom>
          <a:noFill/>
        </p:spPr>
        <p:txBody>
          <a:bodyPr wrap="square" rtlCol="0">
            <a:spAutoFit/>
          </a:bodyPr>
          <a:lstStyle/>
          <a:p>
            <a:r>
              <a:rPr lang="fr-FR" b="1" dirty="0">
                <a:solidFill>
                  <a:srgbClr val="7030A0"/>
                </a:solidFill>
              </a:rPr>
              <a:t>Symboles</a:t>
            </a:r>
          </a:p>
        </p:txBody>
      </p:sp>
      <p:cxnSp>
        <p:nvCxnSpPr>
          <p:cNvPr id="11" name="Connecteur droit avec flèche 10">
            <a:extLst>
              <a:ext uri="{FF2B5EF4-FFF2-40B4-BE49-F238E27FC236}">
                <a16:creationId xmlns:a16="http://schemas.microsoft.com/office/drawing/2014/main" id="{59E62B82-B0B5-9146-B0C2-F80F3F2D2994}"/>
              </a:ext>
            </a:extLst>
          </p:cNvPr>
          <p:cNvCxnSpPr>
            <a:cxnSpLocks/>
          </p:cNvCxnSpPr>
          <p:nvPr/>
        </p:nvCxnSpPr>
        <p:spPr>
          <a:xfrm flipH="1">
            <a:off x="2511972" y="3590808"/>
            <a:ext cx="1408387" cy="372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4" name="ZoneTexte 13">
            <a:extLst>
              <a:ext uri="{FF2B5EF4-FFF2-40B4-BE49-F238E27FC236}">
                <a16:creationId xmlns:a16="http://schemas.microsoft.com/office/drawing/2014/main" id="{7E930C48-101B-7146-9942-100643511FF9}"/>
              </a:ext>
            </a:extLst>
          </p:cNvPr>
          <p:cNvSpPr txBox="1"/>
          <p:nvPr/>
        </p:nvSpPr>
        <p:spPr>
          <a:xfrm>
            <a:off x="937664" y="3389585"/>
            <a:ext cx="2024009" cy="1200329"/>
          </a:xfrm>
          <a:prstGeom prst="rect">
            <a:avLst/>
          </a:prstGeom>
          <a:noFill/>
        </p:spPr>
        <p:txBody>
          <a:bodyPr wrap="square" rtlCol="0">
            <a:spAutoFit/>
          </a:bodyPr>
          <a:lstStyle/>
          <a:p>
            <a:r>
              <a:rPr lang="fr-FR" b="1" dirty="0">
                <a:solidFill>
                  <a:srgbClr val="7030A0"/>
                </a:solidFill>
              </a:rPr>
              <a:t>Organisations</a:t>
            </a:r>
          </a:p>
          <a:p>
            <a:r>
              <a:rPr lang="fr-FR" dirty="0"/>
              <a:t>Personnes</a:t>
            </a:r>
          </a:p>
          <a:p>
            <a:r>
              <a:rPr lang="fr-FR" dirty="0"/>
              <a:t>Gouvernement</a:t>
            </a:r>
          </a:p>
          <a:p>
            <a:r>
              <a:rPr lang="fr-FR" dirty="0"/>
              <a:t>Constitution…</a:t>
            </a:r>
          </a:p>
        </p:txBody>
      </p:sp>
      <p:sp>
        <p:nvSpPr>
          <p:cNvPr id="15" name="ZoneTexte 14">
            <a:extLst>
              <a:ext uri="{FF2B5EF4-FFF2-40B4-BE49-F238E27FC236}">
                <a16:creationId xmlns:a16="http://schemas.microsoft.com/office/drawing/2014/main" id="{8A24130E-F892-104E-8DA5-A5B8BC604709}"/>
              </a:ext>
            </a:extLst>
          </p:cNvPr>
          <p:cNvSpPr txBox="1"/>
          <p:nvPr/>
        </p:nvSpPr>
        <p:spPr>
          <a:xfrm>
            <a:off x="3920359" y="1726599"/>
            <a:ext cx="2024009" cy="369332"/>
          </a:xfrm>
          <a:prstGeom prst="rect">
            <a:avLst/>
          </a:prstGeom>
          <a:noFill/>
        </p:spPr>
        <p:txBody>
          <a:bodyPr wrap="square" rtlCol="0">
            <a:spAutoFit/>
          </a:bodyPr>
          <a:lstStyle/>
          <a:p>
            <a:r>
              <a:rPr lang="fr-FR" b="1" dirty="0">
                <a:solidFill>
                  <a:srgbClr val="7030A0"/>
                </a:solidFill>
              </a:rPr>
              <a:t>Idéologie</a:t>
            </a:r>
          </a:p>
        </p:txBody>
      </p:sp>
      <p:cxnSp>
        <p:nvCxnSpPr>
          <p:cNvPr id="16" name="Connecteur droit avec flèche 15">
            <a:extLst>
              <a:ext uri="{FF2B5EF4-FFF2-40B4-BE49-F238E27FC236}">
                <a16:creationId xmlns:a16="http://schemas.microsoft.com/office/drawing/2014/main" id="{7E77419B-399B-084C-9758-A5C9BB0B372F}"/>
              </a:ext>
            </a:extLst>
          </p:cNvPr>
          <p:cNvCxnSpPr>
            <a:cxnSpLocks/>
          </p:cNvCxnSpPr>
          <p:nvPr/>
        </p:nvCxnSpPr>
        <p:spPr>
          <a:xfrm>
            <a:off x="4413932" y="4405248"/>
            <a:ext cx="0" cy="125982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9" name="ZoneTexte 18">
            <a:extLst>
              <a:ext uri="{FF2B5EF4-FFF2-40B4-BE49-F238E27FC236}">
                <a16:creationId xmlns:a16="http://schemas.microsoft.com/office/drawing/2014/main" id="{AFCE8E0B-87D0-264A-B4EB-D89EFDA9F6C7}"/>
              </a:ext>
            </a:extLst>
          </p:cNvPr>
          <p:cNvSpPr txBox="1"/>
          <p:nvPr/>
        </p:nvSpPr>
        <p:spPr>
          <a:xfrm>
            <a:off x="1501510" y="5713136"/>
            <a:ext cx="5812205" cy="369332"/>
          </a:xfrm>
          <a:prstGeom prst="rect">
            <a:avLst/>
          </a:prstGeom>
          <a:noFill/>
        </p:spPr>
        <p:txBody>
          <a:bodyPr wrap="square" rtlCol="0">
            <a:spAutoFit/>
          </a:bodyPr>
          <a:lstStyle/>
          <a:p>
            <a:r>
              <a:rPr lang="fr-FR" b="1" dirty="0">
                <a:solidFill>
                  <a:srgbClr val="7030A0"/>
                </a:solidFill>
              </a:rPr>
              <a:t>Pratiques</a:t>
            </a:r>
            <a:r>
              <a:rPr lang="fr-FR" dirty="0"/>
              <a:t> : </a:t>
            </a:r>
            <a:r>
              <a:rPr lang="fr-FR" b="1" dirty="0"/>
              <a:t>décisions</a:t>
            </a:r>
            <a:r>
              <a:rPr lang="fr-FR" dirty="0"/>
              <a:t> (actions dans la Cité) mais aussi </a:t>
            </a:r>
            <a:r>
              <a:rPr lang="fr-FR" b="1" dirty="0"/>
              <a:t>rituels</a:t>
            </a:r>
          </a:p>
        </p:txBody>
      </p:sp>
      <p:cxnSp>
        <p:nvCxnSpPr>
          <p:cNvPr id="20" name="Connecteur droit avec flèche 19">
            <a:extLst>
              <a:ext uri="{FF2B5EF4-FFF2-40B4-BE49-F238E27FC236}">
                <a16:creationId xmlns:a16="http://schemas.microsoft.com/office/drawing/2014/main" id="{889DB8D5-2304-1945-82ED-C611FB730F00}"/>
              </a:ext>
            </a:extLst>
          </p:cNvPr>
          <p:cNvCxnSpPr>
            <a:cxnSpLocks/>
          </p:cNvCxnSpPr>
          <p:nvPr/>
        </p:nvCxnSpPr>
        <p:spPr>
          <a:xfrm>
            <a:off x="6747907" y="3812232"/>
            <a:ext cx="0" cy="1959204"/>
          </a:xfrm>
          <a:prstGeom prst="straightConnector1">
            <a:avLst/>
          </a:prstGeom>
          <a:ln>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22" name="Connecteur droit avec flèche 21">
            <a:extLst>
              <a:ext uri="{FF2B5EF4-FFF2-40B4-BE49-F238E27FC236}">
                <a16:creationId xmlns:a16="http://schemas.microsoft.com/office/drawing/2014/main" id="{AA89C4C6-3F7A-ED42-A3B7-BB494759930B}"/>
              </a:ext>
            </a:extLst>
          </p:cNvPr>
          <p:cNvCxnSpPr>
            <a:cxnSpLocks/>
          </p:cNvCxnSpPr>
          <p:nvPr/>
        </p:nvCxnSpPr>
        <p:spPr>
          <a:xfrm>
            <a:off x="2726520" y="3851250"/>
            <a:ext cx="384542" cy="1861885"/>
          </a:xfrm>
          <a:prstGeom prst="straightConnector1">
            <a:avLst/>
          </a:prstGeom>
          <a:ln>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244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5"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E8AEFA-4D2C-2D46-B037-F5E8BFBEA04D}"/>
              </a:ext>
            </a:extLst>
          </p:cNvPr>
          <p:cNvSpPr>
            <a:spLocks noGrp="1"/>
          </p:cNvSpPr>
          <p:nvPr>
            <p:ph type="title"/>
          </p:nvPr>
        </p:nvSpPr>
        <p:spPr>
          <a:xfrm>
            <a:off x="290945" y="0"/>
            <a:ext cx="8229600" cy="1143000"/>
          </a:xfrm>
        </p:spPr>
        <p:txBody>
          <a:bodyPr/>
          <a:lstStyle/>
          <a:p>
            <a:r>
              <a:rPr lang="fr-FR" b="1" dirty="0"/>
              <a:t>B) Le(s) pouvoir(s) politique(s)</a:t>
            </a:r>
          </a:p>
        </p:txBody>
      </p:sp>
      <p:sp>
        <p:nvSpPr>
          <p:cNvPr id="5" name="Espace réservé du contenu 4">
            <a:extLst>
              <a:ext uri="{FF2B5EF4-FFF2-40B4-BE49-F238E27FC236}">
                <a16:creationId xmlns:a16="http://schemas.microsoft.com/office/drawing/2014/main" id="{204F159A-6516-B840-AB00-46613F72B96F}"/>
              </a:ext>
            </a:extLst>
          </p:cNvPr>
          <p:cNvSpPr>
            <a:spLocks noGrp="1"/>
          </p:cNvSpPr>
          <p:nvPr>
            <p:ph idx="1"/>
          </p:nvPr>
        </p:nvSpPr>
        <p:spPr>
          <a:xfrm>
            <a:off x="290945" y="1143000"/>
            <a:ext cx="8714509" cy="5715000"/>
          </a:xfrm>
        </p:spPr>
        <p:txBody>
          <a:bodyPr>
            <a:normAutofit fontScale="85000" lnSpcReduction="20000"/>
          </a:bodyPr>
          <a:lstStyle/>
          <a:p>
            <a:pPr marL="0" indent="0">
              <a:buNone/>
            </a:pPr>
            <a:r>
              <a:rPr lang="fr-FR" dirty="0">
                <a:solidFill>
                  <a:srgbClr val="0432FF"/>
                </a:solidFill>
                <a:sym typeface="Wingdings" pitchFamily="2" charset="2"/>
              </a:rPr>
              <a:t>TEST en ligne sur CELENE concernant la Révolution française</a:t>
            </a:r>
          </a:p>
          <a:p>
            <a:pPr marL="0" indent="0">
              <a:buNone/>
            </a:pPr>
            <a:r>
              <a:rPr lang="fr-FR" dirty="0">
                <a:solidFill>
                  <a:srgbClr val="FF0000"/>
                </a:solidFill>
                <a:hlinkClick r:id="rId2">
                  <a:extLst>
                    <a:ext uri="{A12FA001-AC4F-418D-AE19-62706E023703}">
                      <ahyp:hlinkClr xmlns:ahyp="http://schemas.microsoft.com/office/drawing/2018/hyperlinkcolor" val="tx"/>
                    </a:ext>
                  </a:extLst>
                </a:hlinkClick>
              </a:rPr>
              <a:t>https://celene.univ-orleans.fr/course/view.php?id=1676#section-8</a:t>
            </a:r>
            <a:endParaRPr lang="fr-FR" dirty="0">
              <a:solidFill>
                <a:srgbClr val="FF0000"/>
              </a:solidFill>
              <a:sym typeface="Wingdings" pitchFamily="2" charset="2"/>
            </a:endParaRPr>
          </a:p>
          <a:p>
            <a:pPr marL="0" indent="0">
              <a:buNone/>
            </a:pPr>
            <a:r>
              <a:rPr lang="fr-FR" b="1" dirty="0">
                <a:solidFill>
                  <a:srgbClr val="0432FF"/>
                </a:solidFill>
                <a:sym typeface="Wingdings" pitchFamily="2" charset="2"/>
              </a:rPr>
              <a:t> des notions à maîtriser :</a:t>
            </a:r>
          </a:p>
          <a:p>
            <a:pPr marL="0" indent="0">
              <a:buNone/>
            </a:pPr>
            <a:r>
              <a:rPr lang="fr-FR" dirty="0"/>
              <a:t>Monarchie</a:t>
            </a:r>
          </a:p>
          <a:p>
            <a:pPr marL="0" indent="0">
              <a:buNone/>
            </a:pPr>
            <a:r>
              <a:rPr lang="fr-FR" dirty="0"/>
              <a:t>République</a:t>
            </a:r>
          </a:p>
          <a:p>
            <a:pPr marL="0" indent="0">
              <a:buNone/>
            </a:pPr>
            <a:r>
              <a:rPr lang="fr-FR" dirty="0"/>
              <a:t>Démocratie</a:t>
            </a:r>
          </a:p>
          <a:p>
            <a:pPr marL="0" indent="0">
              <a:buNone/>
            </a:pPr>
            <a:r>
              <a:rPr lang="fr-FR" dirty="0"/>
              <a:t>Dictature (ou tyrannie)</a:t>
            </a:r>
          </a:p>
          <a:p>
            <a:pPr marL="0" indent="0">
              <a:buNone/>
            </a:pPr>
            <a:r>
              <a:rPr lang="fr-FR" dirty="0"/>
              <a:t>Monarchie absolue</a:t>
            </a:r>
          </a:p>
          <a:p>
            <a:pPr marL="0" indent="0">
              <a:buNone/>
            </a:pPr>
            <a:r>
              <a:rPr lang="fr-FR" dirty="0"/>
              <a:t>Monarchie de droit divin</a:t>
            </a:r>
          </a:p>
          <a:p>
            <a:pPr marL="0" indent="0">
              <a:buNone/>
            </a:pPr>
            <a:r>
              <a:rPr lang="fr-FR" dirty="0"/>
              <a:t>Monarchie constitutionnelle</a:t>
            </a:r>
          </a:p>
          <a:p>
            <a:pPr marL="0" indent="0">
              <a:buNone/>
            </a:pPr>
            <a:r>
              <a:rPr lang="fr-FR" dirty="0"/>
              <a:t>Parlementarisme (régime représentatif/parlementaire)</a:t>
            </a:r>
          </a:p>
          <a:p>
            <a:pPr marL="0" indent="0">
              <a:buNone/>
            </a:pPr>
            <a:r>
              <a:rPr lang="fr-FR" dirty="0"/>
              <a:t>Suffrage universel/suffrage censitaire</a:t>
            </a:r>
          </a:p>
        </p:txBody>
      </p:sp>
    </p:spTree>
    <p:extLst>
      <p:ext uri="{BB962C8B-B14F-4D97-AF65-F5344CB8AC3E}">
        <p14:creationId xmlns:p14="http://schemas.microsoft.com/office/powerpoint/2010/main" val="220971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6DB497-CB30-7A43-BD3A-AAA81AF5E911}"/>
              </a:ext>
            </a:extLst>
          </p:cNvPr>
          <p:cNvSpPr>
            <a:spLocks noGrp="1"/>
          </p:cNvSpPr>
          <p:nvPr>
            <p:ph type="title"/>
          </p:nvPr>
        </p:nvSpPr>
        <p:spPr>
          <a:xfrm>
            <a:off x="457200" y="148976"/>
            <a:ext cx="8229600" cy="1019906"/>
          </a:xfrm>
        </p:spPr>
        <p:txBody>
          <a:bodyPr>
            <a:normAutofit/>
          </a:bodyPr>
          <a:lstStyle/>
          <a:p>
            <a:r>
              <a:rPr lang="fr-FR" b="1" dirty="0"/>
              <a:t>B) Le(s) pouvoir(s) politique(s)</a:t>
            </a:r>
          </a:p>
        </p:txBody>
      </p:sp>
      <p:graphicFrame>
        <p:nvGraphicFramePr>
          <p:cNvPr id="5" name="Espace réservé du contenu 3">
            <a:extLst>
              <a:ext uri="{FF2B5EF4-FFF2-40B4-BE49-F238E27FC236}">
                <a16:creationId xmlns:a16="http://schemas.microsoft.com/office/drawing/2014/main" id="{A8E21E44-7F04-C84E-9B14-DE401F15200C}"/>
              </a:ext>
            </a:extLst>
          </p:cNvPr>
          <p:cNvGraphicFramePr>
            <a:graphicFrameLocks/>
          </p:cNvGraphicFramePr>
          <p:nvPr>
            <p:extLst>
              <p:ext uri="{D42A27DB-BD31-4B8C-83A1-F6EECF244321}">
                <p14:modId xmlns:p14="http://schemas.microsoft.com/office/powerpoint/2010/main" val="177644511"/>
              </p:ext>
            </p:extLst>
          </p:nvPr>
        </p:nvGraphicFramePr>
        <p:xfrm>
          <a:off x="277402" y="2517108"/>
          <a:ext cx="8589195" cy="2692210"/>
        </p:xfrm>
        <a:graphic>
          <a:graphicData uri="http://schemas.openxmlformats.org/drawingml/2006/table">
            <a:tbl>
              <a:tblPr>
                <a:tableStyleId>{5C22544A-7EE6-4342-B048-85BDC9FD1C3A}</a:tableStyleId>
              </a:tblPr>
              <a:tblGrid>
                <a:gridCol w="2770787">
                  <a:extLst>
                    <a:ext uri="{9D8B030D-6E8A-4147-A177-3AD203B41FA5}">
                      <a16:colId xmlns:a16="http://schemas.microsoft.com/office/drawing/2014/main" val="4065428993"/>
                    </a:ext>
                  </a:extLst>
                </a:gridCol>
                <a:gridCol w="5818408">
                  <a:extLst>
                    <a:ext uri="{9D8B030D-6E8A-4147-A177-3AD203B41FA5}">
                      <a16:colId xmlns:a16="http://schemas.microsoft.com/office/drawing/2014/main" val="1951825854"/>
                    </a:ext>
                  </a:extLst>
                </a:gridCol>
              </a:tblGrid>
              <a:tr h="0">
                <a:tc>
                  <a:txBody>
                    <a:bodyPr/>
                    <a:lstStyle/>
                    <a:p>
                      <a:pPr algn="ctr">
                        <a:lnSpc>
                          <a:spcPct val="115000"/>
                        </a:lnSpc>
                        <a:spcBef>
                          <a:spcPts val="300"/>
                        </a:spcBef>
                        <a:spcAft>
                          <a:spcPts val="0"/>
                        </a:spcAft>
                      </a:pPr>
                      <a:r>
                        <a:rPr lang="fr-FR" sz="1400" dirty="0">
                          <a:effectLst/>
                        </a:rPr>
                        <a:t> </a:t>
                      </a:r>
                    </a:p>
                    <a:p>
                      <a:pPr algn="ctr">
                        <a:lnSpc>
                          <a:spcPct val="115000"/>
                        </a:lnSpc>
                        <a:spcBef>
                          <a:spcPts val="300"/>
                        </a:spcBef>
                        <a:spcAft>
                          <a:spcPts val="0"/>
                        </a:spcAft>
                      </a:pPr>
                      <a:r>
                        <a:rPr lang="fr-FR" sz="1400" u="sng" dirty="0">
                          <a:effectLst/>
                        </a:rPr>
                        <a:t>Thème 3 (CM1)</a:t>
                      </a:r>
                    </a:p>
                    <a:p>
                      <a:pPr algn="ctr">
                        <a:lnSpc>
                          <a:spcPct val="115000"/>
                        </a:lnSpc>
                        <a:spcBef>
                          <a:spcPts val="300"/>
                        </a:spcBef>
                        <a:spcAft>
                          <a:spcPts val="0"/>
                        </a:spcAft>
                      </a:pPr>
                      <a:r>
                        <a:rPr lang="fr-FR" sz="1400" b="1" dirty="0">
                          <a:effectLst/>
                        </a:rPr>
                        <a:t>Le temps de la Révolution et de l’Empire </a:t>
                      </a:r>
                    </a:p>
                    <a:p>
                      <a:pPr algn="ctr">
                        <a:lnSpc>
                          <a:spcPct val="115000"/>
                        </a:lnSpc>
                        <a:spcBef>
                          <a:spcPts val="300"/>
                        </a:spcBef>
                        <a:spcAft>
                          <a:spcPts val="0"/>
                        </a:spcAft>
                      </a:pPr>
                      <a:r>
                        <a:rPr lang="fr-FR" sz="1400" b="1" dirty="0">
                          <a:effectLst/>
                        </a:rPr>
                        <a:t>• </a:t>
                      </a:r>
                      <a:r>
                        <a:rPr lang="fr-FR" sz="1400" dirty="0">
                          <a:effectLst/>
                        </a:rPr>
                        <a:t>De l’année 1789 à l’exécution du roi : Louis XVI, la Révolution, la Nation.</a:t>
                      </a:r>
                    </a:p>
                    <a:p>
                      <a:pPr algn="ctr">
                        <a:lnSpc>
                          <a:spcPct val="115000"/>
                        </a:lnSpc>
                        <a:spcBef>
                          <a:spcPts val="300"/>
                        </a:spcBef>
                        <a:spcAft>
                          <a:spcPts val="0"/>
                        </a:spcAft>
                      </a:pPr>
                      <a:r>
                        <a:rPr lang="fr-FR" sz="1400" dirty="0">
                          <a:effectLst/>
                        </a:rPr>
                        <a:t>• Napoléon Bonaparte, du général à l’Empereur, de la Révolution à l’Empire</a:t>
                      </a:r>
                      <a:endParaRPr lang="fr-FR" sz="1400" dirty="0">
                        <a:solidFill>
                          <a:srgbClr val="00000A"/>
                        </a:solidFill>
                        <a:effectLst/>
                        <a:latin typeface="Symbol" pitchFamily="2" charset="2"/>
                        <a:ea typeface="SimSun" panose="02010600030101010101" pitchFamily="2" charset="-122"/>
                        <a:cs typeface="Wingdings" pitchFamily="2" charset="2"/>
                      </a:endParaRPr>
                    </a:p>
                  </a:txBody>
                  <a:tcPr marL="1905" marR="34925" marT="0" marB="0"/>
                </a:tc>
                <a:tc>
                  <a:txBody>
                    <a:bodyPr/>
                    <a:lstStyle/>
                    <a:p>
                      <a:pPr algn="just">
                        <a:lnSpc>
                          <a:spcPct val="115000"/>
                        </a:lnSpc>
                        <a:spcBef>
                          <a:spcPts val="300"/>
                        </a:spcBef>
                        <a:spcAft>
                          <a:spcPts val="0"/>
                        </a:spcAft>
                      </a:pPr>
                      <a:r>
                        <a:rPr lang="fr-FR" sz="1400" dirty="0">
                          <a:effectLst/>
                        </a:rPr>
                        <a:t>La </a:t>
                      </a:r>
                      <a:r>
                        <a:rPr lang="fr-FR" sz="1400" b="1" dirty="0">
                          <a:effectLst/>
                        </a:rPr>
                        <a:t>Révolution française </a:t>
                      </a:r>
                      <a:r>
                        <a:rPr lang="fr-FR" sz="1400" dirty="0">
                          <a:effectLst/>
                        </a:rPr>
                        <a:t>marque une </a:t>
                      </a:r>
                      <a:r>
                        <a:rPr lang="fr-FR" sz="1400" b="1" dirty="0">
                          <a:effectLst/>
                        </a:rPr>
                        <a:t>rupture fondamentale dans l’ordre monarchique</a:t>
                      </a:r>
                      <a:r>
                        <a:rPr lang="fr-FR" sz="1400" dirty="0">
                          <a:effectLst/>
                        </a:rPr>
                        <a:t> établi et on présente bien Louis XVI comme le dernier roi de l’Ancien Régime. On apportera aux élèves quelques grandes explications des origines économiques, sociales, intellectuelles et politiques de la Révolution. Cette </a:t>
                      </a:r>
                      <a:r>
                        <a:rPr lang="fr-FR" sz="1400" b="1" dirty="0">
                          <a:effectLst/>
                        </a:rPr>
                        <a:t>première approche de la période révolutionnaire </a:t>
                      </a:r>
                      <a:r>
                        <a:rPr lang="fr-FR" sz="1400" dirty="0">
                          <a:effectLst/>
                        </a:rPr>
                        <a:t>doit permettre aux élèves de comprendre quelques </a:t>
                      </a:r>
                      <a:r>
                        <a:rPr lang="fr-FR" sz="1400" b="1" dirty="0">
                          <a:effectLst/>
                        </a:rPr>
                        <a:t>éléments essentiels du changement </a:t>
                      </a:r>
                      <a:r>
                        <a:rPr lang="fr-FR" sz="1400" dirty="0">
                          <a:effectLst/>
                        </a:rPr>
                        <a:t>et d’en repérer quelques </a:t>
                      </a:r>
                      <a:r>
                        <a:rPr lang="fr-FR" sz="1400" b="1" dirty="0">
                          <a:effectLst/>
                        </a:rPr>
                        <a:t>étapes clés </a:t>
                      </a:r>
                      <a:r>
                        <a:rPr lang="fr-FR" sz="1400" dirty="0">
                          <a:effectLst/>
                        </a:rPr>
                        <a:t>(année 1789, abolition de la royauté, proclamation de la première République et exécution du roi).</a:t>
                      </a:r>
                    </a:p>
                    <a:p>
                      <a:pPr algn="just">
                        <a:lnSpc>
                          <a:spcPct val="110000"/>
                        </a:lnSpc>
                        <a:spcBef>
                          <a:spcPts val="300"/>
                        </a:spcBef>
                        <a:spcAft>
                          <a:spcPts val="0"/>
                        </a:spcAft>
                      </a:pPr>
                      <a:r>
                        <a:rPr lang="fr-FR" sz="1400" b="1" dirty="0">
                          <a:effectLst/>
                        </a:rPr>
                        <a:t>Napoléon Bonaparte</a:t>
                      </a:r>
                      <a:r>
                        <a:rPr lang="fr-FR" sz="1400" dirty="0">
                          <a:effectLst/>
                        </a:rPr>
                        <a:t>, général dans les armées républicaines, prend le pouvoir par la force et est proclamé </a:t>
                      </a:r>
                      <a:r>
                        <a:rPr lang="fr-FR" sz="1400" b="1" dirty="0">
                          <a:effectLst/>
                        </a:rPr>
                        <a:t>empereur des Français en 1804</a:t>
                      </a:r>
                      <a:r>
                        <a:rPr lang="fr-FR" sz="1400" dirty="0">
                          <a:effectLst/>
                        </a:rPr>
                        <a:t>, mais il conserve certains des acquis révolutionnaires. </a:t>
                      </a:r>
                      <a:endParaRPr lang="fr-FR" sz="1400" dirty="0">
                        <a:solidFill>
                          <a:srgbClr val="00000A"/>
                        </a:solidFill>
                        <a:effectLst/>
                        <a:latin typeface="Times New Roman" panose="02020603050405020304" pitchFamily="18" charset="0"/>
                        <a:ea typeface="SimSun" panose="02010600030101010101" pitchFamily="2" charset="-122"/>
                        <a:cs typeface="Mangal" panose="02040503050203030202" pitchFamily="18" charset="0"/>
                      </a:endParaRPr>
                    </a:p>
                  </a:txBody>
                  <a:tcPr marL="1905" marR="34925" marT="0" marB="0"/>
                </a:tc>
                <a:extLst>
                  <a:ext uri="{0D108BD9-81ED-4DB2-BD59-A6C34878D82A}">
                    <a16:rowId xmlns:a16="http://schemas.microsoft.com/office/drawing/2014/main" val="3469701783"/>
                  </a:ext>
                </a:extLst>
              </a:tr>
            </a:tbl>
          </a:graphicData>
        </a:graphic>
      </p:graphicFrame>
      <p:sp>
        <p:nvSpPr>
          <p:cNvPr id="10" name="Espace réservé du contenu 9">
            <a:extLst>
              <a:ext uri="{FF2B5EF4-FFF2-40B4-BE49-F238E27FC236}">
                <a16:creationId xmlns:a16="http://schemas.microsoft.com/office/drawing/2014/main" id="{82B39EE2-D8AE-3E49-90CD-9D76391E19FE}"/>
              </a:ext>
            </a:extLst>
          </p:cNvPr>
          <p:cNvSpPr>
            <a:spLocks noGrp="1"/>
          </p:cNvSpPr>
          <p:nvPr>
            <p:ph idx="1"/>
          </p:nvPr>
        </p:nvSpPr>
        <p:spPr/>
        <p:txBody>
          <a:bodyPr/>
          <a:lstStyle/>
          <a:p>
            <a:pPr marL="0" indent="0">
              <a:buNone/>
            </a:pPr>
            <a:r>
              <a:rPr lang="fr-FR" dirty="0"/>
              <a:t>Le programme</a:t>
            </a:r>
          </a:p>
        </p:txBody>
      </p:sp>
    </p:spTree>
    <p:extLst>
      <p:ext uri="{BB962C8B-B14F-4D97-AF65-F5344CB8AC3E}">
        <p14:creationId xmlns:p14="http://schemas.microsoft.com/office/powerpoint/2010/main" val="2577001351"/>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2846</TotalTime>
  <Words>1437</Words>
  <Application>Microsoft Macintosh PowerPoint</Application>
  <PresentationFormat>Affichage à l'écran (4:3)</PresentationFormat>
  <Paragraphs>205</Paragraphs>
  <Slides>19</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19</vt:i4>
      </vt:variant>
    </vt:vector>
  </HeadingPairs>
  <TitlesOfParts>
    <vt:vector size="26" baseType="lpstr">
      <vt:lpstr>Times</vt:lpstr>
      <vt:lpstr>Arial</vt:lpstr>
      <vt:lpstr>Calibri</vt:lpstr>
      <vt:lpstr>Symbol</vt:lpstr>
      <vt:lpstr>Times New Roman</vt:lpstr>
      <vt:lpstr>Wingdings</vt:lpstr>
      <vt:lpstr>Thème Office</vt:lpstr>
      <vt:lpstr>Le(s) pouvoir(s) politique(s)</vt:lpstr>
      <vt:lpstr>Le calendrier du S1-S7</vt:lpstr>
      <vt:lpstr>Plan du TD4</vt:lpstr>
      <vt:lpstr>Calendrier S1-S7</vt:lpstr>
      <vt:lpstr>Présentation PowerPoint</vt:lpstr>
      <vt:lpstr>Présentation PowerPoint</vt:lpstr>
      <vt:lpstr>B) Le(s) pouvoir(s) politique(s)</vt:lpstr>
      <vt:lpstr>B) Le(s) pouvoir(s) politique(s)</vt:lpstr>
      <vt:lpstr>B) Le(s) pouvoir(s) politique(s)</vt:lpstr>
      <vt:lpstr>B) Le(s) pouvoir(s) politique(s)</vt:lpstr>
      <vt:lpstr>B) Le(s) pouvoir(s) politique(s)</vt:lpstr>
      <vt:lpstr>Présentation PowerPoint</vt:lpstr>
      <vt:lpstr>B) Le(s) pouvoir(s) politique(s)</vt:lpstr>
      <vt:lpstr>B) Le(s) pouvoir(s) politique(s)</vt:lpstr>
      <vt:lpstr>B) Le(s) pouvoir(s) politique(s)</vt:lpstr>
      <vt:lpstr>B) Le(s) pouvoir(s) politique(s)</vt:lpstr>
      <vt:lpstr>B) Le(s) pouvoir(s) politique(s)</vt:lpstr>
      <vt:lpstr>B) Le(s) pouvoir(s) politique(s)</vt:lpstr>
      <vt:lpstr>B) Le(s) pouvoir(s) politique(s)</vt:lpstr>
    </vt:vector>
  </TitlesOfParts>
  <Company>Iufm Orléans-Tours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Préhistoire</dc:title>
  <dc:creator>Jean-Louis LAUBRY</dc:creator>
  <cp:lastModifiedBy>Laubry Jean-Louis</cp:lastModifiedBy>
  <cp:revision>155</cp:revision>
  <cp:lastPrinted>2017-09-04T10:56:21Z</cp:lastPrinted>
  <dcterms:created xsi:type="dcterms:W3CDTF">2020-09-06T15:52:41Z</dcterms:created>
  <dcterms:modified xsi:type="dcterms:W3CDTF">2023-11-04T09:08:20Z</dcterms:modified>
</cp:coreProperties>
</file>