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2"/>
  </p:handoutMasterIdLst>
  <p:sldIdLst>
    <p:sldId id="291" r:id="rId2"/>
    <p:sldId id="313" r:id="rId3"/>
    <p:sldId id="312" r:id="rId4"/>
    <p:sldId id="299" r:id="rId5"/>
    <p:sldId id="300" r:id="rId6"/>
    <p:sldId id="328" r:id="rId7"/>
    <p:sldId id="270" r:id="rId8"/>
    <p:sldId id="271" r:id="rId9"/>
    <p:sldId id="351" r:id="rId10"/>
    <p:sldId id="352" r:id="rId11"/>
    <p:sldId id="353" r:id="rId12"/>
    <p:sldId id="357" r:id="rId13"/>
    <p:sldId id="349" r:id="rId14"/>
    <p:sldId id="348" r:id="rId15"/>
    <p:sldId id="339" r:id="rId16"/>
    <p:sldId id="340" r:id="rId17"/>
    <p:sldId id="341" r:id="rId18"/>
    <p:sldId id="342" r:id="rId19"/>
    <p:sldId id="317" r:id="rId20"/>
    <p:sldId id="343" r:id="rId21"/>
    <p:sldId id="344" r:id="rId22"/>
    <p:sldId id="355" r:id="rId23"/>
    <p:sldId id="358" r:id="rId24"/>
    <p:sldId id="345" r:id="rId25"/>
    <p:sldId id="350" r:id="rId26"/>
    <p:sldId id="346" r:id="rId27"/>
    <p:sldId id="354" r:id="rId28"/>
    <p:sldId id="347" r:id="rId29"/>
    <p:sldId id="359" r:id="rId30"/>
    <p:sldId id="360" r:id="rId31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596"/>
  </p:normalViewPr>
  <p:slideViewPr>
    <p:cSldViewPr snapToGrid="0" snapToObjects="1">
      <p:cViewPr varScale="1">
        <p:scale>
          <a:sx n="100" d="100"/>
          <a:sy n="100" d="100"/>
        </p:scale>
        <p:origin x="216" y="2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0E330-7842-4A96-8137-9A644AD31319}" type="datetimeFigureOut">
              <a:rPr lang="fr-FR" smtClean="0"/>
              <a:pPr/>
              <a:t>22/11/2025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58926-1F77-4F8E-BA29-ABA77D76741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2729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22/11/2025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22/11/2025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22/11/2025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22/11/2025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22/11/2025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22/11/2025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22/11/2025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22/11/2025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22/11/2025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22/11/2025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22/11/2025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14939-4D00-6643-8E83-6848F136B6FF}" type="datetimeFigureOut">
              <a:rPr lang="fr-FR" smtClean="0"/>
              <a:pPr/>
              <a:t>22/11/2025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46E6AD-0DC3-D04A-86CC-7C82305A5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fr-FR" b="1" dirty="0"/>
              <a:t>Les violences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B72F4A9-A25F-3942-941F-FB5B6F1D67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TD6</a:t>
            </a:r>
          </a:p>
          <a:p>
            <a:r>
              <a:rPr lang="fr-FR" dirty="0">
                <a:solidFill>
                  <a:schemeClr val="tx1"/>
                </a:solidFill>
              </a:rPr>
              <a:t>UE11EC4</a:t>
            </a:r>
          </a:p>
        </p:txBody>
      </p:sp>
    </p:spTree>
    <p:extLst>
      <p:ext uri="{BB962C8B-B14F-4D97-AF65-F5344CB8AC3E}">
        <p14:creationId xmlns:p14="http://schemas.microsoft.com/office/powerpoint/2010/main" val="3348125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04F159A-6516-B840-AB00-46613F72B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950" y="1280138"/>
            <a:ext cx="8548099" cy="5577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u="sng" dirty="0"/>
              <a:t>QUESTIONS</a:t>
            </a:r>
          </a:p>
          <a:p>
            <a:pPr marL="0" indent="0">
              <a:buNone/>
            </a:pPr>
            <a:r>
              <a:rPr lang="fr-FR" dirty="0"/>
              <a:t>c) Qu’est-ce que la « </a:t>
            </a:r>
            <a:r>
              <a:rPr lang="fr-FR" b="1" dirty="0"/>
              <a:t>Résistance</a:t>
            </a:r>
            <a:r>
              <a:rPr lang="fr-FR" dirty="0"/>
              <a:t> » ?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432FF"/>
                </a:solidFill>
              </a:rPr>
              <a:t>Un phénomène multiforme et évolutif </a:t>
            </a:r>
            <a:r>
              <a:rPr lang="fr-FR" dirty="0">
                <a:solidFill>
                  <a:srgbClr val="0432FF"/>
                </a:solidFill>
              </a:rPr>
              <a:t>(politique, militaire, civil), observable dans les pays occupés pendant la 2</a:t>
            </a:r>
            <a:r>
              <a:rPr lang="fr-FR" baseline="30000" dirty="0">
                <a:solidFill>
                  <a:srgbClr val="0432FF"/>
                </a:solidFill>
              </a:rPr>
              <a:t>ème</a:t>
            </a:r>
            <a:r>
              <a:rPr lang="fr-FR" dirty="0">
                <a:solidFill>
                  <a:srgbClr val="0432FF"/>
                </a:solidFill>
              </a:rPr>
              <a:t> GM, supposant :</a:t>
            </a:r>
          </a:p>
          <a:p>
            <a:pPr marL="514350" indent="-514350" algn="just">
              <a:buAutoNum type="arabicParenR"/>
            </a:pPr>
            <a:r>
              <a:rPr lang="fr-FR" dirty="0">
                <a:solidFill>
                  <a:srgbClr val="0432FF"/>
                </a:solidFill>
              </a:rPr>
              <a:t>La </a:t>
            </a:r>
            <a:r>
              <a:rPr lang="fr-FR" b="1" dirty="0">
                <a:solidFill>
                  <a:srgbClr val="0432FF"/>
                </a:solidFill>
              </a:rPr>
              <a:t>conscience d’agir contre un ennemi idéologique </a:t>
            </a:r>
            <a:r>
              <a:rPr lang="fr-FR" dirty="0">
                <a:solidFill>
                  <a:srgbClr val="0432FF"/>
                </a:solidFill>
              </a:rPr>
              <a:t>en relation avec un groupement (</a:t>
            </a:r>
            <a:r>
              <a:rPr lang="fr-FR" dirty="0">
                <a:solidFill>
                  <a:srgbClr val="7030A0"/>
                </a:solidFill>
              </a:rPr>
              <a:t>mouvement, réseau, maquis</a:t>
            </a:r>
            <a:r>
              <a:rPr lang="fr-FR" dirty="0">
                <a:solidFill>
                  <a:srgbClr val="0432FF"/>
                </a:solidFill>
              </a:rPr>
              <a:t>)</a:t>
            </a:r>
          </a:p>
          <a:p>
            <a:pPr marL="514350" indent="-514350" algn="just">
              <a:buFont typeface="Arial"/>
              <a:buAutoNum type="arabicParenR"/>
            </a:pPr>
            <a:r>
              <a:rPr lang="fr-FR" dirty="0">
                <a:solidFill>
                  <a:srgbClr val="0432FF"/>
                </a:solidFill>
              </a:rPr>
              <a:t>Une </a:t>
            </a:r>
            <a:r>
              <a:rPr lang="fr-FR" b="1" dirty="0">
                <a:solidFill>
                  <a:srgbClr val="0432FF"/>
                </a:solidFill>
              </a:rPr>
              <a:t>action concrète </a:t>
            </a:r>
            <a:r>
              <a:rPr lang="fr-FR" dirty="0">
                <a:solidFill>
                  <a:srgbClr val="0432FF"/>
                </a:solidFill>
              </a:rPr>
              <a:t>contre l’occupant (nazi)</a:t>
            </a:r>
          </a:p>
          <a:p>
            <a:pPr marL="514350" indent="-514350">
              <a:buAutoNum type="arabicParenR"/>
            </a:pPr>
            <a:r>
              <a:rPr lang="fr-FR" dirty="0">
                <a:solidFill>
                  <a:srgbClr val="0432FF"/>
                </a:solidFill>
              </a:rPr>
              <a:t>Une </a:t>
            </a:r>
            <a:r>
              <a:rPr lang="fr-FR" b="1" dirty="0">
                <a:solidFill>
                  <a:srgbClr val="0432FF"/>
                </a:solidFill>
              </a:rPr>
              <a:t>pratique transgressive </a:t>
            </a:r>
            <a:r>
              <a:rPr lang="fr-FR" dirty="0">
                <a:solidFill>
                  <a:srgbClr val="0432FF"/>
                </a:solidFill>
              </a:rPr>
              <a:t>(/lois en vigueur)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0C4BE89-E837-7447-837A-593BACC34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7404"/>
            <a:ext cx="9144000" cy="775699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B) Le thème : la France des deux guerres mondiales à la construction européenne</a:t>
            </a:r>
          </a:p>
        </p:txBody>
      </p:sp>
    </p:spTree>
    <p:extLst>
      <p:ext uri="{BB962C8B-B14F-4D97-AF65-F5344CB8AC3E}">
        <p14:creationId xmlns:p14="http://schemas.microsoft.com/office/powerpoint/2010/main" val="391084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04F159A-6516-B840-AB00-46613F72B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950" y="1280138"/>
            <a:ext cx="8609744" cy="55778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u="sng" dirty="0"/>
              <a:t>QUESTIONS</a:t>
            </a:r>
          </a:p>
          <a:p>
            <a:pPr marL="0" indent="0">
              <a:buNone/>
            </a:pPr>
            <a:r>
              <a:rPr lang="fr-FR" dirty="0"/>
              <a:t>d) Quel terme employé avec les élèves ? </a:t>
            </a:r>
            <a:r>
              <a:rPr lang="fr-FR" i="1" dirty="0"/>
              <a:t>extermination des Juifs, holocauste, Shoah, génocide, crime contre l’humanité</a:t>
            </a:r>
          </a:p>
          <a:p>
            <a:pPr marL="0" indent="0">
              <a:buNone/>
            </a:pPr>
            <a:r>
              <a:rPr lang="fr-FR" i="1" dirty="0">
                <a:solidFill>
                  <a:srgbClr val="0432FF"/>
                </a:solidFill>
              </a:rPr>
              <a:t>Persécution </a:t>
            </a:r>
            <a:r>
              <a:rPr lang="fr-FR" i="1" dirty="0">
                <a:solidFill>
                  <a:srgbClr val="0432FF"/>
                </a:solidFill>
                <a:sym typeface="Wingdings" pitchFamily="2" charset="2"/>
              </a:rPr>
              <a:t></a:t>
            </a:r>
            <a:r>
              <a:rPr lang="fr-FR" i="1" dirty="0">
                <a:solidFill>
                  <a:srgbClr val="0432FF"/>
                </a:solidFill>
              </a:rPr>
              <a:t> extermination des juifs </a:t>
            </a:r>
            <a:r>
              <a:rPr lang="fr-FR" i="1" dirty="0">
                <a:solidFill>
                  <a:srgbClr val="0432FF"/>
                </a:solidFill>
                <a:sym typeface="Wingdings" pitchFamily="2" charset="2"/>
              </a:rPr>
              <a:t></a:t>
            </a:r>
            <a:r>
              <a:rPr lang="fr-FR" i="1" dirty="0">
                <a:solidFill>
                  <a:srgbClr val="0432FF"/>
                </a:solidFill>
              </a:rPr>
              <a:t> génocide</a:t>
            </a:r>
          </a:p>
          <a:p>
            <a:pPr marL="0" indent="0" algn="just">
              <a:buNone/>
            </a:pPr>
            <a:r>
              <a:rPr lang="fr-FR" dirty="0"/>
              <a:t>e) Doit-on faire une </a:t>
            </a:r>
            <a:r>
              <a:rPr lang="fr-FR" b="1" dirty="0"/>
              <a:t>distinction</a:t>
            </a:r>
            <a:r>
              <a:rPr lang="fr-FR" dirty="0"/>
              <a:t> entre </a:t>
            </a:r>
            <a:r>
              <a:rPr lang="fr-FR" b="1" dirty="0"/>
              <a:t>l’Europ</a:t>
            </a:r>
            <a:r>
              <a:rPr lang="fr-FR" dirty="0"/>
              <a:t>e et l’</a:t>
            </a:r>
            <a:r>
              <a:rPr lang="fr-FR" b="1" dirty="0"/>
              <a:t>UE</a:t>
            </a:r>
            <a:r>
              <a:rPr lang="fr-FR" dirty="0"/>
              <a:t> (Union européenne) ?</a:t>
            </a:r>
          </a:p>
          <a:p>
            <a:pPr marL="0" indent="0" algn="just">
              <a:buNone/>
            </a:pPr>
            <a:r>
              <a:rPr lang="fr-FR" dirty="0">
                <a:solidFill>
                  <a:srgbClr val="0432FF"/>
                </a:solidFill>
              </a:rPr>
              <a:t>Europe : région du monde (partie ouest de l’Eurasie)</a:t>
            </a:r>
          </a:p>
          <a:p>
            <a:pPr marL="0" indent="0" algn="just">
              <a:buNone/>
            </a:pPr>
            <a:r>
              <a:rPr lang="fr-FR" dirty="0">
                <a:solidFill>
                  <a:srgbClr val="0432FF"/>
                </a:solidFill>
              </a:rPr>
              <a:t>UE : association de 27 Etats de l’Europe</a:t>
            </a:r>
          </a:p>
          <a:p>
            <a:pPr marL="0" indent="0" algn="just">
              <a:buNone/>
            </a:pPr>
            <a:r>
              <a:rPr lang="fr-FR" dirty="0"/>
              <a:t>f) Identifiez </a:t>
            </a:r>
            <a:r>
              <a:rPr lang="fr-FR" b="1" dirty="0"/>
              <a:t>différentes dimensions (aspects, domaines) </a:t>
            </a:r>
            <a:r>
              <a:rPr lang="fr-FR" dirty="0"/>
              <a:t>de la « </a:t>
            </a:r>
            <a:r>
              <a:rPr lang="fr-FR" b="1" dirty="0"/>
              <a:t>construction européenne</a:t>
            </a:r>
            <a:r>
              <a:rPr lang="fr-FR" dirty="0"/>
              <a:t> ».</a:t>
            </a:r>
          </a:p>
          <a:p>
            <a:pPr marL="0" indent="0" algn="just">
              <a:buNone/>
            </a:pPr>
            <a:r>
              <a:rPr lang="fr-FR" dirty="0">
                <a:solidFill>
                  <a:srgbClr val="0432FF"/>
                </a:solidFill>
              </a:rPr>
              <a:t>Politique et civique (institutions), économique et sociale, géographique (et historique), </a:t>
            </a:r>
            <a:r>
              <a:rPr lang="fr-FR" i="1" dirty="0">
                <a:solidFill>
                  <a:srgbClr val="0432FF"/>
                </a:solidFill>
              </a:rPr>
              <a:t>culturelle ?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0C4BE89-E837-7447-837A-593BACC34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7404"/>
            <a:ext cx="9144000" cy="775699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B) Le thème : la France des deux guerres mondiales à la construction européenne</a:t>
            </a:r>
          </a:p>
        </p:txBody>
      </p:sp>
    </p:spTree>
    <p:extLst>
      <p:ext uri="{BB962C8B-B14F-4D97-AF65-F5344CB8AC3E}">
        <p14:creationId xmlns:p14="http://schemas.microsoft.com/office/powerpoint/2010/main" val="153599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F04BA6-B1CE-03AF-36CD-D4A612439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5652"/>
          </a:xfrm>
        </p:spPr>
        <p:txBody>
          <a:bodyPr>
            <a:normAutofit/>
          </a:bodyPr>
          <a:lstStyle/>
          <a:p>
            <a:r>
              <a:rPr lang="fr-US" b="1" dirty="0"/>
              <a:t>La construction européenne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A1F166-FCFB-1E25-A1AC-3157F40A1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78774"/>
            <a:ext cx="8573784" cy="55220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u="sng" dirty="0"/>
              <a:t>Proposition de séquence</a:t>
            </a:r>
          </a:p>
          <a:p>
            <a:pPr marL="0" indent="0">
              <a:buNone/>
            </a:pPr>
            <a:r>
              <a:rPr lang="fr-FR" u="sng" dirty="0"/>
              <a:t>1) L’UE : une partie de l’Europe </a:t>
            </a:r>
          </a:p>
          <a:p>
            <a:pPr marL="0" indent="0">
              <a:buNone/>
            </a:pPr>
            <a:r>
              <a:rPr lang="fr-FR" dirty="0"/>
              <a:t>(carte de l’UE à élaborer en fonction d’une chronologie sur un fond de carte politique)</a:t>
            </a:r>
          </a:p>
          <a:p>
            <a:pPr marL="0" indent="0">
              <a:buNone/>
            </a:pPr>
            <a:r>
              <a:rPr lang="fr-FR" u="sng" dirty="0"/>
              <a:t>2) L’UE : une association de 27 Etats</a:t>
            </a:r>
          </a:p>
          <a:p>
            <a:pPr marL="0" indent="0">
              <a:buNone/>
            </a:pPr>
            <a:r>
              <a:rPr lang="fr-FR" dirty="0"/>
              <a:t>(raison d’être, principales institutions, citoyenneté européenne)</a:t>
            </a:r>
          </a:p>
          <a:p>
            <a:pPr marL="0" indent="0">
              <a:buNone/>
            </a:pPr>
            <a:r>
              <a:rPr lang="fr-FR" dirty="0"/>
              <a:t>3) </a:t>
            </a:r>
            <a:r>
              <a:rPr lang="fr-FR" u="sng" dirty="0"/>
              <a:t>Les réalisations de l’UE</a:t>
            </a:r>
          </a:p>
          <a:p>
            <a:pPr marL="0" indent="0">
              <a:buNone/>
            </a:pPr>
            <a:r>
              <a:rPr lang="fr-FR" dirty="0"/>
              <a:t>(Erasmus, Airbus, entrée dans la société de consommation dans les années 1960-1970)</a:t>
            </a:r>
            <a:endParaRPr lang="fr-US" dirty="0"/>
          </a:p>
        </p:txBody>
      </p:sp>
    </p:spTree>
    <p:extLst>
      <p:ext uri="{BB962C8B-B14F-4D97-AF65-F5344CB8AC3E}">
        <p14:creationId xmlns:p14="http://schemas.microsoft.com/office/powerpoint/2010/main" val="1631126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FCA9DFC-0D55-3C45-A810-2220BA060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73" y="0"/>
            <a:ext cx="5222929" cy="684269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733899A-0B71-E347-9CFF-4099AB8A1AAD}"/>
              </a:ext>
            </a:extLst>
          </p:cNvPr>
          <p:cNvSpPr txBox="1"/>
          <p:nvPr/>
        </p:nvSpPr>
        <p:spPr>
          <a:xfrm>
            <a:off x="5455402" y="5904854"/>
            <a:ext cx="3728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Annonce publicitaire de l’entreprise Moulinex parue dans un magazine français en 1959</a:t>
            </a:r>
            <a:endParaRPr lang="fr-US" dirty="0"/>
          </a:p>
          <a:p>
            <a:endParaRPr lang="fr-US" dirty="0"/>
          </a:p>
        </p:txBody>
      </p:sp>
    </p:spTree>
    <p:extLst>
      <p:ext uri="{BB962C8B-B14F-4D97-AF65-F5344CB8AC3E}">
        <p14:creationId xmlns:p14="http://schemas.microsoft.com/office/powerpoint/2010/main" val="454763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F3CF2A5-7ECE-ED4F-90BE-E82F2818B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7458"/>
            <a:ext cx="9123941" cy="571767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08E0078-E218-B14B-A762-4CFF74B6F31E}"/>
              </a:ext>
            </a:extLst>
          </p:cNvPr>
          <p:cNvSpPr txBox="1"/>
          <p:nvPr/>
        </p:nvSpPr>
        <p:spPr>
          <a:xfrm>
            <a:off x="2076773" y="6105128"/>
            <a:ext cx="5816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US" dirty="0"/>
              <a:t>Affiche publicitaire pour la Renault 4 chevaux (années 1950)</a:t>
            </a:r>
          </a:p>
        </p:txBody>
      </p:sp>
    </p:spTree>
    <p:extLst>
      <p:ext uri="{BB962C8B-B14F-4D97-AF65-F5344CB8AC3E}">
        <p14:creationId xmlns:p14="http://schemas.microsoft.com/office/powerpoint/2010/main" val="983374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F05CB9-98C2-744F-B2F7-2016EF5DD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4674"/>
          </a:xfrm>
        </p:spPr>
        <p:txBody>
          <a:bodyPr/>
          <a:lstStyle/>
          <a:p>
            <a:r>
              <a:rPr lang="fr-FR" b="1" dirty="0"/>
              <a:t>C) La violence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858CE4-692E-4044-AE5D-8F891F92B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07524"/>
            <a:ext cx="8229600" cy="4618640"/>
          </a:xfrm>
        </p:spPr>
        <p:txBody>
          <a:bodyPr/>
          <a:lstStyle/>
          <a:p>
            <a:pPr marL="0" indent="0">
              <a:buNone/>
            </a:pPr>
            <a:r>
              <a:rPr lang="fr-FR" b="1" dirty="0"/>
              <a:t>Qu’est-ce que la violence ?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78DF8AD1-BF41-6A4E-BBD3-5A1A433C7165}"/>
              </a:ext>
            </a:extLst>
          </p:cNvPr>
          <p:cNvSpPr txBox="1">
            <a:spLocks/>
          </p:cNvSpPr>
          <p:nvPr/>
        </p:nvSpPr>
        <p:spPr>
          <a:xfrm>
            <a:off x="457199" y="2298357"/>
            <a:ext cx="8433261" cy="4399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fr-FR" b="1" i="1" dirty="0">
                <a:solidFill>
                  <a:srgbClr val="0432FF"/>
                </a:solidFill>
              </a:rPr>
              <a:t>force ou contrainte </a:t>
            </a:r>
            <a:r>
              <a:rPr lang="fr-FR" i="1" dirty="0"/>
              <a:t>exercée par une personne (ou un groupe de personnes) sur une autre personne </a:t>
            </a:r>
            <a:r>
              <a:rPr lang="fr-FR" b="1" i="1" dirty="0">
                <a:solidFill>
                  <a:srgbClr val="0432FF"/>
                </a:solidFill>
              </a:rPr>
              <a:t>afin de </a:t>
            </a:r>
            <a:r>
              <a:rPr lang="fr-FR" b="1" i="1" dirty="0"/>
              <a:t>la </a:t>
            </a:r>
            <a:r>
              <a:rPr lang="fr-FR" b="1" i="1" dirty="0">
                <a:solidFill>
                  <a:srgbClr val="0432FF"/>
                </a:solidFill>
              </a:rPr>
              <a:t>soumettre</a:t>
            </a:r>
            <a:r>
              <a:rPr lang="fr-FR" i="1" dirty="0"/>
              <a:t>, d’en obtenir quelque chose, de l’inciter à réaliser un acte déterminé</a:t>
            </a:r>
          </a:p>
        </p:txBody>
      </p:sp>
    </p:spTree>
    <p:extLst>
      <p:ext uri="{BB962C8B-B14F-4D97-AF65-F5344CB8AC3E}">
        <p14:creationId xmlns:p14="http://schemas.microsoft.com/office/powerpoint/2010/main" val="43491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F05CB9-98C2-744F-B2F7-2016EF5DD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4674"/>
          </a:xfrm>
        </p:spPr>
        <p:txBody>
          <a:bodyPr/>
          <a:lstStyle/>
          <a:p>
            <a:r>
              <a:rPr lang="fr-FR" b="1" dirty="0"/>
              <a:t>C) La violence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858CE4-692E-4044-AE5D-8F891F92B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07524"/>
            <a:ext cx="8229600" cy="4618640"/>
          </a:xfrm>
        </p:spPr>
        <p:txBody>
          <a:bodyPr/>
          <a:lstStyle/>
          <a:p>
            <a:pPr marL="0" indent="0">
              <a:buNone/>
            </a:pPr>
            <a:r>
              <a:rPr lang="fr-FR" b="1" dirty="0"/>
              <a:t>Qu’est-ce que la violence ?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78DF8AD1-BF41-6A4E-BBD3-5A1A433C7165}"/>
              </a:ext>
            </a:extLst>
          </p:cNvPr>
          <p:cNvSpPr txBox="1">
            <a:spLocks/>
          </p:cNvSpPr>
          <p:nvPr/>
        </p:nvSpPr>
        <p:spPr>
          <a:xfrm>
            <a:off x="457199" y="2298357"/>
            <a:ext cx="8433261" cy="43993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b="1" dirty="0"/>
              <a:t>• </a:t>
            </a:r>
            <a:r>
              <a:rPr lang="fr-FR" b="1" dirty="0">
                <a:solidFill>
                  <a:srgbClr val="0432FF"/>
                </a:solidFill>
              </a:rPr>
              <a:t>Deux dimensions </a:t>
            </a:r>
            <a:r>
              <a:rPr lang="fr-FR" b="1" dirty="0"/>
              <a:t>à prendre en compte</a:t>
            </a:r>
          </a:p>
          <a:p>
            <a:pPr marL="0" indent="0" algn="just">
              <a:buNone/>
            </a:pPr>
            <a:endParaRPr lang="fr-FR" b="1" dirty="0"/>
          </a:p>
          <a:p>
            <a:pPr algn="just">
              <a:buFontTx/>
              <a:buChar char="-"/>
            </a:pPr>
            <a:r>
              <a:rPr lang="fr-FR" dirty="0"/>
              <a:t>Une </a:t>
            </a:r>
            <a:r>
              <a:rPr lang="fr-FR" b="1" dirty="0"/>
              <a:t>dimension </a:t>
            </a:r>
            <a:r>
              <a:rPr lang="fr-FR" b="1" dirty="0">
                <a:solidFill>
                  <a:srgbClr val="0432FF"/>
                </a:solidFill>
              </a:rPr>
              <a:t>objective</a:t>
            </a:r>
            <a:r>
              <a:rPr lang="fr-FR" b="1" dirty="0"/>
              <a:t> </a:t>
            </a:r>
          </a:p>
          <a:p>
            <a:pPr marL="0" indent="0" algn="just">
              <a:buNone/>
            </a:pPr>
            <a:r>
              <a:rPr lang="fr-FR" dirty="0"/>
              <a:t>(qui serait fondée sur l’observation extérieure)</a:t>
            </a:r>
          </a:p>
          <a:p>
            <a:pPr algn="just">
              <a:buFontTx/>
              <a:buChar char="-"/>
            </a:pPr>
            <a:endParaRPr lang="fr-FR" dirty="0"/>
          </a:p>
          <a:p>
            <a:pPr algn="just">
              <a:buFontTx/>
              <a:buChar char="-"/>
            </a:pPr>
            <a:r>
              <a:rPr lang="fr-FR" dirty="0"/>
              <a:t>Une </a:t>
            </a:r>
            <a:r>
              <a:rPr lang="fr-FR" b="1" dirty="0"/>
              <a:t>dimension </a:t>
            </a:r>
            <a:r>
              <a:rPr lang="fr-FR" b="1" dirty="0">
                <a:solidFill>
                  <a:srgbClr val="0432FF"/>
                </a:solidFill>
              </a:rPr>
              <a:t>subjective</a:t>
            </a:r>
          </a:p>
          <a:p>
            <a:pPr marL="0" indent="0" algn="just">
              <a:buNone/>
            </a:pPr>
            <a:r>
              <a:rPr lang="fr-FR" dirty="0"/>
              <a:t>(liée au vécu intérieur des sujets concernés, acteurs ou victimes)</a:t>
            </a:r>
          </a:p>
        </p:txBody>
      </p:sp>
    </p:spTree>
    <p:extLst>
      <p:ext uri="{BB962C8B-B14F-4D97-AF65-F5344CB8AC3E}">
        <p14:creationId xmlns:p14="http://schemas.microsoft.com/office/powerpoint/2010/main" val="399941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F05CB9-98C2-744F-B2F7-2016EF5DD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4674"/>
          </a:xfrm>
        </p:spPr>
        <p:txBody>
          <a:bodyPr/>
          <a:lstStyle/>
          <a:p>
            <a:r>
              <a:rPr lang="fr-FR" b="1" dirty="0"/>
              <a:t>C) La violence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858CE4-692E-4044-AE5D-8F891F92B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07524"/>
            <a:ext cx="8229600" cy="4618640"/>
          </a:xfrm>
        </p:spPr>
        <p:txBody>
          <a:bodyPr/>
          <a:lstStyle/>
          <a:p>
            <a:pPr marL="0" indent="0">
              <a:buNone/>
            </a:pPr>
            <a:r>
              <a:rPr lang="fr-FR" b="1" dirty="0"/>
              <a:t>Différents aspects de la violence :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78DF8AD1-BF41-6A4E-BBD3-5A1A433C7165}"/>
              </a:ext>
            </a:extLst>
          </p:cNvPr>
          <p:cNvSpPr txBox="1">
            <a:spLocks/>
          </p:cNvSpPr>
          <p:nvPr/>
        </p:nvSpPr>
        <p:spPr>
          <a:xfrm>
            <a:off x="457199" y="2298357"/>
            <a:ext cx="8433261" cy="4399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b="1" dirty="0"/>
              <a:t>• en fonction de sa </a:t>
            </a:r>
            <a:r>
              <a:rPr lang="fr-FR" b="1" dirty="0">
                <a:solidFill>
                  <a:srgbClr val="0432FF"/>
                </a:solidFill>
              </a:rPr>
              <a:t>forme</a:t>
            </a:r>
            <a:r>
              <a:rPr lang="fr-FR" b="1" dirty="0"/>
              <a:t> </a:t>
            </a:r>
            <a:endParaRPr lang="fr-FR" dirty="0"/>
          </a:p>
          <a:p>
            <a:pPr marL="0" indent="0" algn="just">
              <a:buNone/>
            </a:pPr>
            <a:r>
              <a:rPr lang="fr-FR" dirty="0"/>
              <a:t>-  la violence physique</a:t>
            </a:r>
          </a:p>
          <a:p>
            <a:pPr algn="just">
              <a:buFontTx/>
              <a:buChar char="-"/>
            </a:pPr>
            <a:r>
              <a:rPr lang="fr-FR" dirty="0"/>
              <a:t>la violence morale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b="1" dirty="0"/>
              <a:t>• en fonction de la </a:t>
            </a:r>
            <a:r>
              <a:rPr lang="fr-FR" b="1" dirty="0">
                <a:solidFill>
                  <a:srgbClr val="0432FF"/>
                </a:solidFill>
              </a:rPr>
              <a:t>nature</a:t>
            </a:r>
            <a:r>
              <a:rPr lang="fr-FR" b="1" dirty="0"/>
              <a:t> de la violence</a:t>
            </a:r>
          </a:p>
          <a:p>
            <a:pPr marL="0" indent="0" algn="just">
              <a:buNone/>
            </a:pPr>
            <a:r>
              <a:rPr lang="fr-FR" dirty="0"/>
              <a:t>Ex : les violences de genre</a:t>
            </a:r>
          </a:p>
        </p:txBody>
      </p:sp>
    </p:spTree>
    <p:extLst>
      <p:ext uri="{BB962C8B-B14F-4D97-AF65-F5344CB8AC3E}">
        <p14:creationId xmlns:p14="http://schemas.microsoft.com/office/powerpoint/2010/main" val="160587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F05CB9-98C2-744F-B2F7-2016EF5DD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4674"/>
          </a:xfrm>
        </p:spPr>
        <p:txBody>
          <a:bodyPr/>
          <a:lstStyle/>
          <a:p>
            <a:r>
              <a:rPr lang="fr-FR" b="1" dirty="0"/>
              <a:t>C) La violence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858CE4-692E-4044-AE5D-8F891F92B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541" y="1124465"/>
            <a:ext cx="8724204" cy="5001699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fr-FR" b="1" dirty="0"/>
              <a:t>La présence de la violence dans le programme d’histoire 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dirty="0"/>
              <a:t>* La </a:t>
            </a:r>
            <a:r>
              <a:rPr lang="fr-FR" b="1" dirty="0">
                <a:solidFill>
                  <a:srgbClr val="0432FF"/>
                </a:solidFill>
              </a:rPr>
              <a:t>guerre</a:t>
            </a:r>
            <a:r>
              <a:rPr lang="fr-FR" dirty="0"/>
              <a:t> (croisades, Guerres de religion, guerres napoléoniennes…), la </a:t>
            </a:r>
            <a:r>
              <a:rPr lang="fr-FR" b="1" dirty="0">
                <a:solidFill>
                  <a:srgbClr val="0432FF"/>
                </a:solidFill>
              </a:rPr>
              <a:t>colonisation</a:t>
            </a:r>
            <a:r>
              <a:rPr lang="fr-FR" dirty="0"/>
              <a:t> (Louis XIV, XIXème), les </a:t>
            </a:r>
            <a:r>
              <a:rPr lang="fr-FR" b="1" dirty="0">
                <a:solidFill>
                  <a:srgbClr val="0432FF"/>
                </a:solidFill>
              </a:rPr>
              <a:t>persécutions</a:t>
            </a:r>
            <a:r>
              <a:rPr lang="fr-FR" dirty="0"/>
              <a:t> et les </a:t>
            </a:r>
            <a:r>
              <a:rPr lang="fr-FR" b="1" dirty="0">
                <a:solidFill>
                  <a:srgbClr val="0432FF"/>
                </a:solidFill>
              </a:rPr>
              <a:t>discriminations</a:t>
            </a:r>
          </a:p>
          <a:p>
            <a:pPr marL="0" indent="0" algn="just">
              <a:buNone/>
            </a:pPr>
            <a:endParaRPr lang="fr-FR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432FF"/>
                </a:solidFill>
              </a:rPr>
              <a:t>l’extrême violence du </a:t>
            </a:r>
            <a:r>
              <a:rPr lang="fr-FR" b="1" dirty="0" err="1">
                <a:solidFill>
                  <a:srgbClr val="0432FF"/>
                </a:solidFill>
              </a:rPr>
              <a:t>Xxème</a:t>
            </a:r>
            <a:r>
              <a:rPr lang="fr-FR" b="1" dirty="0">
                <a:solidFill>
                  <a:srgbClr val="0432FF"/>
                </a:solidFill>
              </a:rPr>
              <a:t> siècle</a:t>
            </a:r>
          </a:p>
          <a:p>
            <a:pPr marL="0" indent="0" algn="just">
              <a:buNone/>
            </a:pPr>
            <a:r>
              <a:rPr lang="fr-FR" dirty="0"/>
              <a:t>Violences de guerre (Première et Seconde Guerre mondiale)</a:t>
            </a:r>
          </a:p>
          <a:p>
            <a:pPr marL="0" indent="0" algn="just">
              <a:buNone/>
            </a:pPr>
            <a:r>
              <a:rPr lang="fr-FR" dirty="0"/>
              <a:t>Exterminations de population (génocides)</a:t>
            </a:r>
          </a:p>
          <a:p>
            <a:pPr marL="0" indent="0" algn="just">
              <a:buNone/>
            </a:pPr>
            <a:r>
              <a:rPr lang="fr-FR" dirty="0"/>
              <a:t>Actes de terrorisme (contemporains)</a:t>
            </a:r>
          </a:p>
          <a:p>
            <a:pPr marL="0" indent="0" algn="just">
              <a:buNone/>
            </a:pPr>
            <a:r>
              <a:rPr lang="fr-FR" b="1" dirty="0">
                <a:sym typeface="Wingdings" pitchFamily="2" charset="2"/>
              </a:rPr>
              <a:t> caractère massif et/ou intensité (donc impact et nature)</a:t>
            </a:r>
            <a:endParaRPr lang="fr-FR" b="1" dirty="0"/>
          </a:p>
          <a:p>
            <a:pPr marL="0" indent="0">
              <a:buNone/>
            </a:pPr>
            <a:endParaRPr lang="fr-FR" b="1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78DF8AD1-BF41-6A4E-BBD3-5A1A433C7165}"/>
              </a:ext>
            </a:extLst>
          </p:cNvPr>
          <p:cNvSpPr txBox="1">
            <a:spLocks/>
          </p:cNvSpPr>
          <p:nvPr/>
        </p:nvSpPr>
        <p:spPr>
          <a:xfrm>
            <a:off x="457199" y="2298357"/>
            <a:ext cx="8433261" cy="4399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981999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8976"/>
            <a:ext cx="8229600" cy="1019906"/>
          </a:xfrm>
        </p:spPr>
        <p:txBody>
          <a:bodyPr>
            <a:normAutofit/>
          </a:bodyPr>
          <a:lstStyle/>
          <a:p>
            <a:r>
              <a:rPr lang="fr-FR" b="1" dirty="0"/>
              <a:t>C) La violence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BF27858-154A-9349-B5C6-6CCCE615E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32854"/>
            <a:ext cx="8547101" cy="5525146"/>
          </a:xfrm>
        </p:spPr>
        <p:txBody>
          <a:bodyPr>
            <a:normAutofit/>
          </a:bodyPr>
          <a:lstStyle/>
          <a:p>
            <a:pPr marL="0" indent="0">
              <a:lnSpc>
                <a:spcPts val="4340"/>
              </a:lnSpc>
              <a:buNone/>
            </a:pPr>
            <a:r>
              <a:rPr lang="fr-FR" dirty="0"/>
              <a:t>EXERCICE</a:t>
            </a:r>
          </a:p>
          <a:p>
            <a:pPr marL="0" indent="0">
              <a:lnSpc>
                <a:spcPts val="4340"/>
              </a:lnSpc>
              <a:buNone/>
            </a:pPr>
            <a:r>
              <a:rPr lang="fr-FR" u="sng" dirty="0"/>
              <a:t>Cas n°1 </a:t>
            </a:r>
            <a:r>
              <a:rPr lang="fr-FR" dirty="0"/>
              <a:t>: Un soldat dans la Grande Guerre</a:t>
            </a:r>
          </a:p>
          <a:p>
            <a:pPr marL="0" indent="0">
              <a:lnSpc>
                <a:spcPts val="4340"/>
              </a:lnSpc>
              <a:buNone/>
            </a:pPr>
            <a:r>
              <a:rPr lang="fr-FR" u="sng" dirty="0"/>
              <a:t>Cas n°2 </a:t>
            </a:r>
            <a:r>
              <a:rPr lang="fr-FR" dirty="0"/>
              <a:t>: Le camp de </a:t>
            </a:r>
            <a:r>
              <a:rPr lang="fr-FR" dirty="0" err="1"/>
              <a:t>Douadic</a:t>
            </a:r>
            <a:r>
              <a:rPr lang="fr-FR" dirty="0"/>
              <a:t> (Indre)</a:t>
            </a:r>
          </a:p>
          <a:p>
            <a:pPr marL="0" indent="0">
              <a:lnSpc>
                <a:spcPts val="4340"/>
              </a:lnSpc>
              <a:buNone/>
            </a:pPr>
            <a:r>
              <a:rPr lang="fr-FR" strike="sngStrike" dirty="0">
                <a:solidFill>
                  <a:srgbClr val="0432FF"/>
                </a:solidFill>
              </a:rPr>
              <a:t>1°) Présentez les documents</a:t>
            </a:r>
          </a:p>
          <a:p>
            <a:pPr marL="0" indent="0" algn="just">
              <a:lnSpc>
                <a:spcPts val="4340"/>
              </a:lnSpc>
              <a:buNone/>
            </a:pPr>
            <a:r>
              <a:rPr lang="fr-FR" dirty="0">
                <a:solidFill>
                  <a:srgbClr val="0432FF"/>
                </a:solidFill>
              </a:rPr>
              <a:t>2°) Quelle notion peut être visée à travers l’étude de ces documents ?</a:t>
            </a:r>
          </a:p>
          <a:p>
            <a:pPr marL="0" indent="0">
              <a:lnSpc>
                <a:spcPts val="4340"/>
              </a:lnSpc>
              <a:buNone/>
            </a:pPr>
            <a:r>
              <a:rPr lang="fr-FR" dirty="0">
                <a:solidFill>
                  <a:srgbClr val="0432FF"/>
                </a:solidFill>
              </a:rPr>
              <a:t>3°) Élaborez un questionnaire permettant de travailler la notion visée avec des élèves de CM2.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F69476C4-4B87-7D4F-832B-FE171F13F874}"/>
              </a:ext>
            </a:extLst>
          </p:cNvPr>
          <p:cNvSpPr txBox="1">
            <a:spLocks/>
          </p:cNvSpPr>
          <p:nvPr/>
        </p:nvSpPr>
        <p:spPr>
          <a:xfrm>
            <a:off x="139699" y="1657565"/>
            <a:ext cx="9004301" cy="5200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fr-FR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251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9906"/>
          </a:xfrm>
        </p:spPr>
        <p:txBody>
          <a:bodyPr/>
          <a:lstStyle/>
          <a:p>
            <a:r>
              <a:rPr lang="fr-FR" dirty="0"/>
              <a:t>Le calendrier du S1-S7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6DA98C29-DB33-0EC9-E504-9E9ED65243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6363022"/>
              </p:ext>
            </p:extLst>
          </p:nvPr>
        </p:nvGraphicFramePr>
        <p:xfrm>
          <a:off x="457200" y="951722"/>
          <a:ext cx="8136295" cy="56014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6531">
                  <a:extLst>
                    <a:ext uri="{9D8B030D-6E8A-4147-A177-3AD203B41FA5}">
                      <a16:colId xmlns:a16="http://schemas.microsoft.com/office/drawing/2014/main" val="2854680230"/>
                    </a:ext>
                  </a:extLst>
                </a:gridCol>
                <a:gridCol w="2573646">
                  <a:extLst>
                    <a:ext uri="{9D8B030D-6E8A-4147-A177-3AD203B41FA5}">
                      <a16:colId xmlns:a16="http://schemas.microsoft.com/office/drawing/2014/main" val="382749837"/>
                    </a:ext>
                  </a:extLst>
                </a:gridCol>
                <a:gridCol w="2591351">
                  <a:extLst>
                    <a:ext uri="{9D8B030D-6E8A-4147-A177-3AD203B41FA5}">
                      <a16:colId xmlns:a16="http://schemas.microsoft.com/office/drawing/2014/main" val="931972329"/>
                    </a:ext>
                  </a:extLst>
                </a:gridCol>
                <a:gridCol w="1252825">
                  <a:extLst>
                    <a:ext uri="{9D8B030D-6E8A-4147-A177-3AD203B41FA5}">
                      <a16:colId xmlns:a16="http://schemas.microsoft.com/office/drawing/2014/main" val="998791717"/>
                    </a:ext>
                  </a:extLst>
                </a:gridCol>
                <a:gridCol w="1251942">
                  <a:extLst>
                    <a:ext uri="{9D8B030D-6E8A-4147-A177-3AD203B41FA5}">
                      <a16:colId xmlns:a16="http://schemas.microsoft.com/office/drawing/2014/main" val="363117919"/>
                    </a:ext>
                  </a:extLst>
                </a:gridCol>
              </a:tblGrid>
              <a:tr h="246443">
                <a:tc>
                  <a:txBody>
                    <a:bodyPr/>
                    <a:lstStyle/>
                    <a:p>
                      <a:pPr algn="just"/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200" dirty="0">
                          <a:effectLst/>
                        </a:rPr>
                        <a:t>Thématiques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200">
                          <a:effectLst/>
                        </a:rPr>
                        <a:t>Contenus/Programmes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200">
                          <a:effectLst/>
                        </a:rPr>
                        <a:t>M1 A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200">
                          <a:effectLst/>
                        </a:rPr>
                        <a:t>M1 B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775018795"/>
                  </a:ext>
                </a:extLst>
              </a:tr>
              <a:tr h="492885">
                <a:tc>
                  <a:txBody>
                    <a:bodyPr/>
                    <a:lstStyle/>
                    <a:p>
                      <a:pPr algn="just"/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TD1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b="0" dirty="0">
                          <a:effectLst/>
                        </a:rPr>
                        <a:t>Le repérage dans le temps</a:t>
                      </a:r>
                      <a:endParaRPr lang="fr-FR" sz="14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b="0" dirty="0">
                          <a:effectLst/>
                        </a:rPr>
                        <a:t>Dates, périodes</a:t>
                      </a:r>
                      <a:endParaRPr lang="fr-FR" sz="14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b="0" dirty="0">
                          <a:effectLst/>
                        </a:rPr>
                        <a:t>1/09/2025</a:t>
                      </a:r>
                    </a:p>
                    <a:p>
                      <a:pPr algn="just"/>
                      <a:r>
                        <a:rPr lang="fr-FR" sz="1400" b="0" dirty="0">
                          <a:effectLst/>
                        </a:rPr>
                        <a:t>Après-Midi2</a:t>
                      </a:r>
                      <a:endParaRPr lang="fr-FR" sz="14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b="0" dirty="0">
                          <a:effectLst/>
                        </a:rPr>
                        <a:t>1/09/2025</a:t>
                      </a:r>
                    </a:p>
                    <a:p>
                      <a:pPr algn="just"/>
                      <a:r>
                        <a:rPr lang="fr-FR" sz="1400" b="0" dirty="0">
                          <a:effectLst/>
                        </a:rPr>
                        <a:t>Après-Midi1</a:t>
                      </a:r>
                      <a:endParaRPr lang="fr-FR" sz="14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1994980467"/>
                  </a:ext>
                </a:extLst>
              </a:tr>
              <a:tr h="672570">
                <a:tc>
                  <a:txBody>
                    <a:bodyPr/>
                    <a:lstStyle/>
                    <a:p>
                      <a:pPr algn="just"/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b="0" dirty="0">
                          <a:solidFill>
                            <a:srgbClr val="FF0000"/>
                          </a:solidFill>
                          <a:effectLst/>
                        </a:rPr>
                        <a:t>SORTIE ARGENTOMAGUS</a:t>
                      </a:r>
                    </a:p>
                    <a:p>
                      <a:pPr algn="just"/>
                      <a:r>
                        <a:rPr lang="fr-FR" sz="1400" b="0" dirty="0">
                          <a:solidFill>
                            <a:srgbClr val="FF0000"/>
                          </a:solidFill>
                          <a:effectLst/>
                        </a:rPr>
                        <a:t> (COVOITURAGE, 30 km de </a:t>
                      </a:r>
                      <a:r>
                        <a:rPr lang="fr-FR" sz="1400" b="0" dirty="0" err="1">
                          <a:solidFill>
                            <a:srgbClr val="FF0000"/>
                          </a:solidFill>
                          <a:effectLst/>
                        </a:rPr>
                        <a:t>Chtx</a:t>
                      </a:r>
                      <a:r>
                        <a:rPr lang="fr-FR" sz="1400" b="0" dirty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endParaRPr lang="fr-FR" sz="14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b="0" dirty="0">
                          <a:solidFill>
                            <a:srgbClr val="FF0000"/>
                          </a:solidFill>
                          <a:effectLst/>
                        </a:rPr>
                        <a:t>Visite du site et du musée</a:t>
                      </a:r>
                    </a:p>
                    <a:p>
                      <a:pPr algn="just"/>
                      <a:r>
                        <a:rPr lang="fr-FR" sz="1400" b="0" dirty="0">
                          <a:solidFill>
                            <a:srgbClr val="FF0000"/>
                          </a:solidFill>
                          <a:effectLst/>
                        </a:rPr>
                        <a:t>(Préhistoire, Antiquité)</a:t>
                      </a:r>
                      <a:endParaRPr lang="fr-FR" sz="14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b="0" dirty="0">
                          <a:solidFill>
                            <a:srgbClr val="FF0000"/>
                          </a:solidFill>
                          <a:effectLst/>
                        </a:rPr>
                        <a:t>8/09/2025</a:t>
                      </a:r>
                    </a:p>
                    <a:p>
                      <a:pPr algn="just"/>
                      <a:r>
                        <a:rPr lang="fr-FR" sz="1400" b="0" dirty="0">
                          <a:solidFill>
                            <a:srgbClr val="FF0000"/>
                          </a:solidFill>
                          <a:effectLst/>
                        </a:rPr>
                        <a:t>Après-midi</a:t>
                      </a:r>
                      <a:endParaRPr lang="fr-FR" sz="14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b="0" dirty="0">
                          <a:solidFill>
                            <a:srgbClr val="FF0000"/>
                          </a:solidFill>
                          <a:effectLst/>
                        </a:rPr>
                        <a:t>8/09/2025</a:t>
                      </a:r>
                    </a:p>
                    <a:p>
                      <a:pPr algn="just"/>
                      <a:r>
                        <a:rPr lang="fr-FR" sz="1400" b="0" dirty="0">
                          <a:solidFill>
                            <a:srgbClr val="FF0000"/>
                          </a:solidFill>
                          <a:effectLst/>
                        </a:rPr>
                        <a:t>Matin</a:t>
                      </a:r>
                      <a:endParaRPr lang="fr-FR" sz="14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2219963087"/>
                  </a:ext>
                </a:extLst>
              </a:tr>
              <a:tr h="492885">
                <a:tc>
                  <a:txBody>
                    <a:bodyPr/>
                    <a:lstStyle/>
                    <a:p>
                      <a:pPr algn="just"/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TD2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b="0" dirty="0">
                          <a:effectLst/>
                        </a:rPr>
                        <a:t>Trace, héritage et patrimoine</a:t>
                      </a:r>
                      <a:endParaRPr lang="fr-FR" sz="14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b="0" dirty="0">
                          <a:effectLst/>
                        </a:rPr>
                        <a:t>Préhistoire, Gaulois</a:t>
                      </a:r>
                      <a:endParaRPr lang="fr-FR" sz="14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b="0" dirty="0">
                          <a:effectLst/>
                        </a:rPr>
                        <a:t>15/09/2025</a:t>
                      </a:r>
                    </a:p>
                    <a:p>
                      <a:pPr algn="just"/>
                      <a:r>
                        <a:rPr lang="fr-FR" sz="1400" b="0" dirty="0">
                          <a:effectLst/>
                        </a:rPr>
                        <a:t>Après-Midi1</a:t>
                      </a:r>
                      <a:endParaRPr lang="fr-FR" sz="14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b="0" dirty="0">
                          <a:effectLst/>
                        </a:rPr>
                        <a:t>15/09/2025</a:t>
                      </a:r>
                    </a:p>
                    <a:p>
                      <a:pPr algn="just"/>
                      <a:r>
                        <a:rPr lang="fr-FR" sz="1400" b="0" dirty="0">
                          <a:effectLst/>
                        </a:rPr>
                        <a:t>Après-Midi2</a:t>
                      </a:r>
                      <a:endParaRPr lang="fr-FR" sz="14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3832795112"/>
                  </a:ext>
                </a:extLst>
              </a:tr>
              <a:tr h="492885">
                <a:tc>
                  <a:txBody>
                    <a:bodyPr/>
                    <a:lstStyle/>
                    <a:p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TD3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b="0" dirty="0">
                          <a:effectLst/>
                        </a:rPr>
                        <a:t>Les modes de vie et leur évolution</a:t>
                      </a:r>
                      <a:endParaRPr lang="fr-FR" sz="14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b="0" dirty="0">
                          <a:effectLst/>
                        </a:rPr>
                        <a:t>Seigneurs et paysans (CE2)</a:t>
                      </a:r>
                    </a:p>
                    <a:p>
                      <a:pPr algn="just"/>
                      <a:r>
                        <a:rPr lang="fr-FR" sz="1400" b="0" dirty="0">
                          <a:effectLst/>
                        </a:rPr>
                        <a:t>L'âge industriel</a:t>
                      </a:r>
                      <a:endParaRPr lang="fr-FR" sz="14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b="0" dirty="0">
                          <a:effectLst/>
                        </a:rPr>
                        <a:t>23/09/2025</a:t>
                      </a:r>
                    </a:p>
                    <a:p>
                      <a:pPr algn="just"/>
                      <a:r>
                        <a:rPr lang="fr-FR" sz="1400" b="0" dirty="0">
                          <a:effectLst/>
                        </a:rPr>
                        <a:t>Après-Midi2</a:t>
                      </a:r>
                      <a:endParaRPr lang="fr-FR" sz="14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b="0" dirty="0">
                          <a:effectLst/>
                        </a:rPr>
                        <a:t>23/09/2025</a:t>
                      </a:r>
                    </a:p>
                    <a:p>
                      <a:pPr algn="just"/>
                      <a:r>
                        <a:rPr lang="fr-FR" sz="1400" b="0" dirty="0">
                          <a:effectLst/>
                        </a:rPr>
                        <a:t>Après-Midi1</a:t>
                      </a:r>
                      <a:endParaRPr lang="fr-FR" sz="14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2212698277"/>
                  </a:ext>
                </a:extLst>
              </a:tr>
              <a:tr h="492885">
                <a:tc>
                  <a:txBody>
                    <a:bodyPr/>
                    <a:lstStyle/>
                    <a:p>
                      <a:pPr algn="just"/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CM1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dirty="0">
                          <a:solidFill>
                            <a:srgbClr val="0432FF"/>
                          </a:solidFill>
                          <a:effectLst/>
                        </a:rPr>
                        <a:t>L'histoire et son enseignement</a:t>
                      </a:r>
                      <a:endParaRPr lang="fr-FR" sz="1400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dirty="0">
                          <a:solidFill>
                            <a:srgbClr val="0432FF"/>
                          </a:solidFill>
                          <a:effectLst/>
                        </a:rPr>
                        <a:t> </a:t>
                      </a:r>
                      <a:endParaRPr lang="fr-FR" sz="1400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dirty="0">
                          <a:solidFill>
                            <a:srgbClr val="0432FF"/>
                          </a:solidFill>
                          <a:effectLst/>
                        </a:rPr>
                        <a:t>30/09/2025</a:t>
                      </a:r>
                    </a:p>
                    <a:p>
                      <a:pPr algn="just"/>
                      <a:r>
                        <a:rPr lang="fr-FR" sz="1400" dirty="0">
                          <a:solidFill>
                            <a:srgbClr val="0432FF"/>
                          </a:solidFill>
                          <a:effectLst/>
                        </a:rPr>
                        <a:t>Matin1</a:t>
                      </a:r>
                      <a:endParaRPr lang="fr-FR" sz="1400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dirty="0">
                          <a:solidFill>
                            <a:srgbClr val="0432FF"/>
                          </a:solidFill>
                          <a:effectLst/>
                        </a:rPr>
                        <a:t>30/09/2025</a:t>
                      </a:r>
                    </a:p>
                    <a:p>
                      <a:pPr algn="just"/>
                      <a:r>
                        <a:rPr lang="fr-FR" sz="1400" dirty="0">
                          <a:solidFill>
                            <a:srgbClr val="0432FF"/>
                          </a:solidFill>
                          <a:effectLst/>
                        </a:rPr>
                        <a:t>Matin1</a:t>
                      </a:r>
                      <a:endParaRPr lang="fr-FR" sz="1400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1794044781"/>
                  </a:ext>
                </a:extLst>
              </a:tr>
              <a:tr h="739328">
                <a:tc>
                  <a:txBody>
                    <a:bodyPr/>
                    <a:lstStyle/>
                    <a:p>
                      <a:pPr algn="just"/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TD4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>
                          <a:effectLst/>
                        </a:rPr>
                        <a:t>Le pouvoir (organisation, idéologie, symboles)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dirty="0">
                          <a:effectLst/>
                        </a:rPr>
                        <a:t>Louis XIV</a:t>
                      </a:r>
                    </a:p>
                    <a:p>
                      <a:pPr algn="just"/>
                      <a:r>
                        <a:rPr lang="fr-FR" sz="1400" dirty="0">
                          <a:effectLst/>
                        </a:rPr>
                        <a:t>La Rév </a:t>
                      </a:r>
                      <a:r>
                        <a:rPr lang="fr-FR" sz="1400" dirty="0" err="1">
                          <a:effectLst/>
                        </a:rPr>
                        <a:t>fr.</a:t>
                      </a:r>
                      <a:r>
                        <a:rPr lang="fr-FR" sz="1400" dirty="0">
                          <a:effectLst/>
                        </a:rPr>
                        <a:t> et le Ier Empire</a:t>
                      </a:r>
                    </a:p>
                    <a:p>
                      <a:pPr algn="just"/>
                      <a:r>
                        <a:rPr lang="fr-FR" sz="1400" dirty="0">
                          <a:effectLst/>
                        </a:rPr>
                        <a:t>Le temps de la République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>
                          <a:effectLst/>
                        </a:rPr>
                        <a:t>21/10/2025</a:t>
                      </a:r>
                    </a:p>
                    <a:p>
                      <a:pPr algn="just"/>
                      <a:r>
                        <a:rPr lang="fr-FR" sz="1400">
                          <a:effectLst/>
                        </a:rPr>
                        <a:t>Matin2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>
                          <a:effectLst/>
                        </a:rPr>
                        <a:t>21/10/2025</a:t>
                      </a:r>
                    </a:p>
                    <a:p>
                      <a:pPr algn="just"/>
                      <a:r>
                        <a:rPr lang="fr-FR" sz="1400">
                          <a:effectLst/>
                        </a:rPr>
                        <a:t>Matin1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4040611733"/>
                  </a:ext>
                </a:extLst>
              </a:tr>
              <a:tr h="492885">
                <a:tc>
                  <a:txBody>
                    <a:bodyPr/>
                    <a:lstStyle/>
                    <a:p>
                      <a:pPr algn="just"/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TD5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b="0">
                          <a:effectLst/>
                        </a:rPr>
                        <a:t>Le fait religieux et la laïcité</a:t>
                      </a:r>
                      <a:endParaRPr lang="fr-FR" sz="1400" b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b="0">
                          <a:effectLst/>
                        </a:rPr>
                        <a:t>Louis IX, Henri IV</a:t>
                      </a:r>
                    </a:p>
                    <a:p>
                      <a:pPr algn="just"/>
                      <a:r>
                        <a:rPr lang="fr-FR" sz="1400" b="0">
                          <a:effectLst/>
                        </a:rPr>
                        <a:t>L'école de Jules Ferry</a:t>
                      </a:r>
                      <a:endParaRPr lang="fr-FR" sz="1400" b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b="0">
                          <a:effectLst/>
                        </a:rPr>
                        <a:t>6/11/2025</a:t>
                      </a:r>
                    </a:p>
                    <a:p>
                      <a:pPr algn="just"/>
                      <a:r>
                        <a:rPr lang="fr-FR" sz="1400" b="0">
                          <a:effectLst/>
                        </a:rPr>
                        <a:t>Après-midi1</a:t>
                      </a:r>
                      <a:endParaRPr lang="fr-FR" sz="1400" b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b="0" dirty="0">
                          <a:effectLst/>
                        </a:rPr>
                        <a:t>6/11/2025</a:t>
                      </a:r>
                    </a:p>
                    <a:p>
                      <a:pPr algn="just"/>
                      <a:r>
                        <a:rPr lang="fr-FR" sz="1400" b="0" dirty="0">
                          <a:effectLst/>
                        </a:rPr>
                        <a:t>Matin1</a:t>
                      </a:r>
                      <a:endParaRPr lang="fr-FR" sz="14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4247411382"/>
                  </a:ext>
                </a:extLst>
              </a:tr>
              <a:tr h="492885">
                <a:tc>
                  <a:txBody>
                    <a:bodyPr/>
                    <a:lstStyle/>
                    <a:p>
                      <a:pPr algn="just"/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TD6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b="1">
                          <a:effectLst/>
                        </a:rPr>
                        <a:t>Les violences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b="1">
                          <a:effectLst/>
                        </a:rPr>
                        <a:t>La France dans les deux guerres mondiales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b="1">
                          <a:effectLst/>
                        </a:rPr>
                        <a:t>24/11/2025</a:t>
                      </a:r>
                    </a:p>
                    <a:p>
                      <a:pPr algn="just"/>
                      <a:r>
                        <a:rPr lang="fr-FR" sz="1400" b="1">
                          <a:effectLst/>
                        </a:rPr>
                        <a:t>Après-Midi1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b="1" dirty="0">
                          <a:effectLst/>
                        </a:rPr>
                        <a:t>24/11/2025</a:t>
                      </a:r>
                    </a:p>
                    <a:p>
                      <a:pPr algn="just"/>
                      <a:r>
                        <a:rPr lang="fr-FR" sz="1400" b="1" dirty="0">
                          <a:effectLst/>
                        </a:rPr>
                        <a:t>Après-Midi2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4293118392"/>
                  </a:ext>
                </a:extLst>
              </a:tr>
              <a:tr h="492885">
                <a:tc>
                  <a:txBody>
                    <a:bodyPr/>
                    <a:lstStyle/>
                    <a:p>
                      <a:pPr algn="just"/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CM2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dirty="0">
                          <a:solidFill>
                            <a:srgbClr val="0432FF"/>
                          </a:solidFill>
                          <a:effectLst/>
                        </a:rPr>
                        <a:t>La géographie et son enseignement</a:t>
                      </a:r>
                      <a:endParaRPr lang="fr-FR" sz="1400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dirty="0">
                          <a:solidFill>
                            <a:srgbClr val="0432FF"/>
                          </a:solidFill>
                          <a:effectLst/>
                        </a:rPr>
                        <a:t> </a:t>
                      </a:r>
                      <a:endParaRPr lang="fr-FR" sz="1400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dirty="0">
                          <a:solidFill>
                            <a:srgbClr val="0432FF"/>
                          </a:solidFill>
                          <a:effectLst/>
                        </a:rPr>
                        <a:t>1/12/2025</a:t>
                      </a:r>
                    </a:p>
                    <a:p>
                      <a:pPr algn="just"/>
                      <a:r>
                        <a:rPr lang="fr-FR" sz="1400" dirty="0">
                          <a:solidFill>
                            <a:srgbClr val="0432FF"/>
                          </a:solidFill>
                          <a:effectLst/>
                        </a:rPr>
                        <a:t>Après-midi1</a:t>
                      </a:r>
                      <a:endParaRPr lang="fr-FR" sz="1400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dirty="0">
                          <a:solidFill>
                            <a:srgbClr val="0432FF"/>
                          </a:solidFill>
                          <a:effectLst/>
                        </a:rPr>
                        <a:t>1/12/2025</a:t>
                      </a:r>
                    </a:p>
                    <a:p>
                      <a:pPr algn="just"/>
                      <a:r>
                        <a:rPr lang="fr-FR" sz="1400" dirty="0">
                          <a:solidFill>
                            <a:srgbClr val="0432FF"/>
                          </a:solidFill>
                          <a:effectLst/>
                        </a:rPr>
                        <a:t>Après-midi1</a:t>
                      </a:r>
                      <a:endParaRPr lang="fr-FR" sz="1400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2242157675"/>
                  </a:ext>
                </a:extLst>
              </a:tr>
              <a:tr h="492885">
                <a:tc>
                  <a:txBody>
                    <a:bodyPr/>
                    <a:lstStyle/>
                    <a:p>
                      <a:pPr algn="just"/>
                      <a:r>
                        <a:rPr lang="fr-FR" sz="1200">
                          <a:effectLst/>
                          <a:highlight>
                            <a:srgbClr val="00FF00"/>
                          </a:highlight>
                        </a:rPr>
                        <a:t> 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i="1" dirty="0">
                          <a:solidFill>
                            <a:srgbClr val="00B050"/>
                          </a:solidFill>
                          <a:effectLst/>
                        </a:rPr>
                        <a:t>DST d’une heure : évaluation des connaissances</a:t>
                      </a:r>
                      <a:endParaRPr lang="fr-FR" sz="1400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i="1" dirty="0">
                          <a:solidFill>
                            <a:srgbClr val="00B050"/>
                          </a:solidFill>
                          <a:effectLst/>
                        </a:rPr>
                        <a:t>2 questions sur 2 notions + 1 commentaire de  document</a:t>
                      </a:r>
                      <a:endParaRPr lang="fr-FR" sz="1400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i="1" dirty="0">
                          <a:solidFill>
                            <a:srgbClr val="00B050"/>
                          </a:solidFill>
                          <a:effectLst/>
                        </a:rPr>
                        <a:t>10/12/2025</a:t>
                      </a:r>
                    </a:p>
                    <a:p>
                      <a:pPr algn="just"/>
                      <a:r>
                        <a:rPr lang="fr-FR" sz="1400" i="1" dirty="0">
                          <a:solidFill>
                            <a:srgbClr val="00B050"/>
                          </a:solidFill>
                          <a:effectLst/>
                        </a:rPr>
                        <a:t>9h-10h</a:t>
                      </a:r>
                      <a:endParaRPr lang="fr-FR" sz="1400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i="1" dirty="0">
                          <a:solidFill>
                            <a:srgbClr val="00B050"/>
                          </a:solidFill>
                          <a:effectLst/>
                        </a:rPr>
                        <a:t>10/12/2025</a:t>
                      </a:r>
                    </a:p>
                    <a:p>
                      <a:pPr algn="just"/>
                      <a:r>
                        <a:rPr lang="fr-FR" sz="1400" i="1" dirty="0">
                          <a:solidFill>
                            <a:srgbClr val="00B050"/>
                          </a:solidFill>
                          <a:effectLst/>
                        </a:rPr>
                        <a:t>9h-10h</a:t>
                      </a:r>
                      <a:endParaRPr lang="fr-FR" sz="1400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3670682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220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6BC0444-E3AB-D745-B8C9-D2D6E3FEB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625" y="0"/>
            <a:ext cx="5335375" cy="685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320A18C-11C9-624C-8513-037A5AECC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2511" y="0"/>
            <a:ext cx="52545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74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C9DF8CB-8308-A647-B1AB-17C9F3FB5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63512" cy="615220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27F4DAE-F2C7-ED44-8E5A-005117418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5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84DA430-D770-1768-DFD6-84F6C5D72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298"/>
            <a:ext cx="9121608" cy="549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33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E21AF9-AD4F-87AD-A85E-C14A0C532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588962"/>
          </a:xfrm>
        </p:spPr>
        <p:txBody>
          <a:bodyPr>
            <a:noAutofit/>
          </a:bodyPr>
          <a:lstStyle/>
          <a:p>
            <a:r>
              <a:rPr lang="fr-FR" sz="3000" dirty="0"/>
              <a:t>Violence de guerre : lettre Loubry + photo poilu tranchée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925999-4273-5599-E76A-6D1BEDA67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825500"/>
            <a:ext cx="8305800" cy="577532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fr-FR" sz="18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Les questions portent essentiellement sur le document 1, le document 2 vient en appui.</a:t>
            </a:r>
            <a:endParaRPr lang="fr-FR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Présentation</a:t>
            </a:r>
          </a:p>
          <a:p>
            <a:pPr marL="0" indent="0" algn="just"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• Quelle est la nature du document 1 ?</a:t>
            </a:r>
          </a:p>
          <a:p>
            <a:pPr marL="0" indent="0" algn="just"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• Qui est l’auteur du document ? A qui s’adresse-t-il ?</a:t>
            </a:r>
          </a:p>
          <a:p>
            <a:pPr marL="0" indent="0" algn="just"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• D’où écrit-il et à quelle date ? </a:t>
            </a:r>
          </a:p>
          <a:p>
            <a:pPr marL="0" indent="0" algn="just"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• A quelle bataille célèbre participe-t-il ? </a:t>
            </a:r>
          </a:p>
          <a:p>
            <a:pPr marL="0" indent="0" algn="just"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• Quel est le conflit concerné ? D’après tes connaissances, combien d’années a-t-il duré ?</a:t>
            </a:r>
          </a:p>
          <a:p>
            <a:pPr marL="0" indent="0" algn="just">
              <a:buNone/>
            </a:pPr>
            <a:r>
              <a:rPr lang="fr-FR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Description-interprétation</a:t>
            </a:r>
            <a:endParaRPr lang="fr-FR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• L’auteur du document 1 séjourne dans une « tranchée ». En t’aidant du document 2, dessine une tranchée. </a:t>
            </a:r>
          </a:p>
          <a:p>
            <a:pPr marL="0" indent="0" algn="just"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• A ton avis, comment, par qui et pourquoi était construite une tranchée ?</a:t>
            </a:r>
          </a:p>
          <a:p>
            <a:pPr marL="0" indent="0" algn="just"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• D’après le document 1, comment la guerre se déroule-t-elle dans les tranchées ? Quelles armes sont employées ? Sont-elles dangereuses ?</a:t>
            </a:r>
          </a:p>
          <a:p>
            <a:pPr marL="0" indent="0" algn="just"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• Quel est le moral de l’auteur ? Son état d’esprit ? </a:t>
            </a:r>
          </a:p>
          <a:p>
            <a:pPr marL="0" indent="0" algn="just"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• D’après le document 2, les conditions de vie en dehors des combats sont-elles difficiles pour les soldats ?</a:t>
            </a:r>
          </a:p>
          <a:p>
            <a:pPr marL="0" indent="0" algn="just"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• A ton avis, pourquoi les soldats français sont-ils surnommés les « poilus » entre 1914 et 1918 ?</a:t>
            </a:r>
          </a:p>
          <a:p>
            <a:pPr marL="0" indent="0" algn="just">
              <a:buNone/>
            </a:pPr>
            <a:r>
              <a:rPr lang="fr-FR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Question bilan</a:t>
            </a:r>
            <a:endParaRPr lang="fr-FR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8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En conclusion, rédige un paragraphe sur la vie d’un soldat combattant pendant la Première Guerre mondiale.</a:t>
            </a:r>
            <a:endParaRPr lang="fr-FR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383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5E824C3-3033-FF48-8CC0-0AAA64E9D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12" y="0"/>
            <a:ext cx="8351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974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733CA7E-0035-4311-BBC6-5325C9831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31838"/>
            <a:ext cx="9144000" cy="619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691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B7B73F2-902C-5F42-8BDD-39AC31D91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665" y="45070"/>
            <a:ext cx="6075335" cy="676786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BF53227-29D6-4D49-BF6B-F37C17E9E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295"/>
            <a:ext cx="3735092" cy="273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016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84AD505-0662-C9E1-BFAC-FC2F1EEF0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818" y="0"/>
            <a:ext cx="6906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8920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5AA0E9-E84B-6C44-9839-1139B8581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97" y="0"/>
            <a:ext cx="9082003" cy="685800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fr-US" dirty="0"/>
              <a:t>Ma chère Hélène,</a:t>
            </a:r>
          </a:p>
          <a:p>
            <a:pPr marL="0" indent="0" algn="just">
              <a:lnSpc>
                <a:spcPts val="2200"/>
              </a:lnSpc>
              <a:buNone/>
            </a:pPr>
            <a:r>
              <a:rPr lang="fr-FR" dirty="0"/>
              <a:t>J’ai </a:t>
            </a:r>
            <a:r>
              <a:rPr lang="fr-FR" sz="3400" dirty="0"/>
              <a:t>[…] été envoyée le 26 août [1942] au camp de </a:t>
            </a:r>
            <a:r>
              <a:rPr lang="fr-FR" sz="3400" dirty="0" err="1"/>
              <a:t>Douadic</a:t>
            </a:r>
            <a:r>
              <a:rPr lang="fr-FR" sz="3400" dirty="0"/>
              <a:t>, le matin même où la Préfecture [de l’Indre] venait de faire une rafle monstre d’hommes, de femmes et d’enfants. Je remplis ici les fonctions d’infirmière et d’assistante sociale : occupation intéressante lors les gens sont en liberté mais dans un camp, c’est tout autre chose car les conditions d’hygiène et de couchage sont déplorables […] je n’obtiens rien car ce sont des Juifs et ils sont mal considérés ! […].</a:t>
            </a:r>
            <a:endParaRPr lang="fr-US" sz="3400" dirty="0"/>
          </a:p>
          <a:p>
            <a:pPr marL="0" indent="0" algn="just">
              <a:lnSpc>
                <a:spcPts val="2200"/>
              </a:lnSpc>
              <a:buNone/>
            </a:pPr>
            <a:r>
              <a:rPr lang="fr-US" sz="3400" dirty="0"/>
              <a:t>Cette [nouvelle] rafle dont tu parles a eu lieu le 23 février  [1943]; et […] le triage s’est fait dans la nuit ; environ 300 Israélites étaient là dont une trentaine ont été libérés. […]. L’âge variait de 18 à 65 ans, j’ai vu beaucoup de jeunes de 18 à 25 ans et un assez grand nombre de 50 à 65 ans. Nous les avons gardé trois nuits pendant lesquelles j’ai eu un travail inimaginable. Jeanne est venue me voir le lendemain du départ en me parlant de ton ami ; j’ai recherché les listes et j’ai retrouvé très facilement. Lui avec les autres sont passés à Nexon, Gurs et remontés sur Drancy. […] Tu dois bien te douter que tous ces départs étaient pour l’Allemagne ou plus exactement pour la Pologne […] dans les mines de charbon et de sel. […] D’après les renseignements que nous avons, ces déportations avaient pour but : travail en Allemagne et là-bas, on a besoin de main d’œuvre […].</a:t>
            </a:r>
          </a:p>
          <a:p>
            <a:pPr marL="0" indent="0" algn="just">
              <a:lnSpc>
                <a:spcPts val="2200"/>
              </a:lnSpc>
              <a:buNone/>
            </a:pPr>
            <a:r>
              <a:rPr lang="fr-US" sz="3400" dirty="0"/>
              <a:t>Ici, […] le camp est en pleine Brenne, au milieu des marécages, les baraques (une douzaine) sont en planches à travers lesquelles on voit le jour, le toit se compose de planches recouvertes de papier bitumé. […] Nous avons eu de la chance d’avoir un hiver peu rigoureux, car je crois que nous serions tous morts de froid. Nous couchons sur les planches, à même une paillasse avec trois couvertures de cotons […]. La cuisine est bonne, pas tellement variée, mais les rations sont un peu plus fortes et cela compense. Je m’occupe surtout des enfants ! L’effectif est de 80 (après avoir été de 190) et 15 gamins de 20 mois à 12 ans.</a:t>
            </a:r>
          </a:p>
          <a:p>
            <a:pPr marL="0" indent="0" algn="just">
              <a:lnSpc>
                <a:spcPts val="2200"/>
              </a:lnSpc>
              <a:buNone/>
            </a:pPr>
            <a:r>
              <a:rPr lang="fr-US" sz="3400" dirty="0"/>
              <a:t>A quand de tes nouvelles ? Je t’embrasse</a:t>
            </a:r>
          </a:p>
          <a:p>
            <a:pPr marL="0" indent="0" algn="just">
              <a:lnSpc>
                <a:spcPts val="2200"/>
              </a:lnSpc>
              <a:buNone/>
            </a:pPr>
            <a:r>
              <a:rPr lang="fr-US" sz="3400" u="sng" dirty="0"/>
              <a:t>Jane Billard, Centre d’Accueil de Douadic (Indre)</a:t>
            </a:r>
            <a:r>
              <a:rPr lang="fr-FR" sz="3400" u="sng" dirty="0"/>
              <a:t>, lettre</a:t>
            </a:r>
            <a:r>
              <a:rPr lang="fr-US" sz="3400" u="sng" dirty="0"/>
              <a:t> à Hélène Lemaire, </a:t>
            </a:r>
            <a:r>
              <a:rPr lang="fr-FR" sz="3400" u="sng" dirty="0"/>
              <a:t>17</a:t>
            </a:r>
            <a:r>
              <a:rPr lang="fr-US" sz="3400" u="sng" dirty="0"/>
              <a:t> mars 1943.</a:t>
            </a:r>
            <a:endParaRPr lang="fr-US" sz="3400" dirty="0"/>
          </a:p>
          <a:p>
            <a:pPr marL="0" indent="0">
              <a:buNone/>
            </a:pPr>
            <a:endParaRPr lang="fr-US" dirty="0"/>
          </a:p>
        </p:txBody>
      </p:sp>
    </p:spTree>
    <p:extLst>
      <p:ext uri="{BB962C8B-B14F-4D97-AF65-F5344CB8AC3E}">
        <p14:creationId xmlns:p14="http://schemas.microsoft.com/office/powerpoint/2010/main" val="24086488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E21AF9-AD4F-87AD-A85E-C14A0C532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7150" y="0"/>
            <a:ext cx="9258300" cy="588962"/>
          </a:xfrm>
        </p:spPr>
        <p:txBody>
          <a:bodyPr>
            <a:noAutofit/>
          </a:bodyPr>
          <a:lstStyle/>
          <a:p>
            <a:r>
              <a:rPr lang="fr-FR" sz="2600" dirty="0"/>
              <a:t>Persécution et collaboration : lettre Jane Billard – camp de Douadic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925999-4273-5599-E76A-6D1BEDA67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825500"/>
            <a:ext cx="8305800" cy="5775325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fr-FR" sz="18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Les questions portent essentiellement sur le document 2, le document 1 vient en appui.</a:t>
            </a:r>
            <a:endParaRPr lang="fr-FR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Présentation</a:t>
            </a:r>
            <a:endParaRPr lang="fr-FR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• Quelle est la nature du document 2 ?</a:t>
            </a:r>
          </a:p>
          <a:p>
            <a:pPr marL="0" indent="0" algn="just"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• De quand date-il ? Quelle personne gouverne la France à cette époque ?</a:t>
            </a:r>
          </a:p>
          <a:p>
            <a:pPr marL="0" indent="0" algn="just"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• Qui est l’auteur du document ? Dans quel lieu se trouve-t-il ? Quelle est sa fonction (métier) ?</a:t>
            </a:r>
          </a:p>
          <a:p>
            <a:pPr marL="0" indent="0" algn="just">
              <a:buNone/>
            </a:pPr>
            <a:r>
              <a:rPr lang="fr-FR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Description-interprétation</a:t>
            </a:r>
            <a:endParaRPr lang="fr-FR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• Qui sont les personnes arrêtées qui séjournent dans le camp ? A ton avis, pourquoi ont-elles été arrêtées ?</a:t>
            </a:r>
          </a:p>
          <a:p>
            <a:pPr marL="0" indent="0" algn="just"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• Qui a arrêté ces personnes ? Selon toi, où ont-elles été arrêtées ?</a:t>
            </a:r>
          </a:p>
          <a:p>
            <a:pPr marL="0" indent="0" algn="just"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• Pourquoi l’effectif des personnes arrêtées et internées dans le camp est-il tombé de 190 à 80 ? Combien de personnes ont « disparu » ? Où ont-elles été emmenées ? Pour quoi faire ?</a:t>
            </a:r>
          </a:p>
          <a:p>
            <a:pPr marL="0" indent="0" algn="just"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• Souligne dans le document les mots qui précisent les conditions de vie dans le camp. Les conditions de vie dans le camp étaient-elles bonnes ou mauvaises ? Justifie ta réponse.</a:t>
            </a:r>
          </a:p>
          <a:p>
            <a:pPr marL="0" indent="0" algn="just"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• D’après ce document, les relations entre le Gouvernement français du Maréchal Pétain et l’Allemagne d’Hitler étaient-elles bonnes ? Justifie ta réponse.</a:t>
            </a:r>
          </a:p>
          <a:p>
            <a:pPr marL="0" indent="0" algn="just">
              <a:buNone/>
            </a:pPr>
            <a:r>
              <a:rPr lang="fr-FR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Question bilan</a:t>
            </a:r>
            <a:endParaRPr lang="fr-FR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8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 ton avis, les Français étaient-ils libres sous le Gouvernement du Maréchal Pétain ? Pourquoi ?</a:t>
            </a:r>
            <a:endParaRPr lang="fr-FR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2737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00110"/>
          </a:xfrm>
        </p:spPr>
        <p:txBody>
          <a:bodyPr>
            <a:normAutofit fontScale="90000"/>
          </a:bodyPr>
          <a:lstStyle/>
          <a:p>
            <a:r>
              <a:rPr lang="fr-FR" dirty="0"/>
              <a:t>Calendrier S1-S7 : thèmes à travailler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B14FD08C-3DD9-AE42-A917-FE089619611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79917" y="846044"/>
          <a:ext cx="8668139" cy="4697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0857">
                  <a:extLst>
                    <a:ext uri="{9D8B030D-6E8A-4147-A177-3AD203B41FA5}">
                      <a16:colId xmlns:a16="http://schemas.microsoft.com/office/drawing/2014/main" val="2437665805"/>
                    </a:ext>
                  </a:extLst>
                </a:gridCol>
                <a:gridCol w="2972249">
                  <a:extLst>
                    <a:ext uri="{9D8B030D-6E8A-4147-A177-3AD203B41FA5}">
                      <a16:colId xmlns:a16="http://schemas.microsoft.com/office/drawing/2014/main" val="4187858261"/>
                    </a:ext>
                  </a:extLst>
                </a:gridCol>
                <a:gridCol w="5055033">
                  <a:extLst>
                    <a:ext uri="{9D8B030D-6E8A-4147-A177-3AD203B41FA5}">
                      <a16:colId xmlns:a16="http://schemas.microsoft.com/office/drawing/2014/main" val="3745034788"/>
                    </a:ext>
                  </a:extLst>
                </a:gridCol>
              </a:tblGrid>
              <a:tr h="645804">
                <a:tc>
                  <a:txBody>
                    <a:bodyPr/>
                    <a:lstStyle/>
                    <a:p>
                      <a:pPr algn="just"/>
                      <a:r>
                        <a:rPr lang="fr-FR" sz="1800">
                          <a:effectLst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>
                          <a:effectLst/>
                        </a:rPr>
                        <a:t>Thématiques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>
                          <a:solidFill>
                            <a:srgbClr val="FFFF00"/>
                          </a:solidFill>
                          <a:effectLst/>
                        </a:rPr>
                        <a:t>Thème à travailler en autonomie à partir du programme et d’un chapitre de manuel de concours</a:t>
                      </a:r>
                      <a:endParaRPr lang="fr-FR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429262"/>
                  </a:ext>
                </a:extLst>
              </a:tr>
              <a:tr h="645804"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>
                          <a:effectLst/>
                        </a:rPr>
                        <a:t>TD1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Le repérage dans le temps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>
                          <a:effectLst/>
                        </a:rPr>
                        <a:t>Dates, périodes historiques, périodisation, chronologie (1/09/2025)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3231512"/>
                  </a:ext>
                </a:extLst>
              </a:tr>
              <a:tr h="645804"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>
                          <a:effectLst/>
                        </a:rPr>
                        <a:t>TD2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>
                          <a:effectLst/>
                        </a:rPr>
                        <a:t>Les traces en histoire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solidFill>
                            <a:srgbClr val="0432FF"/>
                          </a:solidFill>
                          <a:effectLst/>
                        </a:rPr>
                        <a:t>Et avant la France ? (15/09/2025)</a:t>
                      </a:r>
                    </a:p>
                    <a:p>
                      <a:pPr algn="just"/>
                      <a:endParaRPr lang="fr-FR" sz="1800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666684"/>
                  </a:ext>
                </a:extLst>
              </a:tr>
              <a:tr h="645804">
                <a:tc>
                  <a:txBody>
                    <a:bodyPr/>
                    <a:lstStyle/>
                    <a:p>
                      <a:pPr algn="just"/>
                      <a:r>
                        <a:rPr lang="fr-FR" sz="1800">
                          <a:effectLst/>
                        </a:rPr>
                        <a:t>TD3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>
                          <a:effectLst/>
                        </a:rPr>
                        <a:t>Les modes de vie et leur évolution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solidFill>
                            <a:srgbClr val="0432FF"/>
                          </a:solidFill>
                          <a:effectLst/>
                        </a:rPr>
                        <a:t>Le temps des rois (23/09/2025</a:t>
                      </a:r>
                      <a:r>
                        <a:rPr lang="fr-FR" sz="1800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fr-FR" sz="1800" dirty="0">
                        <a:solidFill>
                          <a:srgbClr val="0432FF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9271232"/>
                  </a:ext>
                </a:extLst>
              </a:tr>
              <a:tr h="645804">
                <a:tc>
                  <a:txBody>
                    <a:bodyPr/>
                    <a:lstStyle/>
                    <a:p>
                      <a:pPr algn="just"/>
                      <a:r>
                        <a:rPr lang="fr-FR" sz="1800">
                          <a:effectLst/>
                        </a:rPr>
                        <a:t>TD4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b="0" dirty="0">
                          <a:effectLst/>
                        </a:rPr>
                        <a:t>Le pouvoir politique (organisation, idéologie, symboles)</a:t>
                      </a:r>
                      <a:endParaRPr lang="fr-FR" sz="18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b="0" dirty="0">
                          <a:solidFill>
                            <a:srgbClr val="0432FF"/>
                          </a:solidFill>
                          <a:effectLst/>
                        </a:rPr>
                        <a:t>La Révolution Française et le Ier empire.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Le temps de la République (</a:t>
                      </a:r>
                      <a:r>
                        <a:rPr lang="fr-FR" sz="1800" b="0" dirty="0">
                          <a:solidFill>
                            <a:srgbClr val="0432FF"/>
                          </a:solidFill>
                          <a:effectLst/>
                        </a:rPr>
                        <a:t>21/10/2025</a:t>
                      </a:r>
                      <a:r>
                        <a:rPr lang="fr-FR" sz="1800" b="0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fr-FR" sz="1800" b="0" dirty="0">
                        <a:solidFill>
                          <a:srgbClr val="0432FF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8452443"/>
                  </a:ext>
                </a:extLst>
              </a:tr>
              <a:tr h="645804">
                <a:tc>
                  <a:txBody>
                    <a:bodyPr/>
                    <a:lstStyle/>
                    <a:p>
                      <a:pPr algn="just"/>
                      <a:r>
                        <a:rPr lang="fr-FR" sz="1800">
                          <a:effectLst/>
                        </a:rPr>
                        <a:t>TD5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b="1" dirty="0">
                          <a:effectLst/>
                        </a:rPr>
                        <a:t>Le fait religieux et la laïcité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0432FF"/>
                          </a:solidFill>
                          <a:effectLst/>
                        </a:rPr>
                        <a:t>L’âge industriel (6/11/2025</a:t>
                      </a:r>
                      <a:r>
                        <a:rPr lang="fr-FR" sz="1800" b="1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fr-FR" sz="1800" b="1" dirty="0">
                        <a:solidFill>
                          <a:srgbClr val="0432FF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9321820"/>
                  </a:ext>
                </a:extLst>
              </a:tr>
              <a:tr h="645804">
                <a:tc>
                  <a:txBody>
                    <a:bodyPr/>
                    <a:lstStyle/>
                    <a:p>
                      <a:pPr algn="just"/>
                      <a:r>
                        <a:rPr lang="fr-FR" sz="1800">
                          <a:effectLst/>
                        </a:rPr>
                        <a:t>TD6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>
                          <a:effectLst/>
                        </a:rPr>
                        <a:t>Les violences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solidFill>
                            <a:srgbClr val="0432FF"/>
                          </a:solidFill>
                          <a:effectLst/>
                        </a:rPr>
                        <a:t>La France des guerres mondiales à la construction européenne (24/11/2025</a:t>
                      </a:r>
                      <a:r>
                        <a:rPr lang="fr-FR" sz="1800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fr-FR" sz="1800" dirty="0">
                        <a:solidFill>
                          <a:srgbClr val="0432FF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2162755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B6787779-AAD7-051B-69D1-264F1641981A}"/>
              </a:ext>
            </a:extLst>
          </p:cNvPr>
          <p:cNvSpPr txBox="1"/>
          <p:nvPr/>
        </p:nvSpPr>
        <p:spPr>
          <a:xfrm>
            <a:off x="877078" y="5689762"/>
            <a:ext cx="7725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solidFill>
                  <a:srgbClr val="7030A0"/>
                </a:solidFill>
                <a:sym typeface="Wingdings" pitchFamily="2" charset="2"/>
              </a:rPr>
              <a:t> </a:t>
            </a:r>
            <a:r>
              <a:rPr lang="fr-FR" b="1" dirty="0">
                <a:solidFill>
                  <a:srgbClr val="7030A0"/>
                </a:solidFill>
              </a:rPr>
              <a:t>Prendre des notes sur les grands thèmes au programme en identifiant les notions associées à l’aide du tableau des notions : c’est avant tout un travail qualitatif de compréhension davantage qu’un travail </a:t>
            </a:r>
            <a:r>
              <a:rPr lang="fr-FR" b="1">
                <a:solidFill>
                  <a:srgbClr val="7030A0"/>
                </a:solidFill>
              </a:rPr>
              <a:t>de mémorisation</a:t>
            </a:r>
            <a:endParaRPr lang="fr-FR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3541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E21AF9-AD4F-87AD-A85E-C14A0C532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7150" y="0"/>
            <a:ext cx="9258300" cy="588962"/>
          </a:xfrm>
        </p:spPr>
        <p:txBody>
          <a:bodyPr>
            <a:noAutofit/>
          </a:bodyPr>
          <a:lstStyle/>
          <a:p>
            <a:r>
              <a:rPr lang="fr-FR" sz="2600" dirty="0"/>
              <a:t>Persécution et collaboration : lettre Jane Billard – camp de Douadic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925999-4273-5599-E76A-6D1BEDA67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825500"/>
            <a:ext cx="8305800" cy="57753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1800" u="sng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Questions posées pendant la mise en commun par l’enseignant à l’ensemble de la classe</a:t>
            </a:r>
            <a:endParaRPr lang="fr-FR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fr-FR" sz="18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Le Gouvernement de Vichy était-il respectueux de la liberté des Français ? (pas de la liberté d’opinion religieuse, </a:t>
            </a:r>
            <a:r>
              <a:rPr lang="fr-FR" sz="1800" b="1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persécution des Juifs</a:t>
            </a:r>
            <a:r>
              <a:rPr lang="fr-FR" sz="18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par racisme)</a:t>
            </a:r>
            <a:endParaRPr lang="fr-FR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fr-FR" sz="18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Pourquoi l’Allemagne aurait-elle besoin de main d’œuvre pendant la Seconde Guerre mondiale ? Quelle aide lui apporte le Gouvernement de Vichy ? (</a:t>
            </a:r>
            <a:r>
              <a:rPr lang="fr-FR" sz="1800" b="1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collaboration</a:t>
            </a:r>
            <a:r>
              <a:rPr lang="fr-FR" sz="18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</a:t>
            </a:r>
            <a:endParaRPr lang="fr-FR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fr-FR" sz="18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 votre avis, le sort des Juifs déportés en Allemagne était-il bon ou mauvais ? (</a:t>
            </a:r>
            <a:r>
              <a:rPr lang="fr-FR" sz="18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fr-FR" sz="18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1800" b="1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extermination</a:t>
            </a:r>
            <a:r>
              <a:rPr lang="fr-FR" sz="18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</a:t>
            </a:r>
            <a:endParaRPr lang="fr-FR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1924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/>
              <a:t>Plan du TD6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A31C01-F4A1-EA43-8B73-1CE98EDE4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634" y="1037968"/>
            <a:ext cx="8538358" cy="582003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fr-FR" b="1" dirty="0"/>
              <a:t>A) Le thème à (re)voir : La France des guerres mondiales à la construction européenne</a:t>
            </a:r>
          </a:p>
          <a:p>
            <a:pPr marL="0" indent="0">
              <a:buNone/>
            </a:pPr>
            <a:r>
              <a:rPr lang="fr-FR" b="1" dirty="0"/>
              <a:t>B) </a:t>
            </a:r>
            <a:r>
              <a:rPr lang="fr-FR" dirty="0">
                <a:solidFill>
                  <a:srgbClr val="0432FF"/>
                </a:solidFill>
              </a:rPr>
              <a:t>EXPOSE(S)</a:t>
            </a:r>
          </a:p>
          <a:p>
            <a:pPr marL="0" indent="0">
              <a:buNone/>
            </a:pPr>
            <a:r>
              <a:rPr lang="fr-FR" sz="3200" dirty="0">
                <a:solidFill>
                  <a:srgbClr val="0A813E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• Le génocide des Juifs </a:t>
            </a:r>
            <a:r>
              <a:rPr lang="fr-FR" sz="3200" dirty="0" err="1">
                <a:solidFill>
                  <a:srgbClr val="0432FF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Mailys</a:t>
            </a:r>
            <a:r>
              <a:rPr lang="fr-FR" sz="3200" dirty="0">
                <a:solidFill>
                  <a:srgbClr val="0432FF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-Eloïse (M1A)</a:t>
            </a:r>
          </a:p>
          <a:p>
            <a:pPr marL="0" indent="0">
              <a:buNone/>
            </a:pPr>
            <a:r>
              <a:rPr lang="fr-FR" sz="3200" dirty="0">
                <a:solidFill>
                  <a:srgbClr val="0A813E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• La guerre </a:t>
            </a:r>
            <a:r>
              <a:rPr lang="fr-FR" sz="32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Lukas (M1B)</a:t>
            </a:r>
          </a:p>
          <a:p>
            <a:pPr marL="0" indent="0" algn="just">
              <a:buNone/>
            </a:pPr>
            <a:r>
              <a:rPr lang="fr-FR" sz="3200" dirty="0">
                <a:solidFill>
                  <a:srgbClr val="FF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• La lettre d’un poilu de l’Indr</a:t>
            </a:r>
            <a:r>
              <a:rPr lang="fr-FR" dirty="0">
                <a:solidFill>
                  <a:srgbClr val="FF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 en 1916 </a:t>
            </a:r>
            <a:r>
              <a:rPr lang="fr-FR" dirty="0">
                <a:solidFill>
                  <a:srgbClr val="0432FF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Charlène-Gianni (M1A)</a:t>
            </a:r>
            <a:endParaRPr lang="fr-FR" sz="3200" dirty="0">
              <a:solidFill>
                <a:srgbClr val="FF0000"/>
              </a:solidFill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3200" dirty="0">
                <a:solidFill>
                  <a:srgbClr val="FF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• La lettre d’un poilu de l’Indr</a:t>
            </a:r>
            <a:r>
              <a:rPr lang="fr-FR" dirty="0">
                <a:solidFill>
                  <a:srgbClr val="FF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 en 1916 </a:t>
            </a:r>
            <a:r>
              <a:rPr lang="fr-FR" sz="32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Sanae-</a:t>
            </a:r>
            <a:r>
              <a:rPr lang="fr-FR" sz="3200" dirty="0" err="1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Moinecha</a:t>
            </a:r>
            <a:r>
              <a:rPr lang="fr-FR" sz="32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(M1B)</a:t>
            </a:r>
          </a:p>
          <a:p>
            <a:pPr marL="0" indent="0" algn="just">
              <a:buNone/>
            </a:pPr>
            <a:r>
              <a:rPr lang="fr-FR" sz="3200" dirty="0">
                <a:solidFill>
                  <a:srgbClr val="FF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• La lettre de l’infirmière du camp de Douadic (1943) </a:t>
            </a:r>
            <a:r>
              <a:rPr lang="fr-FR" sz="32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Lana (M1B)</a:t>
            </a:r>
            <a:endParaRPr lang="fr-FR" b="1" dirty="0"/>
          </a:p>
          <a:p>
            <a:pPr marL="0" indent="0">
              <a:buNone/>
            </a:pPr>
            <a:r>
              <a:rPr lang="fr-FR" b="1" dirty="0"/>
              <a:t>C) Violences et histoire</a:t>
            </a:r>
          </a:p>
          <a:p>
            <a:pPr marL="0" indent="0">
              <a:buNone/>
            </a:pPr>
            <a:r>
              <a:rPr lang="fr-FR" dirty="0"/>
              <a:t>• Qu’est-ce que la violence ?</a:t>
            </a:r>
          </a:p>
          <a:p>
            <a:pPr marL="0" indent="0">
              <a:buNone/>
            </a:pPr>
            <a:r>
              <a:rPr lang="fr-FR" dirty="0"/>
              <a:t>• Les violences dans le programme d’histoire</a:t>
            </a:r>
          </a:p>
          <a:p>
            <a:pPr marL="0" indent="0" algn="just">
              <a:buNone/>
            </a:pPr>
            <a:r>
              <a:rPr lang="fr-FR" dirty="0"/>
              <a:t>• Exercice : construire un questionnaire </a:t>
            </a:r>
          </a:p>
          <a:p>
            <a:pPr marL="0" indent="0" algn="just">
              <a:buNone/>
            </a:pPr>
            <a:r>
              <a:rPr lang="fr-FR" dirty="0"/>
              <a:t>La violence de guerre (1</a:t>
            </a:r>
            <a:r>
              <a:rPr lang="fr-FR" baseline="30000" dirty="0"/>
              <a:t>er</a:t>
            </a:r>
            <a:r>
              <a:rPr lang="fr-FR" dirty="0"/>
              <a:t> GM) ou La persécution des Juifs (2</a:t>
            </a:r>
            <a:r>
              <a:rPr lang="fr-FR" baseline="30000" dirty="0"/>
              <a:t>ème</a:t>
            </a:r>
            <a:r>
              <a:rPr lang="fr-FR" dirty="0"/>
              <a:t> GM)</a:t>
            </a:r>
          </a:p>
          <a:p>
            <a:pPr marL="0" indent="0" algn="just">
              <a:buNone/>
            </a:pPr>
            <a:r>
              <a:rPr lang="fr-FR" dirty="0">
                <a:sym typeface="Wingdings" pitchFamily="2" charset="2"/>
              </a:rPr>
              <a:t> </a:t>
            </a:r>
            <a:r>
              <a:rPr lang="fr-FR" dirty="0"/>
              <a:t>Aborder la violence en histoire à l’école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3415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2759"/>
            <a:ext cx="9144000" cy="775699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A) Le thème : la France des deux guerres mondiales à la construction européenne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B4535CAC-6181-B64F-BFDB-43E51E7B6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849" y="1486371"/>
            <a:ext cx="8229600" cy="858247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sym typeface="Wingdings" pitchFamily="2" charset="2"/>
              </a:rPr>
              <a:t>Le texte des programmes (2015, 2020…)</a:t>
            </a:r>
            <a:endParaRPr lang="fr-FR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BF527F52-B77F-C946-AF2F-CAACE5ADDE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390995"/>
              </p:ext>
            </p:extLst>
          </p:nvPr>
        </p:nvGraphicFramePr>
        <p:xfrm>
          <a:off x="395416" y="2122197"/>
          <a:ext cx="8476735" cy="45292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43507">
                  <a:extLst>
                    <a:ext uri="{9D8B030D-6E8A-4147-A177-3AD203B41FA5}">
                      <a16:colId xmlns:a16="http://schemas.microsoft.com/office/drawing/2014/main" val="3947274842"/>
                    </a:ext>
                  </a:extLst>
                </a:gridCol>
                <a:gridCol w="5533228">
                  <a:extLst>
                    <a:ext uri="{9D8B030D-6E8A-4147-A177-3AD203B41FA5}">
                      <a16:colId xmlns:a16="http://schemas.microsoft.com/office/drawing/2014/main" val="551496225"/>
                    </a:ext>
                  </a:extLst>
                </a:gridCol>
              </a:tblGrid>
              <a:tr h="31660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 dirty="0">
                          <a:effectLst/>
                        </a:rPr>
                        <a:t>Classe de CM2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" marR="15697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5420379"/>
                  </a:ext>
                </a:extLst>
              </a:tr>
              <a:tr h="281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dirty="0">
                          <a:effectLst/>
                        </a:rPr>
                        <a:t>Repères de programmation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" marR="15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dirty="0">
                          <a:effectLst/>
                        </a:rPr>
                        <a:t>Démarches et contenus d’enseignement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" marR="15697" marT="0" marB="0"/>
                </a:tc>
                <a:extLst>
                  <a:ext uri="{0D108BD9-81ED-4DB2-BD59-A6C34878D82A}">
                    <a16:rowId xmlns:a16="http://schemas.microsoft.com/office/drawing/2014/main" val="1201740844"/>
                  </a:ext>
                </a:extLst>
              </a:tr>
              <a:tr h="39276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1800" dirty="0">
                        <a:effectLst/>
                      </a:endParaRPr>
                    </a:p>
                    <a:p>
                      <a:pPr algn="ctr"/>
                      <a:r>
                        <a:rPr lang="fr-F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Thème 3</a:t>
                      </a:r>
                      <a:endParaRPr lang="fr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1800" b="1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La France, des guerres mondiales</a:t>
                      </a:r>
                      <a:endParaRPr lang="fr-US" sz="1800" kern="1200" dirty="0">
                        <a:solidFill>
                          <a:schemeClr val="dk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1800" b="1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à l’Union européenne</a:t>
                      </a:r>
                      <a:endParaRPr lang="fr-US" sz="1800" kern="1200" dirty="0">
                        <a:solidFill>
                          <a:schemeClr val="dk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fr-F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Deux guerres mondiales au vingtième siècle</a:t>
                      </a: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lvl="0"/>
                      <a:endParaRPr lang="fr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fr-F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construction européenne.</a:t>
                      </a:r>
                      <a:endParaRPr lang="fr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1600" b="1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>
                          <a:solidFill>
                            <a:srgbClr val="FF0000"/>
                          </a:solidFill>
                          <a:effectLst/>
                          <a:sym typeface="Wingdings" pitchFamily="2" charset="2"/>
                        </a:rPr>
                        <a:t> 2 sous-thèmes, mais 3 séquences (1</a:t>
                      </a:r>
                      <a:r>
                        <a:rPr lang="fr-FR" sz="1800" baseline="30000" dirty="0">
                          <a:solidFill>
                            <a:srgbClr val="FF0000"/>
                          </a:solidFill>
                          <a:effectLst/>
                          <a:sym typeface="Wingdings" pitchFamily="2" charset="2"/>
                        </a:rPr>
                        <a:t>er</a:t>
                      </a:r>
                      <a:r>
                        <a:rPr lang="fr-FR" sz="1800" dirty="0">
                          <a:solidFill>
                            <a:srgbClr val="FF0000"/>
                          </a:solidFill>
                          <a:effectLst/>
                          <a:sym typeface="Wingdings" pitchFamily="2" charset="2"/>
                        </a:rPr>
                        <a:t> GM, 2e GM, UE)</a:t>
                      </a:r>
                      <a:endParaRPr lang="fr-FR" sz="18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56" marR="15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 algn="just"/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 partir des </a:t>
                      </a:r>
                      <a:r>
                        <a:rPr lang="fr-FR" sz="1800" b="1" kern="1200" dirty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traces</a:t>
                      </a:r>
                      <a:r>
                        <a:rPr lang="fr-F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la </a:t>
                      </a:r>
                      <a:r>
                        <a:rPr lang="fr-FR" sz="1800" b="1" kern="1200" dirty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Grande Guerre </a:t>
                      </a:r>
                      <a:r>
                        <a:rPr lang="fr-F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de la </a:t>
                      </a:r>
                      <a:r>
                        <a:rPr lang="fr-FR" sz="1800" b="1" kern="1200" dirty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Seconde</a:t>
                      </a:r>
                      <a:r>
                        <a:rPr lang="fr-F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kern="1200" dirty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Guerre mondiale </a:t>
                      </a: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dans l’</a:t>
                      </a:r>
                      <a:r>
                        <a:rPr lang="fr-FR" sz="1800" b="1" kern="1200" dirty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 des élèves </a:t>
                      </a: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(lieux de mémoire et du souvenir, paysages montrant les reconstructions, dates de commémoration), on présente l’ampleur des deux conflits en les situant dans leurs contextes européen et mondial. </a:t>
                      </a:r>
                      <a:endParaRPr lang="fr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évoque la </a:t>
                      </a:r>
                      <a:r>
                        <a:rPr lang="fr-FR" sz="1800" b="1" kern="1200" dirty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Résistance</a:t>
                      </a: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la </a:t>
                      </a:r>
                      <a:r>
                        <a:rPr lang="fr-F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France combattante</a:t>
                      </a: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la </a:t>
                      </a:r>
                      <a:r>
                        <a:rPr lang="fr-F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collaboration</a:t>
                      </a: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On aborde le </a:t>
                      </a:r>
                      <a:r>
                        <a:rPr lang="fr-F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génocide des Juifs </a:t>
                      </a: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ainsi que les </a:t>
                      </a:r>
                      <a:r>
                        <a:rPr lang="fr-FR" sz="1800" b="1" kern="1200" dirty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persécutions</a:t>
                      </a: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à l’encontre d’autres populations.</a:t>
                      </a:r>
                      <a:endParaRPr lang="fr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L’élève découvre que des pays européens, autrefois en guerre les uns contre les autres, sont aujourd’hui rassemblés au sein de </a:t>
                      </a:r>
                      <a:r>
                        <a:rPr lang="fr-FR" sz="1800" b="1" kern="1200" dirty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l’Union européenne</a:t>
                      </a: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fr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6" marR="15697" marT="0" marB="0"/>
                </a:tc>
                <a:extLst>
                  <a:ext uri="{0D108BD9-81ED-4DB2-BD59-A6C34878D82A}">
                    <a16:rowId xmlns:a16="http://schemas.microsoft.com/office/drawing/2014/main" val="172260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4682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04F159A-6516-B840-AB00-46613F72B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950" y="1280138"/>
            <a:ext cx="8640567" cy="55778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u="sng" dirty="0"/>
              <a:t>QUESTIONS</a:t>
            </a:r>
          </a:p>
          <a:p>
            <a:pPr marL="0" indent="0">
              <a:buNone/>
            </a:pPr>
            <a:r>
              <a:rPr lang="fr-FR" dirty="0"/>
              <a:t>a) Listez les </a:t>
            </a:r>
            <a:r>
              <a:rPr lang="fr-FR" b="1" dirty="0"/>
              <a:t>points communs</a:t>
            </a:r>
            <a:r>
              <a:rPr lang="fr-FR" dirty="0"/>
              <a:t>/ les </a:t>
            </a:r>
            <a:r>
              <a:rPr lang="fr-FR" b="1" dirty="0"/>
              <a:t>différences</a:t>
            </a:r>
            <a:r>
              <a:rPr lang="fr-FR" dirty="0"/>
              <a:t> entre les deux </a:t>
            </a:r>
            <a:r>
              <a:rPr lang="fr-FR" b="1" dirty="0"/>
              <a:t>guerres mondial</a:t>
            </a:r>
            <a:r>
              <a:rPr lang="fr-FR" dirty="0"/>
              <a:t>es</a:t>
            </a:r>
          </a:p>
          <a:p>
            <a:pPr marL="0" indent="0">
              <a:buNone/>
            </a:pPr>
            <a:r>
              <a:rPr lang="fr-FR" dirty="0"/>
              <a:t>b) Précisez la </a:t>
            </a:r>
            <a:r>
              <a:rPr lang="fr-FR" b="1" dirty="0"/>
              <a:t>politique du Gouvernement de Vichy </a:t>
            </a:r>
            <a:r>
              <a:rPr lang="fr-FR" dirty="0"/>
              <a:t>(intérieure, extérieure)</a:t>
            </a:r>
          </a:p>
          <a:p>
            <a:pPr marL="0" indent="0">
              <a:buNone/>
            </a:pPr>
            <a:r>
              <a:rPr lang="fr-FR" dirty="0"/>
              <a:t>c) Qu’est-ce que la « </a:t>
            </a:r>
            <a:r>
              <a:rPr lang="fr-FR" b="1" dirty="0"/>
              <a:t>Résistance</a:t>
            </a:r>
            <a:r>
              <a:rPr lang="fr-FR" dirty="0"/>
              <a:t> » ?</a:t>
            </a:r>
          </a:p>
          <a:p>
            <a:pPr marL="0" indent="0">
              <a:buNone/>
            </a:pPr>
            <a:r>
              <a:rPr lang="fr-FR" dirty="0"/>
              <a:t>d) Quel </a:t>
            </a:r>
            <a:r>
              <a:rPr lang="fr-FR" b="1" dirty="0"/>
              <a:t>terme</a:t>
            </a:r>
            <a:r>
              <a:rPr lang="fr-FR" dirty="0"/>
              <a:t> employé avec les élèves ? </a:t>
            </a:r>
            <a:r>
              <a:rPr lang="fr-FR" i="1" dirty="0"/>
              <a:t>extermination des Juifs, holocauste, Shoah, génocide, crime contre l’humanité</a:t>
            </a:r>
          </a:p>
          <a:p>
            <a:pPr marL="0" indent="0" algn="just">
              <a:buNone/>
            </a:pPr>
            <a:r>
              <a:rPr lang="fr-FR" dirty="0"/>
              <a:t>e) Doit-on faire une </a:t>
            </a:r>
            <a:r>
              <a:rPr lang="fr-FR" b="1" dirty="0"/>
              <a:t>distinction</a:t>
            </a:r>
            <a:r>
              <a:rPr lang="fr-FR" dirty="0"/>
              <a:t> entre </a:t>
            </a:r>
            <a:r>
              <a:rPr lang="fr-FR" b="1" dirty="0"/>
              <a:t>l’Europe</a:t>
            </a:r>
            <a:r>
              <a:rPr lang="fr-FR" dirty="0"/>
              <a:t> et l’</a:t>
            </a:r>
            <a:r>
              <a:rPr lang="fr-FR" b="1" dirty="0"/>
              <a:t>UE</a:t>
            </a:r>
            <a:r>
              <a:rPr lang="fr-FR" dirty="0"/>
              <a:t> (Union européenne) ?</a:t>
            </a:r>
          </a:p>
          <a:p>
            <a:pPr marL="0" indent="0" algn="just">
              <a:buNone/>
            </a:pPr>
            <a:r>
              <a:rPr lang="fr-FR" dirty="0"/>
              <a:t>f) Identifiez </a:t>
            </a:r>
            <a:r>
              <a:rPr lang="fr-FR" b="1" dirty="0"/>
              <a:t>différentes dimensions (aspects, domaines) </a:t>
            </a:r>
            <a:r>
              <a:rPr lang="fr-FR" dirty="0"/>
              <a:t>de la « </a:t>
            </a:r>
            <a:r>
              <a:rPr lang="fr-FR" b="1" dirty="0"/>
              <a:t>construction européenne</a:t>
            </a:r>
            <a:r>
              <a:rPr lang="fr-FR" dirty="0"/>
              <a:t> ».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0C4BE89-E837-7447-837A-593BACC34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7404"/>
            <a:ext cx="9144000" cy="775699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B) Le thème : la France des deux guerres mondiales à la construction européenne</a:t>
            </a:r>
          </a:p>
        </p:txBody>
      </p:sp>
    </p:spTree>
    <p:extLst>
      <p:ext uri="{BB962C8B-B14F-4D97-AF65-F5344CB8AC3E}">
        <p14:creationId xmlns:p14="http://schemas.microsoft.com/office/powerpoint/2010/main" val="2209710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644" y="60960"/>
            <a:ext cx="9059780" cy="1143000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3600" b="1" dirty="0"/>
              <a:t>La France dans les deux guerres mondiales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84221" y="1461185"/>
            <a:ext cx="9059779" cy="5396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0432FF"/>
                </a:solidFill>
              </a:rPr>
              <a:t>Eléments de convergences</a:t>
            </a:r>
          </a:p>
          <a:p>
            <a:pPr>
              <a:spcBef>
                <a:spcPts val="1824"/>
              </a:spcBef>
              <a:buFontTx/>
              <a:buChar char="-"/>
            </a:pPr>
            <a:r>
              <a:rPr lang="fr-FR" sz="2600" u="sng" dirty="0"/>
              <a:t>Des guerres mondiales</a:t>
            </a:r>
            <a:r>
              <a:rPr lang="fr-FR" sz="2600" dirty="0"/>
              <a:t> (conflit touchant le monde entier)</a:t>
            </a:r>
          </a:p>
          <a:p>
            <a:pPr>
              <a:spcBef>
                <a:spcPts val="1824"/>
              </a:spcBef>
              <a:buFontTx/>
              <a:buChar char="-"/>
            </a:pPr>
            <a:r>
              <a:rPr lang="fr-FR" sz="2600" u="sng" dirty="0"/>
              <a:t>Des guerres totales </a:t>
            </a:r>
            <a:r>
              <a:rPr lang="fr-FR" sz="2600" dirty="0"/>
              <a:t>mobilisant et les combattants et les civils</a:t>
            </a:r>
          </a:p>
          <a:p>
            <a:pPr>
              <a:spcBef>
                <a:spcPts val="1824"/>
              </a:spcBef>
              <a:buFontTx/>
              <a:buChar char="-"/>
            </a:pPr>
            <a:r>
              <a:rPr lang="fr-FR" sz="2600" u="sng" dirty="0"/>
              <a:t>Des violences extrêmes</a:t>
            </a:r>
          </a:p>
          <a:p>
            <a:pPr>
              <a:spcBef>
                <a:spcPts val="1824"/>
              </a:spcBef>
              <a:buFontTx/>
              <a:buChar char="-"/>
            </a:pPr>
            <a:r>
              <a:rPr lang="fr-FR" sz="2600" u="sng" dirty="0"/>
              <a:t>Des bilans effroyables </a:t>
            </a:r>
            <a:r>
              <a:rPr lang="fr-FR" sz="2600" dirty="0"/>
              <a:t>et des traumatismes </a:t>
            </a:r>
            <a:r>
              <a:rPr lang="fr-FR" sz="2600" u="sng" dirty="0"/>
              <a:t>durables</a:t>
            </a:r>
          </a:p>
          <a:p>
            <a:pPr>
              <a:spcBef>
                <a:spcPts val="1824"/>
              </a:spcBef>
              <a:buFontTx/>
              <a:buChar char="-"/>
            </a:pPr>
            <a:r>
              <a:rPr lang="fr-FR" sz="2600" u="sng" dirty="0"/>
              <a:t>La durée</a:t>
            </a:r>
            <a:r>
              <a:rPr lang="fr-FR" sz="2600" dirty="0"/>
              <a:t> des conflits et la </a:t>
            </a:r>
            <a:r>
              <a:rPr lang="fr-FR" sz="2600" u="sng" dirty="0"/>
              <a:t>séparation</a:t>
            </a:r>
            <a:r>
              <a:rPr lang="fr-FR" sz="2600" dirty="0"/>
              <a:t> des familles</a:t>
            </a:r>
          </a:p>
          <a:p>
            <a:pPr>
              <a:spcBef>
                <a:spcPts val="1824"/>
              </a:spcBef>
              <a:buFontTx/>
              <a:buChar char="-"/>
            </a:pPr>
            <a:r>
              <a:rPr lang="fr-FR" sz="2600" u="sng" dirty="0"/>
              <a:t>L’ampleur des traces mémorielles</a:t>
            </a:r>
            <a:r>
              <a:rPr lang="fr-FR" sz="2600" dirty="0"/>
              <a:t> et patrimoniales dans le paysage local (monuments aux morts, stèles, plaques…)</a:t>
            </a:r>
          </a:p>
        </p:txBody>
      </p:sp>
    </p:spTree>
    <p:extLst>
      <p:ext uri="{BB962C8B-B14F-4D97-AF65-F5344CB8AC3E}">
        <p14:creationId xmlns:p14="http://schemas.microsoft.com/office/powerpoint/2010/main" val="2955580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r-FR" b="1" dirty="0"/>
              <a:t>La France dans les deux guerres mondiales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0" y="1303823"/>
            <a:ext cx="9144000" cy="574668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0432FF"/>
                </a:solidFill>
              </a:rPr>
              <a:t>Spécificités de la Première Guerre mondiale</a:t>
            </a:r>
          </a:p>
          <a:p>
            <a:pPr>
              <a:buFontTx/>
              <a:buChar char="-"/>
            </a:pPr>
            <a:r>
              <a:rPr lang="fr-FR" sz="2900" dirty="0"/>
              <a:t>La violence : </a:t>
            </a:r>
            <a:r>
              <a:rPr lang="fr-FR" sz="2900" u="sng" dirty="0"/>
              <a:t>guerre de position (tranchées) </a:t>
            </a:r>
            <a:r>
              <a:rPr lang="fr-FR" sz="2900" dirty="0"/>
              <a:t>: « boucherie »</a:t>
            </a:r>
          </a:p>
          <a:p>
            <a:pPr>
              <a:buFontTx/>
              <a:buChar char="-"/>
            </a:pPr>
            <a:r>
              <a:rPr lang="fr-FR" sz="2900" dirty="0"/>
              <a:t>Une </a:t>
            </a:r>
            <a:r>
              <a:rPr lang="fr-FR" sz="2900" u="sng" dirty="0"/>
              <a:t>guerre « patriotique »</a:t>
            </a:r>
            <a:r>
              <a:rPr lang="fr-FR" sz="2900" dirty="0"/>
              <a:t> entre nations (plutôt qu’idéologique)</a:t>
            </a:r>
          </a:p>
          <a:p>
            <a:pPr>
              <a:buFontTx/>
              <a:buChar char="-"/>
            </a:pPr>
            <a:r>
              <a:rPr lang="fr-FR" sz="2900" dirty="0"/>
              <a:t>Le maintien de la </a:t>
            </a:r>
            <a:r>
              <a:rPr lang="fr-FR" sz="2900" u="sng" dirty="0"/>
              <a:t>distinction front/arrière</a:t>
            </a:r>
          </a:p>
          <a:p>
            <a:pPr>
              <a:buFontTx/>
              <a:buChar char="-"/>
            </a:pPr>
            <a:r>
              <a:rPr lang="fr-FR" sz="2900" dirty="0"/>
              <a:t>De </a:t>
            </a:r>
            <a:r>
              <a:rPr lang="fr-FR" sz="2900" u="sng" dirty="0"/>
              <a:t>nouvelles armes </a:t>
            </a:r>
            <a:r>
              <a:rPr lang="fr-FR" sz="2900" dirty="0"/>
              <a:t>(avions, chars, sous-marins, gaz chimiques</a:t>
            </a:r>
            <a:r>
              <a:rPr lang="mr-IN" sz="2900" dirty="0"/>
              <a:t>…</a:t>
            </a:r>
            <a:r>
              <a:rPr lang="fr-FR" sz="2900" dirty="0"/>
              <a:t>)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432FF"/>
                </a:solidFill>
              </a:rPr>
              <a:t>Spécificités de la Deuxième Guerre mondiale</a:t>
            </a:r>
          </a:p>
          <a:p>
            <a:pPr>
              <a:buFontTx/>
              <a:buChar char="-"/>
            </a:pPr>
            <a:r>
              <a:rPr lang="fr-FR" sz="2900" dirty="0"/>
              <a:t>La violence : </a:t>
            </a:r>
            <a:r>
              <a:rPr lang="fr-FR" sz="2900" u="sng" dirty="0"/>
              <a:t>génocide</a:t>
            </a:r>
            <a:r>
              <a:rPr lang="fr-FR" sz="2900" dirty="0"/>
              <a:t>, extermination, </a:t>
            </a:r>
            <a:r>
              <a:rPr lang="fr-FR" sz="2900" u="sng" dirty="0"/>
              <a:t>univers concentrationnaire</a:t>
            </a:r>
          </a:p>
          <a:p>
            <a:pPr>
              <a:buFontTx/>
              <a:buChar char="-"/>
            </a:pPr>
            <a:r>
              <a:rPr lang="fr-FR" sz="2900" dirty="0"/>
              <a:t>Une </a:t>
            </a:r>
            <a:r>
              <a:rPr lang="fr-FR" sz="2900" u="sng" dirty="0"/>
              <a:t>guerre idéologique </a:t>
            </a:r>
            <a:r>
              <a:rPr lang="fr-FR" sz="2900" dirty="0"/>
              <a:t>avec une atmosphère de guerre civile (résistance, collaboration)</a:t>
            </a:r>
          </a:p>
          <a:p>
            <a:pPr>
              <a:buFontTx/>
              <a:buChar char="-"/>
            </a:pPr>
            <a:r>
              <a:rPr lang="fr-FR" sz="2900" u="sng" dirty="0"/>
              <a:t>L’effacement de la différence militaires/civils </a:t>
            </a:r>
            <a:r>
              <a:rPr lang="fr-FR" sz="2900" dirty="0"/>
              <a:t>et ampleur des atteintes aux populations civiles</a:t>
            </a:r>
          </a:p>
          <a:p>
            <a:pPr>
              <a:buFontTx/>
              <a:buChar char="-"/>
            </a:pPr>
            <a:r>
              <a:rPr lang="fr-FR" sz="2900" u="sng" dirty="0"/>
              <a:t>La guerre </a:t>
            </a:r>
            <a:r>
              <a:rPr lang="fr-FR" sz="2900" dirty="0"/>
              <a:t>qui pénètre </a:t>
            </a:r>
            <a:r>
              <a:rPr lang="fr-FR" sz="2900" u="sng" dirty="0"/>
              <a:t>à l’échelle locale </a:t>
            </a:r>
            <a:r>
              <a:rPr lang="fr-FR" sz="2900" dirty="0"/>
              <a:t>(fin notion de « front »)</a:t>
            </a:r>
          </a:p>
          <a:p>
            <a:pPr>
              <a:buFontTx/>
              <a:buChar char="-"/>
            </a:pPr>
            <a:r>
              <a:rPr lang="fr-FR" sz="2900" u="sng" dirty="0"/>
              <a:t>L’emploi de l’arme atomique</a:t>
            </a:r>
          </a:p>
          <a:p>
            <a:pPr marL="0" indent="0">
              <a:buNone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122101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04F159A-6516-B840-AB00-46613F72B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950" y="1280138"/>
            <a:ext cx="8609744" cy="5577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u="sng" dirty="0"/>
              <a:t>QUESTIONS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b) Précisez la </a:t>
            </a:r>
            <a:r>
              <a:rPr lang="fr-FR" b="1" dirty="0"/>
              <a:t>politique du Gouvernement de Vichy </a:t>
            </a:r>
            <a:r>
              <a:rPr lang="fr-FR" dirty="0"/>
              <a:t>(intérieure, extérieure)</a:t>
            </a:r>
          </a:p>
          <a:p>
            <a:pPr marL="0" indent="0">
              <a:buNone/>
            </a:pPr>
            <a:endParaRPr lang="fr-FR" b="1" dirty="0">
              <a:solidFill>
                <a:srgbClr val="0432FF"/>
              </a:solidFill>
            </a:endParaRPr>
          </a:p>
          <a:p>
            <a:pPr marL="0" indent="0">
              <a:buNone/>
            </a:pPr>
            <a:r>
              <a:rPr lang="fr-FR" b="1" dirty="0">
                <a:solidFill>
                  <a:srgbClr val="0432FF"/>
                </a:solidFill>
              </a:rPr>
              <a:t>Révolution nationale </a:t>
            </a:r>
            <a:r>
              <a:rPr lang="fr-FR" dirty="0"/>
              <a:t>à l’intérieur</a:t>
            </a:r>
          </a:p>
          <a:p>
            <a:pPr marL="0" indent="0">
              <a:buNone/>
            </a:pPr>
            <a:r>
              <a:rPr lang="fr-FR" sz="2800" dirty="0"/>
              <a:t>(réaction contre les idéaux de la Révolution française, retour à la terre, dictature, répression, persécution)</a:t>
            </a:r>
          </a:p>
          <a:p>
            <a:pPr marL="0" indent="0">
              <a:buNone/>
            </a:pPr>
            <a:endParaRPr lang="fr-FR" b="1" dirty="0">
              <a:solidFill>
                <a:srgbClr val="0432FF"/>
              </a:solidFill>
            </a:endParaRPr>
          </a:p>
          <a:p>
            <a:pPr marL="0" indent="0">
              <a:buNone/>
            </a:pPr>
            <a:r>
              <a:rPr lang="fr-FR" b="1" dirty="0">
                <a:solidFill>
                  <a:srgbClr val="0432FF"/>
                </a:solidFill>
              </a:rPr>
              <a:t>Collaboration</a:t>
            </a:r>
            <a:r>
              <a:rPr lang="fr-FR" dirty="0"/>
              <a:t> avec l’Allemagne nazie à l’extérieur </a:t>
            </a:r>
            <a:r>
              <a:rPr lang="fr-FR" sz="2800" dirty="0"/>
              <a:t>(acceptation d’une Europe dominée par l’Allemagne)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0C4BE89-E837-7447-837A-593BACC34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7404"/>
            <a:ext cx="9144000" cy="775699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B) Le thème : la France des deux guerres mondiales à la construction européenne</a:t>
            </a:r>
          </a:p>
        </p:txBody>
      </p:sp>
    </p:spTree>
    <p:extLst>
      <p:ext uri="{BB962C8B-B14F-4D97-AF65-F5344CB8AC3E}">
        <p14:creationId xmlns:p14="http://schemas.microsoft.com/office/powerpoint/2010/main" val="128942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4603</TotalTime>
  <Words>2550</Words>
  <Application>Microsoft Macintosh PowerPoint</Application>
  <PresentationFormat>Affichage à l'écran (4:3)</PresentationFormat>
  <Paragraphs>283</Paragraphs>
  <Slides>30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4" baseType="lpstr">
      <vt:lpstr>Arial</vt:lpstr>
      <vt:lpstr>Calibri</vt:lpstr>
      <vt:lpstr>Wingdings</vt:lpstr>
      <vt:lpstr>Thème Office</vt:lpstr>
      <vt:lpstr>Les violences</vt:lpstr>
      <vt:lpstr>Le calendrier du S1-S7</vt:lpstr>
      <vt:lpstr>Calendrier S1-S7 : thèmes à travailler</vt:lpstr>
      <vt:lpstr>Plan du TD6</vt:lpstr>
      <vt:lpstr>A) Le thème : la France des deux guerres mondiales à la construction européenne</vt:lpstr>
      <vt:lpstr>B) Le thème : la France des deux guerres mondiales à la construction européenne</vt:lpstr>
      <vt:lpstr>La France dans les deux guerres mondiales</vt:lpstr>
      <vt:lpstr>La France dans les deux guerres mondiales</vt:lpstr>
      <vt:lpstr>B) Le thème : la France des deux guerres mondiales à la construction européenne</vt:lpstr>
      <vt:lpstr>B) Le thème : la France des deux guerres mondiales à la construction européenne</vt:lpstr>
      <vt:lpstr>B) Le thème : la France des deux guerres mondiales à la construction européenne</vt:lpstr>
      <vt:lpstr>La construction européenne</vt:lpstr>
      <vt:lpstr>Présentation PowerPoint</vt:lpstr>
      <vt:lpstr>Présentation PowerPoint</vt:lpstr>
      <vt:lpstr>C) La violence</vt:lpstr>
      <vt:lpstr>C) La violence</vt:lpstr>
      <vt:lpstr>C) La violence</vt:lpstr>
      <vt:lpstr>C) La violence</vt:lpstr>
      <vt:lpstr>C) La violence</vt:lpstr>
      <vt:lpstr>Présentation PowerPoint</vt:lpstr>
      <vt:lpstr>Présentation PowerPoint</vt:lpstr>
      <vt:lpstr>Présentation PowerPoint</vt:lpstr>
      <vt:lpstr>Violence de guerre : lettre Loubry + photo poilu tranchée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Persécution et collaboration : lettre Jane Billard – camp de Douadic</vt:lpstr>
      <vt:lpstr>Persécution et collaboration : lettre Jane Billard – camp de Douadic</vt:lpstr>
    </vt:vector>
  </TitlesOfParts>
  <Company>Iufm Orléans-Tours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Préhistoire</dc:title>
  <dc:creator>Jean-Louis LAUBRY</dc:creator>
  <cp:lastModifiedBy>Laubry Jean-Louis</cp:lastModifiedBy>
  <cp:revision>235</cp:revision>
  <cp:lastPrinted>2017-09-04T10:56:21Z</cp:lastPrinted>
  <dcterms:created xsi:type="dcterms:W3CDTF">2020-09-06T15:52:41Z</dcterms:created>
  <dcterms:modified xsi:type="dcterms:W3CDTF">2025-11-22T11:33:41Z</dcterms:modified>
</cp:coreProperties>
</file>