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1" r:id="rId2"/>
    <p:sldId id="353" r:id="rId3"/>
    <p:sldId id="372" r:id="rId4"/>
    <p:sldId id="299" r:id="rId5"/>
    <p:sldId id="339" r:id="rId6"/>
    <p:sldId id="259" r:id="rId7"/>
    <p:sldId id="260" r:id="rId8"/>
    <p:sldId id="262" r:id="rId9"/>
    <p:sldId id="265" r:id="rId10"/>
    <p:sldId id="267" r:id="rId11"/>
    <p:sldId id="269" r:id="rId12"/>
    <p:sldId id="352" r:id="rId13"/>
    <p:sldId id="360" r:id="rId14"/>
    <p:sldId id="356" r:id="rId15"/>
    <p:sldId id="355" r:id="rId16"/>
    <p:sldId id="258" r:id="rId17"/>
    <p:sldId id="261" r:id="rId18"/>
    <p:sldId id="373" r:id="rId19"/>
    <p:sldId id="264" r:id="rId20"/>
    <p:sldId id="295" r:id="rId21"/>
    <p:sldId id="263" r:id="rId22"/>
    <p:sldId id="296" r:id="rId23"/>
    <p:sldId id="374" r:id="rId24"/>
    <p:sldId id="357" r:id="rId25"/>
    <p:sldId id="358" r:id="rId26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032"/>
    <p:restoredTop sz="94670"/>
  </p:normalViewPr>
  <p:slideViewPr>
    <p:cSldViewPr snapToGrid="0" snapToObjects="1">
      <p:cViewPr varScale="1">
        <p:scale>
          <a:sx n="99" d="100"/>
          <a:sy n="99" d="100"/>
        </p:scale>
        <p:origin x="192" y="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B0E330-7842-4A96-8137-9A644AD31319}" type="datetimeFigureOut">
              <a:rPr lang="fr-FR" smtClean="0"/>
              <a:pPr/>
              <a:t>21/01/2024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58926-1F77-4F8E-BA29-ABA77D76741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729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699E0-F34C-0240-AE52-3F0E5306572F}" type="datetimeFigureOut">
              <a:rPr lang="fr-US" smtClean="0"/>
              <a:t>1/21/24</a:t>
            </a:fld>
            <a:endParaRPr lang="fr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1009E-87B9-ED4C-8CED-1244966A3096}" type="slidenum">
              <a:rPr lang="fr-US" smtClean="0"/>
              <a:t>‹N°›</a:t>
            </a:fld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1891597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ECCC4067-37FB-0E4C-9337-C808F7B5F6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1BB024D-74C3-1E40-8A73-C2E0D910EC3F}" type="slidenum">
              <a:rPr lang="fr-FR" altLang="fr-US" sz="1200"/>
              <a:pPr/>
              <a:t>16</a:t>
            </a:fld>
            <a:endParaRPr lang="fr-FR" altLang="fr-US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9046404-957A-DE4D-8406-8240DFCB3B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A82B4A1B-960C-4646-8E94-AB66BA68BE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E07F3308-2A92-0E4A-8106-E016D84F04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F87F50D-2B4D-0245-B6DB-D6F565927BA4}" type="slidenum">
              <a:rPr lang="fr-FR" altLang="fr-US" sz="1200"/>
              <a:pPr/>
              <a:t>17</a:t>
            </a:fld>
            <a:endParaRPr lang="fr-FR" altLang="fr-US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0AB5573D-DB3F-4443-8051-11F4364AE5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F645CFE3-5034-5E4B-98E1-B318DDB387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0D899630-9ED2-5148-BC28-36068AB9A7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FE7EB02-331D-F948-92D7-A515BB59249E}" type="slidenum">
              <a:rPr lang="fr-FR" altLang="fr-US" sz="1200"/>
              <a:pPr/>
              <a:t>18</a:t>
            </a:fld>
            <a:endParaRPr lang="fr-FR" altLang="fr-US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51A39825-AF1E-3E4C-B574-841D7F4DCF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264850C0-DD2C-3E41-B8FC-E45846657B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751FBEFB-9134-1444-97EC-33C56905F9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CAFBC3A-1BB4-774F-B179-6C254C326490}" type="slidenum">
              <a:rPr lang="fr-FR" altLang="fr-US" sz="1200"/>
              <a:pPr/>
              <a:t>19</a:t>
            </a:fld>
            <a:endParaRPr lang="fr-FR" altLang="fr-US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46BE7A1-D5BD-EB4E-8DFD-DD4154E7D4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1F8F58FE-194C-0047-B519-D5CE07A966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DB122B60-DE73-5C48-B771-1456BB278E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4C20F33-7447-0646-B48E-9DA368588E45}" type="slidenum">
              <a:rPr lang="fr-FR" altLang="fr-US" sz="1200"/>
              <a:pPr/>
              <a:t>21</a:t>
            </a:fld>
            <a:endParaRPr lang="fr-FR" altLang="fr-US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E31A54CD-727F-7D45-86B5-8AA6E18A3D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0468A136-6BEC-9F4B-BA9B-CBB11DF4EE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US" altLang="fr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21/01/2024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21/01/2024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21/01/2024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21/01/2024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21/01/2024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21/01/2024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21/01/2024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21/01/2024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21/01/2024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21/01/2024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14939-4D00-6643-8E83-6848F136B6FF}" type="datetimeFigureOut">
              <a:rPr lang="fr-FR" smtClean="0"/>
              <a:pPr/>
              <a:t>21/01/2024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14939-4D00-6643-8E83-6848F136B6FF}" type="datetimeFigureOut">
              <a:rPr lang="fr-FR" smtClean="0"/>
              <a:pPr/>
              <a:t>21/01/2024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29CAF-6795-4D4E-B1AF-CCDA621149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ypergeo.eu/spip.php?article652" TargetMode="External"/><Relationship Id="rId2" Type="http://schemas.openxmlformats.org/officeDocument/2006/relationships/hyperlink" Target="http://geoconfluences.ens-lyon.fr/informations-scientifiques/a-la-une/notion-a-la-une/habiter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46E6AD-0DC3-D04A-86CC-7C82305A5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562" y="1219199"/>
            <a:ext cx="8587946" cy="2381251"/>
          </a:xfrm>
          <a:ln w="25400">
            <a:solidFill>
              <a:schemeClr val="tx1"/>
            </a:solidFill>
          </a:ln>
        </p:spPr>
        <p:txBody>
          <a:bodyPr/>
          <a:lstStyle/>
          <a:p>
            <a:r>
              <a:rPr lang="fr-FR" b="1" dirty="0"/>
              <a:t>Découper l’espace : </a:t>
            </a:r>
            <a:br>
              <a:rPr lang="fr-FR" b="1" dirty="0"/>
            </a:br>
            <a:r>
              <a:rPr lang="fr-FR" b="1" dirty="0"/>
              <a:t>le paysage et la carte en géographie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B72F4A9-A25F-3942-941F-FB5B6F1D67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TD1</a:t>
            </a:r>
          </a:p>
          <a:p>
            <a:r>
              <a:rPr lang="fr-FR" dirty="0">
                <a:solidFill>
                  <a:schemeClr val="tx1"/>
                </a:solidFill>
              </a:rPr>
              <a:t>UE21EC4</a:t>
            </a:r>
          </a:p>
        </p:txBody>
      </p:sp>
    </p:spTree>
    <p:extLst>
      <p:ext uri="{BB962C8B-B14F-4D97-AF65-F5344CB8AC3E}">
        <p14:creationId xmlns:p14="http://schemas.microsoft.com/office/powerpoint/2010/main" val="3348125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3841" y="323406"/>
            <a:ext cx="3608832" cy="3105594"/>
          </a:xfrm>
        </p:spPr>
        <p:txBody>
          <a:bodyPr>
            <a:normAutofit/>
          </a:bodyPr>
          <a:lstStyle/>
          <a:p>
            <a:r>
              <a:rPr lang="fr-FR" sz="3200" dirty="0"/>
              <a:t>« </a:t>
            </a:r>
            <a:r>
              <a:rPr lang="fr-FR" sz="3200" b="1" dirty="0">
                <a:solidFill>
                  <a:srgbClr val="0432FF"/>
                </a:solidFill>
              </a:rPr>
              <a:t>Habiter, c’est se construire en construisant le monde</a:t>
            </a:r>
            <a:r>
              <a:rPr lang="fr-FR" sz="3200" dirty="0">
                <a:solidFill>
                  <a:srgbClr val="0432FF"/>
                </a:solidFill>
              </a:rPr>
              <a:t> </a:t>
            </a:r>
            <a:r>
              <a:rPr lang="fr-FR" sz="3200" dirty="0"/>
              <a:t>» (</a:t>
            </a:r>
            <a:r>
              <a:rPr lang="fr-FR" sz="3200" dirty="0" err="1"/>
              <a:t>Lazzarroti</a:t>
            </a:r>
            <a:r>
              <a:rPr lang="fr-FR" sz="3200" dirty="0"/>
              <a:t>, 2014)</a:t>
            </a:r>
          </a:p>
        </p:txBody>
      </p:sp>
      <p:pic>
        <p:nvPicPr>
          <p:cNvPr id="4" name="Image 3" descr=":HabiterSchemaGeoconfluencesLazzarotti2006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9304" y="34570"/>
            <a:ext cx="4449992" cy="431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5428632" y="47772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25143" y="3977804"/>
            <a:ext cx="3350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/>
              <a:t>d’après LAZZAROTTI, 2006, p. 269</a:t>
            </a:r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ECB16CD-399C-F6F9-5915-18699240BC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951" y="4608576"/>
            <a:ext cx="8648097" cy="204361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dirty="0"/>
              <a:t>« </a:t>
            </a:r>
            <a:r>
              <a:rPr lang="fr-FR" b="1" i="1" dirty="0">
                <a:solidFill>
                  <a:srgbClr val="009229"/>
                </a:solidFill>
                <a:highlight>
                  <a:srgbClr val="FFFF00"/>
                </a:highlight>
              </a:rPr>
              <a:t>Habiter le monde sans le rendre </a:t>
            </a:r>
            <a:r>
              <a:rPr lang="fr-FR" i="1" dirty="0"/>
              <a:t>pour d’autres […] et pour soi-même parmi eux, </a:t>
            </a:r>
            <a:r>
              <a:rPr lang="fr-FR" b="1" i="1" dirty="0">
                <a:solidFill>
                  <a:srgbClr val="009229"/>
                </a:solidFill>
                <a:highlight>
                  <a:srgbClr val="FFFF00"/>
                </a:highlight>
              </a:rPr>
              <a:t>inhabitable</a:t>
            </a:r>
            <a:r>
              <a:rPr lang="fr-FR" i="1" dirty="0">
                <a:solidFill>
                  <a:srgbClr val="009229"/>
                </a:solidFill>
                <a:highlight>
                  <a:srgbClr val="FFFF00"/>
                </a:highlight>
              </a:rPr>
              <a:t>, </a:t>
            </a:r>
            <a:r>
              <a:rPr lang="fr-FR" b="1" i="1" dirty="0">
                <a:solidFill>
                  <a:srgbClr val="009229"/>
                </a:solidFill>
                <a:highlight>
                  <a:srgbClr val="FFFF00"/>
                </a:highlight>
              </a:rPr>
              <a:t>tel est l’enjeu de l’action spatiale contemporaine</a:t>
            </a:r>
            <a:r>
              <a:rPr lang="fr-FR" dirty="0">
                <a:solidFill>
                  <a:srgbClr val="009229"/>
                </a:solidFill>
                <a:highlight>
                  <a:srgbClr val="FFFF00"/>
                </a:highlight>
              </a:rPr>
              <a:t> </a:t>
            </a:r>
            <a:r>
              <a:rPr lang="fr-FR" dirty="0"/>
              <a:t>» (Lévy, Lussault, 2013).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17286"/>
            <a:ext cx="8229600" cy="609040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u="sng" dirty="0"/>
              <a:t>Sources</a:t>
            </a:r>
            <a:r>
              <a:rPr lang="fr-FR" dirty="0"/>
              <a:t> :</a:t>
            </a:r>
            <a:endParaRPr lang="en-GB" dirty="0"/>
          </a:p>
          <a:p>
            <a:pPr algn="just"/>
            <a:r>
              <a:rPr lang="fr-FR" u="sng" dirty="0">
                <a:hlinkClick r:id="rId2"/>
              </a:rPr>
              <a:t>http://geoconfluences.ens-lyon.fr/informations-scientifiques/a-la-une/notion-a-la-une/habiter</a:t>
            </a:r>
            <a:endParaRPr lang="en-GB" dirty="0"/>
          </a:p>
          <a:p>
            <a:pPr algn="just"/>
            <a:r>
              <a:rPr lang="fr-FR" u="sng" dirty="0">
                <a:hlinkClick r:id="rId3"/>
              </a:rPr>
              <a:t>http://www.hypergeo.eu/spip.php?article652</a:t>
            </a:r>
            <a:endParaRPr lang="en-GB" dirty="0"/>
          </a:p>
          <a:p>
            <a:pPr algn="just"/>
            <a:r>
              <a:rPr lang="fr-FR" i="0" u="none" strike="noStrike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LAZZAROTTI Olivier</a:t>
            </a:r>
            <a:r>
              <a:rPr lang="fr-FR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Habiter le monde</a:t>
            </a:r>
            <a:r>
              <a:rPr lang="fr-FR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Documentation photographique</a:t>
            </a:r>
            <a:r>
              <a:rPr lang="fr-FR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n° 8100, juillet-août 2014, Paris, La Documentation française, 64p.</a:t>
            </a:r>
          </a:p>
          <a:p>
            <a:pPr algn="just"/>
            <a:r>
              <a:rPr lang="fr-FR" dirty="0"/>
              <a:t>LEVY, Jacques et LUSSAULT, Michel (2013). – </a:t>
            </a:r>
            <a:r>
              <a:rPr lang="fr-FR" u="sng" dirty="0"/>
              <a:t>Dictionnaire de la géographie et de l’espace des sociétés</a:t>
            </a:r>
            <a:r>
              <a:rPr lang="fr-FR" dirty="0"/>
              <a:t>. Paris, Belin, 1126 p.</a:t>
            </a:r>
            <a:endParaRPr lang="en-GB" dirty="0"/>
          </a:p>
          <a:p>
            <a:pPr algn="just"/>
            <a:r>
              <a:rPr lang="fr-FR" dirty="0"/>
              <a:t>LUSSAULT, Michel (2013). – </a:t>
            </a:r>
            <a:r>
              <a:rPr lang="fr-FR" u="sng" dirty="0"/>
              <a:t>L’avènement du Monde. Essai sur l’habitation humaine de la Terre</a:t>
            </a:r>
            <a:r>
              <a:rPr lang="fr-FR" dirty="0"/>
              <a:t>. Paris, Coll. La couleur des idées, Seuil, 298 p.</a:t>
            </a:r>
            <a:endParaRPr lang="en-GB" dirty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68458"/>
          </a:xfrm>
        </p:spPr>
        <p:txBody>
          <a:bodyPr>
            <a:noAutofit/>
          </a:bodyPr>
          <a:lstStyle/>
          <a:p>
            <a:r>
              <a:rPr lang="fr-FR" sz="3600" b="1" dirty="0"/>
              <a:t>Le thème : Découvrir le(s) lieu(x) où j’habite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213AD57A-77EB-AD43-8EAD-2073B5F425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4813305"/>
              </p:ext>
            </p:extLst>
          </p:nvPr>
        </p:nvGraphicFramePr>
        <p:xfrm>
          <a:off x="142103" y="1492817"/>
          <a:ext cx="8859794" cy="51194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1701">
                  <a:extLst>
                    <a:ext uri="{9D8B030D-6E8A-4147-A177-3AD203B41FA5}">
                      <a16:colId xmlns:a16="http://schemas.microsoft.com/office/drawing/2014/main" val="3632051330"/>
                    </a:ext>
                  </a:extLst>
                </a:gridCol>
                <a:gridCol w="5898093">
                  <a:extLst>
                    <a:ext uri="{9D8B030D-6E8A-4147-A177-3AD203B41FA5}">
                      <a16:colId xmlns:a16="http://schemas.microsoft.com/office/drawing/2014/main" val="4216871813"/>
                    </a:ext>
                  </a:extLst>
                </a:gridCol>
              </a:tblGrid>
              <a:tr h="32336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074160" algn="l"/>
                        </a:tabLst>
                      </a:pPr>
                      <a:r>
                        <a:rPr lang="fr-FR" sz="1800" b="1">
                          <a:effectLst/>
                        </a:rPr>
                        <a:t>Classe de CM1</a:t>
                      </a:r>
                      <a:endParaRPr lang="fr-US" sz="1800" b="1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10" marR="34925" marT="0" marB="0"/>
                </a:tc>
                <a:tc hMerge="1">
                  <a:txBody>
                    <a:bodyPr/>
                    <a:lstStyle/>
                    <a:p>
                      <a:endParaRPr lang="fr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802341"/>
                  </a:ext>
                </a:extLst>
              </a:tr>
              <a:tr h="323362">
                <a:tc>
                  <a:txBody>
                    <a:bodyPr/>
                    <a:lstStyle/>
                    <a:p>
                      <a:r>
                        <a:rPr lang="en-GB" sz="1800" b="1">
                          <a:effectLst/>
                        </a:rPr>
                        <a:t>Repères annuels</a:t>
                      </a:r>
                      <a:endParaRPr lang="fr-US" sz="18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074160" algn="l"/>
                        </a:tabLst>
                      </a:pPr>
                      <a:r>
                        <a:rPr lang="fr-FR" sz="1800" b="1" dirty="0">
                          <a:effectLst/>
                        </a:rPr>
                        <a:t>Démarches et contenus d’enseignement</a:t>
                      </a:r>
                      <a:endParaRPr lang="fr-US" sz="18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10" marR="34925" marT="0" marB="0"/>
                </a:tc>
                <a:extLst>
                  <a:ext uri="{0D108BD9-81ED-4DB2-BD59-A6C34878D82A}">
                    <a16:rowId xmlns:a16="http://schemas.microsoft.com/office/drawing/2014/main" val="2339639499"/>
                  </a:ext>
                </a:extLst>
              </a:tr>
              <a:tr h="4289313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US" sz="1800" dirty="0">
                        <a:effectLst/>
                      </a:endParaRPr>
                    </a:p>
                    <a:p>
                      <a:pPr algn="ctr"/>
                      <a:r>
                        <a:rPr lang="fr-FR" sz="1800" dirty="0">
                          <a:effectLst/>
                        </a:rPr>
                        <a:t>Thème 1</a:t>
                      </a:r>
                      <a:endParaRPr lang="fr-US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800" b="1" dirty="0">
                          <a:solidFill>
                            <a:srgbClr val="0432FF"/>
                          </a:solidFill>
                          <a:effectLst/>
                        </a:rPr>
                        <a:t>Découvrir le(s) lieu(x) où j’habite 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fr-US" sz="1800" b="1" dirty="0">
                        <a:solidFill>
                          <a:srgbClr val="0432FF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US" sz="1800" b="0" dirty="0">
                          <a:solidFill>
                            <a:schemeClr val="tx1"/>
                          </a:solidFill>
                          <a:effectLst/>
                        </a:rPr>
                        <a:t>• </a:t>
                      </a:r>
                      <a:r>
                        <a:rPr lang="fr-FR" sz="1800" b="0" dirty="0">
                          <a:effectLst/>
                        </a:rPr>
                        <a:t>Identifier les caractéristiques de mon(mes) lieu(x) de vie.</a:t>
                      </a:r>
                      <a:endParaRPr lang="fr-US" sz="18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fr-US" sz="18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US" sz="1800" b="0" dirty="0">
                          <a:effectLst/>
                        </a:rPr>
                        <a:t>• </a:t>
                      </a:r>
                      <a:r>
                        <a:rPr lang="fr-FR" sz="1800" b="0" dirty="0">
                          <a:effectLst/>
                        </a:rPr>
                        <a:t>Localiser mon (mes) lieu(x) de vie et le(s) situer à différentes échelles.</a:t>
                      </a:r>
                      <a:endParaRPr lang="fr-US" sz="1800" b="0" dirty="0">
                        <a:solidFill>
                          <a:srgbClr val="00000A"/>
                        </a:solidFill>
                        <a:effectLst/>
                        <a:latin typeface="Symbol" pitchFamily="2" charset="2"/>
                        <a:ea typeface="SimSun" panose="02010600030101010101" pitchFamily="2" charset="-122"/>
                        <a:cs typeface="Wingdings" pitchFamily="2" charset="2"/>
                      </a:endParaRPr>
                    </a:p>
                  </a:txBody>
                  <a:tcPr marL="3810" marR="3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074160" algn="l"/>
                        </a:tabLst>
                      </a:pPr>
                      <a:r>
                        <a:rPr lang="fr-FR" sz="1800" dirty="0">
                          <a:effectLst/>
                        </a:rPr>
                        <a:t>Ce thème introducteur réinvestit la </a:t>
                      </a:r>
                      <a:r>
                        <a:rPr lang="fr-FR" sz="1800" b="1" dirty="0">
                          <a:effectLst/>
                        </a:rPr>
                        <a:t>lecture des </a:t>
                      </a:r>
                      <a:r>
                        <a:rPr lang="fr-FR" sz="1800" b="1" dirty="0">
                          <a:effectLst/>
                          <a:highlight>
                            <a:srgbClr val="FFFF00"/>
                          </a:highlight>
                        </a:rPr>
                        <a:t>paysages</a:t>
                      </a:r>
                      <a:r>
                        <a:rPr lang="fr-FR" sz="1800" b="1" dirty="0">
                          <a:effectLst/>
                        </a:rPr>
                        <a:t> du quotidien de l’élève</a:t>
                      </a:r>
                      <a:r>
                        <a:rPr lang="fr-FR" sz="1800" dirty="0">
                          <a:effectLst/>
                        </a:rPr>
                        <a:t> et la découverte de son environnement proche, </a:t>
                      </a:r>
                      <a:r>
                        <a:rPr lang="fr-FR" sz="1800" b="1" dirty="0">
                          <a:effectLst/>
                        </a:rPr>
                        <a:t>réalisées au cycle 2</a:t>
                      </a:r>
                      <a:r>
                        <a:rPr lang="fr-FR" sz="1800" dirty="0">
                          <a:effectLst/>
                        </a:rPr>
                        <a:t>, </a:t>
                      </a:r>
                      <a:r>
                        <a:rPr lang="fr-FR" sz="1800" b="1" dirty="0">
                          <a:effectLst/>
                        </a:rPr>
                        <a:t>pour élargir ses horizons</a:t>
                      </a:r>
                      <a:r>
                        <a:rPr lang="fr-FR" sz="1800" dirty="0">
                          <a:effectLst/>
                        </a:rPr>
                        <a:t>. C’est l’occasion de mobiliser un vocabulaire de base lié à la fois à la description des milieux (relief, hydrologie, climat, végétation) et à celle des formes d’occupation humaine (ville, campagne, activités…). L’acquisition de ce </a:t>
                      </a:r>
                      <a:r>
                        <a:rPr lang="fr-FR" sz="1800" b="1" dirty="0">
                          <a:effectLst/>
                        </a:rPr>
                        <a:t>vocabulaire géographique </a:t>
                      </a:r>
                      <a:r>
                        <a:rPr lang="fr-FR" sz="1800" dirty="0">
                          <a:effectLst/>
                        </a:rPr>
                        <a:t>se poursuivra tout au long du cycle.</a:t>
                      </a:r>
                      <a:endParaRPr lang="fr-US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074160" algn="l"/>
                        </a:tabLst>
                      </a:pPr>
                      <a:r>
                        <a:rPr lang="fr-FR" sz="1800" dirty="0">
                          <a:effectLst/>
                        </a:rPr>
                        <a:t>Un premier questionnement est ainsi posé sur ce qu’est « habiter ». On travaille sur les représentations et les pratiques que l’élève a de son (ses) lieu(x) de vie. </a:t>
                      </a:r>
                      <a:r>
                        <a:rPr lang="fr-FR" sz="1800" b="1" dirty="0">
                          <a:effectLst/>
                        </a:rPr>
                        <a:t>Le(s) lieu(x) de vie de l’élève est (sont) inséré(s) dans des territoires plus vastes</a:t>
                      </a:r>
                      <a:r>
                        <a:rPr lang="fr-FR" sz="1800" dirty="0">
                          <a:effectLst/>
                        </a:rPr>
                        <a:t>, </a:t>
                      </a:r>
                      <a:r>
                        <a:rPr lang="fr-FR" sz="1800" b="1" dirty="0">
                          <a:effectLst/>
                        </a:rPr>
                        <a:t>région, France, Europe, monde, qu’on doit savoir reconnaitre et nommer.</a:t>
                      </a:r>
                      <a:endParaRPr lang="fr-US" sz="18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10" marR="34925" marT="0" marB="0"/>
                </a:tc>
                <a:extLst>
                  <a:ext uri="{0D108BD9-81ED-4DB2-BD59-A6C34878D82A}">
                    <a16:rowId xmlns:a16="http://schemas.microsoft.com/office/drawing/2014/main" val="328067168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759FE908-95CE-9A4D-A537-585EC645DC3C}"/>
              </a:ext>
            </a:extLst>
          </p:cNvPr>
          <p:cNvSpPr txBox="1"/>
          <p:nvPr/>
        </p:nvSpPr>
        <p:spPr>
          <a:xfrm>
            <a:off x="457200" y="98834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/>
              <a:t>Les programmes de cycle 3 (de consolidation)</a:t>
            </a:r>
            <a:endParaRPr lang="fr-US" sz="2000" dirty="0"/>
          </a:p>
          <a:p>
            <a:endParaRPr lang="fr-US" sz="2000" dirty="0"/>
          </a:p>
        </p:txBody>
      </p:sp>
    </p:spTree>
    <p:extLst>
      <p:ext uri="{BB962C8B-B14F-4D97-AF65-F5344CB8AC3E}">
        <p14:creationId xmlns:p14="http://schemas.microsoft.com/office/powerpoint/2010/main" val="3367238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68458"/>
          </a:xfrm>
        </p:spPr>
        <p:txBody>
          <a:bodyPr>
            <a:noAutofit/>
          </a:bodyPr>
          <a:lstStyle/>
          <a:p>
            <a:r>
              <a:rPr lang="fr-FR" sz="3600" b="1" dirty="0"/>
              <a:t>Le thème : Découvrir le(s) lieu(x) où j’habite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59FE908-95CE-9A4D-A537-585EC645DC3C}"/>
              </a:ext>
            </a:extLst>
          </p:cNvPr>
          <p:cNvSpPr txBox="1"/>
          <p:nvPr/>
        </p:nvSpPr>
        <p:spPr>
          <a:xfrm>
            <a:off x="457201" y="1168458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/>
              <a:t>Les programmes de cycle 2 (des apprentissages fondamentaux)</a:t>
            </a:r>
            <a:endParaRPr lang="fr-US" sz="2000" dirty="0"/>
          </a:p>
          <a:p>
            <a:endParaRPr lang="fr-US" sz="2000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5A7D973-848A-4BA0-E9AE-5D6BAB70B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81" y="1737026"/>
            <a:ext cx="8874037" cy="388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77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05CB9-98C2-744F-B2F7-2016EF5D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4674"/>
          </a:xfrm>
        </p:spPr>
        <p:txBody>
          <a:bodyPr/>
          <a:lstStyle/>
          <a:p>
            <a:r>
              <a:rPr lang="fr-FR" b="1" dirty="0"/>
              <a:t>C) Découper l’espace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858CE4-692E-4044-AE5D-8F891F92B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3493"/>
            <a:ext cx="8433260" cy="535030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u="sng" dirty="0"/>
              <a:t>2. Le paysage et son analyse</a:t>
            </a:r>
          </a:p>
          <a:p>
            <a:pPr>
              <a:buFontTx/>
              <a:buNone/>
            </a:pPr>
            <a:r>
              <a:rPr lang="fr-FR" altLang="fr-US" sz="2800" dirty="0"/>
              <a:t>EXERCICE</a:t>
            </a:r>
          </a:p>
          <a:p>
            <a:pPr>
              <a:buFontTx/>
              <a:buNone/>
            </a:pPr>
            <a:r>
              <a:rPr lang="fr-FR" altLang="fr-US" sz="2800" i="1" dirty="0"/>
              <a:t>0) Choisir un des 6 documents</a:t>
            </a:r>
          </a:p>
          <a:p>
            <a:pPr>
              <a:buFontTx/>
              <a:buAutoNum type="arabicParenR"/>
            </a:pPr>
            <a:r>
              <a:rPr lang="fr-FR" altLang="fr-US" sz="2800" dirty="0"/>
              <a:t> Présentez le document</a:t>
            </a:r>
          </a:p>
          <a:p>
            <a:pPr>
              <a:buFontTx/>
              <a:buAutoNum type="arabicParenR"/>
            </a:pPr>
            <a:r>
              <a:rPr lang="fr-FR" altLang="fr-US" sz="2800" dirty="0"/>
              <a:t> Proposez une description ordonnée et organisée du document</a:t>
            </a:r>
          </a:p>
          <a:p>
            <a:pPr>
              <a:buFontTx/>
              <a:buAutoNum type="arabicParenR"/>
            </a:pPr>
            <a:r>
              <a:rPr lang="fr-FR" altLang="fr-US" sz="2800" dirty="0"/>
              <a:t> Proposez une interprétation (analyse, explication) du document</a:t>
            </a:r>
          </a:p>
          <a:p>
            <a:pPr>
              <a:buFontTx/>
              <a:buAutoNum type="arabicParenR"/>
            </a:pPr>
            <a:r>
              <a:rPr lang="fr-FR" altLang="fr-US" sz="2800" dirty="0"/>
              <a:t> Qualifiez le document (type de paysages)</a:t>
            </a:r>
          </a:p>
          <a:p>
            <a:pPr>
              <a:buFontTx/>
              <a:buAutoNum type="arabicParenR"/>
            </a:pPr>
            <a:r>
              <a:rPr lang="fr-FR" altLang="fr-US" sz="2800" i="1" dirty="0"/>
              <a:t> Comparez-le à l’autre document de la même page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8DF8AD1-BF41-6A4E-BBD3-5A1A433C7165}"/>
              </a:ext>
            </a:extLst>
          </p:cNvPr>
          <p:cNvSpPr txBox="1">
            <a:spLocks/>
          </p:cNvSpPr>
          <p:nvPr/>
        </p:nvSpPr>
        <p:spPr>
          <a:xfrm>
            <a:off x="457199" y="2298357"/>
            <a:ext cx="8433261" cy="4399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89971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05CB9-98C2-744F-B2F7-2016EF5D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4674"/>
          </a:xfrm>
        </p:spPr>
        <p:txBody>
          <a:bodyPr/>
          <a:lstStyle/>
          <a:p>
            <a:r>
              <a:rPr lang="fr-FR" b="1" dirty="0"/>
              <a:t>C) Découper l’espace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858CE4-692E-4044-AE5D-8F891F92B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7524"/>
            <a:ext cx="8433260" cy="46186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u="sng" dirty="0"/>
              <a:t>2. Le paysage et son analyse</a:t>
            </a:r>
          </a:p>
          <a:p>
            <a:pPr marL="0" indent="0" algn="just">
              <a:buNone/>
            </a:pPr>
            <a:endParaRPr lang="fr-FR" sz="2800" dirty="0"/>
          </a:p>
          <a:p>
            <a:pPr marL="0" indent="0" algn="just">
              <a:buNone/>
            </a:pPr>
            <a:endParaRPr lang="fr-FR" sz="2800" dirty="0"/>
          </a:p>
          <a:p>
            <a:pPr marL="0" indent="0" algn="just">
              <a:buNone/>
            </a:pPr>
            <a:r>
              <a:rPr lang="fr-FR" sz="2800" b="1" dirty="0"/>
              <a:t>Qu’est-ce qu’un paysage ?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8DF8AD1-BF41-6A4E-BBD3-5A1A433C7165}"/>
              </a:ext>
            </a:extLst>
          </p:cNvPr>
          <p:cNvSpPr txBox="1">
            <a:spLocks/>
          </p:cNvSpPr>
          <p:nvPr/>
        </p:nvSpPr>
        <p:spPr>
          <a:xfrm>
            <a:off x="457199" y="2298357"/>
            <a:ext cx="8433261" cy="4399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06331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0A4A3D9E-E28B-554A-850D-F513964A0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09550"/>
            <a:ext cx="528542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 sz="3200" dirty="0" err="1"/>
              <a:t>Qu</a:t>
            </a:r>
            <a:r>
              <a:rPr lang="ja-JP" altLang="fr-FR" sz="3200"/>
              <a:t>’</a:t>
            </a:r>
            <a:r>
              <a:rPr lang="fr-FR" altLang="ja-JP" sz="3200" dirty="0"/>
              <a:t>est-ce que le paysage ?</a:t>
            </a:r>
            <a:endParaRPr lang="fr-FR" altLang="fr-US" dirty="0"/>
          </a:p>
        </p:txBody>
      </p:sp>
      <p:pic>
        <p:nvPicPr>
          <p:cNvPr id="17411" name="Picture 9" descr="C">
            <a:extLst>
              <a:ext uri="{FF2B5EF4-FFF2-40B4-BE49-F238E27FC236}">
                <a16:creationId xmlns:a16="http://schemas.microsoft.com/office/drawing/2014/main" id="{515FAAF1-51C2-684F-B30C-EB6833632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839200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PhotTourBaln-Cycl3Hat00-150">
            <a:extLst>
              <a:ext uri="{FF2B5EF4-FFF2-40B4-BE49-F238E27FC236}">
                <a16:creationId xmlns:a16="http://schemas.microsoft.com/office/drawing/2014/main" id="{BF544AD7-99BC-024E-9FE9-EA6004536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4638"/>
            <a:ext cx="8991600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6200E9F-4F14-2149-A45F-675D735B6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10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 sz="3200" b="1"/>
              <a:t>Une définition simple avec 2 caractéristiques</a:t>
            </a:r>
            <a:endParaRPr lang="fr-FR" altLang="fr-US" b="1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CC7A23E-055D-B142-8878-063D6A31D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590800"/>
            <a:ext cx="86868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ts val="600"/>
              </a:spcBef>
              <a:buFontTx/>
              <a:buAutoNum type="arabicPeriod"/>
            </a:pPr>
            <a:r>
              <a:rPr lang="fr-FR" altLang="fr-US" b="1" u="sng" dirty="0">
                <a:solidFill>
                  <a:srgbClr val="0432FF"/>
                </a:solidFill>
                <a:latin typeface="Times New Roman" panose="02020603050405020304" pitchFamily="18" charset="0"/>
              </a:rPr>
              <a:t>Le paysage, c'est ce que l'on voit en regardant autour de soi</a:t>
            </a:r>
            <a:r>
              <a:rPr lang="fr-FR" altLang="fr-US" b="1" dirty="0">
                <a:solidFill>
                  <a:srgbClr val="0432FF"/>
                </a:solidFill>
                <a:latin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fr-FR" altLang="fr-US" b="1" dirty="0">
                <a:latin typeface="Times New Roman" panose="02020603050405020304" pitchFamily="18" charset="0"/>
              </a:rPr>
              <a:t>	C'est une vue panoramique embrassée par le </a:t>
            </a:r>
            <a:r>
              <a:rPr lang="fr-FR" altLang="fr-US" b="1" u="sng" dirty="0">
                <a:latin typeface="Times New Roman" panose="02020603050405020304" pitchFamily="18" charset="0"/>
              </a:rPr>
              <a:t>regard</a:t>
            </a:r>
            <a:r>
              <a:rPr lang="fr-FR" altLang="fr-US" b="1" dirty="0">
                <a:latin typeface="Times New Roman" panose="02020603050405020304" pitchFamily="18" charset="0"/>
              </a:rPr>
              <a:t>. C</a:t>
            </a:r>
            <a:r>
              <a:rPr lang="ja-JP" altLang="fr-FR" b="1">
                <a:latin typeface="Times New Roman" panose="02020603050405020304" pitchFamily="18" charset="0"/>
              </a:rPr>
              <a:t>’</a:t>
            </a:r>
            <a:r>
              <a:rPr lang="fr-FR" altLang="ja-JP" b="1" dirty="0">
                <a:latin typeface="Times New Roman" panose="02020603050405020304" pitchFamily="18" charset="0"/>
              </a:rPr>
              <a:t>est une </a:t>
            </a:r>
            <a:r>
              <a:rPr lang="fr-FR" altLang="ja-JP" b="1" u="sng" dirty="0">
                <a:latin typeface="Times New Roman" panose="02020603050405020304" pitchFamily="18" charset="0"/>
              </a:rPr>
              <a:t>représentation mentale</a:t>
            </a:r>
            <a:r>
              <a:rPr lang="fr-FR" altLang="ja-JP" b="1" dirty="0">
                <a:latin typeface="Times New Roman" panose="02020603050405020304" pitchFamily="18" charset="0"/>
              </a:rPr>
              <a:t> qui s</a:t>
            </a:r>
            <a:r>
              <a:rPr lang="ja-JP" altLang="fr-FR" b="1">
                <a:latin typeface="Times New Roman" panose="02020603050405020304" pitchFamily="18" charset="0"/>
              </a:rPr>
              <a:t>’</a:t>
            </a:r>
            <a:r>
              <a:rPr lang="fr-FR" altLang="ja-JP" b="1" dirty="0">
                <a:latin typeface="Times New Roman" panose="02020603050405020304" pitchFamily="18" charset="0"/>
              </a:rPr>
              <a:t>élabore à partir d</a:t>
            </a:r>
            <a:r>
              <a:rPr lang="ja-JP" altLang="fr-FR" b="1">
                <a:latin typeface="Times New Roman" panose="02020603050405020304" pitchFamily="18" charset="0"/>
              </a:rPr>
              <a:t>’</a:t>
            </a:r>
            <a:r>
              <a:rPr lang="fr-FR" altLang="ja-JP" b="1" dirty="0">
                <a:latin typeface="Times New Roman" panose="02020603050405020304" pitchFamily="18" charset="0"/>
              </a:rPr>
              <a:t>une série d</a:t>
            </a:r>
            <a:r>
              <a:rPr lang="ja-JP" altLang="fr-FR" b="1">
                <a:latin typeface="Times New Roman" panose="02020603050405020304" pitchFamily="18" charset="0"/>
              </a:rPr>
              <a:t>’</a:t>
            </a:r>
            <a:r>
              <a:rPr lang="fr-FR" altLang="ja-JP" b="1" dirty="0">
                <a:latin typeface="Times New Roman" panose="02020603050405020304" pitchFamily="18" charset="0"/>
              </a:rPr>
              <a:t>éléments chez celui qui le contemple (son vécu, son érudition, sa culture, ses projets…).</a:t>
            </a:r>
            <a:endParaRPr lang="fr-FR" altLang="ja-JP" dirty="0">
              <a:latin typeface="Times New Roman" panose="02020603050405020304" pitchFamily="18" charset="0"/>
            </a:endParaRPr>
          </a:p>
          <a:p>
            <a:endParaRPr lang="fr-FR" altLang="fr-US" b="1" dirty="0">
              <a:latin typeface="Times New Roman" panose="02020603050405020304" pitchFamily="18" charset="0"/>
            </a:endParaRPr>
          </a:p>
          <a:p>
            <a:endParaRPr lang="fr-FR" altLang="fr-US" dirty="0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A88FEA98-BD0E-7D4C-878E-AE66C320E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987925"/>
            <a:ext cx="89916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AutoNum type="arabicPeriod" startAt="2"/>
            </a:pPr>
            <a:r>
              <a:rPr lang="fr-FR" altLang="fr-US" b="1" u="sng" dirty="0">
                <a:solidFill>
                  <a:srgbClr val="0432FF"/>
                </a:solidFill>
                <a:latin typeface="Times New Roman" panose="02020603050405020304" pitchFamily="18" charset="0"/>
              </a:rPr>
              <a:t>Le paysage est l'expression visible de l'organisation de l'espace</a:t>
            </a:r>
            <a:endParaRPr lang="fr-FR" altLang="fr-US" b="1" dirty="0">
              <a:solidFill>
                <a:srgbClr val="0432FF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fr-FR" altLang="fr-US" b="1" dirty="0">
                <a:latin typeface="Times New Roman" panose="02020603050405020304" pitchFamily="18" charset="0"/>
              </a:rPr>
              <a:t>	donc du système complexe que représente le milieu : il donne à voir la relation de l'homme à la nature dans un système dynamique.</a:t>
            </a: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77F6313D-2EF5-5348-9A35-CADE677C4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43000"/>
            <a:ext cx="8839200" cy="12128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 b="1" dirty="0">
                <a:latin typeface="Times New Roman" panose="02020603050405020304" pitchFamily="18" charset="0"/>
              </a:rPr>
              <a:t>Le paysage est une «</a:t>
            </a:r>
            <a:r>
              <a:rPr lang="fr-FR" altLang="fr-US" b="1" dirty="0">
                <a:solidFill>
                  <a:srgbClr val="FFFF00"/>
                </a:solidFill>
                <a:latin typeface="Times New Roman" panose="02020603050405020304" pitchFamily="18" charset="0"/>
              </a:rPr>
              <a:t> </a:t>
            </a:r>
            <a:r>
              <a:rPr lang="fr-FR" altLang="fr-US" b="1" dirty="0">
                <a:solidFill>
                  <a:srgbClr val="0432FF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portion d’espace appréhendée par les sens </a:t>
            </a:r>
            <a:r>
              <a:rPr lang="fr-FR" altLang="fr-US" b="1" dirty="0">
                <a:latin typeface="Times New Roman" panose="02020603050405020304" pitchFamily="18" charset="0"/>
              </a:rPr>
              <a:t>»</a:t>
            </a:r>
            <a:r>
              <a:rPr lang="fr-FR" altLang="fr-US" dirty="0">
                <a:latin typeface="Times New Roman" panose="02020603050405020304" pitchFamily="18" charset="0"/>
              </a:rPr>
              <a:t> : </a:t>
            </a:r>
            <a:r>
              <a:rPr lang="fr-FR" altLang="fr-US" b="1" dirty="0">
                <a:latin typeface="Times New Roman" panose="02020603050405020304" pitchFamily="18" charset="0"/>
              </a:rPr>
              <a:t>un objet spatial qui renvoie </a:t>
            </a:r>
            <a:r>
              <a:rPr lang="fr-FR" altLang="fr-US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à la fois </a:t>
            </a:r>
            <a:r>
              <a:rPr lang="fr-FR" altLang="fr-US" b="1" dirty="0">
                <a:highlight>
                  <a:srgbClr val="FFFF00"/>
                </a:highlight>
                <a:latin typeface="Times New Roman" panose="02020603050405020304" pitchFamily="18" charset="0"/>
              </a:rPr>
              <a:t>à une </a:t>
            </a:r>
            <a:r>
              <a:rPr lang="fr-FR" altLang="fr-US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réalité matérielle </a:t>
            </a:r>
            <a:r>
              <a:rPr lang="fr-FR" altLang="fr-US" b="1" dirty="0">
                <a:highlight>
                  <a:srgbClr val="FFFF00"/>
                </a:highlight>
                <a:latin typeface="Times New Roman" panose="02020603050405020304" pitchFamily="18" charset="0"/>
              </a:rPr>
              <a:t>(2) et au </a:t>
            </a:r>
            <a:r>
              <a:rPr lang="fr-FR" altLang="fr-US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</a:rPr>
              <a:t>regard </a:t>
            </a:r>
            <a:r>
              <a:rPr lang="fr-FR" altLang="fr-US" b="1" dirty="0">
                <a:highlight>
                  <a:srgbClr val="FFFF00"/>
                </a:highlight>
                <a:latin typeface="Times New Roman" panose="02020603050405020304" pitchFamily="18" charset="0"/>
              </a:rPr>
              <a:t>qui se pose sur elle (1)</a:t>
            </a:r>
            <a:r>
              <a:rPr lang="fr-FR" altLang="fr-US" dirty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229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E4B39914-2063-A043-8F60-86A88118B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48456"/>
            <a:ext cx="876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 sz="2800" b="1" dirty="0"/>
              <a:t>Une méthode pratiquée dans l</a:t>
            </a:r>
            <a:r>
              <a:rPr lang="ja-JP" altLang="fr-FR" sz="2800" b="1"/>
              <a:t>’</a:t>
            </a:r>
            <a:r>
              <a:rPr lang="fr-FR" altLang="ja-JP" sz="2800" b="1" dirty="0"/>
              <a:t>idéal sur le terrain</a:t>
            </a:r>
            <a:endParaRPr lang="fr-FR" altLang="fr-US" b="1" dirty="0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3D5C09E-3606-DD47-9368-CE9217F29B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1135488"/>
            <a:ext cx="56957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 dirty="0">
                <a:solidFill>
                  <a:srgbClr val="0432FF"/>
                </a:solidFill>
                <a:highlight>
                  <a:srgbClr val="FFFF00"/>
                </a:highlight>
              </a:rPr>
              <a:t>a) </a:t>
            </a:r>
            <a:r>
              <a:rPr lang="fr-FR" altLang="fr-US" dirty="0">
                <a:highlight>
                  <a:srgbClr val="FFFF00"/>
                </a:highlight>
              </a:rPr>
              <a:t>Un travail sur </a:t>
            </a:r>
            <a:r>
              <a:rPr lang="fr-FR" altLang="fr-US" dirty="0">
                <a:solidFill>
                  <a:srgbClr val="0432FF"/>
                </a:solidFill>
                <a:highlight>
                  <a:srgbClr val="FFFF00"/>
                </a:highlight>
              </a:rPr>
              <a:t>le point de vue </a:t>
            </a:r>
            <a:r>
              <a:rPr lang="fr-FR" altLang="fr-US" dirty="0">
                <a:solidFill>
                  <a:srgbClr val="FF0000"/>
                </a:solidFill>
                <a:highlight>
                  <a:srgbClr val="FFFF00"/>
                </a:highlight>
              </a:rPr>
              <a:t>(C2, C3)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DDD23C7E-7276-3D4C-A19C-CD4F4A724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870" y="1897377"/>
            <a:ext cx="7162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 dirty="0">
                <a:solidFill>
                  <a:srgbClr val="0432FF"/>
                </a:solidFill>
                <a:highlight>
                  <a:srgbClr val="FFFF00"/>
                </a:highlight>
              </a:rPr>
              <a:t>b) </a:t>
            </a:r>
            <a:r>
              <a:rPr lang="fr-FR" altLang="fr-US" dirty="0">
                <a:highlight>
                  <a:srgbClr val="FFFF00"/>
                </a:highlight>
              </a:rPr>
              <a:t>Un travail d</a:t>
            </a:r>
            <a:r>
              <a:rPr lang="ja-JP" altLang="fr-FR">
                <a:highlight>
                  <a:srgbClr val="FFFF00"/>
                </a:highlight>
              </a:rPr>
              <a:t>’</a:t>
            </a:r>
            <a:r>
              <a:rPr lang="fr-FR" altLang="ja-JP" dirty="0">
                <a:solidFill>
                  <a:srgbClr val="0432FF"/>
                </a:solidFill>
                <a:highlight>
                  <a:srgbClr val="FFFF00"/>
                </a:highlight>
              </a:rPr>
              <a:t>identification d</a:t>
            </a:r>
            <a:r>
              <a:rPr lang="ja-JP" altLang="fr-FR">
                <a:solidFill>
                  <a:srgbClr val="0432FF"/>
                </a:solidFill>
                <a:highlight>
                  <a:srgbClr val="FFFF00"/>
                </a:highlight>
              </a:rPr>
              <a:t>’</a:t>
            </a:r>
            <a:r>
              <a:rPr lang="fr-FR" altLang="ja-JP" dirty="0">
                <a:solidFill>
                  <a:srgbClr val="0432FF"/>
                </a:solidFill>
                <a:highlight>
                  <a:srgbClr val="FFFF00"/>
                </a:highlight>
              </a:rPr>
              <a:t>éléments </a:t>
            </a:r>
            <a:r>
              <a:rPr lang="fr-FR" altLang="ja-JP" dirty="0"/>
              <a:t>qui suppose un découpage et une dénomination d</a:t>
            </a:r>
            <a:r>
              <a:rPr lang="ja-JP" altLang="fr-FR"/>
              <a:t>’</a:t>
            </a:r>
            <a:r>
              <a:rPr lang="fr-FR" altLang="ja-JP" dirty="0"/>
              <a:t>éléments de nature différente (ponctuels, linéaires, zonaux) </a:t>
            </a:r>
            <a:r>
              <a:rPr lang="fr-FR" altLang="ja-JP" dirty="0">
                <a:solidFill>
                  <a:srgbClr val="FF0000"/>
                </a:solidFill>
              </a:rPr>
              <a:t>(C1, C2, C3)</a:t>
            </a:r>
            <a:endParaRPr lang="fr-FR" altLang="fr-US" dirty="0">
              <a:solidFill>
                <a:srgbClr val="FF0000"/>
              </a:solidFill>
            </a:endParaRP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67CB92FF-2B94-EB49-905A-AEE01BFBF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650645"/>
            <a:ext cx="7162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 dirty="0">
                <a:solidFill>
                  <a:srgbClr val="0432FF"/>
                </a:solidFill>
                <a:highlight>
                  <a:srgbClr val="FFFF00"/>
                </a:highlight>
              </a:rPr>
              <a:t>c) </a:t>
            </a:r>
            <a:r>
              <a:rPr lang="fr-FR" altLang="fr-US" dirty="0">
                <a:highlight>
                  <a:srgbClr val="FFFF00"/>
                </a:highlight>
              </a:rPr>
              <a:t>Un travail de </a:t>
            </a:r>
            <a:r>
              <a:rPr lang="fr-FR" altLang="fr-US" dirty="0">
                <a:solidFill>
                  <a:srgbClr val="0432FF"/>
                </a:solidFill>
                <a:highlight>
                  <a:srgbClr val="FFFF00"/>
                </a:highlight>
              </a:rPr>
              <a:t>mise en relation </a:t>
            </a:r>
            <a:r>
              <a:rPr lang="fr-FR" altLang="fr-US" dirty="0">
                <a:highlight>
                  <a:srgbClr val="FFFF00"/>
                </a:highlight>
              </a:rPr>
              <a:t>et de réflexion sur les </a:t>
            </a:r>
            <a:r>
              <a:rPr lang="fr-FR" altLang="fr-US" dirty="0">
                <a:solidFill>
                  <a:srgbClr val="0432FF"/>
                </a:solidFill>
                <a:highlight>
                  <a:srgbClr val="FFFF00"/>
                </a:highlight>
              </a:rPr>
              <a:t>fonctions des différents éléments </a:t>
            </a:r>
            <a:r>
              <a:rPr lang="fr-FR" altLang="fr-US" dirty="0"/>
              <a:t>dans l</a:t>
            </a:r>
            <a:r>
              <a:rPr lang="ja-JP" altLang="fr-FR"/>
              <a:t>’</a:t>
            </a:r>
            <a:r>
              <a:rPr lang="fr-FR" altLang="ja-JP" dirty="0"/>
              <a:t>espace considéré (interprétation, émission d</a:t>
            </a:r>
            <a:r>
              <a:rPr lang="ja-JP" altLang="fr-FR"/>
              <a:t>’</a:t>
            </a:r>
            <a:r>
              <a:rPr lang="fr-FR" altLang="ja-JP" dirty="0"/>
              <a:t>hypothèses)</a:t>
            </a:r>
          </a:p>
          <a:p>
            <a:r>
              <a:rPr lang="fr-FR" altLang="fr-US" dirty="0">
                <a:solidFill>
                  <a:srgbClr val="FF0000"/>
                </a:solidFill>
              </a:rPr>
              <a:t>(C3)</a:t>
            </a:r>
          </a:p>
        </p:txBody>
      </p:sp>
      <p:sp>
        <p:nvSpPr>
          <p:cNvPr id="25606" name="Rectangle 7">
            <a:extLst>
              <a:ext uri="{FF2B5EF4-FFF2-40B4-BE49-F238E27FC236}">
                <a16:creationId xmlns:a16="http://schemas.microsoft.com/office/drawing/2014/main" id="{EB8875C4-C7DB-DD45-8D11-02BA06F3C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13350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fr-US" altLang="fr-US"/>
          </a:p>
        </p:txBody>
      </p:sp>
      <p:sp>
        <p:nvSpPr>
          <p:cNvPr id="16392" name="Rectangle 8">
            <a:extLst>
              <a:ext uri="{FF2B5EF4-FFF2-40B4-BE49-F238E27FC236}">
                <a16:creationId xmlns:a16="http://schemas.microsoft.com/office/drawing/2014/main" id="{8BF0C7FB-05EB-0948-B842-8B68D67DF4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6123" y="5363121"/>
            <a:ext cx="7478936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/>
            <a:r>
              <a:rPr lang="fr-FR" altLang="fr-US" dirty="0">
                <a:solidFill>
                  <a:srgbClr val="0432FF"/>
                </a:solidFill>
                <a:highlight>
                  <a:srgbClr val="FFFF00"/>
                </a:highlight>
              </a:rPr>
              <a:t>d) </a:t>
            </a:r>
            <a:r>
              <a:rPr lang="fr-FR" altLang="fr-US" dirty="0">
                <a:highlight>
                  <a:srgbClr val="FFFF00"/>
                </a:highlight>
              </a:rPr>
              <a:t>Un travail de </a:t>
            </a:r>
            <a:r>
              <a:rPr lang="fr-FR" altLang="fr-US" dirty="0">
                <a:solidFill>
                  <a:srgbClr val="0432FF"/>
                </a:solidFill>
                <a:highlight>
                  <a:srgbClr val="FFFF00"/>
                </a:highlight>
              </a:rPr>
              <a:t>mise à jour des acteurs et des enjeux</a:t>
            </a:r>
            <a:r>
              <a:rPr lang="fr-FR" altLang="fr-US" dirty="0">
                <a:solidFill>
                  <a:srgbClr val="0432FF"/>
                </a:solidFill>
              </a:rPr>
              <a:t> </a:t>
            </a:r>
            <a:r>
              <a:rPr lang="fr-FR" altLang="fr-US" dirty="0"/>
              <a:t>qui pèsent sur l’évolution du paysage </a:t>
            </a:r>
            <a:r>
              <a:rPr lang="fr-FR" altLang="fr-US" dirty="0">
                <a:solidFill>
                  <a:srgbClr val="FF0000"/>
                </a:solidFill>
              </a:rPr>
              <a:t>(C3?, C4)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6390" grpId="0"/>
      <p:bldP spid="1639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976"/>
            <a:ext cx="8229600" cy="686955"/>
          </a:xfrm>
        </p:spPr>
        <p:txBody>
          <a:bodyPr>
            <a:normAutofit fontScale="90000"/>
          </a:bodyPr>
          <a:lstStyle/>
          <a:p>
            <a:r>
              <a:rPr lang="fr-FR" dirty="0"/>
              <a:t>Calendrier S2-S8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CABD27A-1F86-C04C-BC50-E9206E155198}"/>
              </a:ext>
            </a:extLst>
          </p:cNvPr>
          <p:cNvSpPr txBox="1"/>
          <p:nvPr/>
        </p:nvSpPr>
        <p:spPr>
          <a:xfrm>
            <a:off x="315532" y="1043189"/>
            <a:ext cx="3257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dirty="0"/>
              <a:t>Calendrier de l’INSPE de Bourges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6A88E851-A65B-FE51-3161-B69C368F79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789397"/>
              </p:ext>
            </p:extLst>
          </p:nvPr>
        </p:nvGraphicFramePr>
        <p:xfrm>
          <a:off x="609601" y="1619780"/>
          <a:ext cx="8077201" cy="49760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2261">
                  <a:extLst>
                    <a:ext uri="{9D8B030D-6E8A-4147-A177-3AD203B41FA5}">
                      <a16:colId xmlns:a16="http://schemas.microsoft.com/office/drawing/2014/main" val="2862405686"/>
                    </a:ext>
                  </a:extLst>
                </a:gridCol>
                <a:gridCol w="889022">
                  <a:extLst>
                    <a:ext uri="{9D8B030D-6E8A-4147-A177-3AD203B41FA5}">
                      <a16:colId xmlns:a16="http://schemas.microsoft.com/office/drawing/2014/main" val="653394974"/>
                    </a:ext>
                  </a:extLst>
                </a:gridCol>
                <a:gridCol w="2008559">
                  <a:extLst>
                    <a:ext uri="{9D8B030D-6E8A-4147-A177-3AD203B41FA5}">
                      <a16:colId xmlns:a16="http://schemas.microsoft.com/office/drawing/2014/main" val="2662624875"/>
                    </a:ext>
                  </a:extLst>
                </a:gridCol>
                <a:gridCol w="1856533">
                  <a:extLst>
                    <a:ext uri="{9D8B030D-6E8A-4147-A177-3AD203B41FA5}">
                      <a16:colId xmlns:a16="http://schemas.microsoft.com/office/drawing/2014/main" val="683576183"/>
                    </a:ext>
                  </a:extLst>
                </a:gridCol>
                <a:gridCol w="1524389">
                  <a:extLst>
                    <a:ext uri="{9D8B030D-6E8A-4147-A177-3AD203B41FA5}">
                      <a16:colId xmlns:a16="http://schemas.microsoft.com/office/drawing/2014/main" val="1783515384"/>
                    </a:ext>
                  </a:extLst>
                </a:gridCol>
                <a:gridCol w="1286437">
                  <a:extLst>
                    <a:ext uri="{9D8B030D-6E8A-4147-A177-3AD203B41FA5}">
                      <a16:colId xmlns:a16="http://schemas.microsoft.com/office/drawing/2014/main" val="3962104602"/>
                    </a:ext>
                  </a:extLst>
                </a:gridCol>
              </a:tblGrid>
              <a:tr h="373632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 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Date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Thématiques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Thème(s) du progr. de cycle 3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Notions principales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Domaine professionnel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572079765"/>
                  </a:ext>
                </a:extLst>
              </a:tr>
              <a:tr h="747263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FFFF00"/>
                          </a:solidFill>
                          <a:effectLst/>
                        </a:rPr>
                        <a:t>TD1</a:t>
                      </a:r>
                      <a:endParaRPr lang="fr-US" sz="12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 23/01/2024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b="1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0432FF"/>
                          </a:solidFill>
                          <a:effectLst/>
                        </a:rPr>
                        <a:t>Découper l’espace : le paysage et la carte en géographie</a:t>
                      </a:r>
                      <a:endParaRPr lang="fr-US" sz="1200" b="1" dirty="0">
                        <a:solidFill>
                          <a:srgbClr val="0432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effectLst/>
                        </a:rPr>
                        <a:t>(Espace en cycle 2)</a:t>
                      </a:r>
                      <a:endParaRPr lang="fr-US" sz="1200" b="1">
                        <a:effectLst/>
                      </a:endParaRPr>
                    </a:p>
                    <a:p>
                      <a:r>
                        <a:rPr lang="fr-FR" sz="1200" b="1">
                          <a:effectLst/>
                        </a:rPr>
                        <a:t>Découvrir le(s) lieu(x) où j’habite</a:t>
                      </a:r>
                      <a:endParaRPr lang="fr-US" sz="12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effectLst/>
                        </a:rPr>
                        <a:t>Habiter</a:t>
                      </a:r>
                      <a:endParaRPr lang="fr-US" sz="1200" b="1">
                        <a:effectLst/>
                      </a:endParaRPr>
                    </a:p>
                    <a:p>
                      <a:r>
                        <a:rPr lang="fr-FR" sz="1200" b="1">
                          <a:effectLst/>
                        </a:rPr>
                        <a:t>Paysage</a:t>
                      </a:r>
                      <a:endParaRPr lang="fr-US" sz="1200" b="1">
                        <a:effectLst/>
                      </a:endParaRPr>
                    </a:p>
                    <a:p>
                      <a:r>
                        <a:rPr lang="fr-FR" sz="1200" b="1">
                          <a:effectLst/>
                        </a:rPr>
                        <a:t>Carte</a:t>
                      </a:r>
                      <a:endParaRPr lang="fr-US" sz="1200" b="1">
                        <a:effectLst/>
                      </a:endParaRPr>
                    </a:p>
                    <a:p>
                      <a:r>
                        <a:rPr lang="fr-FR" sz="1200" b="1">
                          <a:effectLst/>
                        </a:rPr>
                        <a:t>(Échelle)</a:t>
                      </a:r>
                      <a:endParaRPr lang="fr-US" sz="12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</a:rPr>
                        <a:t>Analyse de paysages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2215934640"/>
                  </a:ext>
                </a:extLst>
              </a:tr>
              <a:tr h="1120895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</a:rPr>
                        <a:t>TD2</a:t>
                      </a:r>
                      <a:endParaRPr lang="fr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b="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25/01/2024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b="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</a:rPr>
                        <a:t>Habiter la ville / un lieu touristique</a:t>
                      </a:r>
                      <a:endParaRPr lang="fr-US" sz="12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</a:rPr>
                        <a:t>Se loger, travailler, avoir des loisirs, se cultiver en France (dans des espaces urbains et dans un espace touristique)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effectLst/>
                        </a:rPr>
                        <a:t>Zonage en aires urbaines</a:t>
                      </a:r>
                      <a:endParaRPr lang="fr-US" sz="1200" b="0" dirty="0">
                        <a:effectLst/>
                      </a:endParaRPr>
                    </a:p>
                    <a:p>
                      <a:r>
                        <a:rPr lang="fr-FR" sz="1200" b="0" dirty="0">
                          <a:effectLst/>
                        </a:rPr>
                        <a:t>Centre-ville, banlieue, couronne périurbaine</a:t>
                      </a:r>
                      <a:endParaRPr lang="fr-US" sz="1200" b="0" dirty="0">
                        <a:effectLst/>
                      </a:endParaRPr>
                    </a:p>
                    <a:p>
                      <a:r>
                        <a:rPr lang="fr-FR" sz="1200" b="0" dirty="0">
                          <a:effectLst/>
                        </a:rPr>
                        <a:t>Tourisme</a:t>
                      </a:r>
                      <a:endParaRPr lang="fr-US" sz="12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Analyse de cartes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Scénario de séance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3858097338"/>
                  </a:ext>
                </a:extLst>
              </a:tr>
              <a:tr h="679330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TD3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 1/02/2024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effectLst/>
                        </a:rPr>
                        <a:t>Consommer/produire</a:t>
                      </a:r>
                      <a:endParaRPr lang="fr-US" sz="12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Consommer (satisfaire ses besoins en eau, en aliments, en énergie)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Production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Consommation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Échelle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Étude d’un dossier documentaire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463560616"/>
                  </a:ext>
                </a:extLst>
              </a:tr>
              <a:tr h="560448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TD4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 12/03/2024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effectLst/>
                        </a:rPr>
                        <a:t>Se déplacer </a:t>
                      </a:r>
                      <a:endParaRPr lang="fr-US" sz="12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Se déplacer en France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Mobilité, 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Réseau, transport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(Migration)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Utilisation d’application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4169825051"/>
                  </a:ext>
                </a:extLst>
              </a:tr>
              <a:tr h="747263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TD5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 21/03/2024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effectLst/>
                        </a:rPr>
                        <a:t>Communiquer</a:t>
                      </a:r>
                      <a:endParaRPr lang="fr-US" sz="12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Communiquer d’un bout à l’autre du monde grâce à l’Internet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Communication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Réseau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Internet/Web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Fabrication d’une séquence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063741872"/>
                  </a:ext>
                </a:extLst>
              </a:tr>
              <a:tr h="747263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</a:rPr>
                        <a:t>TD6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J 28/03/2024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Fin matinée /début après-midi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</a:rPr>
                        <a:t>Mieux habiter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Mieux habiter (la nature en ville, recycler, habiter un éco-quartier)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Ville durable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Recyclage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Prospective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Construction d’une évaluation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3031203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295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 1" descr="0. PrisesVuePlansPaysageHatier6e2004-150.jpg">
            <a:extLst>
              <a:ext uri="{FF2B5EF4-FFF2-40B4-BE49-F238E27FC236}">
                <a16:creationId xmlns:a16="http://schemas.microsoft.com/office/drawing/2014/main" id="{C7EEAA2B-0EB2-8743-8702-E05D499C8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5067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8FF876EA-036C-1C4A-AB89-DC425BF0C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28600"/>
            <a:ext cx="4830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 b="1" dirty="0"/>
              <a:t>• Un caractère </a:t>
            </a:r>
            <a:r>
              <a:rPr lang="fr-FR" altLang="fr-US" b="1" dirty="0">
                <a:solidFill>
                  <a:srgbClr val="0432FF"/>
                </a:solidFill>
              </a:rPr>
              <a:t>transdisciplinaire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96EB133A-F4AC-C24D-85E3-56E32BD546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263" y="784225"/>
            <a:ext cx="7677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/>
              <a:t>Géographie, Histoire (2 échelles de temps)</a:t>
            </a: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3635F00E-6E10-9C47-8E89-E4ACBF9CF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263" y="1214438"/>
            <a:ext cx="7232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/>
              <a:t>Enseignement moral et civique (aménagement, citoyenneté, environnement)</a:t>
            </a:r>
          </a:p>
          <a:p>
            <a:endParaRPr lang="fr-FR" altLang="fr-US"/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1FC703A0-ABFE-484A-93F3-1B8A6FF1D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263" y="2065338"/>
            <a:ext cx="4081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/>
              <a:t>Sciences (biologie, géologie)</a:t>
            </a:r>
          </a:p>
        </p:txBody>
      </p:sp>
      <p:sp>
        <p:nvSpPr>
          <p:cNvPr id="15367" name="Rectangle 7">
            <a:extLst>
              <a:ext uri="{FF2B5EF4-FFF2-40B4-BE49-F238E27FC236}">
                <a16:creationId xmlns:a16="http://schemas.microsoft.com/office/drawing/2014/main" id="{E78B451F-5C1D-DE45-A85A-286C044B2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263" y="2495550"/>
            <a:ext cx="174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/>
              <a:t>Arts visuels</a:t>
            </a:r>
          </a:p>
        </p:txBody>
      </p:sp>
      <p:sp>
        <p:nvSpPr>
          <p:cNvPr id="15368" name="Rectangle 8">
            <a:extLst>
              <a:ext uri="{FF2B5EF4-FFF2-40B4-BE49-F238E27FC236}">
                <a16:creationId xmlns:a16="http://schemas.microsoft.com/office/drawing/2014/main" id="{93E51570-EE4C-B547-8A21-3117B18F3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263" y="2936875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/>
              <a:t>Français…</a:t>
            </a:r>
          </a:p>
        </p:txBody>
      </p:sp>
      <p:sp>
        <p:nvSpPr>
          <p:cNvPr id="15369" name="Rectangle 9">
            <a:extLst>
              <a:ext uri="{FF2B5EF4-FFF2-40B4-BE49-F238E27FC236}">
                <a16:creationId xmlns:a16="http://schemas.microsoft.com/office/drawing/2014/main" id="{31DD1C04-75D5-794A-84DC-E4858259E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505200"/>
            <a:ext cx="3746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 b="1" dirty="0"/>
              <a:t>• Des </a:t>
            </a:r>
            <a:r>
              <a:rPr lang="fr-FR" altLang="fr-US" b="1" dirty="0">
                <a:solidFill>
                  <a:srgbClr val="0432FF"/>
                </a:solidFill>
              </a:rPr>
              <a:t>supports multiples</a:t>
            </a:r>
          </a:p>
        </p:txBody>
      </p:sp>
      <p:sp>
        <p:nvSpPr>
          <p:cNvPr id="15370" name="Rectangle 10">
            <a:extLst>
              <a:ext uri="{FF2B5EF4-FFF2-40B4-BE49-F238E27FC236}">
                <a16:creationId xmlns:a16="http://schemas.microsoft.com/office/drawing/2014/main" id="{B5A90FB4-0F8F-424B-AADC-82E88EB4D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013" y="4038600"/>
            <a:ext cx="5945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/>
              <a:t>La photographie (au sol, oblique, verticale)</a:t>
            </a:r>
          </a:p>
        </p:txBody>
      </p:sp>
      <p:sp>
        <p:nvSpPr>
          <p:cNvPr id="15371" name="Rectangle 11">
            <a:extLst>
              <a:ext uri="{FF2B5EF4-FFF2-40B4-BE49-F238E27FC236}">
                <a16:creationId xmlns:a16="http://schemas.microsoft.com/office/drawing/2014/main" id="{E6DA127B-281D-1B4B-95CA-195401DCB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4495800"/>
            <a:ext cx="4878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/>
              <a:t>La carte topographique (1/25000e)</a:t>
            </a:r>
          </a:p>
        </p:txBody>
      </p:sp>
      <p:sp>
        <p:nvSpPr>
          <p:cNvPr id="15372" name="Rectangle 12">
            <a:extLst>
              <a:ext uri="{FF2B5EF4-FFF2-40B4-BE49-F238E27FC236}">
                <a16:creationId xmlns:a16="http://schemas.microsoft.com/office/drawing/2014/main" id="{EF80A077-78DA-A142-B279-F472C4A40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4968875"/>
            <a:ext cx="5410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/>
              <a:t>L</a:t>
            </a:r>
            <a:r>
              <a:rPr lang="ja-JP" altLang="fr-FR"/>
              <a:t>’</a:t>
            </a:r>
            <a:r>
              <a:rPr lang="fr-FR" altLang="ja-JP"/>
              <a:t>image satellitaire</a:t>
            </a:r>
          </a:p>
          <a:p>
            <a:endParaRPr lang="fr-FR" altLang="fr-US"/>
          </a:p>
        </p:txBody>
      </p:sp>
      <p:sp>
        <p:nvSpPr>
          <p:cNvPr id="15373" name="Rectangle 13">
            <a:extLst>
              <a:ext uri="{FF2B5EF4-FFF2-40B4-BE49-F238E27FC236}">
                <a16:creationId xmlns:a16="http://schemas.microsoft.com/office/drawing/2014/main" id="{8ADB786C-4947-114B-88D7-8017F02F1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0125" y="5426075"/>
            <a:ext cx="5248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/>
              <a:t>Le texte littéraire</a:t>
            </a:r>
          </a:p>
          <a:p>
            <a:endParaRPr lang="fr-FR" altLang="fr-US"/>
          </a:p>
        </p:txBody>
      </p:sp>
      <p:sp>
        <p:nvSpPr>
          <p:cNvPr id="15374" name="Rectangle 14">
            <a:extLst>
              <a:ext uri="{FF2B5EF4-FFF2-40B4-BE49-F238E27FC236}">
                <a16:creationId xmlns:a16="http://schemas.microsoft.com/office/drawing/2014/main" id="{28ECFAB0-9A35-3245-ACE3-2C8E3EDD1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5867400"/>
            <a:ext cx="510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US"/>
              <a:t>L</a:t>
            </a:r>
            <a:r>
              <a:rPr lang="ja-JP" altLang="fr-FR"/>
              <a:t>’</a:t>
            </a:r>
            <a:r>
              <a:rPr lang="fr-FR" altLang="ja-JP"/>
              <a:t>œuvre picturale</a:t>
            </a:r>
            <a:endParaRPr lang="fr-FR" altLang="fr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15365" grpId="0"/>
      <p:bldP spid="15366" grpId="0"/>
      <p:bldP spid="15367" grpId="0"/>
      <p:bldP spid="15368" grpId="0"/>
      <p:bldP spid="15369" grpId="0"/>
      <p:bldP spid="15370" grpId="0"/>
      <p:bldP spid="15371" grpId="0"/>
      <p:bldP spid="15372" grpId="0"/>
      <p:bldP spid="15373" grpId="0"/>
      <p:bldP spid="1537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>
            <a:extLst>
              <a:ext uri="{FF2B5EF4-FFF2-40B4-BE49-F238E27FC236}">
                <a16:creationId xmlns:a16="http://schemas.microsoft.com/office/drawing/2014/main" id="{3E04D51D-0972-0141-B4B4-7C4B093D2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US" b="1" dirty="0"/>
              <a:t>La typologie des paysages</a:t>
            </a:r>
          </a:p>
        </p:txBody>
      </p:sp>
      <p:sp>
        <p:nvSpPr>
          <p:cNvPr id="33795" name="Espace réservé du contenu 2">
            <a:extLst>
              <a:ext uri="{FF2B5EF4-FFF2-40B4-BE49-F238E27FC236}">
                <a16:creationId xmlns:a16="http://schemas.microsoft.com/office/drawing/2014/main" id="{B02E046D-0B4C-834E-9915-1DA9C43A6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924800" cy="4343400"/>
          </a:xfrm>
        </p:spPr>
        <p:txBody>
          <a:bodyPr/>
          <a:lstStyle/>
          <a:p>
            <a:pPr>
              <a:buFontTx/>
              <a:buNone/>
            </a:pPr>
            <a:r>
              <a:rPr lang="fr-FR" altLang="fr-US" dirty="0">
                <a:sym typeface="Wingdings" pitchFamily="2" charset="2"/>
              </a:rPr>
              <a:t>	 e</a:t>
            </a:r>
            <a:r>
              <a:rPr lang="fr-FR" altLang="fr-US" dirty="0"/>
              <a:t>ntrée par </a:t>
            </a:r>
            <a:r>
              <a:rPr lang="fr-FR" altLang="fr-US" b="1" dirty="0">
                <a:solidFill>
                  <a:srgbClr val="0432FF"/>
                </a:solidFill>
              </a:rPr>
              <a:t>le relief</a:t>
            </a:r>
            <a:r>
              <a:rPr lang="fr-FR" altLang="fr-US" dirty="0"/>
              <a:t> (C2)</a:t>
            </a:r>
          </a:p>
          <a:p>
            <a:pPr>
              <a:buFontTx/>
              <a:buNone/>
            </a:pPr>
            <a:r>
              <a:rPr lang="fr-FR" altLang="fr-US" dirty="0"/>
              <a:t>Plaine (plateau), montagne, littoral</a:t>
            </a:r>
          </a:p>
          <a:p>
            <a:pPr>
              <a:buFontTx/>
              <a:buNone/>
            </a:pPr>
            <a:r>
              <a:rPr lang="fr-FR" altLang="fr-US" dirty="0">
                <a:sym typeface="Wingdings" pitchFamily="2" charset="2"/>
              </a:rPr>
              <a:t>	 e</a:t>
            </a:r>
            <a:r>
              <a:rPr lang="fr-FR" altLang="fr-US" dirty="0"/>
              <a:t>ntrée par </a:t>
            </a:r>
            <a:r>
              <a:rPr lang="fr-FR" altLang="fr-US" b="1" dirty="0">
                <a:solidFill>
                  <a:srgbClr val="0432FF"/>
                </a:solidFill>
              </a:rPr>
              <a:t>le mode d</a:t>
            </a:r>
            <a:r>
              <a:rPr lang="ja-JP" altLang="fr-FR" b="1">
                <a:solidFill>
                  <a:srgbClr val="0432FF"/>
                </a:solidFill>
              </a:rPr>
              <a:t>’</a:t>
            </a:r>
            <a:r>
              <a:rPr lang="fr-FR" altLang="ja-JP" b="1" dirty="0">
                <a:solidFill>
                  <a:srgbClr val="0432FF"/>
                </a:solidFill>
              </a:rPr>
              <a:t>occupation</a:t>
            </a:r>
          </a:p>
          <a:p>
            <a:pPr>
              <a:buFontTx/>
              <a:buNone/>
            </a:pPr>
            <a:r>
              <a:rPr lang="fr-FR" altLang="fr-US" dirty="0"/>
              <a:t>Villes, campagnes (C2)</a:t>
            </a:r>
          </a:p>
          <a:p>
            <a:pPr>
              <a:buFontTx/>
              <a:buNone/>
            </a:pPr>
            <a:r>
              <a:rPr lang="fr-FR" altLang="fr-US" dirty="0">
                <a:sym typeface="Wingdings" pitchFamily="2" charset="2"/>
              </a:rPr>
              <a:t>	 e</a:t>
            </a:r>
            <a:r>
              <a:rPr lang="fr-FR" altLang="fr-US" dirty="0"/>
              <a:t>ntrée par </a:t>
            </a:r>
            <a:r>
              <a:rPr lang="fr-FR" altLang="fr-US" b="1" dirty="0">
                <a:solidFill>
                  <a:srgbClr val="0432FF"/>
                </a:solidFill>
              </a:rPr>
              <a:t>l</a:t>
            </a:r>
            <a:r>
              <a:rPr lang="ja-JP" altLang="fr-FR" b="1">
                <a:solidFill>
                  <a:srgbClr val="0432FF"/>
                </a:solidFill>
              </a:rPr>
              <a:t>’</a:t>
            </a:r>
            <a:r>
              <a:rPr lang="fr-FR" altLang="ja-JP" b="1" dirty="0">
                <a:solidFill>
                  <a:srgbClr val="0432FF"/>
                </a:solidFill>
              </a:rPr>
              <a:t>activité </a:t>
            </a:r>
            <a:r>
              <a:rPr lang="fr-FR" altLang="ja-JP" dirty="0"/>
              <a:t>(C3)</a:t>
            </a:r>
          </a:p>
          <a:p>
            <a:pPr>
              <a:buFontTx/>
              <a:buNone/>
            </a:pPr>
            <a:r>
              <a:rPr lang="fr-FR" altLang="fr-US" dirty="0"/>
              <a:t>Tourisme, industrie, agriculture, services (centre tertiaire, commerces)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68458"/>
          </a:xfrm>
        </p:spPr>
        <p:txBody>
          <a:bodyPr>
            <a:noAutofit/>
          </a:bodyPr>
          <a:lstStyle/>
          <a:p>
            <a:r>
              <a:rPr lang="fr-FR" sz="3600" b="1" dirty="0"/>
              <a:t>Le thème : Découvrir le(s) lieu(x) où j’habite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213AD57A-77EB-AD43-8EAD-2073B5F425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7628315"/>
              </p:ext>
            </p:extLst>
          </p:nvPr>
        </p:nvGraphicFramePr>
        <p:xfrm>
          <a:off x="142103" y="1814790"/>
          <a:ext cx="8859794" cy="51194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1701">
                  <a:extLst>
                    <a:ext uri="{9D8B030D-6E8A-4147-A177-3AD203B41FA5}">
                      <a16:colId xmlns:a16="http://schemas.microsoft.com/office/drawing/2014/main" val="3632051330"/>
                    </a:ext>
                  </a:extLst>
                </a:gridCol>
                <a:gridCol w="5898093">
                  <a:extLst>
                    <a:ext uri="{9D8B030D-6E8A-4147-A177-3AD203B41FA5}">
                      <a16:colId xmlns:a16="http://schemas.microsoft.com/office/drawing/2014/main" val="4216871813"/>
                    </a:ext>
                  </a:extLst>
                </a:gridCol>
              </a:tblGrid>
              <a:tr h="32336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074160" algn="l"/>
                        </a:tabLst>
                      </a:pPr>
                      <a:r>
                        <a:rPr lang="fr-FR" sz="1800" b="1">
                          <a:effectLst/>
                        </a:rPr>
                        <a:t>Classe de CM1</a:t>
                      </a:r>
                      <a:endParaRPr lang="fr-US" sz="1800" b="1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10" marR="34925" marT="0" marB="0"/>
                </a:tc>
                <a:tc hMerge="1">
                  <a:txBody>
                    <a:bodyPr/>
                    <a:lstStyle/>
                    <a:p>
                      <a:endParaRPr lang="fr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802341"/>
                  </a:ext>
                </a:extLst>
              </a:tr>
              <a:tr h="323362">
                <a:tc>
                  <a:txBody>
                    <a:bodyPr/>
                    <a:lstStyle/>
                    <a:p>
                      <a:r>
                        <a:rPr lang="en-GB" sz="1800" b="1">
                          <a:effectLst/>
                        </a:rPr>
                        <a:t>Repères annuels</a:t>
                      </a:r>
                      <a:endParaRPr lang="fr-US" sz="18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10" marR="3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074160" algn="l"/>
                        </a:tabLst>
                      </a:pPr>
                      <a:r>
                        <a:rPr lang="fr-FR" sz="1800" b="1" dirty="0">
                          <a:effectLst/>
                        </a:rPr>
                        <a:t>Démarches et contenus d’enseignement</a:t>
                      </a:r>
                      <a:endParaRPr lang="fr-US" sz="18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10" marR="34925" marT="0" marB="0"/>
                </a:tc>
                <a:extLst>
                  <a:ext uri="{0D108BD9-81ED-4DB2-BD59-A6C34878D82A}">
                    <a16:rowId xmlns:a16="http://schemas.microsoft.com/office/drawing/2014/main" val="2339639499"/>
                  </a:ext>
                </a:extLst>
              </a:tr>
              <a:tr h="4289313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effectLst/>
                        </a:rPr>
                        <a:t> </a:t>
                      </a:r>
                      <a:endParaRPr lang="fr-US" sz="1800" dirty="0">
                        <a:effectLst/>
                      </a:endParaRPr>
                    </a:p>
                    <a:p>
                      <a:pPr algn="ctr"/>
                      <a:r>
                        <a:rPr lang="fr-FR" sz="1800" dirty="0">
                          <a:effectLst/>
                        </a:rPr>
                        <a:t>Thème 1</a:t>
                      </a:r>
                      <a:endParaRPr lang="fr-US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800" b="1" dirty="0">
                          <a:solidFill>
                            <a:srgbClr val="0432FF"/>
                          </a:solidFill>
                          <a:effectLst/>
                        </a:rPr>
                        <a:t>Découvrir le(s) lieu(x) où j’habite 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fr-US" sz="1800" b="1" dirty="0">
                        <a:solidFill>
                          <a:srgbClr val="0432FF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US" sz="1800" b="1" dirty="0">
                          <a:solidFill>
                            <a:schemeClr val="tx1"/>
                          </a:solidFill>
                          <a:effectLst/>
                        </a:rPr>
                        <a:t>• </a:t>
                      </a:r>
                      <a:r>
                        <a:rPr lang="fr-FR" sz="1800" b="0" dirty="0">
                          <a:effectLst/>
                        </a:rPr>
                        <a:t>Identifier les caractéristiques de mon(mes) lieu(x) de vie.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fr-US" sz="1800" b="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US" sz="1800" b="0" dirty="0">
                          <a:effectLst/>
                        </a:rPr>
                        <a:t>• </a:t>
                      </a:r>
                      <a:r>
                        <a:rPr lang="fr-FR" sz="1800" b="1" dirty="0">
                          <a:effectLst/>
                        </a:rPr>
                        <a:t>Localiser mon (mes) lieu(x) de vie et le(s) situer </a:t>
                      </a:r>
                      <a:r>
                        <a:rPr lang="fr-FR" sz="1800" b="1" dirty="0">
                          <a:effectLst/>
                          <a:highlight>
                            <a:srgbClr val="FFFF00"/>
                          </a:highlight>
                        </a:rPr>
                        <a:t>à différentes échelles</a:t>
                      </a:r>
                      <a:r>
                        <a:rPr lang="fr-FR" sz="1800" b="1" dirty="0">
                          <a:effectLst/>
                        </a:rPr>
                        <a:t>.</a:t>
                      </a:r>
                      <a:endParaRPr lang="fr-US" sz="1800" b="1" dirty="0">
                        <a:solidFill>
                          <a:srgbClr val="00000A"/>
                        </a:solidFill>
                        <a:effectLst/>
                        <a:latin typeface="Symbol" pitchFamily="2" charset="2"/>
                        <a:ea typeface="SimSun" panose="02010600030101010101" pitchFamily="2" charset="-122"/>
                        <a:cs typeface="Wingdings" pitchFamily="2" charset="2"/>
                      </a:endParaRPr>
                    </a:p>
                  </a:txBody>
                  <a:tcPr marL="3810" marR="349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074160" algn="l"/>
                        </a:tabLst>
                      </a:pPr>
                      <a:r>
                        <a:rPr lang="fr-FR" sz="1800" dirty="0">
                          <a:effectLst/>
                        </a:rPr>
                        <a:t>Ce thème introducteur réinvestit la </a:t>
                      </a:r>
                      <a:r>
                        <a:rPr lang="fr-FR" sz="1800" b="1" dirty="0">
                          <a:effectLst/>
                        </a:rPr>
                        <a:t>lecture des paysages du quotidien de l’élève</a:t>
                      </a:r>
                      <a:r>
                        <a:rPr lang="fr-FR" sz="1800" dirty="0">
                          <a:effectLst/>
                        </a:rPr>
                        <a:t> et la découverte de son environnement proche, </a:t>
                      </a:r>
                      <a:r>
                        <a:rPr lang="fr-FR" sz="1800" b="1" dirty="0">
                          <a:effectLst/>
                        </a:rPr>
                        <a:t>réalisées au cycle 2</a:t>
                      </a:r>
                      <a:r>
                        <a:rPr lang="fr-FR" sz="1800" dirty="0">
                          <a:effectLst/>
                        </a:rPr>
                        <a:t>, </a:t>
                      </a:r>
                      <a:r>
                        <a:rPr lang="fr-FR" sz="1800" b="1" dirty="0">
                          <a:effectLst/>
                        </a:rPr>
                        <a:t>pour élargir ses horizons</a:t>
                      </a:r>
                      <a:r>
                        <a:rPr lang="fr-FR" sz="1800" dirty="0">
                          <a:effectLst/>
                        </a:rPr>
                        <a:t>. C’est l’occasion de mobiliser un vocabulaire de base lié à la fois à la description des milieux (relief, hydrologie, climat, végétation) et à celle des formes d’occupation humaine (ville, campagne, activités…). L’acquisition de ce </a:t>
                      </a:r>
                      <a:r>
                        <a:rPr lang="fr-FR" sz="1800" b="1" dirty="0">
                          <a:effectLst/>
                        </a:rPr>
                        <a:t>vocabulaire géographique </a:t>
                      </a:r>
                      <a:r>
                        <a:rPr lang="fr-FR" sz="1800" dirty="0">
                          <a:effectLst/>
                        </a:rPr>
                        <a:t>se poursuivra tout au long du cycle.</a:t>
                      </a:r>
                      <a:endParaRPr lang="fr-US" sz="18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4074160" algn="l"/>
                        </a:tabLst>
                      </a:pPr>
                      <a:r>
                        <a:rPr lang="fr-FR" sz="1800" dirty="0">
                          <a:effectLst/>
                        </a:rPr>
                        <a:t>Un premier questionnement est ainsi posé sur ce qu’est « habiter ». On travaille sur les représentations et les pratiques que l’élève a de son (ses) lieu(x) de vie. </a:t>
                      </a:r>
                      <a:r>
                        <a:rPr lang="fr-FR" sz="1800" b="1" dirty="0">
                          <a:effectLst/>
                          <a:highlight>
                            <a:srgbClr val="FFFF00"/>
                          </a:highlight>
                        </a:rPr>
                        <a:t>Le(s) lieu(x) de vie de l’élève est (sont) inséré(s) dans des territoires plus vastes</a:t>
                      </a:r>
                      <a:r>
                        <a:rPr lang="fr-FR" sz="1800" dirty="0">
                          <a:effectLst/>
                          <a:highlight>
                            <a:srgbClr val="FFFF00"/>
                          </a:highlight>
                        </a:rPr>
                        <a:t>, </a:t>
                      </a:r>
                      <a:r>
                        <a:rPr lang="fr-FR" sz="1800" b="1" dirty="0">
                          <a:effectLst/>
                          <a:highlight>
                            <a:srgbClr val="FFFF00"/>
                          </a:highlight>
                        </a:rPr>
                        <a:t>région, France, Europe, monde</a:t>
                      </a:r>
                      <a:r>
                        <a:rPr lang="fr-FR" sz="1800" b="1" dirty="0">
                          <a:effectLst/>
                        </a:rPr>
                        <a:t>, qu’on doit savoir reconnaitre et nommer.</a:t>
                      </a:r>
                      <a:endParaRPr lang="fr-US" sz="1800" b="1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810" marR="34925" marT="0" marB="0"/>
                </a:tc>
                <a:extLst>
                  <a:ext uri="{0D108BD9-81ED-4DB2-BD59-A6C34878D82A}">
                    <a16:rowId xmlns:a16="http://schemas.microsoft.com/office/drawing/2014/main" val="328067168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759FE908-95CE-9A4D-A537-585EC645DC3C}"/>
              </a:ext>
            </a:extLst>
          </p:cNvPr>
          <p:cNvSpPr txBox="1"/>
          <p:nvPr/>
        </p:nvSpPr>
        <p:spPr>
          <a:xfrm>
            <a:off x="457200" y="98834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u="sng" dirty="0"/>
              <a:t>Les programmes de cycle 3 (de consolidation)</a:t>
            </a:r>
            <a:endParaRPr lang="fr-US" sz="2000" dirty="0"/>
          </a:p>
          <a:p>
            <a:endParaRPr lang="fr-US" sz="2000" dirty="0"/>
          </a:p>
        </p:txBody>
      </p:sp>
    </p:spTree>
    <p:extLst>
      <p:ext uri="{BB962C8B-B14F-4D97-AF65-F5344CB8AC3E}">
        <p14:creationId xmlns:p14="http://schemas.microsoft.com/office/powerpoint/2010/main" val="1366188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05CB9-98C2-744F-B2F7-2016EF5D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4674"/>
          </a:xfrm>
        </p:spPr>
        <p:txBody>
          <a:bodyPr/>
          <a:lstStyle/>
          <a:p>
            <a:r>
              <a:rPr lang="fr-FR" b="1" dirty="0"/>
              <a:t>C) Découper l’espace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858CE4-692E-4044-AE5D-8F891F92B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3493"/>
            <a:ext cx="8433260" cy="54741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u="sng" dirty="0"/>
              <a:t>3. La carte</a:t>
            </a:r>
          </a:p>
          <a:p>
            <a:pPr marL="0" indent="0" algn="just">
              <a:buNone/>
            </a:pPr>
            <a:r>
              <a:rPr lang="fr-FR" dirty="0"/>
              <a:t>Examen de cartes (en binôme)</a:t>
            </a:r>
          </a:p>
          <a:p>
            <a:pPr marL="0" indent="0" algn="just">
              <a:buNone/>
            </a:pPr>
            <a:r>
              <a:rPr lang="fr-FR" dirty="0"/>
              <a:t>Répondre aux </a:t>
            </a:r>
            <a:r>
              <a:rPr lang="fr-FR" b="1" dirty="0"/>
              <a:t>questions</a:t>
            </a:r>
            <a:r>
              <a:rPr lang="fr-FR" dirty="0"/>
              <a:t> :</a:t>
            </a:r>
          </a:p>
          <a:p>
            <a:pPr marL="0" indent="0">
              <a:buNone/>
            </a:pPr>
            <a:r>
              <a:rPr lang="fr-FR" dirty="0"/>
              <a:t>1) Quels sont les éléments constitutifs d’une carte ? (que possède chaque carte) ?</a:t>
            </a:r>
            <a:endParaRPr lang="fr-US" dirty="0"/>
          </a:p>
          <a:p>
            <a:pPr marL="0" indent="0">
              <a:buNone/>
            </a:pPr>
            <a:r>
              <a:rPr lang="fr-FR" dirty="0"/>
              <a:t>2) Proposez une définition pour la carte.</a:t>
            </a:r>
          </a:p>
          <a:p>
            <a:pPr marL="0" indent="0">
              <a:buNone/>
            </a:pPr>
            <a:r>
              <a:rPr lang="fr-FR" dirty="0"/>
              <a:t>3) Existe-t-il différents types de cartes ? Si oui, lesquelles distinguez-vous ?</a:t>
            </a:r>
          </a:p>
          <a:p>
            <a:pPr marL="0" indent="0" algn="just">
              <a:buNone/>
            </a:pP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8DF8AD1-BF41-6A4E-BBD3-5A1A433C7165}"/>
              </a:ext>
            </a:extLst>
          </p:cNvPr>
          <p:cNvSpPr txBox="1">
            <a:spLocks/>
          </p:cNvSpPr>
          <p:nvPr/>
        </p:nvSpPr>
        <p:spPr>
          <a:xfrm>
            <a:off x="457199" y="2298357"/>
            <a:ext cx="8433261" cy="4399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70311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05CB9-98C2-744F-B2F7-2016EF5D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4674"/>
          </a:xfrm>
        </p:spPr>
        <p:txBody>
          <a:bodyPr/>
          <a:lstStyle/>
          <a:p>
            <a:r>
              <a:rPr lang="fr-FR" b="1" dirty="0"/>
              <a:t>C) Découper l’espace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858CE4-692E-4044-AE5D-8F891F92B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3493"/>
            <a:ext cx="7650480" cy="490267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u="sng" dirty="0"/>
              <a:t>3. La carte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b="1" dirty="0"/>
              <a:t>Qu’est-ce qu’une carte ?</a:t>
            </a:r>
          </a:p>
          <a:p>
            <a:pPr marL="0" indent="0" algn="just">
              <a:buNone/>
            </a:pPr>
            <a:r>
              <a:rPr lang="fr-FR" dirty="0"/>
              <a:t>(voir diaporama : typologie, définition, caractéristiques)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endParaRPr lang="fr-FR" i="1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8DF8AD1-BF41-6A4E-BBD3-5A1A433C7165}"/>
              </a:ext>
            </a:extLst>
          </p:cNvPr>
          <p:cNvSpPr txBox="1">
            <a:spLocks/>
          </p:cNvSpPr>
          <p:nvPr/>
        </p:nvSpPr>
        <p:spPr>
          <a:xfrm>
            <a:off x="457199" y="2298357"/>
            <a:ext cx="8433261" cy="4399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1619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8976"/>
            <a:ext cx="8229600" cy="686955"/>
          </a:xfrm>
        </p:spPr>
        <p:txBody>
          <a:bodyPr>
            <a:normAutofit fontScale="90000"/>
          </a:bodyPr>
          <a:lstStyle/>
          <a:p>
            <a:r>
              <a:rPr lang="fr-FR" dirty="0"/>
              <a:t>Calendrier S2-S8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CABD27A-1F86-C04C-BC50-E9206E155198}"/>
              </a:ext>
            </a:extLst>
          </p:cNvPr>
          <p:cNvSpPr txBox="1"/>
          <p:nvPr/>
        </p:nvSpPr>
        <p:spPr>
          <a:xfrm>
            <a:off x="315532" y="1043189"/>
            <a:ext cx="3694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US" dirty="0"/>
              <a:t>Calendrier de l’INSPE de Châteauroux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D1670D6D-D539-D944-E124-5786B977F3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8559129"/>
              </p:ext>
            </p:extLst>
          </p:nvPr>
        </p:nvGraphicFramePr>
        <p:xfrm>
          <a:off x="457200" y="1619779"/>
          <a:ext cx="8229601" cy="4683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1927">
                  <a:extLst>
                    <a:ext uri="{9D8B030D-6E8A-4147-A177-3AD203B41FA5}">
                      <a16:colId xmlns:a16="http://schemas.microsoft.com/office/drawing/2014/main" val="2214018863"/>
                    </a:ext>
                  </a:extLst>
                </a:gridCol>
                <a:gridCol w="905795">
                  <a:extLst>
                    <a:ext uri="{9D8B030D-6E8A-4147-A177-3AD203B41FA5}">
                      <a16:colId xmlns:a16="http://schemas.microsoft.com/office/drawing/2014/main" val="2538944613"/>
                    </a:ext>
                  </a:extLst>
                </a:gridCol>
                <a:gridCol w="2046457">
                  <a:extLst>
                    <a:ext uri="{9D8B030D-6E8A-4147-A177-3AD203B41FA5}">
                      <a16:colId xmlns:a16="http://schemas.microsoft.com/office/drawing/2014/main" val="1838411119"/>
                    </a:ext>
                  </a:extLst>
                </a:gridCol>
                <a:gridCol w="1891562">
                  <a:extLst>
                    <a:ext uri="{9D8B030D-6E8A-4147-A177-3AD203B41FA5}">
                      <a16:colId xmlns:a16="http://schemas.microsoft.com/office/drawing/2014/main" val="1750751200"/>
                    </a:ext>
                  </a:extLst>
                </a:gridCol>
                <a:gridCol w="1553151">
                  <a:extLst>
                    <a:ext uri="{9D8B030D-6E8A-4147-A177-3AD203B41FA5}">
                      <a16:colId xmlns:a16="http://schemas.microsoft.com/office/drawing/2014/main" val="3062048676"/>
                    </a:ext>
                  </a:extLst>
                </a:gridCol>
                <a:gridCol w="1310709">
                  <a:extLst>
                    <a:ext uri="{9D8B030D-6E8A-4147-A177-3AD203B41FA5}">
                      <a16:colId xmlns:a16="http://schemas.microsoft.com/office/drawing/2014/main" val="72925025"/>
                    </a:ext>
                  </a:extLst>
                </a:gridCol>
              </a:tblGrid>
              <a:tr h="355579"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 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Date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Thématiques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Thème(s) du progr. de cycle 3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Notions principales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Domaine professionnel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2188864616"/>
                  </a:ext>
                </a:extLst>
              </a:tr>
              <a:tr h="71115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FFFF00"/>
                          </a:solidFill>
                          <a:effectLst/>
                        </a:rPr>
                        <a:t>TD1</a:t>
                      </a:r>
                      <a:endParaRPr lang="fr-US" sz="1200" dirty="0">
                        <a:solidFill>
                          <a:srgbClr val="FFFF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Me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b="1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24/01/2024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b="1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rgbClr val="0432FF"/>
                          </a:solidFill>
                          <a:effectLst/>
                        </a:rPr>
                        <a:t>Découper l’espace : le paysage et la carte en géographie</a:t>
                      </a:r>
                      <a:endParaRPr lang="fr-US" sz="1200" b="1" dirty="0">
                        <a:solidFill>
                          <a:srgbClr val="0432FF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effectLst/>
                        </a:rPr>
                        <a:t>(Espace en cycle 2)</a:t>
                      </a:r>
                      <a:endParaRPr lang="fr-US" sz="1200" b="1">
                        <a:effectLst/>
                      </a:endParaRPr>
                    </a:p>
                    <a:p>
                      <a:r>
                        <a:rPr lang="fr-FR" sz="1200" b="1">
                          <a:effectLst/>
                        </a:rPr>
                        <a:t>Découvrir le(s) lieu(x) où j’habite</a:t>
                      </a:r>
                      <a:endParaRPr lang="fr-US" sz="12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effectLst/>
                        </a:rPr>
                        <a:t>Habiter</a:t>
                      </a:r>
                      <a:endParaRPr lang="fr-US" sz="1200" b="1">
                        <a:effectLst/>
                      </a:endParaRPr>
                    </a:p>
                    <a:p>
                      <a:r>
                        <a:rPr lang="fr-FR" sz="1200" b="1">
                          <a:effectLst/>
                        </a:rPr>
                        <a:t>Paysage</a:t>
                      </a:r>
                      <a:endParaRPr lang="fr-US" sz="1200" b="1">
                        <a:effectLst/>
                      </a:endParaRPr>
                    </a:p>
                    <a:p>
                      <a:r>
                        <a:rPr lang="fr-FR" sz="1200" b="1">
                          <a:effectLst/>
                        </a:rPr>
                        <a:t>Carte</a:t>
                      </a:r>
                      <a:endParaRPr lang="fr-US" sz="1200" b="1">
                        <a:effectLst/>
                      </a:endParaRPr>
                    </a:p>
                    <a:p>
                      <a:r>
                        <a:rPr lang="fr-FR" sz="1200" b="1">
                          <a:effectLst/>
                        </a:rPr>
                        <a:t>(Échelle)</a:t>
                      </a:r>
                      <a:endParaRPr lang="fr-US" sz="12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</a:rPr>
                        <a:t>Analyse de paysages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4201284027"/>
                  </a:ext>
                </a:extLst>
              </a:tr>
              <a:tr h="1066737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chemeClr val="bg1"/>
                          </a:solidFill>
                          <a:effectLst/>
                        </a:rPr>
                        <a:t>TD2</a:t>
                      </a:r>
                      <a:endParaRPr lang="fr-US" sz="12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 6/02/2024</a:t>
                      </a:r>
                      <a:endParaRPr lang="fr-US" sz="1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Après-midi</a:t>
                      </a:r>
                      <a:endParaRPr lang="fr-US" sz="1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solidFill>
                            <a:schemeClr val="tx1"/>
                          </a:solidFill>
                          <a:effectLst/>
                        </a:rPr>
                        <a:t>Habiter la ville / un lieu touristique</a:t>
                      </a:r>
                      <a:endParaRPr lang="fr-US" sz="1200" b="1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Se loger, travailler, avoir des loisirs, se cultiver en France (dans des espaces urbains et dans un espace touristique)</a:t>
                      </a:r>
                      <a:endParaRPr lang="fr-US" sz="1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Zonage en aires urbaines</a:t>
                      </a:r>
                      <a:endParaRPr lang="fr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Centre-ville, banlieue, couronne périurbaine</a:t>
                      </a:r>
                      <a:endParaRPr lang="fr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Tourisme</a:t>
                      </a:r>
                      <a:endParaRPr lang="fr-US" sz="1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Analyse de cartes</a:t>
                      </a:r>
                      <a:endParaRPr lang="fr-US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r>
                        <a:rPr lang="fr-FR" sz="1200" b="0" dirty="0">
                          <a:solidFill>
                            <a:schemeClr val="tx1"/>
                          </a:solidFill>
                          <a:effectLst/>
                        </a:rPr>
                        <a:t>Scénario de séance</a:t>
                      </a:r>
                      <a:endParaRPr lang="fr-US" sz="1200" b="0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3902577088"/>
                  </a:ext>
                </a:extLst>
              </a:tr>
              <a:tr h="533368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TD3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 27/02/2024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Après-midi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</a:rPr>
                        <a:t>Consommer/produire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Consommer (satisfaire ses besoins en eau, en aliments, en énergie)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Production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Consommation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Échelle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Étude d’un dossier documentaire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3115968428"/>
                  </a:ext>
                </a:extLst>
              </a:tr>
              <a:tr h="533368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TD4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L 11/03/2024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Après-midi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</a:rPr>
                        <a:t>Se déplacer 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Se déplacer en France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Mobilité, 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Réseau, transport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(Migration)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Utilisation d’application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099636165"/>
                  </a:ext>
                </a:extLst>
              </a:tr>
              <a:tr h="711158">
                <a:tc>
                  <a:txBody>
                    <a:bodyPr/>
                    <a:lstStyle/>
                    <a:p>
                      <a:pPr algn="ctr"/>
                      <a:r>
                        <a:rPr lang="fr-FR" sz="1200">
                          <a:effectLst/>
                        </a:rPr>
                        <a:t>TD5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V 15/03/2024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fr-FR" sz="12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Matin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>
                          <a:effectLst/>
                        </a:rPr>
                        <a:t>Communiquer</a:t>
                      </a:r>
                      <a:endParaRPr lang="fr-US" sz="1200" b="1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Communiquer d’un bout à l’autre du monde grâce à l’Internet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Communication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Réseau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Internet/Web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Fabrication d’une séquence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3973148420"/>
                  </a:ext>
                </a:extLst>
              </a:tr>
              <a:tr h="711158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effectLst/>
                        </a:rPr>
                        <a:t>TD6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Ma 9 ou 16/03/2024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b="1" dirty="0">
                          <a:effectLst/>
                        </a:rPr>
                        <a:t>Mieux habiter</a:t>
                      </a:r>
                      <a:endParaRPr lang="fr-US" sz="1200" b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Mieux habiter (la nature en ville, recycler, habiter un </a:t>
                      </a:r>
                      <a:r>
                        <a:rPr lang="fr-FR" sz="1200" dirty="0" err="1">
                          <a:effectLst/>
                        </a:rPr>
                        <a:t>éco-quartier</a:t>
                      </a:r>
                      <a:r>
                        <a:rPr lang="fr-FR" sz="1200" dirty="0">
                          <a:effectLst/>
                        </a:rPr>
                        <a:t>)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>
                          <a:effectLst/>
                        </a:rPr>
                        <a:t>Ville durable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Recyclage</a:t>
                      </a:r>
                      <a:endParaRPr lang="fr-US" sz="1200">
                        <a:effectLst/>
                      </a:endParaRPr>
                    </a:p>
                    <a:p>
                      <a:r>
                        <a:rPr lang="fr-FR" sz="1200">
                          <a:effectLst/>
                        </a:rPr>
                        <a:t>Prospective</a:t>
                      </a:r>
                      <a:endParaRPr lang="fr-US" sz="12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effectLst/>
                        </a:rPr>
                        <a:t>Construction d’une évaluation</a:t>
                      </a:r>
                      <a:endParaRPr lang="fr-US" sz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064186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562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6DB497-CB30-7A43-BD3A-AAA81AF5E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/>
              <a:t>Plan du TD1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A31C01-F4A1-EA43-8B73-1CE98EDE4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686800" cy="57150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spcBef>
                <a:spcPts val="1368"/>
              </a:spcBef>
              <a:buAutoNum type="alphaUcParenR"/>
            </a:pPr>
            <a:r>
              <a:rPr lang="fr-FR" b="1" dirty="0"/>
              <a:t>Transition S1-S2</a:t>
            </a:r>
          </a:p>
          <a:p>
            <a:pPr marL="0" indent="0">
              <a:spcBef>
                <a:spcPts val="1368"/>
              </a:spcBef>
              <a:buNone/>
            </a:pPr>
            <a:r>
              <a:rPr lang="fr-FR" b="1" dirty="0"/>
              <a:t>B) La programmation des TD</a:t>
            </a:r>
          </a:p>
          <a:p>
            <a:pPr marL="0" indent="0">
              <a:spcBef>
                <a:spcPts val="1368"/>
              </a:spcBef>
              <a:buNone/>
            </a:pPr>
            <a:r>
              <a:rPr lang="fr-FR" b="1" dirty="0"/>
              <a:t>C) Découper l’espace / thème : découvrir son/ses lieu(x) de vie</a:t>
            </a:r>
          </a:p>
          <a:p>
            <a:pPr marL="0" indent="0">
              <a:spcBef>
                <a:spcPts val="1368"/>
              </a:spcBef>
              <a:buNone/>
            </a:pPr>
            <a:r>
              <a:rPr lang="fr-FR" dirty="0"/>
              <a:t>Habiter (topo)</a:t>
            </a:r>
          </a:p>
          <a:p>
            <a:pPr marL="0" indent="0">
              <a:spcBef>
                <a:spcPts val="1368"/>
              </a:spcBef>
              <a:buNone/>
            </a:pPr>
            <a:r>
              <a:rPr lang="fr-FR" dirty="0"/>
              <a:t>30 min</a:t>
            </a:r>
          </a:p>
          <a:p>
            <a:pPr marL="0" indent="0">
              <a:spcBef>
                <a:spcPts val="1368"/>
              </a:spcBef>
              <a:buNone/>
            </a:pPr>
            <a:r>
              <a:rPr lang="fr-FR" dirty="0"/>
              <a:t>Le paysage et son analyse : étude de cas et définition</a:t>
            </a:r>
          </a:p>
          <a:p>
            <a:pPr marL="0" indent="0">
              <a:spcBef>
                <a:spcPts val="1368"/>
              </a:spcBef>
              <a:buNone/>
            </a:pPr>
            <a:r>
              <a:rPr lang="fr-FR" dirty="0"/>
              <a:t>50 min</a:t>
            </a:r>
          </a:p>
          <a:p>
            <a:pPr marL="0" indent="0">
              <a:spcBef>
                <a:spcPts val="1368"/>
              </a:spcBef>
              <a:buNone/>
            </a:pPr>
            <a:r>
              <a:rPr lang="fr-FR" dirty="0"/>
              <a:t>La carte : examen et définition</a:t>
            </a:r>
          </a:p>
          <a:p>
            <a:pPr marL="0" indent="0">
              <a:spcBef>
                <a:spcPts val="1368"/>
              </a:spcBef>
              <a:buNone/>
            </a:pPr>
            <a:r>
              <a:rPr lang="fr-FR" dirty="0"/>
              <a:t>40 min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3415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F05CB9-98C2-744F-B2F7-2016EF5D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4674"/>
          </a:xfrm>
        </p:spPr>
        <p:txBody>
          <a:bodyPr/>
          <a:lstStyle/>
          <a:p>
            <a:r>
              <a:rPr lang="fr-FR" b="1" dirty="0"/>
              <a:t>C) Découper l’espace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7858CE4-692E-4044-AE5D-8F891F92B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7524"/>
            <a:ext cx="8433260" cy="461864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u="sng" dirty="0"/>
              <a:t>1. Habiter</a:t>
            </a:r>
          </a:p>
          <a:p>
            <a:pPr marL="0" indent="0" algn="just">
              <a:buNone/>
            </a:pPr>
            <a:endParaRPr lang="fr-FR" sz="2800" dirty="0"/>
          </a:p>
          <a:p>
            <a:pPr marL="0" indent="0" algn="just">
              <a:buNone/>
            </a:pPr>
            <a:r>
              <a:rPr lang="fr-FR" sz="2800" dirty="0"/>
              <a:t>« </a:t>
            </a:r>
            <a:r>
              <a:rPr lang="fr-FR" sz="2800" b="1" i="1" dirty="0"/>
              <a:t>La notion d’habiter est centrale au cycle 3 ; elle permet aux élèves de mieux cerner et s’approprier l’objectif et les méthodes d’enseignement de la géographie</a:t>
            </a:r>
            <a:r>
              <a:rPr lang="fr-FR" sz="2800" dirty="0"/>
              <a:t>. » </a:t>
            </a:r>
            <a:r>
              <a:rPr lang="fr-FR" sz="2800" dirty="0">
                <a:solidFill>
                  <a:schemeClr val="tx1"/>
                </a:solidFill>
              </a:rPr>
              <a:t>(Programmes géographie cycle 3 2020 et Ressources d’accompagnement sur EDUSCOL)</a:t>
            </a:r>
          </a:p>
          <a:p>
            <a:pPr marL="0" indent="0" algn="just">
              <a:buNone/>
            </a:pPr>
            <a:endParaRPr lang="fr-FR" sz="2800" dirty="0"/>
          </a:p>
          <a:p>
            <a:pPr marL="0" indent="0" algn="just">
              <a:buNone/>
            </a:pPr>
            <a:endParaRPr lang="fr-FR" sz="2800" dirty="0"/>
          </a:p>
          <a:p>
            <a:pPr marL="0" indent="0" algn="just">
              <a:buNone/>
            </a:pPr>
            <a:r>
              <a:rPr lang="fr-FR" sz="2800" dirty="0">
                <a:sym typeface="Wingdings" pitchFamily="2" charset="2"/>
              </a:rPr>
              <a:t> </a:t>
            </a:r>
            <a:r>
              <a:rPr lang="fr-FR" sz="2800" b="1" dirty="0">
                <a:solidFill>
                  <a:srgbClr val="0432FF"/>
                </a:solidFill>
                <a:sym typeface="Wingdings" pitchFamily="2" charset="2"/>
              </a:rPr>
              <a:t>Qu’est-ce qu’habiter ?</a:t>
            </a:r>
            <a:endParaRPr lang="fr-US" sz="2800" b="1" dirty="0">
              <a:solidFill>
                <a:srgbClr val="0432FF"/>
              </a:solidFill>
            </a:endParaRP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78DF8AD1-BF41-6A4E-BBD3-5A1A433C7165}"/>
              </a:ext>
            </a:extLst>
          </p:cNvPr>
          <p:cNvSpPr txBox="1">
            <a:spLocks/>
          </p:cNvSpPr>
          <p:nvPr/>
        </p:nvSpPr>
        <p:spPr>
          <a:xfrm>
            <a:off x="457199" y="2298357"/>
            <a:ext cx="8433261" cy="4399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3491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9986" y="94468"/>
            <a:ext cx="8855159" cy="11430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Une tentative de réponse scientifique aux transformations récentes du Monde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326" y="6047450"/>
            <a:ext cx="8570278" cy="95515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fr-FR" dirty="0">
                <a:sym typeface="Wingdings"/>
              </a:rPr>
              <a:t> Constat </a:t>
            </a:r>
            <a:r>
              <a:rPr lang="fr-FR" dirty="0"/>
              <a:t>d’un « </a:t>
            </a:r>
            <a:r>
              <a:rPr lang="fr-FR" i="1" dirty="0">
                <a:solidFill>
                  <a:srgbClr val="008000"/>
                </a:solidFill>
              </a:rPr>
              <a:t>tournant spatial des sociétés</a:t>
            </a:r>
            <a:r>
              <a:rPr lang="fr-FR" dirty="0"/>
              <a:t> » (</a:t>
            </a:r>
            <a:r>
              <a:rPr lang="fr-FR" dirty="0" err="1"/>
              <a:t>Lussault</a:t>
            </a:r>
            <a:r>
              <a:rPr lang="fr-FR" dirty="0"/>
              <a:t>, 2013) : </a:t>
            </a:r>
            <a:r>
              <a:rPr lang="fr-FR" b="1" dirty="0"/>
              <a:t>le mode d’habiter a radicalement changé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063047" y="2107920"/>
            <a:ext cx="21095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HABITER</a:t>
            </a:r>
          </a:p>
          <a:p>
            <a:pPr algn="ctr"/>
            <a:r>
              <a:rPr lang="fr-FR" dirty="0"/>
              <a:t>« </a:t>
            </a:r>
            <a:r>
              <a:rPr lang="fr-FR" i="1" dirty="0">
                <a:solidFill>
                  <a:srgbClr val="008000"/>
                </a:solidFill>
              </a:rPr>
              <a:t>sociétés à habitants mobiles</a:t>
            </a:r>
            <a:r>
              <a:rPr lang="fr-FR" dirty="0"/>
              <a:t> »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2373" y="1520129"/>
            <a:ext cx="33479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0000FF"/>
                </a:solidFill>
              </a:rPr>
              <a:t>URBANITE</a:t>
            </a:r>
          </a:p>
          <a:p>
            <a:pPr algn="r"/>
            <a:r>
              <a:rPr lang="fr-FR" b="1" dirty="0">
                <a:solidFill>
                  <a:srgbClr val="0000FF"/>
                </a:solidFill>
              </a:rPr>
              <a:t>URBANISATION</a:t>
            </a:r>
          </a:p>
          <a:p>
            <a:pPr algn="r"/>
            <a:r>
              <a:rPr lang="fr-FR" dirty="0"/>
              <a:t>(triomphe du mode de vie urbain</a:t>
            </a:r>
          </a:p>
          <a:p>
            <a:pPr algn="r"/>
            <a:r>
              <a:rPr lang="fr-FR" dirty="0"/>
              <a:t>jusque dans les campagnes)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6997341" y="1520129"/>
            <a:ext cx="1595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00FF"/>
                </a:solidFill>
              </a:rPr>
              <a:t>MOBILITES</a:t>
            </a:r>
          </a:p>
          <a:p>
            <a:pPr>
              <a:buFontTx/>
              <a:buChar char="-"/>
            </a:pPr>
            <a:r>
              <a:rPr lang="fr-FR" dirty="0"/>
              <a:t>Multiplication</a:t>
            </a:r>
          </a:p>
          <a:p>
            <a:pPr>
              <a:buFontTx/>
              <a:buChar char="-"/>
            </a:pPr>
            <a:r>
              <a:rPr lang="fr-FR" dirty="0"/>
              <a:t>Généralisation</a:t>
            </a:r>
          </a:p>
          <a:p>
            <a:pPr>
              <a:buFontTx/>
              <a:buChar char="-"/>
            </a:pPr>
            <a:r>
              <a:rPr lang="fr-FR" dirty="0"/>
              <a:t>Diversification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429525" y="4579720"/>
            <a:ext cx="35594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00FF"/>
                </a:solidFill>
              </a:rPr>
              <a:t>MONDIALITE</a:t>
            </a:r>
          </a:p>
          <a:p>
            <a:r>
              <a:rPr lang="fr-FR" b="1" dirty="0">
                <a:solidFill>
                  <a:srgbClr val="0000FF"/>
                </a:solidFill>
              </a:rPr>
              <a:t>MONDIALISATION, GLOBALISATION</a:t>
            </a:r>
          </a:p>
          <a:p>
            <a:r>
              <a:rPr lang="fr-FR" dirty="0"/>
              <a:t>(Monde, dimension unique</a:t>
            </a:r>
          </a:p>
          <a:p>
            <a:r>
              <a:rPr lang="fr-FR" dirty="0"/>
              <a:t>de l’humanité habitante)</a:t>
            </a:r>
          </a:p>
        </p:txBody>
      </p:sp>
      <p:sp>
        <p:nvSpPr>
          <p:cNvPr id="8" name="Triangle isocèle 7"/>
          <p:cNvSpPr/>
          <p:nvPr/>
        </p:nvSpPr>
        <p:spPr>
          <a:xfrm rot="10800000">
            <a:off x="3622253" y="2107920"/>
            <a:ext cx="2976278" cy="2204398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325519" y="1520129"/>
            <a:ext cx="593466" cy="58779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6414370" y="1520129"/>
            <a:ext cx="593466" cy="587791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4793071" y="4312318"/>
            <a:ext cx="593466" cy="587791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471422" y="162935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577541" y="162935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934161" y="439005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953" y="583857"/>
            <a:ext cx="8669088" cy="11430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Une relation nouvelle à l’espace (et au temps) qualifiée de « </a:t>
            </a:r>
            <a:r>
              <a:rPr lang="fr-FR" b="1" i="1" dirty="0" err="1">
                <a:solidFill>
                  <a:srgbClr val="008000"/>
                </a:solidFill>
              </a:rPr>
              <a:t>post-sédentaire</a:t>
            </a:r>
            <a:r>
              <a:rPr lang="fr-FR" b="1" dirty="0"/>
              <a:t> »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04B983F-A048-454E-8BAF-F7C67EE608B2}"/>
              </a:ext>
            </a:extLst>
          </p:cNvPr>
          <p:cNvSpPr txBox="1"/>
          <p:nvPr/>
        </p:nvSpPr>
        <p:spPr>
          <a:xfrm>
            <a:off x="607687" y="2036217"/>
            <a:ext cx="82913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US" sz="2800" b="1" dirty="0">
                <a:solidFill>
                  <a:srgbClr val="0432FF"/>
                </a:solidFill>
              </a:rPr>
              <a:t>Les modes d’occupation de l’espace des êtres humains</a:t>
            </a:r>
          </a:p>
          <a:p>
            <a:endParaRPr lang="fr-US" sz="2800" dirty="0"/>
          </a:p>
          <a:p>
            <a:r>
              <a:rPr lang="fr-US" sz="2800" dirty="0"/>
              <a:t>1) À l’apparition de l’être humain, </a:t>
            </a:r>
            <a:r>
              <a:rPr lang="fr-US" sz="2800" b="1" dirty="0"/>
              <a:t>une vie nomade </a:t>
            </a:r>
            <a:r>
              <a:rPr lang="fr-US" sz="2800" dirty="0"/>
              <a:t>(paléolithique en Europe occidentale)</a:t>
            </a:r>
          </a:p>
          <a:p>
            <a:endParaRPr lang="fr-US" sz="2800" dirty="0"/>
          </a:p>
          <a:p>
            <a:r>
              <a:rPr lang="fr-US" sz="2800" dirty="0"/>
              <a:t>2) Avec la maîtrise de l’agriculture (culture, élevage) au néolithique, </a:t>
            </a:r>
            <a:r>
              <a:rPr lang="fr-US" sz="2800" b="1" dirty="0"/>
              <a:t>la vie sédentaire </a:t>
            </a:r>
            <a:r>
              <a:rPr lang="fr-US" sz="2800" dirty="0"/>
              <a:t>(village puis ville)</a:t>
            </a:r>
          </a:p>
          <a:p>
            <a:endParaRPr lang="fr-US" sz="2800" dirty="0"/>
          </a:p>
          <a:p>
            <a:r>
              <a:rPr lang="fr-US" sz="2800" dirty="0"/>
              <a:t>3) Avec l’urbanité, la mondialité et la mobilité du début du XXIème siècle, </a:t>
            </a:r>
            <a:r>
              <a:rPr lang="fr-US" sz="2800" b="1" dirty="0"/>
              <a:t>une vie post-sédentaire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0704" y="959084"/>
            <a:ext cx="6335856" cy="562903"/>
          </a:xfrm>
        </p:spPr>
        <p:txBody>
          <a:bodyPr>
            <a:normAutofit fontScale="90000"/>
          </a:bodyPr>
          <a:lstStyle/>
          <a:p>
            <a:r>
              <a:rPr lang="fr-FR" sz="3600" b="1" dirty="0"/>
              <a:t>1) La phénoménologie* ontologique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8256" y="1521987"/>
            <a:ext cx="7914262" cy="100175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3000" b="1" dirty="0">
                <a:solidFill>
                  <a:srgbClr val="0000FF"/>
                </a:solidFill>
              </a:rPr>
              <a:t>Habiter, c’est être </a:t>
            </a:r>
            <a:r>
              <a:rPr lang="fr-FR" sz="3000" b="1" dirty="0"/>
              <a:t>dans la terre (idée d’ancrage d’Heidegger), </a:t>
            </a:r>
            <a:r>
              <a:rPr lang="fr-FR" sz="3000" b="1" dirty="0">
                <a:solidFill>
                  <a:srgbClr val="0000FF"/>
                </a:solidFill>
              </a:rPr>
              <a:t>dans le Monde </a:t>
            </a:r>
            <a:r>
              <a:rPr lang="fr-FR" sz="3000" b="1" dirty="0"/>
              <a:t>(idée actuelle)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1E03E374-BCCC-9946-8C47-735260C766FF}"/>
              </a:ext>
            </a:extLst>
          </p:cNvPr>
          <p:cNvSpPr txBox="1">
            <a:spLocks/>
          </p:cNvSpPr>
          <p:nvPr/>
        </p:nvSpPr>
        <p:spPr>
          <a:xfrm>
            <a:off x="11184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432FF"/>
                </a:solidFill>
              </a:rPr>
              <a:t>Habiter, un concept pluridisciplinaire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170BBF4D-6C4E-B832-E05F-5F979A77324E}"/>
              </a:ext>
            </a:extLst>
          </p:cNvPr>
          <p:cNvSpPr txBox="1">
            <a:spLocks/>
          </p:cNvSpPr>
          <p:nvPr/>
        </p:nvSpPr>
        <p:spPr>
          <a:xfrm>
            <a:off x="482224" y="2566415"/>
            <a:ext cx="7979024" cy="562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/>
              <a:t>2) La phénoménologie* de la perception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4F646E8-9A94-56FC-B3C3-52F6A9FCCE7A}"/>
              </a:ext>
            </a:extLst>
          </p:cNvPr>
          <p:cNvSpPr txBox="1"/>
          <p:nvPr/>
        </p:nvSpPr>
        <p:spPr>
          <a:xfrm>
            <a:off x="441480" y="5996452"/>
            <a:ext cx="8261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* La phénoménologie est l’étude des phénomènes : elle se fonde sur l’analyse directe de l’expérience vécue par le sujet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D647F28E-EDEE-9928-8EF6-E372D739FF70}"/>
              </a:ext>
            </a:extLst>
          </p:cNvPr>
          <p:cNvSpPr txBox="1">
            <a:spLocks/>
          </p:cNvSpPr>
          <p:nvPr/>
        </p:nvSpPr>
        <p:spPr>
          <a:xfrm>
            <a:off x="678528" y="3067293"/>
            <a:ext cx="8261039" cy="10017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3000" b="1" dirty="0">
                <a:solidFill>
                  <a:srgbClr val="0000FF"/>
                </a:solidFill>
              </a:rPr>
              <a:t>Habiter c’est ressentir </a:t>
            </a:r>
            <a:r>
              <a:rPr lang="fr-FR" sz="3000" dirty="0">
                <a:solidFill>
                  <a:srgbClr val="0000FF"/>
                </a:solidFill>
              </a:rPr>
              <a:t>(des </a:t>
            </a:r>
            <a:r>
              <a:rPr lang="fr-FR" sz="3000" b="1" dirty="0">
                <a:solidFill>
                  <a:srgbClr val="0000FF"/>
                </a:solidFill>
              </a:rPr>
              <a:t>émotions</a:t>
            </a:r>
            <a:r>
              <a:rPr lang="fr-FR" sz="3000" dirty="0">
                <a:solidFill>
                  <a:srgbClr val="0000FF"/>
                </a:solidFill>
              </a:rPr>
              <a:t> en relation avec des </a:t>
            </a:r>
            <a:r>
              <a:rPr lang="fr-FR" sz="3000" b="1" dirty="0">
                <a:solidFill>
                  <a:srgbClr val="0000FF"/>
                </a:solidFill>
              </a:rPr>
              <a:t>représentations mentales de l’espace</a:t>
            </a:r>
            <a:r>
              <a:rPr lang="fr-FR" sz="30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C1587CD-B217-1C41-9F1B-745040923441}"/>
              </a:ext>
            </a:extLst>
          </p:cNvPr>
          <p:cNvSpPr txBox="1">
            <a:spLocks/>
          </p:cNvSpPr>
          <p:nvPr/>
        </p:nvSpPr>
        <p:spPr>
          <a:xfrm>
            <a:off x="478055" y="3952744"/>
            <a:ext cx="6032473" cy="935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b="1" dirty="0"/>
              <a:t>3) La géographie « radicale »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5B668CA6-EDD0-784D-6496-7FFAE873FC23}"/>
              </a:ext>
            </a:extLst>
          </p:cNvPr>
          <p:cNvSpPr txBox="1">
            <a:spLocks/>
          </p:cNvSpPr>
          <p:nvPr/>
        </p:nvSpPr>
        <p:spPr>
          <a:xfrm>
            <a:off x="723494" y="4084320"/>
            <a:ext cx="7979024" cy="16093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None/>
            </a:pPr>
            <a:endParaRPr lang="fr-FR" sz="3000" dirty="0"/>
          </a:p>
          <a:p>
            <a:pPr marL="0" indent="0" algn="just">
              <a:buFont typeface="Arial"/>
              <a:buNone/>
            </a:pPr>
            <a:r>
              <a:rPr lang="fr-FR" sz="3000" b="1" dirty="0">
                <a:solidFill>
                  <a:srgbClr val="0000FF"/>
                </a:solidFill>
              </a:rPr>
              <a:t>Habiter c’est cohabiter </a:t>
            </a:r>
            <a:r>
              <a:rPr lang="fr-FR" sz="3000" dirty="0"/>
              <a:t>(en lien avec la </a:t>
            </a:r>
            <a:r>
              <a:rPr lang="fr-FR" sz="3000" b="1" dirty="0"/>
              <a:t>collectivité</a:t>
            </a:r>
            <a:r>
              <a:rPr lang="fr-FR" sz="3000" dirty="0"/>
              <a:t>)</a:t>
            </a:r>
            <a:r>
              <a:rPr lang="fr-FR" sz="3000" b="1" dirty="0"/>
              <a:t>, </a:t>
            </a:r>
            <a:r>
              <a:rPr lang="fr-FR" sz="3000" dirty="0"/>
              <a:t>c’est-à-dire négocier et/ou lutter</a:t>
            </a:r>
            <a:r>
              <a:rPr lang="fr-FR" sz="30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71582"/>
            <a:ext cx="8229600" cy="846007"/>
          </a:xfrm>
        </p:spPr>
        <p:txBody>
          <a:bodyPr>
            <a:normAutofit/>
          </a:bodyPr>
          <a:lstStyle/>
          <a:p>
            <a:pPr algn="l"/>
            <a:r>
              <a:rPr lang="fr-FR" sz="3200" b="1" dirty="0"/>
              <a:t>4) La philosophie pragmatiste*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7590"/>
            <a:ext cx="8350110" cy="4061024"/>
          </a:xfrm>
        </p:spPr>
        <p:txBody>
          <a:bodyPr>
            <a:normAutofit/>
          </a:bodyPr>
          <a:lstStyle/>
          <a:p>
            <a:pPr marL="0" indent="0" algn="just">
              <a:lnSpc>
                <a:spcPts val="3000"/>
              </a:lnSpc>
            </a:pPr>
            <a:r>
              <a:rPr lang="fr-FR" sz="3000" dirty="0"/>
              <a:t> Le« </a:t>
            </a:r>
            <a:r>
              <a:rPr lang="fr-FR" sz="3000" b="1" dirty="0"/>
              <a:t>pragmatisme spatial</a:t>
            </a:r>
            <a:r>
              <a:rPr lang="fr-FR" sz="3000" dirty="0"/>
              <a:t> » repose « sur l’observation des réalités » (</a:t>
            </a:r>
            <a:r>
              <a:rPr lang="fr-FR" sz="3000" b="1" dirty="0">
                <a:solidFill>
                  <a:srgbClr val="0000FF"/>
                </a:solidFill>
              </a:rPr>
              <a:t>les pratiques spatiales</a:t>
            </a:r>
            <a:r>
              <a:rPr lang="fr-FR" sz="3000" dirty="0"/>
              <a:t>) :</a:t>
            </a:r>
          </a:p>
          <a:p>
            <a:pPr marL="0" indent="0">
              <a:lnSpc>
                <a:spcPts val="3000"/>
              </a:lnSpc>
              <a:buNone/>
            </a:pPr>
            <a:r>
              <a:rPr lang="fr-FR" sz="3000" b="1" dirty="0">
                <a:solidFill>
                  <a:srgbClr val="0000FF"/>
                </a:solidFill>
              </a:rPr>
              <a:t>Habiter</a:t>
            </a:r>
            <a:r>
              <a:rPr lang="fr-FR" sz="3000" dirty="0"/>
              <a:t> se traduit par </a:t>
            </a:r>
            <a:r>
              <a:rPr lang="fr-FR" sz="3000" b="1" dirty="0">
                <a:solidFill>
                  <a:srgbClr val="0000FF"/>
                </a:solidFill>
              </a:rPr>
              <a:t>des actes et des processus différents</a:t>
            </a:r>
            <a:r>
              <a:rPr lang="fr-FR" sz="3000" dirty="0"/>
              <a:t> (</a:t>
            </a:r>
            <a:r>
              <a:rPr lang="fr-FR" sz="3000" b="1" i="1" dirty="0">
                <a:solidFill>
                  <a:srgbClr val="FF0000"/>
                </a:solidFill>
              </a:rPr>
              <a:t>pas seulement se loger</a:t>
            </a:r>
            <a:r>
              <a:rPr lang="fr-FR" sz="3000" dirty="0"/>
              <a:t>),</a:t>
            </a:r>
          </a:p>
          <a:p>
            <a:pPr marL="0" indent="0">
              <a:lnSpc>
                <a:spcPts val="3000"/>
              </a:lnSpc>
              <a:buNone/>
            </a:pPr>
            <a:r>
              <a:rPr lang="fr-FR" sz="3000" b="1" dirty="0">
                <a:solidFill>
                  <a:srgbClr val="0000FF"/>
                </a:solidFill>
              </a:rPr>
              <a:t>L’homme</a:t>
            </a:r>
            <a:r>
              <a:rPr lang="fr-FR" sz="3000" dirty="0">
                <a:solidFill>
                  <a:srgbClr val="0000FF"/>
                </a:solidFill>
              </a:rPr>
              <a:t>,</a:t>
            </a:r>
            <a:r>
              <a:rPr lang="fr-FR" sz="3000" dirty="0"/>
              <a:t> 	</a:t>
            </a:r>
            <a:r>
              <a:rPr lang="fr-FR" sz="3000" u="sng" dirty="0"/>
              <a:t>seul ou en groupe, </a:t>
            </a:r>
          </a:p>
          <a:p>
            <a:pPr>
              <a:lnSpc>
                <a:spcPts val="3000"/>
              </a:lnSpc>
              <a:buNone/>
            </a:pPr>
            <a:r>
              <a:rPr lang="fr-FR" sz="3000" dirty="0"/>
              <a:t>					</a:t>
            </a:r>
            <a:r>
              <a:rPr lang="fr-FR" sz="3000" u="sng" dirty="0"/>
              <a:t>à titre privé, comme citoyen, </a:t>
            </a:r>
          </a:p>
          <a:p>
            <a:pPr>
              <a:lnSpc>
                <a:spcPts val="3000"/>
              </a:lnSpc>
              <a:buNone/>
            </a:pPr>
            <a:r>
              <a:rPr lang="fr-FR" sz="3000" dirty="0"/>
              <a:t>					</a:t>
            </a:r>
            <a:r>
              <a:rPr lang="fr-FR" sz="3000" u="sng" dirty="0"/>
              <a:t>comme travailleur, comme touriste</a:t>
            </a:r>
            <a:r>
              <a:rPr lang="fr-FR" sz="3000" dirty="0"/>
              <a:t>, </a:t>
            </a:r>
          </a:p>
          <a:p>
            <a:pPr marL="0" indent="0" algn="just">
              <a:lnSpc>
                <a:spcPts val="3000"/>
              </a:lnSpc>
              <a:buNone/>
            </a:pPr>
            <a:r>
              <a:rPr lang="fr-FR" sz="3000" b="1" dirty="0">
                <a:solidFill>
                  <a:srgbClr val="0000FF"/>
                </a:solidFill>
              </a:rPr>
              <a:t>fréquente différents lieux de vie donc « habite » des espaces qu’il modifie</a:t>
            </a:r>
            <a:r>
              <a:rPr lang="fr-FR" sz="3000" dirty="0">
                <a:solidFill>
                  <a:srgbClr val="0000FF"/>
                </a:solidFill>
              </a:rPr>
              <a:t>.</a:t>
            </a:r>
            <a:endParaRPr lang="fr-FR" sz="3000" dirty="0"/>
          </a:p>
        </p:txBody>
      </p:sp>
      <p:sp>
        <p:nvSpPr>
          <p:cNvPr id="4" name="ZoneTexte 3"/>
          <p:cNvSpPr txBox="1"/>
          <p:nvPr/>
        </p:nvSpPr>
        <p:spPr>
          <a:xfrm>
            <a:off x="336690" y="5778614"/>
            <a:ext cx="85372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/>
              <a:t>* Le pragmatisme est une école philosophique selon laquelle </a:t>
            </a:r>
            <a:r>
              <a:rPr lang="fr-FR" sz="2000" u="sng" dirty="0"/>
              <a:t>n’est vrai que ce qui a des conséquences réelles dans le monde</a:t>
            </a:r>
            <a:r>
              <a:rPr lang="fr-FR" sz="2000" dirty="0"/>
              <a:t> : le pragmatisme est tourné vers </a:t>
            </a:r>
            <a:r>
              <a:rPr lang="fr-FR" sz="2000" u="sng" dirty="0"/>
              <a:t>l’enquête (sur le terrain</a:t>
            </a:r>
            <a:r>
              <a:rPr lang="fr-FR" sz="2000" dirty="0"/>
              <a:t>)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0295EECA-662D-9940-A32B-7A9F0FCB4CDF}"/>
              </a:ext>
            </a:extLst>
          </p:cNvPr>
          <p:cNvSpPr txBox="1">
            <a:spLocks/>
          </p:cNvSpPr>
          <p:nvPr/>
        </p:nvSpPr>
        <p:spPr>
          <a:xfrm>
            <a:off x="11184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432FF"/>
                </a:solidFill>
              </a:rPr>
              <a:t>Habiter, un concept pluridisciplinaire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4384</TotalTime>
  <Words>2162</Words>
  <Application>Microsoft Macintosh PowerPoint</Application>
  <PresentationFormat>Affichage à l'écran (4:3)</PresentationFormat>
  <Paragraphs>298</Paragraphs>
  <Slides>25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</vt:lpstr>
      <vt:lpstr>Symbol</vt:lpstr>
      <vt:lpstr>Times New Roman</vt:lpstr>
      <vt:lpstr>Thème Office</vt:lpstr>
      <vt:lpstr>Découper l’espace :  le paysage et la carte en géographie</vt:lpstr>
      <vt:lpstr>Calendrier S2-S8</vt:lpstr>
      <vt:lpstr>Calendrier S2-S8</vt:lpstr>
      <vt:lpstr>Plan du TD1</vt:lpstr>
      <vt:lpstr>C) Découper l’espace</vt:lpstr>
      <vt:lpstr>Une tentative de réponse scientifique aux transformations récentes du Monde</vt:lpstr>
      <vt:lpstr>Une relation nouvelle à l’espace (et au temps) qualifiée de « post-sédentaire »</vt:lpstr>
      <vt:lpstr>1) La phénoménologie* ontologique</vt:lpstr>
      <vt:lpstr>4) La philosophie pragmatiste*</vt:lpstr>
      <vt:lpstr>« Habiter, c’est se construire en construisant le monde » (Lazzarroti, 2014)</vt:lpstr>
      <vt:lpstr>Présentation PowerPoint</vt:lpstr>
      <vt:lpstr>Le thème : Découvrir le(s) lieu(x) où j’habite</vt:lpstr>
      <vt:lpstr>Le thème : Découvrir le(s) lieu(x) où j’habite</vt:lpstr>
      <vt:lpstr>C) Découper l’espace</vt:lpstr>
      <vt:lpstr>C) Découper l’espace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typologie des paysages</vt:lpstr>
      <vt:lpstr>Le thème : Découvrir le(s) lieu(x) où j’habite</vt:lpstr>
      <vt:lpstr>C) Découper l’espace</vt:lpstr>
      <vt:lpstr>C) Découper l’espace</vt:lpstr>
    </vt:vector>
  </TitlesOfParts>
  <Company>Iufm Orléans-Tours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Préhistoire</dc:title>
  <dc:creator>Jean-Louis LAUBRY</dc:creator>
  <cp:lastModifiedBy>Jean-Louis Laubry</cp:lastModifiedBy>
  <cp:revision>223</cp:revision>
  <cp:lastPrinted>2017-09-04T10:56:21Z</cp:lastPrinted>
  <dcterms:created xsi:type="dcterms:W3CDTF">2020-09-06T15:52:41Z</dcterms:created>
  <dcterms:modified xsi:type="dcterms:W3CDTF">2024-01-21T15:54:35Z</dcterms:modified>
</cp:coreProperties>
</file>