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79" r:id="rId3"/>
    <p:sldId id="257" r:id="rId4"/>
    <p:sldId id="258" r:id="rId5"/>
    <p:sldId id="259" r:id="rId6"/>
    <p:sldId id="272" r:id="rId7"/>
    <p:sldId id="262" r:id="rId8"/>
    <p:sldId id="268" r:id="rId9"/>
    <p:sldId id="285" r:id="rId10"/>
    <p:sldId id="263" r:id="rId11"/>
    <p:sldId id="267" r:id="rId12"/>
    <p:sldId id="266" r:id="rId13"/>
    <p:sldId id="269" r:id="rId14"/>
    <p:sldId id="264" r:id="rId15"/>
    <p:sldId id="270" r:id="rId16"/>
    <p:sldId id="271" r:id="rId17"/>
    <p:sldId id="280" r:id="rId18"/>
    <p:sldId id="265" r:id="rId19"/>
    <p:sldId id="283" r:id="rId20"/>
    <p:sldId id="282" r:id="rId21"/>
    <p:sldId id="273" r:id="rId22"/>
    <p:sldId id="277" r:id="rId23"/>
    <p:sldId id="275" r:id="rId24"/>
    <p:sldId id="274" r:id="rId25"/>
    <p:sldId id="278" r:id="rId26"/>
    <p:sldId id="281" r:id="rId27"/>
    <p:sldId id="276" r:id="rId28"/>
    <p:sldId id="284" r:id="rId29"/>
    <p:sldId id="261" r:id="rId30"/>
  </p:sldIdLst>
  <p:sldSz cx="12192000" cy="6858000"/>
  <p:notesSz cx="6858000" cy="9144000"/>
  <p:defaultTextStyle>
    <a:defPPr>
      <a:defRPr lang="fr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D4C8F1"/>
    <a:srgbClr val="F0CB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992"/>
    <p:restoredTop sz="94700"/>
  </p:normalViewPr>
  <p:slideViewPr>
    <p:cSldViewPr snapToGrid="0" snapToObjects="1">
      <p:cViewPr varScale="1">
        <p:scale>
          <a:sx n="69" d="100"/>
          <a:sy n="69" d="100"/>
        </p:scale>
        <p:origin x="232" y="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E3CB3F-1A4D-49D7-ADBD-5CC0A06A23EE}" type="datetimeFigureOut">
              <a:rPr lang="fr-FR" smtClean="0"/>
              <a:t>09/12/2025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EF4E9-238B-4ADC-91D7-A2832719B7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5904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EF4E9-238B-4ADC-91D7-A2832719B7C9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149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DC94E0-DF81-C84E-81BC-D9B1ECBB72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A9B4685-829A-B84E-83E9-3C8135DDC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4A759A8-97EF-5143-9594-4D98DB52A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F762A-8737-9140-8913-1B6065E177E9}" type="datetimeFigureOut">
              <a:rPr lang="fr-US" smtClean="0"/>
              <a:t>12/9/25</a:t>
            </a:fld>
            <a:endParaRPr lang="fr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2853642-CEEF-4A4B-B15A-3D63530EC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019709-B326-7E47-BE38-67720C63F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2571-95BF-5649-9321-7F7B44100DE0}" type="slidenum">
              <a:rPr lang="fr-US" smtClean="0"/>
              <a:t>‹N°›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3042323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93C3AB-D01D-DC41-AEBC-289906EDD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7EA950A-CA1D-2F48-8206-1C8E514977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A34894-5D2A-EE43-8D6A-8920E60DB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F762A-8737-9140-8913-1B6065E177E9}" type="datetimeFigureOut">
              <a:rPr lang="fr-US" smtClean="0"/>
              <a:t>12/9/25</a:t>
            </a:fld>
            <a:endParaRPr lang="fr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FCA98C-B6DD-9243-A935-D3B25E16A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AC60F1-4975-7049-905C-7EBFA38C3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2571-95BF-5649-9321-7F7B44100DE0}" type="slidenum">
              <a:rPr lang="fr-US" smtClean="0"/>
              <a:t>‹N°›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3817336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CFFD9BF-E43E-DE43-9776-FA76289092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02D95DE-5325-2645-AEB4-1C7D238CDD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064D43-6FBD-034F-BABA-18F10D96A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F762A-8737-9140-8913-1B6065E177E9}" type="datetimeFigureOut">
              <a:rPr lang="fr-US" smtClean="0"/>
              <a:t>12/9/25</a:t>
            </a:fld>
            <a:endParaRPr lang="fr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330B59-F20E-CB48-BCF4-442B9DCFF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C69978-B013-7346-93D2-2226F1127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2571-95BF-5649-9321-7F7B44100DE0}" type="slidenum">
              <a:rPr lang="fr-US" smtClean="0"/>
              <a:t>‹N°›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1560732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945015-99EE-5E4D-863B-1C612E21C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B17787-728A-BF43-B0C5-8F4E3D2BD9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F4FD36-7414-B24A-92F1-D31ADC5C9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F762A-8737-9140-8913-1B6065E177E9}" type="datetimeFigureOut">
              <a:rPr lang="fr-US" smtClean="0"/>
              <a:t>12/9/25</a:t>
            </a:fld>
            <a:endParaRPr lang="fr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2E958F-D833-A74A-B37A-C3760456A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6662AF-666F-5C4B-A560-684BEB530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2571-95BF-5649-9321-7F7B44100DE0}" type="slidenum">
              <a:rPr lang="fr-US" smtClean="0"/>
              <a:t>‹N°›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814733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078B7C-9EEC-534D-97E7-96F631FFA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D351ACF-FD8F-C64D-8837-6D68C80AB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90CB11-D1D3-8E4F-BD55-6DB07424F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F762A-8737-9140-8913-1B6065E177E9}" type="datetimeFigureOut">
              <a:rPr lang="fr-US" smtClean="0"/>
              <a:t>12/9/25</a:t>
            </a:fld>
            <a:endParaRPr lang="fr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2E7F97E-25C8-1244-A84F-6AE1376F6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82FBB01-7A0B-0040-A843-BA5F6E8F6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2571-95BF-5649-9321-7F7B44100DE0}" type="slidenum">
              <a:rPr lang="fr-US" smtClean="0"/>
              <a:t>‹N°›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2033405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9F55F3-C5C2-5649-8159-66464A4A6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2999B51-1343-A945-B95C-A6E91BA10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8BB60E7-05F6-714D-BB7E-8F2BB4E4FD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A515CCA-A5EA-BD45-BDB1-A05D6934E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F762A-8737-9140-8913-1B6065E177E9}" type="datetimeFigureOut">
              <a:rPr lang="fr-US" smtClean="0"/>
              <a:t>12/9/25</a:t>
            </a:fld>
            <a:endParaRPr lang="fr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579FFA2-71F4-9A4A-911C-0FCAF7DAB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6C51A6-0409-0541-9CAB-1158EC08C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2571-95BF-5649-9321-7F7B44100DE0}" type="slidenum">
              <a:rPr lang="fr-US" smtClean="0"/>
              <a:t>‹N°›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259420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73780B-0C77-434D-85C1-7DFFE4CCA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46ADA0E-CCA7-1645-8BFC-FF3BCBEF9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BD7AB10-B2C1-4643-B1DA-8D3AC0A8B6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5017E69-50FF-E347-9046-C1224F1865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FB244D6-06EB-4B42-8131-74CD09054F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77D4263-6636-9C4D-911A-CE232C5EC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F762A-8737-9140-8913-1B6065E177E9}" type="datetimeFigureOut">
              <a:rPr lang="fr-US" smtClean="0"/>
              <a:t>12/9/25</a:t>
            </a:fld>
            <a:endParaRPr lang="fr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1CDE55C-B483-364D-87D5-1C9BCE90C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59D826B-ABD7-0E45-B94E-05EEFDD0A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2571-95BF-5649-9321-7F7B44100DE0}" type="slidenum">
              <a:rPr lang="fr-US" smtClean="0"/>
              <a:t>‹N°›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2082762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26D526-4B80-C74C-9FA2-1E498F85A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7406C1A-58AE-774E-AF03-4CFE235EC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F762A-8737-9140-8913-1B6065E177E9}" type="datetimeFigureOut">
              <a:rPr lang="fr-US" smtClean="0"/>
              <a:t>12/9/25</a:t>
            </a:fld>
            <a:endParaRPr lang="fr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5F9721B-0A23-D04A-A0F2-3C22A8966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2199D25-9831-CC4D-A759-DEA3908A1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2571-95BF-5649-9321-7F7B44100DE0}" type="slidenum">
              <a:rPr lang="fr-US" smtClean="0"/>
              <a:t>‹N°›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349161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B1984BE-56BF-9B48-BA4E-2AFD67DE3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F762A-8737-9140-8913-1B6065E177E9}" type="datetimeFigureOut">
              <a:rPr lang="fr-US" smtClean="0"/>
              <a:t>12/9/25</a:t>
            </a:fld>
            <a:endParaRPr lang="fr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A449E76-F439-BC49-B4D7-90A1A13DE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2811A4F-26D9-3F47-AFCB-A44E6254A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2571-95BF-5649-9321-7F7B44100DE0}" type="slidenum">
              <a:rPr lang="fr-US" smtClean="0"/>
              <a:t>‹N°›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3402905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6051C9-7356-7043-B21C-6AB25E069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A6162A7-372C-5B44-8743-EB886B045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8BA0AF4-227F-4C40-A0C0-49EFEDD66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E96EBFC-AFCB-D44A-99A4-BE3E2492A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F762A-8737-9140-8913-1B6065E177E9}" type="datetimeFigureOut">
              <a:rPr lang="fr-US" smtClean="0"/>
              <a:t>12/9/25</a:t>
            </a:fld>
            <a:endParaRPr lang="fr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FA6116F-2285-1841-B663-9FA4611BE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6DE744-3FF1-6043-9E6C-A6A276B69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2571-95BF-5649-9321-7F7B44100DE0}" type="slidenum">
              <a:rPr lang="fr-US" smtClean="0"/>
              <a:t>‹N°›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3756113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ADC29A-A0E3-444D-B837-92742C9B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92262E0-E670-F142-992E-D5675F2543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2933FEF-4FE7-4A44-8D04-373296C9C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0EDC71B-BD92-F849-9EED-B209001EB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F762A-8737-9140-8913-1B6065E177E9}" type="datetimeFigureOut">
              <a:rPr lang="fr-US" smtClean="0"/>
              <a:t>12/9/25</a:t>
            </a:fld>
            <a:endParaRPr lang="fr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93A46FA-68A8-F94C-BF04-470D84AD9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425EC51-7A54-2B42-8EE1-76074C2B0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2571-95BF-5649-9321-7F7B44100DE0}" type="slidenum">
              <a:rPr lang="fr-US" smtClean="0"/>
              <a:t>‹N°›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1018800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CE4190E-5286-EE44-B0FD-07335AE18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FF37EB0-66A1-3443-A872-227CBED7B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CFFEA09-6C7B-E24F-9C24-567781F636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F762A-8737-9140-8913-1B6065E177E9}" type="datetimeFigureOut">
              <a:rPr lang="fr-US" smtClean="0"/>
              <a:t>12/9/25</a:t>
            </a:fld>
            <a:endParaRPr lang="fr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817E66-E183-6C4F-B932-6FA916B3B2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3DFCE1-5394-1E41-8132-8053CA7244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72571-95BF-5649-9321-7F7B44100DE0}" type="slidenum">
              <a:rPr lang="fr-US" smtClean="0"/>
              <a:t>‹N°›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2296805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duscol.education.fr/3484/semaine-de-la-presse-et-des-medias" TargetMode="External"/><Relationship Id="rId2" Type="http://schemas.openxmlformats.org/officeDocument/2006/relationships/hyperlink" Target="https://www.clemi.fr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lemi.fr/semaine-presse-medias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umni.fr/video/comment-savoir-si-une-information-est-vraie-ou-fausse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numerique50.l-educ.fr/prouve-le/" TargetMode="External"/><Relationship Id="rId2" Type="http://schemas.openxmlformats.org/officeDocument/2006/relationships/hyperlink" Target="https://sites.ac-nancy-metz.fr/molomolo/initiative-7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hyperlink" Target="https://www.site.ac-aix-marseille.fr/circo-laciotat/spip/VRAI-ou-FAUX-PROUVE-LE.html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eduscol.education.fr/1531/education-aux-medias-et-l-information#actions-educatives-EMI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0B2A39-FE2E-A543-88D9-07DE01C8A9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9143" y="1737888"/>
            <a:ext cx="9144000" cy="2491211"/>
          </a:xfrm>
          <a:ln w="254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fr-US" b="1" dirty="0"/>
              <a:t>L’éducation aux médias et à l’information</a:t>
            </a:r>
            <a:br>
              <a:rPr lang="fr-US" b="1" dirty="0"/>
            </a:br>
            <a:r>
              <a:rPr lang="fr-US" b="1" dirty="0"/>
              <a:t>(EMI)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169444B-601D-A942-A805-797174AD72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9143" y="4857750"/>
            <a:ext cx="9144000" cy="495300"/>
          </a:xfrm>
        </p:spPr>
        <p:txBody>
          <a:bodyPr>
            <a:normAutofit lnSpcReduction="10000"/>
          </a:bodyPr>
          <a:lstStyle/>
          <a:p>
            <a:r>
              <a:rPr lang="fr-US" sz="3200" dirty="0"/>
              <a:t>UE13 EC2</a:t>
            </a:r>
          </a:p>
        </p:txBody>
      </p:sp>
    </p:spTree>
    <p:extLst>
      <p:ext uri="{BB962C8B-B14F-4D97-AF65-F5344CB8AC3E}">
        <p14:creationId xmlns:p14="http://schemas.microsoft.com/office/powerpoint/2010/main" val="519671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5F70C-8CAF-2F47-83DC-C389835F4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6" y="18255"/>
            <a:ext cx="10515600" cy="1807370"/>
          </a:xfrm>
        </p:spPr>
        <p:txBody>
          <a:bodyPr/>
          <a:lstStyle/>
          <a:p>
            <a:r>
              <a:rPr lang="fr-US" b="1" dirty="0"/>
              <a:t>B) L’éducation aux médias et à l’information : la prescription à l’école primaire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F6A8D9-6404-784B-B2D6-972E456F7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937"/>
            <a:ext cx="2624782" cy="3904026"/>
          </a:xfrm>
        </p:spPr>
        <p:txBody>
          <a:bodyPr/>
          <a:lstStyle/>
          <a:p>
            <a:pPr marL="0" indent="0">
              <a:buNone/>
            </a:pPr>
            <a:r>
              <a:rPr lang="fr-US" b="1" dirty="0">
                <a:highlight>
                  <a:srgbClr val="FFFF00"/>
                </a:highlight>
              </a:rPr>
              <a:t>En cycle 1</a:t>
            </a:r>
            <a:r>
              <a:rPr lang="fr-US" dirty="0"/>
              <a:t>, </a:t>
            </a:r>
          </a:p>
          <a:p>
            <a:pPr marL="0" indent="0">
              <a:buNone/>
            </a:pPr>
            <a:r>
              <a:rPr lang="fr-US" dirty="0"/>
              <a:t>tous les domaines dont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3DA9F32-8C5A-374E-A757-82333227F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1474" y="1546947"/>
            <a:ext cx="8560526" cy="52927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D36CDF-C88F-C8A2-A873-06E25ACB5518}"/>
              </a:ext>
            </a:extLst>
          </p:cNvPr>
          <p:cNvSpPr/>
          <p:nvPr/>
        </p:nvSpPr>
        <p:spPr>
          <a:xfrm>
            <a:off x="5136204" y="3501959"/>
            <a:ext cx="4073987" cy="44747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3646991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5F70C-8CAF-2F47-83DC-C389835F4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6" y="18255"/>
            <a:ext cx="10515600" cy="1807370"/>
          </a:xfrm>
        </p:spPr>
        <p:txBody>
          <a:bodyPr/>
          <a:lstStyle/>
          <a:p>
            <a:r>
              <a:rPr lang="fr-US" b="1" dirty="0"/>
              <a:t>B) L’éducation aux médias et à l’information : la prescription à l’école primaire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F6A8D9-6404-784B-B2D6-972E456F7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03119"/>
            <a:ext cx="8318863" cy="3904026"/>
          </a:xfrm>
        </p:spPr>
        <p:txBody>
          <a:bodyPr/>
          <a:lstStyle/>
          <a:p>
            <a:pPr marL="0" indent="0">
              <a:buNone/>
            </a:pPr>
            <a:r>
              <a:rPr lang="fr-US" b="1" dirty="0">
                <a:highlight>
                  <a:srgbClr val="FFFF00"/>
                </a:highlight>
              </a:rPr>
              <a:t>En cycle 1</a:t>
            </a:r>
            <a:r>
              <a:rPr lang="fr-US" dirty="0"/>
              <a:t>, </a:t>
            </a:r>
          </a:p>
          <a:p>
            <a:pPr marL="0" indent="0">
              <a:buNone/>
            </a:pPr>
            <a:r>
              <a:rPr lang="fr-US" dirty="0"/>
              <a:t>tous les domaines dont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322BB05-777E-E042-9964-89790F2A1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" y="3248321"/>
            <a:ext cx="10972800" cy="2946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B759B4-889F-1122-D228-4585CA5BF539}"/>
              </a:ext>
            </a:extLst>
          </p:cNvPr>
          <p:cNvSpPr/>
          <p:nvPr/>
        </p:nvSpPr>
        <p:spPr>
          <a:xfrm>
            <a:off x="5058383" y="5598585"/>
            <a:ext cx="6524017" cy="25746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4149870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5F70C-8CAF-2F47-83DC-C389835F4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6" y="18256"/>
            <a:ext cx="10027722" cy="1250348"/>
          </a:xfrm>
        </p:spPr>
        <p:txBody>
          <a:bodyPr>
            <a:normAutofit fontScale="90000"/>
          </a:bodyPr>
          <a:lstStyle/>
          <a:p>
            <a:r>
              <a:rPr lang="fr-US" b="1" dirty="0"/>
              <a:t>B) L’éducation aux médias et à l’information : la prescription à l’école primaire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F6A8D9-6404-784B-B2D6-972E456F7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686" y="148916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fr-US" b="1" dirty="0">
                <a:highlight>
                  <a:srgbClr val="FFFF00"/>
                </a:highlight>
              </a:rPr>
              <a:t>En cycle 2</a:t>
            </a: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77E4D376-7F23-924C-BE20-4CC1EB003DD1}"/>
              </a:ext>
            </a:extLst>
          </p:cNvPr>
          <p:cNvSpPr/>
          <p:nvPr/>
        </p:nvSpPr>
        <p:spPr>
          <a:xfrm>
            <a:off x="498598" y="5637291"/>
            <a:ext cx="613410" cy="526027"/>
          </a:xfrm>
          <a:prstGeom prst="triangl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US" dirty="0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DB9A4AAA-CFBC-BB49-8054-4E49EB60FA66}"/>
              </a:ext>
            </a:extLst>
          </p:cNvPr>
          <p:cNvSpPr/>
          <p:nvPr/>
        </p:nvSpPr>
        <p:spPr>
          <a:xfrm>
            <a:off x="2733099" y="3097073"/>
            <a:ext cx="613410" cy="526027"/>
          </a:xfrm>
          <a:prstGeom prst="triangl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US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CD243E2-B4ED-9A08-DA9F-FBF55122465C}"/>
              </a:ext>
            </a:extLst>
          </p:cNvPr>
          <p:cNvSpPr txBox="1"/>
          <p:nvPr/>
        </p:nvSpPr>
        <p:spPr>
          <a:xfrm>
            <a:off x="315686" y="1976066"/>
            <a:ext cx="1303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US" sz="2800" dirty="0"/>
              <a:t>En EMC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A410A-59F7-02D9-F51D-74D7576BF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662" y="2309281"/>
            <a:ext cx="8547338" cy="17355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29D82CA-0DDB-4012-8145-D894DAEC5A4E}"/>
              </a:ext>
            </a:extLst>
          </p:cNvPr>
          <p:cNvSpPr txBox="1"/>
          <p:nvPr/>
        </p:nvSpPr>
        <p:spPr>
          <a:xfrm>
            <a:off x="2521874" y="2470337"/>
            <a:ext cx="1035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En CE1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F0E2143C-138F-C67A-29DF-F574FD2AA18D}"/>
              </a:ext>
            </a:extLst>
          </p:cNvPr>
          <p:cNvCxnSpPr>
            <a:cxnSpLocks/>
          </p:cNvCxnSpPr>
          <p:nvPr/>
        </p:nvCxnSpPr>
        <p:spPr>
          <a:xfrm>
            <a:off x="5893278" y="2670522"/>
            <a:ext cx="240506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77A72BB6-33AE-B390-2C22-19FEB47E882F}"/>
              </a:ext>
            </a:extLst>
          </p:cNvPr>
          <p:cNvCxnSpPr>
            <a:cxnSpLocks/>
          </p:cNvCxnSpPr>
          <p:nvPr/>
        </p:nvCxnSpPr>
        <p:spPr>
          <a:xfrm>
            <a:off x="9437625" y="3638502"/>
            <a:ext cx="121963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ED00B17B-6400-E1F2-C1A9-28734A2D9D54}"/>
              </a:ext>
            </a:extLst>
          </p:cNvPr>
          <p:cNvSpPr txBox="1"/>
          <p:nvPr/>
        </p:nvSpPr>
        <p:spPr>
          <a:xfrm>
            <a:off x="315686" y="5038678"/>
            <a:ext cx="1063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Au CE2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823A332D-C3E9-4C74-22BA-8258B3502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979" y="4892775"/>
            <a:ext cx="8562463" cy="1066499"/>
          </a:xfrm>
          <a:prstGeom prst="rect">
            <a:avLst/>
          </a:prstGeom>
        </p:spPr>
      </p:pic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F543209B-B495-1BF2-C20F-75A9225B4B9E}"/>
              </a:ext>
            </a:extLst>
          </p:cNvPr>
          <p:cNvCxnSpPr>
            <a:cxnSpLocks/>
          </p:cNvCxnSpPr>
          <p:nvPr/>
        </p:nvCxnSpPr>
        <p:spPr>
          <a:xfrm>
            <a:off x="1484979" y="5609912"/>
            <a:ext cx="332723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0A91D301-BDE9-F957-3A81-3A08B2F372DB}"/>
              </a:ext>
            </a:extLst>
          </p:cNvPr>
          <p:cNvSpPr txBox="1"/>
          <p:nvPr/>
        </p:nvSpPr>
        <p:spPr>
          <a:xfrm>
            <a:off x="3644662" y="1847616"/>
            <a:ext cx="2841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Altérité et sociabilité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7D9B6F2-56B8-AD37-21A0-98548301A4F3}"/>
              </a:ext>
            </a:extLst>
          </p:cNvPr>
          <p:cNvSpPr txBox="1"/>
          <p:nvPr/>
        </p:nvSpPr>
        <p:spPr>
          <a:xfrm>
            <a:off x="1487687" y="4403141"/>
            <a:ext cx="4732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L’engagement pour le bien commun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21DB4EB-E324-051F-89E0-A09B102A7CAC}"/>
              </a:ext>
            </a:extLst>
          </p:cNvPr>
          <p:cNvSpPr txBox="1"/>
          <p:nvPr/>
        </p:nvSpPr>
        <p:spPr>
          <a:xfrm>
            <a:off x="1422192" y="6012779"/>
            <a:ext cx="9409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 </a:t>
            </a:r>
            <a:r>
              <a:rPr lang="fr-FR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photolangage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est un ensemble de photos ou dessins très variés mis à la disposition des stagiaires comme "objet intermédiaire" pour faciliter la parole sur un sujet donné.</a:t>
            </a:r>
            <a:endParaRPr lang="fr-FR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6D6E95CD-FDE3-401D-591D-8C854FDC4418}"/>
              </a:ext>
            </a:extLst>
          </p:cNvPr>
          <p:cNvCxnSpPr>
            <a:cxnSpLocks/>
          </p:cNvCxnSpPr>
          <p:nvPr/>
        </p:nvCxnSpPr>
        <p:spPr>
          <a:xfrm>
            <a:off x="5799973" y="3303450"/>
            <a:ext cx="459941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1457188-0DCC-C243-AC97-3970F36282F3}"/>
              </a:ext>
            </a:extLst>
          </p:cNvPr>
          <p:cNvCxnSpPr>
            <a:cxnSpLocks/>
          </p:cNvCxnSpPr>
          <p:nvPr/>
        </p:nvCxnSpPr>
        <p:spPr>
          <a:xfrm>
            <a:off x="4664749" y="5228666"/>
            <a:ext cx="459941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042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5F70C-8CAF-2F47-83DC-C389835F4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6" y="18255"/>
            <a:ext cx="10763992" cy="1470911"/>
          </a:xfrm>
        </p:spPr>
        <p:txBody>
          <a:bodyPr/>
          <a:lstStyle/>
          <a:p>
            <a:r>
              <a:rPr lang="fr-US" b="1" dirty="0"/>
              <a:t>B) L’éducation aux médias et à l’information : la prescription à l’école primaire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F6A8D9-6404-784B-B2D6-972E456F7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84971" y="1489166"/>
            <a:ext cx="2131423" cy="4351338"/>
          </a:xfrm>
        </p:spPr>
        <p:txBody>
          <a:bodyPr/>
          <a:lstStyle/>
          <a:p>
            <a:pPr marL="0" indent="0">
              <a:buNone/>
            </a:pPr>
            <a:r>
              <a:rPr lang="fr-US" b="1" dirty="0">
                <a:highlight>
                  <a:srgbClr val="FFFF00"/>
                </a:highlight>
              </a:rPr>
              <a:t>En cycle 2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AA36145-7534-514C-BC10-894FA2BD2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5246" y="4842397"/>
            <a:ext cx="7776753" cy="195210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87D3DC7-E9D6-8745-9B11-BE0DE64AC3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49310"/>
            <a:ext cx="7550331" cy="3524850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7A424061-CFDE-7448-AA98-10E45927AB40}"/>
              </a:ext>
            </a:extLst>
          </p:cNvPr>
          <p:cNvCxnSpPr>
            <a:cxnSpLocks/>
          </p:cNvCxnSpPr>
          <p:nvPr/>
        </p:nvCxnSpPr>
        <p:spPr>
          <a:xfrm>
            <a:off x="6096000" y="4632123"/>
            <a:ext cx="127145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A36C332F-AB32-3844-8E62-C006BEC56D29}"/>
              </a:ext>
            </a:extLst>
          </p:cNvPr>
          <p:cNvCxnSpPr>
            <a:cxnSpLocks/>
          </p:cNvCxnSpPr>
          <p:nvPr/>
        </p:nvCxnSpPr>
        <p:spPr>
          <a:xfrm>
            <a:off x="9601200" y="6482694"/>
            <a:ext cx="186581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riangle 16">
            <a:extLst>
              <a:ext uri="{FF2B5EF4-FFF2-40B4-BE49-F238E27FC236}">
                <a16:creationId xmlns:a16="http://schemas.microsoft.com/office/drawing/2014/main" id="{40F8DBB6-4B5D-8942-9F3A-E7A1B925A79C}"/>
              </a:ext>
            </a:extLst>
          </p:cNvPr>
          <p:cNvSpPr/>
          <p:nvPr/>
        </p:nvSpPr>
        <p:spPr>
          <a:xfrm>
            <a:off x="6610350" y="6070963"/>
            <a:ext cx="613410" cy="526027"/>
          </a:xfrm>
          <a:prstGeom prst="triangl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US" dirty="0"/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36BAE6C0-FEB0-2E47-907C-AE2F6C4B1144}"/>
              </a:ext>
            </a:extLst>
          </p:cNvPr>
          <p:cNvSpPr/>
          <p:nvPr/>
        </p:nvSpPr>
        <p:spPr>
          <a:xfrm>
            <a:off x="2131695" y="4316370"/>
            <a:ext cx="613410" cy="526027"/>
          </a:xfrm>
          <a:prstGeom prst="triangl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US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5A61647-9829-2151-1430-F0BDDBBF2CB8}"/>
              </a:ext>
            </a:extLst>
          </p:cNvPr>
          <p:cNvSpPr txBox="1"/>
          <p:nvPr/>
        </p:nvSpPr>
        <p:spPr>
          <a:xfrm>
            <a:off x="7599587" y="3344340"/>
            <a:ext cx="2641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US" sz="2800" dirty="0"/>
              <a:t>En arts visuels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13EC0435-35D5-5D5F-10A1-C1F75AB53606}"/>
              </a:ext>
            </a:extLst>
          </p:cNvPr>
          <p:cNvCxnSpPr>
            <a:cxnSpLocks/>
          </p:cNvCxnSpPr>
          <p:nvPr/>
        </p:nvCxnSpPr>
        <p:spPr>
          <a:xfrm flipV="1">
            <a:off x="4907902" y="4849647"/>
            <a:ext cx="2315858" cy="2451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59E37CB6-82BA-6673-D190-7AB19F73AC2F}"/>
              </a:ext>
            </a:extLst>
          </p:cNvPr>
          <p:cNvCxnSpPr>
            <a:cxnSpLocks/>
          </p:cNvCxnSpPr>
          <p:nvPr/>
        </p:nvCxnSpPr>
        <p:spPr>
          <a:xfrm flipV="1">
            <a:off x="8549950" y="6243410"/>
            <a:ext cx="2315858" cy="2451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672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5F70C-8CAF-2F47-83DC-C389835F4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5" y="18255"/>
            <a:ext cx="10858995" cy="1807370"/>
          </a:xfrm>
        </p:spPr>
        <p:txBody>
          <a:bodyPr/>
          <a:lstStyle/>
          <a:p>
            <a:r>
              <a:rPr lang="fr-US" b="1" dirty="0"/>
              <a:t>B) L’éducation aux médias et à l’information : la prescription à l’école primaire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F6A8D9-6404-784B-B2D6-972E456F7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12627"/>
            <a:ext cx="9993087" cy="536455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fr-US" sz="3200" b="1" dirty="0">
                <a:highlight>
                  <a:srgbClr val="FFFF00"/>
                </a:highlight>
              </a:rPr>
              <a:t>En cycle 3</a:t>
            </a:r>
          </a:p>
          <a:p>
            <a:pPr marL="0" indent="0" algn="just">
              <a:buNone/>
            </a:pPr>
            <a:r>
              <a:rPr lang="fr-US" sz="3200" b="1" dirty="0">
                <a:solidFill>
                  <a:srgbClr val="0432FF"/>
                </a:solidFill>
              </a:rPr>
              <a:t>L’éducation aux médias et à l’information (EMI) </a:t>
            </a:r>
            <a:r>
              <a:rPr lang="fr-US" sz="3200" dirty="0"/>
              <a:t>mise en place depuis le cycle 2 permet de familiariser les élèves avec une </a:t>
            </a:r>
            <a:r>
              <a:rPr lang="fr-US" sz="3200" b="1" dirty="0">
                <a:solidFill>
                  <a:srgbClr val="0432FF"/>
                </a:solidFill>
              </a:rPr>
              <a:t>démarche de questionnement </a:t>
            </a:r>
            <a:r>
              <a:rPr lang="fr-US" sz="3200" dirty="0">
                <a:solidFill>
                  <a:srgbClr val="0432FF"/>
                </a:solidFill>
              </a:rPr>
              <a:t>dans les différents </a:t>
            </a:r>
            <a:r>
              <a:rPr lang="fr-US" sz="3200" b="1" dirty="0">
                <a:solidFill>
                  <a:srgbClr val="0432FF"/>
                </a:solidFill>
              </a:rPr>
              <a:t>champs du savoir</a:t>
            </a:r>
            <a:r>
              <a:rPr lang="fr-US" sz="3200" dirty="0"/>
              <a:t>.</a:t>
            </a:r>
          </a:p>
          <a:p>
            <a:pPr marL="0" indent="0" algn="just">
              <a:buNone/>
            </a:pPr>
            <a:r>
              <a:rPr lang="fr-US" sz="3200" dirty="0"/>
              <a:t>Ils sont conduits à développer </a:t>
            </a:r>
            <a:r>
              <a:rPr lang="fr-US" sz="3200" b="1" dirty="0">
                <a:solidFill>
                  <a:srgbClr val="0432FF"/>
                </a:solidFill>
              </a:rPr>
              <a:t>le sens de l’observation, la curiosité, l’esprit critique</a:t>
            </a:r>
            <a:r>
              <a:rPr lang="fr-US" sz="3200" dirty="0"/>
              <a:t> et, de manière plus générale, l’autonomie de la pensée.</a:t>
            </a:r>
          </a:p>
          <a:p>
            <a:pPr marL="0" indent="0" algn="just">
              <a:buNone/>
            </a:pPr>
            <a:r>
              <a:rPr lang="fr-US" dirty="0"/>
              <a:t>(</a:t>
            </a:r>
            <a:r>
              <a:rPr lang="fr-US" i="1" dirty="0"/>
              <a:t>l’EMI possède une partie spécifique dans le programme de cycle 4</a:t>
            </a:r>
            <a:r>
              <a:rPr lang="fr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4986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5F70C-8CAF-2F47-83DC-C389835F4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6" y="18255"/>
            <a:ext cx="10515600" cy="1403526"/>
          </a:xfrm>
        </p:spPr>
        <p:txBody>
          <a:bodyPr/>
          <a:lstStyle/>
          <a:p>
            <a:r>
              <a:rPr lang="fr-US" b="1" dirty="0"/>
              <a:t>B) L’éducation aux médias et à l’information : la prescription à l’école primaire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F6A8D9-6404-784B-B2D6-972E456F7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7351"/>
            <a:ext cx="10515600" cy="451961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fr-US" sz="3200" b="1" dirty="0">
                <a:highlight>
                  <a:srgbClr val="FFFF00"/>
                </a:highlight>
              </a:rPr>
              <a:t>En cycle 3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A9CD0C8-F4CA-ACCD-11E0-0806E0705C3F}"/>
              </a:ext>
            </a:extLst>
          </p:cNvPr>
          <p:cNvSpPr txBox="1"/>
          <p:nvPr/>
        </p:nvSpPr>
        <p:spPr>
          <a:xfrm>
            <a:off x="838200" y="2248381"/>
            <a:ext cx="1303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US" sz="2800" dirty="0"/>
              <a:t>En EMC</a:t>
            </a: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3F0774CB-9963-7CDE-B193-6F724557C3C5}"/>
              </a:ext>
            </a:extLst>
          </p:cNvPr>
          <p:cNvSpPr/>
          <p:nvPr/>
        </p:nvSpPr>
        <p:spPr>
          <a:xfrm>
            <a:off x="4806725" y="2029488"/>
            <a:ext cx="613410" cy="526027"/>
          </a:xfrm>
          <a:prstGeom prst="triangl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US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0D9E692-6354-B3EB-B84F-1A4651F4EF61}"/>
              </a:ext>
            </a:extLst>
          </p:cNvPr>
          <p:cNvSpPr txBox="1"/>
          <p:nvPr/>
        </p:nvSpPr>
        <p:spPr>
          <a:xfrm>
            <a:off x="4623813" y="1430875"/>
            <a:ext cx="1175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Au CM1</a:t>
            </a: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45EEFD33-2EA8-0DB1-B821-BD3E5EDAED38}"/>
              </a:ext>
            </a:extLst>
          </p:cNvPr>
          <p:cNvSpPr/>
          <p:nvPr/>
        </p:nvSpPr>
        <p:spPr>
          <a:xfrm>
            <a:off x="315686" y="4886477"/>
            <a:ext cx="613410" cy="526027"/>
          </a:xfrm>
          <a:prstGeom prst="triangl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US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FFB4343-815A-BA66-0B67-CBD5DC503344}"/>
              </a:ext>
            </a:extLst>
          </p:cNvPr>
          <p:cNvSpPr txBox="1"/>
          <p:nvPr/>
        </p:nvSpPr>
        <p:spPr>
          <a:xfrm>
            <a:off x="132774" y="4287864"/>
            <a:ext cx="1175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Au CM1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DCDBDA4-7858-81C7-CC05-C82529C09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662" y="1451854"/>
            <a:ext cx="6240370" cy="5216146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33930979-D5E7-C8B3-9084-09BA7C2911C0}"/>
              </a:ext>
            </a:extLst>
          </p:cNvPr>
          <p:cNvCxnSpPr>
            <a:cxnSpLocks/>
          </p:cNvCxnSpPr>
          <p:nvPr/>
        </p:nvCxnSpPr>
        <p:spPr>
          <a:xfrm>
            <a:off x="7039792" y="1730045"/>
            <a:ext cx="295923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E40E30F0-2F26-913C-9958-B9C1423E9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826" y="5551545"/>
            <a:ext cx="6240371" cy="1288199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7BCFA926-8F52-4ECD-1677-859D1F4CCA9C}"/>
              </a:ext>
            </a:extLst>
          </p:cNvPr>
          <p:cNvCxnSpPr>
            <a:cxnSpLocks/>
          </p:cNvCxnSpPr>
          <p:nvPr/>
        </p:nvCxnSpPr>
        <p:spPr>
          <a:xfrm>
            <a:off x="446739" y="7791105"/>
            <a:ext cx="133957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DCCC7277-ACB3-A427-286D-C8AE55D6137E}"/>
              </a:ext>
            </a:extLst>
          </p:cNvPr>
          <p:cNvCxnSpPr>
            <a:cxnSpLocks/>
          </p:cNvCxnSpPr>
          <p:nvPr/>
        </p:nvCxnSpPr>
        <p:spPr>
          <a:xfrm>
            <a:off x="1456310" y="5826455"/>
            <a:ext cx="271192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B7CC628C-D1DC-26FF-2669-2621C8A087AA}"/>
              </a:ext>
            </a:extLst>
          </p:cNvPr>
          <p:cNvCxnSpPr>
            <a:cxnSpLocks/>
          </p:cNvCxnSpPr>
          <p:nvPr/>
        </p:nvCxnSpPr>
        <p:spPr>
          <a:xfrm>
            <a:off x="5937662" y="1970113"/>
            <a:ext cx="510639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AFAE7FB8-5397-B0A8-BE45-D8781406A4F5}"/>
              </a:ext>
            </a:extLst>
          </p:cNvPr>
          <p:cNvCxnSpPr>
            <a:cxnSpLocks/>
          </p:cNvCxnSpPr>
          <p:nvPr/>
        </p:nvCxnSpPr>
        <p:spPr>
          <a:xfrm>
            <a:off x="11353800" y="1730045"/>
            <a:ext cx="65116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02AE6699-C943-8D84-F77B-AE37CC00FD46}"/>
              </a:ext>
            </a:extLst>
          </p:cNvPr>
          <p:cNvSpPr txBox="1"/>
          <p:nvPr/>
        </p:nvSpPr>
        <p:spPr>
          <a:xfrm>
            <a:off x="2853420" y="2599592"/>
            <a:ext cx="3084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Civisme et citoyenneté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28FD6F9-76AD-3126-34AC-11F43AB0CBB8}"/>
              </a:ext>
            </a:extLst>
          </p:cNvPr>
          <p:cNvSpPr txBox="1"/>
          <p:nvPr/>
        </p:nvSpPr>
        <p:spPr>
          <a:xfrm>
            <a:off x="1026291" y="5031209"/>
            <a:ext cx="3136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L’égalité dans la dignité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0A3F3716-943B-8E78-8737-1985BAA67B67}"/>
              </a:ext>
            </a:extLst>
          </p:cNvPr>
          <p:cNvCxnSpPr>
            <a:cxnSpLocks/>
          </p:cNvCxnSpPr>
          <p:nvPr/>
        </p:nvCxnSpPr>
        <p:spPr>
          <a:xfrm>
            <a:off x="10831286" y="3472370"/>
            <a:ext cx="125167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F138D3-65DD-8713-EBC7-F9D46C303724}"/>
              </a:ext>
            </a:extLst>
          </p:cNvPr>
          <p:cNvCxnSpPr>
            <a:cxnSpLocks/>
          </p:cNvCxnSpPr>
          <p:nvPr/>
        </p:nvCxnSpPr>
        <p:spPr>
          <a:xfrm>
            <a:off x="6341809" y="3714668"/>
            <a:ext cx="550429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2F818615-BD1D-128A-3D82-833C729ED4F2}"/>
              </a:ext>
            </a:extLst>
          </p:cNvPr>
          <p:cNvCxnSpPr>
            <a:cxnSpLocks/>
          </p:cNvCxnSpPr>
          <p:nvPr/>
        </p:nvCxnSpPr>
        <p:spPr>
          <a:xfrm>
            <a:off x="6341809" y="3967240"/>
            <a:ext cx="550429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A6FF7150-ED3C-1318-BC70-6AE016C24A9C}"/>
              </a:ext>
            </a:extLst>
          </p:cNvPr>
          <p:cNvCxnSpPr>
            <a:cxnSpLocks/>
          </p:cNvCxnSpPr>
          <p:nvPr/>
        </p:nvCxnSpPr>
        <p:spPr>
          <a:xfrm>
            <a:off x="6341809" y="4458687"/>
            <a:ext cx="389125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33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5F70C-8CAF-2F47-83DC-C389835F4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5" y="-57945"/>
            <a:ext cx="11038113" cy="1569245"/>
          </a:xfrm>
        </p:spPr>
        <p:txBody>
          <a:bodyPr/>
          <a:lstStyle/>
          <a:p>
            <a:r>
              <a:rPr lang="fr-US" b="1" dirty="0"/>
              <a:t>B) L’éducation aux médias et à l’information : la prescription à l’école primaire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F6A8D9-6404-784B-B2D6-972E456F7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29" y="1626918"/>
            <a:ext cx="11038114" cy="427250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fr-US" sz="3200" b="1" dirty="0">
                <a:highlight>
                  <a:srgbClr val="FFFF00"/>
                </a:highlight>
              </a:rPr>
              <a:t>En cycle 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63BDBF1-80D2-7171-D0AE-40F72168B173}"/>
              </a:ext>
            </a:extLst>
          </p:cNvPr>
          <p:cNvSpPr txBox="1"/>
          <p:nvPr/>
        </p:nvSpPr>
        <p:spPr>
          <a:xfrm>
            <a:off x="85107" y="2118929"/>
            <a:ext cx="1303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US" sz="2800" dirty="0"/>
              <a:t>En EMC</a:t>
            </a: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5C5C064A-CE92-BB3B-35F8-9153074C7782}"/>
              </a:ext>
            </a:extLst>
          </p:cNvPr>
          <p:cNvSpPr/>
          <p:nvPr/>
        </p:nvSpPr>
        <p:spPr>
          <a:xfrm>
            <a:off x="261550" y="4658235"/>
            <a:ext cx="613410" cy="526027"/>
          </a:xfrm>
          <a:prstGeom prst="triangl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US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033E953-1841-A68F-BBF4-38BF3F30D7FB}"/>
              </a:ext>
            </a:extLst>
          </p:cNvPr>
          <p:cNvSpPr txBox="1"/>
          <p:nvPr/>
        </p:nvSpPr>
        <p:spPr>
          <a:xfrm>
            <a:off x="78638" y="4059622"/>
            <a:ext cx="1175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Au CM2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16BE7EB-3088-C46D-F1D0-1FE644BD2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135" y="1902324"/>
            <a:ext cx="7505700" cy="2070100"/>
          </a:xfrm>
          <a:prstGeom prst="rect">
            <a:avLst/>
          </a:prstGeom>
        </p:spPr>
      </p:pic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69C636D4-D177-074A-F6BA-F129F83675ED}"/>
              </a:ext>
            </a:extLst>
          </p:cNvPr>
          <p:cNvCxnSpPr>
            <a:cxnSpLocks/>
          </p:cNvCxnSpPr>
          <p:nvPr/>
        </p:nvCxnSpPr>
        <p:spPr>
          <a:xfrm>
            <a:off x="7445830" y="2215913"/>
            <a:ext cx="217675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2D3490A2-17D0-7D85-B65C-A3410E76197D}"/>
              </a:ext>
            </a:extLst>
          </p:cNvPr>
          <p:cNvCxnSpPr>
            <a:cxnSpLocks/>
          </p:cNvCxnSpPr>
          <p:nvPr/>
        </p:nvCxnSpPr>
        <p:spPr>
          <a:xfrm>
            <a:off x="4336474" y="2487066"/>
            <a:ext cx="200495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5E597317-900B-707C-5546-DD9BCA98E416}"/>
              </a:ext>
            </a:extLst>
          </p:cNvPr>
          <p:cNvCxnSpPr>
            <a:cxnSpLocks/>
          </p:cNvCxnSpPr>
          <p:nvPr/>
        </p:nvCxnSpPr>
        <p:spPr>
          <a:xfrm>
            <a:off x="6020791" y="3092708"/>
            <a:ext cx="28975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39B930B9-DDE3-2C3C-6318-308B49FADBCA}"/>
              </a:ext>
            </a:extLst>
          </p:cNvPr>
          <p:cNvCxnSpPr>
            <a:cxnSpLocks/>
          </p:cNvCxnSpPr>
          <p:nvPr/>
        </p:nvCxnSpPr>
        <p:spPr>
          <a:xfrm>
            <a:off x="4778830" y="2783949"/>
            <a:ext cx="298763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riangle 24">
            <a:extLst>
              <a:ext uri="{FF2B5EF4-FFF2-40B4-BE49-F238E27FC236}">
                <a16:creationId xmlns:a16="http://schemas.microsoft.com/office/drawing/2014/main" id="{BFEE9A4A-8854-4DC2-1775-CB08F89B5B48}"/>
              </a:ext>
            </a:extLst>
          </p:cNvPr>
          <p:cNvSpPr/>
          <p:nvPr/>
        </p:nvSpPr>
        <p:spPr>
          <a:xfrm>
            <a:off x="3308141" y="2365118"/>
            <a:ext cx="613410" cy="526027"/>
          </a:xfrm>
          <a:prstGeom prst="triangl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US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BFE88CA-38B2-4EA5-0BD9-A570470D1E00}"/>
              </a:ext>
            </a:extLst>
          </p:cNvPr>
          <p:cNvSpPr txBox="1"/>
          <p:nvPr/>
        </p:nvSpPr>
        <p:spPr>
          <a:xfrm>
            <a:off x="3125229" y="1766505"/>
            <a:ext cx="1175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Au CM2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F46B3C6C-1B0A-BF9C-1235-C60A271DF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114" y="4096298"/>
            <a:ext cx="7505700" cy="2743200"/>
          </a:xfrm>
          <a:prstGeom prst="rect">
            <a:avLst/>
          </a:prstGeom>
        </p:spPr>
      </p:pic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8BFE5210-8B2F-E0DC-F807-8291FDA5ECC3}"/>
              </a:ext>
            </a:extLst>
          </p:cNvPr>
          <p:cNvCxnSpPr>
            <a:cxnSpLocks/>
          </p:cNvCxnSpPr>
          <p:nvPr/>
        </p:nvCxnSpPr>
        <p:spPr>
          <a:xfrm>
            <a:off x="5310513" y="5329028"/>
            <a:ext cx="212568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4FE979AA-6394-6069-DA09-18A6369D2FC4}"/>
              </a:ext>
            </a:extLst>
          </p:cNvPr>
          <p:cNvCxnSpPr>
            <a:cxnSpLocks/>
          </p:cNvCxnSpPr>
          <p:nvPr/>
        </p:nvCxnSpPr>
        <p:spPr>
          <a:xfrm>
            <a:off x="6342307" y="4447960"/>
            <a:ext cx="185032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B7C59DD9-E884-EC20-7E08-FB17212C4988}"/>
              </a:ext>
            </a:extLst>
          </p:cNvPr>
          <p:cNvCxnSpPr>
            <a:cxnSpLocks/>
          </p:cNvCxnSpPr>
          <p:nvPr/>
        </p:nvCxnSpPr>
        <p:spPr>
          <a:xfrm>
            <a:off x="1483320" y="4750599"/>
            <a:ext cx="205777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4B841D04-D4FA-00EB-B0FA-D1654079FD77}"/>
              </a:ext>
            </a:extLst>
          </p:cNvPr>
          <p:cNvCxnSpPr>
            <a:cxnSpLocks/>
          </p:cNvCxnSpPr>
          <p:nvPr/>
        </p:nvCxnSpPr>
        <p:spPr>
          <a:xfrm>
            <a:off x="1699425" y="5030166"/>
            <a:ext cx="158040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F625704A-0B40-BF2B-2DA4-A1B52928E573}"/>
              </a:ext>
            </a:extLst>
          </p:cNvPr>
          <p:cNvSpPr txBox="1"/>
          <p:nvPr/>
        </p:nvSpPr>
        <p:spPr>
          <a:xfrm>
            <a:off x="4275628" y="1423609"/>
            <a:ext cx="4282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Libertés et droits fondamentaux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76DF1433-AA75-1E40-9C0C-64DB267FDE2A}"/>
              </a:ext>
            </a:extLst>
          </p:cNvPr>
          <p:cNvSpPr txBox="1"/>
          <p:nvPr/>
        </p:nvSpPr>
        <p:spPr>
          <a:xfrm>
            <a:off x="8918371" y="6008501"/>
            <a:ext cx="2707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Respecter les droits de tous</a:t>
            </a:r>
          </a:p>
        </p:txBody>
      </p:sp>
    </p:spTree>
    <p:extLst>
      <p:ext uri="{BB962C8B-B14F-4D97-AF65-F5344CB8AC3E}">
        <p14:creationId xmlns:p14="http://schemas.microsoft.com/office/powerpoint/2010/main" val="169440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ED9971F-4121-D291-8D86-D32DC12BE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8923" y="0"/>
            <a:ext cx="7363178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E4BC476-BF8C-95FC-87E9-CE5D28444C4B}"/>
              </a:ext>
            </a:extLst>
          </p:cNvPr>
          <p:cNvSpPr txBox="1"/>
          <p:nvPr/>
        </p:nvSpPr>
        <p:spPr>
          <a:xfrm>
            <a:off x="377831" y="1814919"/>
            <a:ext cx="36290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US" sz="2400" b="1" dirty="0"/>
              <a:t>Esprit critique </a:t>
            </a:r>
            <a:r>
              <a:rPr lang="fr-US" sz="2400" dirty="0"/>
              <a:t>: </a:t>
            </a:r>
          </a:p>
          <a:p>
            <a:pPr algn="just"/>
            <a:r>
              <a:rPr lang="fr-FR" sz="2400" dirty="0">
                <a:solidFill>
                  <a:srgbClr val="040C28"/>
                </a:solidFill>
                <a:latin typeface="Google Sans"/>
              </a:rPr>
              <a:t>attitude intellectuelle qui n’accepte pour vraie aucune information sans l’examiner avec attention et méthode.</a:t>
            </a:r>
            <a:endParaRPr lang="fr-US" sz="2400" dirty="0"/>
          </a:p>
        </p:txBody>
      </p:sp>
    </p:spTree>
    <p:extLst>
      <p:ext uri="{BB962C8B-B14F-4D97-AF65-F5344CB8AC3E}">
        <p14:creationId xmlns:p14="http://schemas.microsoft.com/office/powerpoint/2010/main" val="32906630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5F70C-8CAF-2F47-83DC-C389835F4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6" y="18255"/>
            <a:ext cx="11038114" cy="1367633"/>
          </a:xfrm>
        </p:spPr>
        <p:txBody>
          <a:bodyPr/>
          <a:lstStyle/>
          <a:p>
            <a:r>
              <a:rPr lang="fr-US" b="1" dirty="0"/>
              <a:t>B) L’éducation aux médias et à l’information : la prescription à l’école primaire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F6A8D9-6404-784B-B2D6-972E456F7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5888"/>
            <a:ext cx="11038114" cy="5453857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fr-US" b="1" dirty="0"/>
              <a:t>Le </a:t>
            </a:r>
            <a:r>
              <a:rPr lang="fr-US" b="1" dirty="0">
                <a:highlight>
                  <a:srgbClr val="FFFF00"/>
                </a:highlight>
              </a:rPr>
              <a:t>CLEMI</a:t>
            </a:r>
            <a:r>
              <a:rPr lang="fr-US" b="1" dirty="0"/>
              <a:t> (Centre pour l’Éducation aux Médias et à l’Information) </a:t>
            </a:r>
            <a:r>
              <a:rPr lang="fr-US" dirty="0"/>
              <a:t>(1983)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fr-US" dirty="0">
                <a:sym typeface="Wingdings" pitchFamily="2" charset="2"/>
              </a:rPr>
              <a:t> </a:t>
            </a:r>
            <a:r>
              <a:rPr lang="fr-FR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https://www.clemi.fr</a:t>
            </a:r>
            <a:endParaRPr lang="fr-FR" dirty="0">
              <a:solidFill>
                <a:srgbClr val="FF0000"/>
              </a:solidFill>
            </a:endParaRPr>
          </a:p>
          <a:p>
            <a:pPr marL="0" indent="0">
              <a:lnSpc>
                <a:spcPct val="140000"/>
              </a:lnSpc>
              <a:buNone/>
            </a:pPr>
            <a:r>
              <a:rPr lang="fr-FR" dirty="0"/>
              <a:t>• Des </a:t>
            </a:r>
            <a:r>
              <a:rPr lang="fr-FR" dirty="0">
                <a:solidFill>
                  <a:srgbClr val="0432FF"/>
                </a:solidFill>
              </a:rPr>
              <a:t>ressources vidéos et pédagogiques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fr-FR" dirty="0"/>
              <a:t>• Une </a:t>
            </a:r>
            <a:r>
              <a:rPr lang="fr-FR" dirty="0">
                <a:solidFill>
                  <a:srgbClr val="0432FF"/>
                </a:solidFill>
              </a:rPr>
              <a:t>carte des médias </a:t>
            </a:r>
            <a:r>
              <a:rPr lang="fr-FR" dirty="0"/>
              <a:t>(scolaires) (pour avoir des </a:t>
            </a:r>
            <a:r>
              <a:rPr lang="fr-FR" dirty="0">
                <a:solidFill>
                  <a:srgbClr val="0432FF"/>
                </a:solidFill>
              </a:rPr>
              <a:t>exemples concrets</a:t>
            </a:r>
            <a:r>
              <a:rPr lang="fr-FR" dirty="0"/>
              <a:t>)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fr-FR" dirty="0"/>
              <a:t>• Des </a:t>
            </a:r>
            <a:r>
              <a:rPr lang="fr-FR" dirty="0">
                <a:solidFill>
                  <a:srgbClr val="0432FF"/>
                </a:solidFill>
              </a:rPr>
              <a:t>entrées méthodologiques </a:t>
            </a:r>
            <a:r>
              <a:rPr lang="fr-FR" dirty="0"/>
              <a:t>: créer un journal, créer un blog/un site, créer un Web radio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fr-FR" dirty="0">
                <a:highlight>
                  <a:srgbClr val="FFFF00"/>
                </a:highlight>
              </a:rPr>
              <a:t>La semaine de la presse et des médias </a:t>
            </a:r>
            <a:r>
              <a:rPr lang="fr-FR" dirty="0"/>
              <a:t>(au printemps)</a:t>
            </a:r>
          </a:p>
          <a:p>
            <a:pPr>
              <a:lnSpc>
                <a:spcPct val="140000"/>
              </a:lnSpc>
              <a:buFont typeface="Wingdings" pitchFamily="2" charset="2"/>
              <a:buChar char="à"/>
            </a:pPr>
            <a:r>
              <a:rPr lang="fr-FR" dirty="0">
                <a:solidFill>
                  <a:srgbClr val="FF0000"/>
                </a:solidFill>
                <a:sym typeface="Wingdings" pitchFamily="2" charset="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https://eduscol.education.fr/3484/semaine-de-la-presse-et-des-medias</a:t>
            </a:r>
            <a:endParaRPr lang="fr-FR" dirty="0">
              <a:solidFill>
                <a:srgbClr val="FF0000"/>
              </a:solidFill>
              <a:sym typeface="Wingdings" pitchFamily="2" charset="2"/>
            </a:endParaRPr>
          </a:p>
          <a:p>
            <a:pPr>
              <a:lnSpc>
                <a:spcPct val="140000"/>
              </a:lnSpc>
              <a:buFont typeface="Wingdings" pitchFamily="2" charset="2"/>
              <a:buChar char="à"/>
            </a:pPr>
            <a:r>
              <a:rPr lang="fr-FR" dirty="0">
                <a:solidFill>
                  <a:srgbClr val="FF0000"/>
                </a:solidFill>
                <a:sym typeface="Wingdings" pitchFamily="2" charset="2"/>
                <a:hlinkClick r:id="rId4"/>
              </a:rPr>
              <a:t>https://www.clemi.fr/semaine-presse-medias/</a:t>
            </a:r>
            <a:endParaRPr lang="fr-FR" dirty="0">
              <a:solidFill>
                <a:srgbClr val="FF0000"/>
              </a:solidFill>
              <a:sym typeface="Wingdings" pitchFamily="2" charset="2"/>
            </a:endParaRPr>
          </a:p>
          <a:p>
            <a:pPr>
              <a:lnSpc>
                <a:spcPct val="140000"/>
              </a:lnSpc>
              <a:buFont typeface="Wingdings" pitchFamily="2" charset="2"/>
              <a:buChar char="à"/>
            </a:pPr>
            <a:endParaRPr lang="fr-US" dirty="0"/>
          </a:p>
          <a:p>
            <a:pPr marL="0" indent="0">
              <a:buNone/>
            </a:pPr>
            <a:endParaRPr lang="fr-US" dirty="0"/>
          </a:p>
        </p:txBody>
      </p:sp>
    </p:spTree>
    <p:extLst>
      <p:ext uri="{BB962C8B-B14F-4D97-AF65-F5344CB8AC3E}">
        <p14:creationId xmlns:p14="http://schemas.microsoft.com/office/powerpoint/2010/main" val="357453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F269F4C-F49E-D975-50F0-C1CA82C14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20545" cy="498190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A1FBEFF-73DA-E0EF-F3F8-32A986EF7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1456" y="0"/>
            <a:ext cx="3520546" cy="498190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6E7094D-9871-C3ED-8DA5-3C1E801D4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2028" y="3383671"/>
            <a:ext cx="7120655" cy="347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49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249655A3-2EE4-F646-843F-2CEA750FADFC}"/>
              </a:ext>
            </a:extLst>
          </p:cNvPr>
          <p:cNvSpPr txBox="1"/>
          <p:nvPr/>
        </p:nvSpPr>
        <p:spPr>
          <a:xfrm>
            <a:off x="915127" y="370006"/>
            <a:ext cx="5078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US" sz="2400" dirty="0"/>
              <a:t>Fiche de travail élève</a:t>
            </a:r>
          </a:p>
          <a:p>
            <a:pPr algn="r"/>
            <a:r>
              <a:rPr lang="fr-US" sz="2400" dirty="0"/>
              <a:t>Séance d’histoire sur Clovis (CM1)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0608631-0ACA-4845-A424-54FD54288831}"/>
              </a:ext>
            </a:extLst>
          </p:cNvPr>
          <p:cNvSpPr txBox="1"/>
          <p:nvPr/>
        </p:nvSpPr>
        <p:spPr>
          <a:xfrm>
            <a:off x="144202" y="5728004"/>
            <a:ext cx="119035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US" sz="3200" dirty="0">
                <a:solidFill>
                  <a:srgbClr val="0432FF"/>
                </a:solidFill>
              </a:rPr>
              <a:t>QUESTION : cet extrait d’une fiche de travail élève concerne-t-elle l’éducation aux médias et à l’information (EMI) 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ECD64B0-C14F-D6DD-C863-64ED8FAC0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874" y="8800"/>
            <a:ext cx="6195126" cy="500758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0166C7E-B2C5-D6E8-E532-AC0DB4F62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1003"/>
            <a:ext cx="7110253" cy="452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93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13F2698-8DBA-4F17-1766-44E656499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1103" y="-110950"/>
            <a:ext cx="3090897" cy="386715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6D47143-888D-72A6-9C6A-AD7B23495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379" y="1328270"/>
            <a:ext cx="3305615" cy="409051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BB7A959-0D03-6291-A5A3-BBEC7C86C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639" y="2767490"/>
            <a:ext cx="3326349" cy="409051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AF66F49-F32C-B865-F568-FDFD15CB43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6433" y="0"/>
            <a:ext cx="4427933" cy="584998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ECDB49C-990A-3743-1DFD-8D4FCE7B68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5832" y="1008019"/>
            <a:ext cx="4344670" cy="584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42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5F70C-8CAF-2F47-83DC-C389835F4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71" y="18255"/>
            <a:ext cx="12017829" cy="1325563"/>
          </a:xfrm>
        </p:spPr>
        <p:txBody>
          <a:bodyPr/>
          <a:lstStyle/>
          <a:p>
            <a:r>
              <a:rPr lang="fr-US" b="1" dirty="0"/>
              <a:t>C) Eduquer aux médias (1) : </a:t>
            </a:r>
            <a:br>
              <a:rPr lang="fr-US" b="1" dirty="0"/>
            </a:br>
            <a:r>
              <a:rPr lang="fr-US" b="1" dirty="0"/>
              <a:t>regards sur deux propositions pédagogiques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F6A8D9-6404-784B-B2D6-972E456F7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625600"/>
            <a:ext cx="11010900" cy="4551363"/>
          </a:xfrm>
        </p:spPr>
        <p:txBody>
          <a:bodyPr/>
          <a:lstStyle/>
          <a:p>
            <a:pPr marL="0" indent="0">
              <a:buNone/>
            </a:pPr>
            <a:r>
              <a:rPr lang="fr-US" b="1" dirty="0"/>
              <a:t>1ère Approche dans une classe de CM : séance sur les « fake news »</a:t>
            </a:r>
          </a:p>
          <a:p>
            <a:pPr marL="0" indent="0">
              <a:buNone/>
            </a:pPr>
            <a:endParaRPr lang="fr-US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A72C61B-2EBE-CE4D-8FC0-71B5AD3B2A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56892"/>
            <a:ext cx="2222500" cy="470110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CD22D5A-A34A-F744-9443-AEC0A9886DA4}"/>
              </a:ext>
            </a:extLst>
          </p:cNvPr>
          <p:cNvSpPr txBox="1"/>
          <p:nvPr/>
        </p:nvSpPr>
        <p:spPr>
          <a:xfrm>
            <a:off x="3478492" y="6255871"/>
            <a:ext cx="8764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US" sz="2800" dirty="0">
                <a:solidFill>
                  <a:srgbClr val="0432FF"/>
                </a:solidFill>
                <a:sym typeface="Wingdings" pitchFamily="2" charset="2"/>
              </a:rPr>
              <a:t>QUESTION :  Comment bien s’informer sur l’Internet ?</a:t>
            </a:r>
            <a:endParaRPr lang="fr-US" sz="2800" dirty="0">
              <a:solidFill>
                <a:srgbClr val="0432FF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67E4140-9CFF-F44C-AD59-2AEA9B66F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452" y="2138637"/>
            <a:ext cx="5156200" cy="3437467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557987A1-18EB-5645-94B3-07A501030895}"/>
              </a:ext>
            </a:extLst>
          </p:cNvPr>
          <p:cNvSpPr txBox="1"/>
          <p:nvPr/>
        </p:nvSpPr>
        <p:spPr>
          <a:xfrm>
            <a:off x="3869795" y="5553368"/>
            <a:ext cx="499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US" dirty="0"/>
              <a:t>Août 2016 : annonce de la mort de Donald Trump (3 millions de vues)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F92FCF4-35C7-8F40-99D3-AA32BA8C5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4651" y="2073100"/>
            <a:ext cx="2787703" cy="353060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2FF949-E2B0-F442-8A7A-231404F4005A}"/>
              </a:ext>
            </a:extLst>
          </p:cNvPr>
          <p:cNvSpPr txBox="1"/>
          <p:nvPr/>
        </p:nvSpPr>
        <p:spPr>
          <a:xfrm>
            <a:off x="9193602" y="5553367"/>
            <a:ext cx="2909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US" dirty="0"/>
              <a:t>Donald Trump 45e Président des Etats-Unis (2017-2021)</a:t>
            </a:r>
          </a:p>
        </p:txBody>
      </p:sp>
    </p:spTree>
    <p:extLst>
      <p:ext uri="{BB962C8B-B14F-4D97-AF65-F5344CB8AC3E}">
        <p14:creationId xmlns:p14="http://schemas.microsoft.com/office/powerpoint/2010/main" val="3184000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87A29B-8DBC-8742-A4C7-C7B3E94A9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41" y="82034"/>
            <a:ext cx="7516448" cy="520700"/>
          </a:xfrm>
        </p:spPr>
        <p:txBody>
          <a:bodyPr>
            <a:noAutofit/>
          </a:bodyPr>
          <a:lstStyle/>
          <a:p>
            <a:r>
              <a:rPr lang="fr-FR" sz="2400" b="1" dirty="0"/>
              <a:t>Comment savoir si une information est vraie ou fausse ? </a:t>
            </a:r>
          </a:p>
        </p:txBody>
      </p:sp>
      <p:pic>
        <p:nvPicPr>
          <p:cNvPr id="4" name="Image 3" descr="Une image contenant texte, bouteille, journal, capture d’écran&#10;&#10;Description générée automatiquement">
            <a:extLst>
              <a:ext uri="{FF2B5EF4-FFF2-40B4-BE49-F238E27FC236}">
                <a16:creationId xmlns:a16="http://schemas.microsoft.com/office/drawing/2014/main" id="{36AD6B08-8B14-A347-A417-82C708AD5B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30" y="2401089"/>
            <a:ext cx="5195277" cy="445691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82C2959-E4CD-D342-9F84-5EBFCAFBF1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551" y="0"/>
            <a:ext cx="4824046" cy="642649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6F23DCF-D06C-8E42-9F73-2AAC16C4F14D}"/>
              </a:ext>
            </a:extLst>
          </p:cNvPr>
          <p:cNvSpPr txBox="1"/>
          <p:nvPr/>
        </p:nvSpPr>
        <p:spPr>
          <a:xfrm>
            <a:off x="64241" y="576708"/>
            <a:ext cx="70924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effectLst/>
                <a:latin typeface="HelveticaNeue" panose="02000503000000020004" pitchFamily="2" charset="0"/>
                <a:hlinkClick r:id="rId4"/>
              </a:rPr>
              <a:t>https://www.lumni.fr/video/comment-savoir-si-une-information-est-vraie-ou-fausse</a:t>
            </a:r>
            <a:r>
              <a:rPr lang="fr-FR" dirty="0">
                <a:latin typeface="HelveticaNeue" panose="02000503000000020004" pitchFamily="2" charset="0"/>
              </a:rPr>
              <a:t> </a:t>
            </a:r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C6D1BB-A777-DE47-9E05-86C696CF0078}"/>
              </a:ext>
            </a:extLst>
          </p:cNvPr>
          <p:cNvSpPr txBox="1">
            <a:spLocks/>
          </p:cNvSpPr>
          <p:nvPr/>
        </p:nvSpPr>
        <p:spPr>
          <a:xfrm>
            <a:off x="7143339" y="6337300"/>
            <a:ext cx="5367596" cy="520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/>
              <a:t>Comment repérer des « </a:t>
            </a:r>
            <a:r>
              <a:rPr lang="fr-FR" sz="2400" b="1" dirty="0" err="1"/>
              <a:t>fake</a:t>
            </a:r>
            <a:r>
              <a:rPr lang="fr-FR" sz="2400" b="1" dirty="0"/>
              <a:t> news » ?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2C9E62D-15D1-4B4B-99F8-30562EFC91F5}"/>
              </a:ext>
            </a:extLst>
          </p:cNvPr>
          <p:cNvSpPr txBox="1">
            <a:spLocks/>
          </p:cNvSpPr>
          <p:nvPr/>
        </p:nvSpPr>
        <p:spPr>
          <a:xfrm>
            <a:off x="433830" y="1880389"/>
            <a:ext cx="4824046" cy="520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/>
              <a:t>Comment s’informer avec Internet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42298E3-2681-5978-F02E-3F7AF184484E}"/>
              </a:ext>
            </a:extLst>
          </p:cNvPr>
          <p:cNvSpPr txBox="1"/>
          <p:nvPr/>
        </p:nvSpPr>
        <p:spPr>
          <a:xfrm>
            <a:off x="64241" y="1260084"/>
            <a:ext cx="2485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US" dirty="0"/>
              <a:t>(vidéo 1 jour 1 question)</a:t>
            </a:r>
          </a:p>
        </p:txBody>
      </p:sp>
    </p:spTree>
    <p:extLst>
      <p:ext uri="{BB962C8B-B14F-4D97-AF65-F5344CB8AC3E}">
        <p14:creationId xmlns:p14="http://schemas.microsoft.com/office/powerpoint/2010/main" val="8381611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5F70C-8CAF-2F47-83DC-C389835F4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71" y="18255"/>
            <a:ext cx="12017829" cy="1325563"/>
          </a:xfrm>
        </p:spPr>
        <p:txBody>
          <a:bodyPr/>
          <a:lstStyle/>
          <a:p>
            <a:r>
              <a:rPr lang="fr-US" b="1" dirty="0"/>
              <a:t>C) Eduquer aux médias (1) : </a:t>
            </a:r>
            <a:br>
              <a:rPr lang="fr-US" b="1" dirty="0"/>
            </a:br>
            <a:r>
              <a:rPr lang="fr-US" b="1" dirty="0"/>
              <a:t>regards </a:t>
            </a:r>
            <a:r>
              <a:rPr lang="fr-US" b="1"/>
              <a:t>sur </a:t>
            </a:r>
            <a:r>
              <a:rPr lang="fr-FR" b="1" dirty="0"/>
              <a:t>deux</a:t>
            </a:r>
            <a:r>
              <a:rPr lang="fr-US" b="1"/>
              <a:t> </a:t>
            </a:r>
            <a:r>
              <a:rPr lang="fr-US" b="1" dirty="0"/>
              <a:t>propositions pédagogiques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F6A8D9-6404-784B-B2D6-972E456F7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1" y="1808251"/>
            <a:ext cx="10917576" cy="504974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US" b="1" dirty="0"/>
              <a:t>2ème Approche dans une classe de CM : « Prouve-le ! »</a:t>
            </a:r>
          </a:p>
          <a:p>
            <a:pPr marL="0" indent="0">
              <a:buNone/>
            </a:pPr>
            <a:endParaRPr lang="fr-US" dirty="0"/>
          </a:p>
          <a:p>
            <a:pPr marL="0" indent="0" algn="just">
              <a:buNone/>
            </a:pPr>
            <a:r>
              <a:rPr lang="fr-US" dirty="0"/>
              <a:t>« Prouve-le ! » propose aux élèves de cycle 2 et 3 de </a:t>
            </a:r>
            <a:r>
              <a:rPr lang="fr-US" b="1" dirty="0">
                <a:solidFill>
                  <a:srgbClr val="0432FF"/>
                </a:solidFill>
              </a:rPr>
              <a:t>confirmer (ou non) la véracité d’un couple </a:t>
            </a:r>
            <a:r>
              <a:rPr lang="fr-FR" b="1" dirty="0">
                <a:solidFill>
                  <a:srgbClr val="0432FF"/>
                </a:solidFill>
              </a:rPr>
              <a:t>texte</a:t>
            </a:r>
            <a:r>
              <a:rPr lang="fr-US" b="1" dirty="0">
                <a:solidFill>
                  <a:srgbClr val="0432FF"/>
                </a:solidFill>
              </a:rPr>
              <a:t>/photographie</a:t>
            </a:r>
            <a:r>
              <a:rPr lang="fr-US" dirty="0"/>
              <a:t>.</a:t>
            </a:r>
          </a:p>
          <a:p>
            <a:pPr marL="0" indent="0" algn="just">
              <a:buNone/>
            </a:pPr>
            <a:endParaRPr lang="fr-US" dirty="0"/>
          </a:p>
          <a:p>
            <a:pPr marL="0" indent="0" algn="just">
              <a:buNone/>
            </a:pPr>
            <a:r>
              <a:rPr lang="fr-US" dirty="0"/>
              <a:t>Les élèves doivent </a:t>
            </a:r>
            <a:r>
              <a:rPr lang="fr-US" b="1" dirty="0">
                <a:solidFill>
                  <a:srgbClr val="0432FF"/>
                </a:solidFill>
              </a:rPr>
              <a:t>apporter des éléments de preuve </a:t>
            </a:r>
            <a:r>
              <a:rPr lang="fr-US" dirty="0"/>
              <a:t>(indices visuels, informations, etc.) confirmant ou infirmant l’information initiale.</a:t>
            </a:r>
          </a:p>
          <a:p>
            <a:pPr marL="0" indent="0">
              <a:buNone/>
            </a:pPr>
            <a:endParaRPr lang="fr-US" dirty="0"/>
          </a:p>
          <a:p>
            <a:pPr marL="0" indent="0">
              <a:buNone/>
            </a:pPr>
            <a:r>
              <a:rPr lang="fr-FR" dirty="0">
                <a:hlinkClick r:id="rId2"/>
              </a:rPr>
              <a:t>https://sites.ac-nancy-metz.fr/molomolo/initiative-7/</a:t>
            </a:r>
            <a:endParaRPr lang="fr-FR" dirty="0"/>
          </a:p>
          <a:p>
            <a:pPr marL="0" indent="0">
              <a:buNone/>
            </a:pPr>
            <a:r>
              <a:rPr lang="fr-FR" dirty="0">
                <a:hlinkClick r:id="rId3"/>
              </a:rPr>
              <a:t>https://numerique50.l-educ.fr/prouve-le/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 </a:t>
            </a:r>
          </a:p>
          <a:p>
            <a:pPr marL="0" indent="0">
              <a:buNone/>
            </a:pPr>
            <a:endParaRPr lang="fr-US" dirty="0"/>
          </a:p>
          <a:p>
            <a:pPr marL="0" indent="0">
              <a:buNone/>
            </a:pPr>
            <a:endParaRPr lang="fr-US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CD22D5A-A34A-F744-9443-AEC0A9886DA4}"/>
              </a:ext>
            </a:extLst>
          </p:cNvPr>
          <p:cNvSpPr txBox="1"/>
          <p:nvPr/>
        </p:nvSpPr>
        <p:spPr>
          <a:xfrm>
            <a:off x="5654263" y="6248899"/>
            <a:ext cx="6338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US" sz="2800" b="1" dirty="0">
                <a:solidFill>
                  <a:srgbClr val="0432FF"/>
                </a:solidFill>
                <a:sym typeface="Wingdings" pitchFamily="2" charset="2"/>
              </a:rPr>
              <a:t> L’information est-elle vraie ou fausse ?</a:t>
            </a:r>
            <a:endParaRPr lang="fr-US" sz="2800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4586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7D23EEA-5988-4543-AF79-EDF9ECCF6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035" y="0"/>
            <a:ext cx="9371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016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737108-F04B-F649-B649-E152D5188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663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fr-US" b="1" dirty="0"/>
              <a:t>QUESTIONS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F75477-BC92-1043-B20D-D8BC9FFF7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50" y="686534"/>
            <a:ext cx="11772900" cy="604080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b="1" dirty="0">
                <a:solidFill>
                  <a:srgbClr val="0432FF"/>
                </a:solidFill>
              </a:rPr>
              <a:t>Pour chacune des deux approches </a:t>
            </a:r>
            <a:r>
              <a:rPr lang="fr-FR" b="1" dirty="0"/>
              <a:t>:</a:t>
            </a:r>
            <a:endParaRPr lang="fr-US" b="1" dirty="0"/>
          </a:p>
          <a:p>
            <a:pPr marL="0" indent="0">
              <a:buNone/>
            </a:pPr>
            <a:r>
              <a:rPr lang="fr-FR" b="1" dirty="0"/>
              <a:t> </a:t>
            </a:r>
            <a:endParaRPr lang="fr-US" b="1" dirty="0"/>
          </a:p>
          <a:p>
            <a:pPr marL="0" indent="0">
              <a:buNone/>
            </a:pPr>
            <a:r>
              <a:rPr lang="fr-FR" b="1" dirty="0"/>
              <a:t>1°) Répondez à la demande faite aux élèves (comme si vous étiez des élèves de CM).</a:t>
            </a:r>
            <a:endParaRPr lang="fr-US" b="1" dirty="0"/>
          </a:p>
          <a:p>
            <a:pPr marL="0" indent="0">
              <a:buNone/>
            </a:pPr>
            <a:r>
              <a:rPr lang="fr-FR" b="1" dirty="0"/>
              <a:t> </a:t>
            </a:r>
            <a:endParaRPr lang="fr-US" b="1" dirty="0"/>
          </a:p>
          <a:p>
            <a:pPr marL="0" indent="0">
              <a:buNone/>
            </a:pPr>
            <a:r>
              <a:rPr lang="fr-FR" b="1" dirty="0"/>
              <a:t>2°) Quelles compétences sont travaillées chez les élèves ?</a:t>
            </a:r>
            <a:endParaRPr lang="fr-US" b="1" dirty="0"/>
          </a:p>
          <a:p>
            <a:pPr marL="0" indent="0">
              <a:buNone/>
            </a:pPr>
            <a:r>
              <a:rPr lang="fr-FR" b="1" dirty="0"/>
              <a:t> </a:t>
            </a:r>
            <a:endParaRPr lang="fr-US" b="1" dirty="0"/>
          </a:p>
          <a:p>
            <a:pPr marL="0" indent="0">
              <a:buNone/>
            </a:pPr>
            <a:r>
              <a:rPr lang="fr-FR" b="1" dirty="0"/>
              <a:t>3°) En quoi l’activité proposée concerne-t-elle l’éducation aux médias et à l’information (EMI) ?</a:t>
            </a:r>
            <a:endParaRPr lang="fr-US" b="1" dirty="0"/>
          </a:p>
          <a:p>
            <a:pPr marL="0" indent="0">
              <a:buNone/>
            </a:pPr>
            <a:r>
              <a:rPr lang="fr-FR" b="1" dirty="0"/>
              <a:t> </a:t>
            </a:r>
            <a:endParaRPr lang="fr-US" b="1" dirty="0"/>
          </a:p>
          <a:p>
            <a:pPr marL="0" indent="0">
              <a:buNone/>
            </a:pPr>
            <a:r>
              <a:rPr lang="fr-FR" b="1" dirty="0"/>
              <a:t>4°)  Caractérisez la démarche adoptée.</a:t>
            </a:r>
            <a:endParaRPr lang="fr-US" b="1" dirty="0"/>
          </a:p>
          <a:p>
            <a:pPr marL="0" indent="0">
              <a:buNone/>
            </a:pPr>
            <a:endParaRPr lang="fr-US" b="1" dirty="0"/>
          </a:p>
          <a:p>
            <a:pPr marL="0" indent="0">
              <a:buNone/>
            </a:pPr>
            <a:r>
              <a:rPr lang="fr-FR" b="1" dirty="0">
                <a:solidFill>
                  <a:srgbClr val="7030A0"/>
                </a:solidFill>
                <a:sym typeface="Wingdings" pitchFamily="2" charset="2"/>
              </a:rPr>
              <a:t> </a:t>
            </a:r>
            <a:r>
              <a:rPr lang="fr-FR" b="1" dirty="0">
                <a:solidFill>
                  <a:srgbClr val="7030A0"/>
                </a:solidFill>
              </a:rPr>
              <a:t>Comparez les deux approches (forces et faiblesses). Laquelle correspond le mieux à l’EMI (EMC) ?</a:t>
            </a:r>
            <a:endParaRPr lang="fr-US" b="1" dirty="0">
              <a:solidFill>
                <a:srgbClr val="7030A0"/>
              </a:solidFill>
            </a:endParaRPr>
          </a:p>
          <a:p>
            <a:endParaRPr lang="fr-US" dirty="0"/>
          </a:p>
        </p:txBody>
      </p:sp>
    </p:spTree>
    <p:extLst>
      <p:ext uri="{BB962C8B-B14F-4D97-AF65-F5344CB8AC3E}">
        <p14:creationId xmlns:p14="http://schemas.microsoft.com/office/powerpoint/2010/main" val="36082115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80D9C37-209F-CDC8-DCD4-90E603FF4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1399" y="2400300"/>
            <a:ext cx="6890600" cy="44577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601482B-368F-E833-CBBF-C8FC3BF32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261548" cy="508334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374E545-36B3-3CBE-EE2E-8345CE11879C}"/>
              </a:ext>
            </a:extLst>
          </p:cNvPr>
          <p:cNvSpPr txBox="1"/>
          <p:nvPr/>
        </p:nvSpPr>
        <p:spPr>
          <a:xfrm>
            <a:off x="4769935" y="0"/>
            <a:ext cx="3824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fr-US" dirty="0"/>
              <a:t>Modèle à dominante transmissive</a:t>
            </a:r>
          </a:p>
          <a:p>
            <a:pPr lvl="1"/>
            <a:endParaRPr lang="fr-US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21CD26F-2DBF-F100-9852-5AB96163069F}"/>
              </a:ext>
            </a:extLst>
          </p:cNvPr>
          <p:cNvSpPr txBox="1"/>
          <p:nvPr/>
        </p:nvSpPr>
        <p:spPr>
          <a:xfrm>
            <a:off x="867425" y="6455905"/>
            <a:ext cx="4129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US" dirty="0"/>
              <a:t>Modèle où le faire précède la théorisation</a:t>
            </a:r>
          </a:p>
        </p:txBody>
      </p:sp>
    </p:spTree>
    <p:extLst>
      <p:ext uri="{BB962C8B-B14F-4D97-AF65-F5344CB8AC3E}">
        <p14:creationId xmlns:p14="http://schemas.microsoft.com/office/powerpoint/2010/main" val="39026156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E296EC-FC04-5546-ABF7-6BA8B60EA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US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5CCF98D-24BB-B843-8E97-9F9AF5382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94083"/>
            <a:ext cx="5956300" cy="301625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BADD348-DA50-8B40-967C-76DE879A7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6668"/>
            <a:ext cx="5489573" cy="387741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ED2EC35-7389-0942-B3A6-75FEAB6136DA}"/>
              </a:ext>
            </a:extLst>
          </p:cNvPr>
          <p:cNvSpPr txBox="1"/>
          <p:nvPr/>
        </p:nvSpPr>
        <p:spPr>
          <a:xfrm>
            <a:off x="1691473" y="3893060"/>
            <a:ext cx="559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US" sz="2400" dirty="0"/>
              <a:t>Autres exemples d’énigmes « Prouvez-le ! »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0F84A9A-978C-95D4-9C53-BD74C153CD9B}"/>
              </a:ext>
            </a:extLst>
          </p:cNvPr>
          <p:cNvSpPr txBox="1"/>
          <p:nvPr/>
        </p:nvSpPr>
        <p:spPr>
          <a:xfrm>
            <a:off x="6360485" y="6172197"/>
            <a:ext cx="4619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linkClick r:id="rId4"/>
              </a:rPr>
              <a:t>https://www.site.ac-aix-marseille.fr/circo-laciotat/spip/VRAI-ou-FAUX-PROUVE-LE.html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208E2D9-4360-B333-333E-F3750F571EA5}"/>
              </a:ext>
            </a:extLst>
          </p:cNvPr>
          <p:cNvSpPr txBox="1"/>
          <p:nvPr/>
        </p:nvSpPr>
        <p:spPr>
          <a:xfrm>
            <a:off x="6359855" y="5710532"/>
            <a:ext cx="1452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US" sz="2400" dirty="0"/>
              <a:t>Descriptif </a:t>
            </a:r>
          </a:p>
        </p:txBody>
      </p:sp>
      <p:pic>
        <p:nvPicPr>
          <p:cNvPr id="17" name="Espace réservé du contenu 16">
            <a:extLst>
              <a:ext uri="{FF2B5EF4-FFF2-40B4-BE49-F238E27FC236}">
                <a16:creationId xmlns:a16="http://schemas.microsoft.com/office/drawing/2014/main" id="{3A846802-3F5E-A653-3677-0C88DD76D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284735" y="4410"/>
            <a:ext cx="4907264" cy="5706122"/>
          </a:xfrm>
        </p:spPr>
      </p:pic>
    </p:spTree>
    <p:extLst>
      <p:ext uri="{BB962C8B-B14F-4D97-AF65-F5344CB8AC3E}">
        <p14:creationId xmlns:p14="http://schemas.microsoft.com/office/powerpoint/2010/main" val="9020706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E9E2084-C024-17C1-E578-7A6A1DA073E0}"/>
              </a:ext>
            </a:extLst>
          </p:cNvPr>
          <p:cNvSpPr txBox="1"/>
          <p:nvPr/>
        </p:nvSpPr>
        <p:spPr>
          <a:xfrm>
            <a:off x="289367" y="138896"/>
            <a:ext cx="2454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432FF"/>
                </a:solidFill>
              </a:rPr>
              <a:t>3</a:t>
            </a:r>
            <a:r>
              <a:rPr lang="fr-FR" sz="2800" b="1" baseline="30000" dirty="0">
                <a:solidFill>
                  <a:srgbClr val="0432FF"/>
                </a:solidFill>
              </a:rPr>
              <a:t>ème</a:t>
            </a:r>
            <a:r>
              <a:rPr lang="fr-FR" sz="2800" b="1" dirty="0">
                <a:solidFill>
                  <a:srgbClr val="0432FF"/>
                </a:solidFill>
              </a:rPr>
              <a:t> exemple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19DB96-82CF-8575-E912-D1EF82989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752" y="0"/>
            <a:ext cx="5019166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3B895FD-5228-4939-F3E4-D8CE50F8C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918" y="2141316"/>
            <a:ext cx="4429081" cy="471668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637F78E-8D61-9C3D-3CCC-6ABC5D1E7458}"/>
              </a:ext>
            </a:extLst>
          </p:cNvPr>
          <p:cNvSpPr txBox="1"/>
          <p:nvPr/>
        </p:nvSpPr>
        <p:spPr>
          <a:xfrm>
            <a:off x="1" y="1859339"/>
            <a:ext cx="27437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b="0" i="0" u="sng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Déroulement de la séance</a:t>
            </a:r>
          </a:p>
          <a:p>
            <a:pPr algn="l"/>
            <a:r>
              <a:rPr lang="fr-FR" b="0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- Visionnage d’une vidéo</a:t>
            </a:r>
          </a:p>
          <a:p>
            <a:pPr algn="l"/>
            <a:r>
              <a:rPr lang="fr-FR" b="0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- Travail sur le document + correction </a:t>
            </a:r>
          </a:p>
          <a:p>
            <a:pPr algn="l"/>
            <a:r>
              <a:rPr lang="fr-FR" b="0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- visionnage de la fin de la vidéo </a:t>
            </a:r>
          </a:p>
          <a:p>
            <a:pPr algn="l"/>
            <a:r>
              <a:rPr lang="fr-FR" b="0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- Co-construction d’une trace écrite sur la façon de s’informer</a:t>
            </a:r>
          </a:p>
        </p:txBody>
      </p:sp>
    </p:spTree>
    <p:extLst>
      <p:ext uri="{BB962C8B-B14F-4D97-AF65-F5344CB8AC3E}">
        <p14:creationId xmlns:p14="http://schemas.microsoft.com/office/powerpoint/2010/main" val="42653091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5F70C-8CAF-2F47-83DC-C389835F4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71" y="18255"/>
            <a:ext cx="12017829" cy="1325563"/>
          </a:xfrm>
        </p:spPr>
        <p:txBody>
          <a:bodyPr/>
          <a:lstStyle/>
          <a:p>
            <a:r>
              <a:rPr lang="fr-US" b="1" dirty="0"/>
              <a:t>C) Eduquer aux médias (2) : </a:t>
            </a:r>
            <a:br>
              <a:rPr lang="fr-US" b="1" dirty="0"/>
            </a:br>
            <a:r>
              <a:rPr lang="fr-US" b="1" dirty="0"/>
              <a:t>élaboration d’un projet de médiatisation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F6A8D9-6404-784B-B2D6-972E456F7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081" y="1343818"/>
            <a:ext cx="10891838" cy="5360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US" u="sng" dirty="0"/>
              <a:t>Chaque atelier d’une </a:t>
            </a:r>
            <a:r>
              <a:rPr lang="fr-US" u="sng" dirty="0">
                <a:highlight>
                  <a:srgbClr val="FFFF00"/>
                </a:highlight>
              </a:rPr>
              <a:t>collection de photographies sur les normaliens (élèves-maîtres) de l’EN de Châteauroux en 1899</a:t>
            </a:r>
            <a:r>
              <a:rPr lang="fr-US" dirty="0"/>
              <a:t> ainsi que d’informations sur le contexte de la formation à l’époque (photocopies dans le dossier).</a:t>
            </a:r>
            <a:endParaRPr lang="fr-US" b="1" dirty="0"/>
          </a:p>
          <a:p>
            <a:pPr marL="0" indent="0">
              <a:buNone/>
            </a:pPr>
            <a:r>
              <a:rPr lang="fr-US" b="1" dirty="0">
                <a:solidFill>
                  <a:srgbClr val="7030A0"/>
                </a:solidFill>
              </a:rPr>
              <a:t>QUESTIONS</a:t>
            </a:r>
          </a:p>
          <a:p>
            <a:pPr marL="0" indent="0" algn="just">
              <a:buNone/>
            </a:pPr>
            <a:r>
              <a:rPr lang="fr-US" b="1" dirty="0">
                <a:solidFill>
                  <a:srgbClr val="0432FF"/>
                </a:solidFill>
              </a:rPr>
              <a:t>Comment médiatiser ces documents pour tenir un propos sur l’éducation, la formation des enseignants et ses enjeux ?</a:t>
            </a:r>
          </a:p>
          <a:p>
            <a:pPr marL="0" indent="0" algn="just">
              <a:buNone/>
            </a:pPr>
            <a:r>
              <a:rPr lang="fr-FR" b="1" dirty="0">
                <a:solidFill>
                  <a:srgbClr val="0432FF"/>
                </a:solidFill>
              </a:rPr>
              <a:t>E</a:t>
            </a:r>
            <a:r>
              <a:rPr lang="fr-US" b="1" dirty="0">
                <a:solidFill>
                  <a:srgbClr val="0432FF"/>
                </a:solidFill>
              </a:rPr>
              <a:t>x : comment envisager une campagne sur le métier d’enseignant et la formation associée ?</a:t>
            </a:r>
          </a:p>
          <a:p>
            <a:pPr marL="0" indent="0">
              <a:buNone/>
            </a:pPr>
            <a:r>
              <a:rPr lang="fr-FR" b="1" dirty="0">
                <a:solidFill>
                  <a:srgbClr val="0432FF"/>
                </a:solidFill>
              </a:rPr>
              <a:t>E</a:t>
            </a:r>
            <a:r>
              <a:rPr lang="fr-US" b="1" dirty="0">
                <a:solidFill>
                  <a:srgbClr val="0432FF"/>
                </a:solidFill>
              </a:rPr>
              <a:t>x : comment exploiter avec des élèves, des étudiants, des adultes en général ces documents via un média ?</a:t>
            </a:r>
            <a:endParaRPr lang="fr-US" b="1" dirty="0"/>
          </a:p>
          <a:p>
            <a:pPr marL="0" indent="0">
              <a:buNone/>
            </a:pPr>
            <a:r>
              <a:rPr lang="fr-US" b="1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fr-US" b="1" dirty="0">
                <a:solidFill>
                  <a:srgbClr val="FF0000"/>
                </a:solidFill>
              </a:rPr>
              <a:t>Elaborez un projet de médiatisation </a:t>
            </a:r>
            <a:r>
              <a:rPr lang="fr-US" dirty="0"/>
              <a:t>(média choisi, modalités, public visé…)</a:t>
            </a:r>
          </a:p>
        </p:txBody>
      </p:sp>
    </p:spTree>
    <p:extLst>
      <p:ext uri="{BB962C8B-B14F-4D97-AF65-F5344CB8AC3E}">
        <p14:creationId xmlns:p14="http://schemas.microsoft.com/office/powerpoint/2010/main" val="3191854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87A642-C426-054A-BEC6-169229630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68939"/>
          </a:xfrm>
        </p:spPr>
        <p:txBody>
          <a:bodyPr/>
          <a:lstStyle/>
          <a:p>
            <a:r>
              <a:rPr lang="fr-US" b="1" dirty="0"/>
              <a:t>Plan du TD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30FE99-00F4-E343-8236-E31B99D05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68939"/>
            <a:ext cx="10923740" cy="5782590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arenR"/>
            </a:pPr>
            <a:r>
              <a:rPr lang="fr-US" dirty="0">
                <a:solidFill>
                  <a:srgbClr val="0432FF"/>
                </a:solidFill>
              </a:rPr>
              <a:t>À la recherche de l’éducation aux médias (EMI)</a:t>
            </a:r>
          </a:p>
          <a:p>
            <a:pPr marL="0" indent="0" algn="r">
              <a:buNone/>
            </a:pPr>
            <a:r>
              <a:rPr lang="fr-FR" dirty="0"/>
              <a:t>3</a:t>
            </a:r>
            <a:r>
              <a:rPr lang="fr-US" dirty="0"/>
              <a:t>0 min</a:t>
            </a:r>
          </a:p>
          <a:p>
            <a:pPr marL="0" indent="0">
              <a:buNone/>
            </a:pPr>
            <a:r>
              <a:rPr lang="fr-US" dirty="0"/>
              <a:t>2) Médias / éducation aux médias et à l’information</a:t>
            </a:r>
            <a:r>
              <a:rPr lang="fr-FR" dirty="0"/>
              <a:t> (EMI)</a:t>
            </a:r>
            <a:r>
              <a:rPr lang="fr-US" dirty="0"/>
              <a:t> : </a:t>
            </a:r>
            <a:r>
              <a:rPr lang="fr-US" dirty="0">
                <a:solidFill>
                  <a:srgbClr val="0432FF"/>
                </a:solidFill>
              </a:rPr>
              <a:t>programmes</a:t>
            </a:r>
          </a:p>
          <a:p>
            <a:pPr marL="0" indent="0" algn="r">
              <a:buNone/>
            </a:pPr>
            <a:r>
              <a:rPr lang="fr-US" dirty="0"/>
              <a:t>30 min</a:t>
            </a:r>
          </a:p>
          <a:p>
            <a:pPr marL="0" indent="0">
              <a:buNone/>
            </a:pPr>
            <a:r>
              <a:rPr lang="fr-US" dirty="0"/>
              <a:t>3) </a:t>
            </a:r>
            <a:r>
              <a:rPr lang="fr-US" dirty="0">
                <a:solidFill>
                  <a:srgbClr val="0432FF"/>
                </a:solidFill>
              </a:rPr>
              <a:t>Éduquer aux médias (1) : regard sur trois propositions d’enseignement-apprentissage liés à l’EMI</a:t>
            </a:r>
          </a:p>
          <a:p>
            <a:pPr marL="0" indent="0" algn="r">
              <a:buNone/>
            </a:pPr>
            <a:r>
              <a:rPr lang="fr-US" dirty="0"/>
              <a:t>45 min</a:t>
            </a:r>
          </a:p>
          <a:p>
            <a:pPr marL="0" indent="0">
              <a:buNone/>
            </a:pPr>
            <a:r>
              <a:rPr lang="fr-US" dirty="0"/>
              <a:t>4) </a:t>
            </a:r>
            <a:r>
              <a:rPr lang="fr-US" i="1" dirty="0"/>
              <a:t>Éduquer aux médias (2) : </a:t>
            </a:r>
          </a:p>
          <a:p>
            <a:pPr marL="0" indent="0">
              <a:buNone/>
            </a:pPr>
            <a:r>
              <a:rPr lang="fr-US" i="1" dirty="0"/>
              <a:t>élaboration d’un projet de médiatisation </a:t>
            </a:r>
          </a:p>
          <a:p>
            <a:pPr marL="0" indent="0">
              <a:buNone/>
            </a:pPr>
            <a:r>
              <a:rPr lang="fr-US" i="1" dirty="0"/>
              <a:t>ou </a:t>
            </a:r>
          </a:p>
          <a:p>
            <a:pPr marL="0" indent="0">
              <a:buNone/>
            </a:pPr>
            <a:r>
              <a:rPr lang="fr-US" i="1" dirty="0"/>
              <a:t>exercice Prouvez-Le</a:t>
            </a:r>
          </a:p>
          <a:p>
            <a:pPr marL="0" indent="0" algn="r">
              <a:buNone/>
            </a:pPr>
            <a:r>
              <a:rPr lang="fr-FR" dirty="0"/>
              <a:t>15 </a:t>
            </a:r>
            <a:r>
              <a:rPr lang="fr-US" dirty="0"/>
              <a:t>min</a:t>
            </a:r>
          </a:p>
        </p:txBody>
      </p:sp>
    </p:spTree>
    <p:extLst>
      <p:ext uri="{BB962C8B-B14F-4D97-AF65-F5344CB8AC3E}">
        <p14:creationId xmlns:p14="http://schemas.microsoft.com/office/powerpoint/2010/main" val="1892377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5F70C-8CAF-2F47-83DC-C389835F4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62743"/>
          </a:xfrm>
        </p:spPr>
        <p:txBody>
          <a:bodyPr>
            <a:normAutofit/>
          </a:bodyPr>
          <a:lstStyle/>
          <a:p>
            <a:r>
              <a:rPr lang="fr-US" b="1" dirty="0"/>
              <a:t>A) À la recherche de l’EMI </a:t>
            </a:r>
            <a:br>
              <a:rPr lang="fr-US" b="1" dirty="0"/>
            </a:br>
            <a:r>
              <a:rPr lang="fr-US" sz="2800" b="1" dirty="0"/>
              <a:t>(éducation aux médias et à l’information)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F6A8D9-6404-784B-B2D6-972E456F7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485" y="1304146"/>
            <a:ext cx="11352617" cy="555385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fr-US" u="sng" dirty="0">
                <a:solidFill>
                  <a:srgbClr val="FF0000"/>
                </a:solidFill>
              </a:rPr>
              <a:t>TRAVAIL EN BINÔME</a:t>
            </a:r>
            <a:endParaRPr lang="fr-US" u="sng" dirty="0"/>
          </a:p>
          <a:p>
            <a:pPr marL="0" indent="0" algn="just">
              <a:buNone/>
            </a:pPr>
            <a:r>
              <a:rPr lang="fr-US" b="1" dirty="0">
                <a:solidFill>
                  <a:srgbClr val="0432FF"/>
                </a:solidFill>
              </a:rPr>
              <a:t>Que recouvre l’appellation « l’éducation aux médias et à l’information  » ?</a:t>
            </a:r>
          </a:p>
          <a:p>
            <a:pPr marL="0" indent="0" algn="just">
              <a:buNone/>
            </a:pPr>
            <a:r>
              <a:rPr lang="fr-US" u="sng" dirty="0"/>
              <a:t>Questions</a:t>
            </a:r>
            <a:r>
              <a:rPr lang="fr-US" dirty="0"/>
              <a:t> : </a:t>
            </a:r>
          </a:p>
          <a:p>
            <a:pPr marL="0" indent="0" algn="just">
              <a:buNone/>
            </a:pPr>
            <a:r>
              <a:rPr lang="fr-US" dirty="0"/>
              <a:t>1) Qui est concerné par l’EMI ?</a:t>
            </a:r>
          </a:p>
          <a:p>
            <a:pPr marL="0" indent="0" algn="just">
              <a:buNone/>
            </a:pPr>
            <a:r>
              <a:rPr lang="fr-US" dirty="0"/>
              <a:t>2) Est-ce une discipline ?</a:t>
            </a:r>
          </a:p>
          <a:p>
            <a:pPr marL="0" indent="0" algn="just">
              <a:buNone/>
            </a:pPr>
            <a:r>
              <a:rPr lang="fr-US" dirty="0"/>
              <a:t>3) Quels sont les quatre volets (axes) de l’EMI ?</a:t>
            </a:r>
          </a:p>
          <a:p>
            <a:pPr marL="0" indent="0" algn="just">
              <a:buNone/>
            </a:pPr>
            <a:r>
              <a:rPr lang="fr-US" dirty="0"/>
              <a:t>4) Quels champs disciplinaires peuvent être associés à l’EMI ?</a:t>
            </a:r>
          </a:p>
          <a:p>
            <a:pPr marL="0" indent="0" algn="just">
              <a:buNone/>
            </a:pPr>
            <a:r>
              <a:rPr lang="fr-US" dirty="0"/>
              <a:t>5) Quels sont les points d’appui fournis aux enseignants pour développer l’EMI dans leur classe ou leur école ?</a:t>
            </a:r>
          </a:p>
          <a:p>
            <a:pPr marL="0" indent="0">
              <a:buNone/>
            </a:pPr>
            <a:r>
              <a:rPr lang="fr-US" u="sng" dirty="0">
                <a:solidFill>
                  <a:srgbClr val="7030A0"/>
                </a:solidFill>
              </a:rPr>
              <a:t>DOCUMENTATION</a:t>
            </a:r>
            <a:r>
              <a:rPr lang="fr-US" dirty="0">
                <a:solidFill>
                  <a:srgbClr val="7030A0"/>
                </a:solidFill>
              </a:rPr>
              <a:t> : doc</a:t>
            </a:r>
            <a:r>
              <a:rPr lang="fr-FR" dirty="0">
                <a:solidFill>
                  <a:srgbClr val="7030A0"/>
                </a:solidFill>
              </a:rPr>
              <a:t>.</a:t>
            </a:r>
            <a:r>
              <a:rPr lang="fr-US" dirty="0">
                <a:solidFill>
                  <a:srgbClr val="7030A0"/>
                </a:solidFill>
              </a:rPr>
              <a:t> EDUSCOL</a:t>
            </a:r>
            <a:r>
              <a:rPr lang="fr-FR" dirty="0">
                <a:solidFill>
                  <a:srgbClr val="7030A0"/>
                </a:solidFill>
              </a:rPr>
              <a:t>, </a:t>
            </a:r>
            <a:r>
              <a:rPr lang="fr-US" dirty="0">
                <a:solidFill>
                  <a:srgbClr val="7030A0"/>
                </a:solidFill>
              </a:rPr>
              <a:t>circulaire du 24 janvier 2022</a:t>
            </a:r>
            <a:r>
              <a:rPr lang="fr-FR" dirty="0">
                <a:solidFill>
                  <a:srgbClr val="7030A0"/>
                </a:solidFill>
              </a:rPr>
              <a:t>, prog. 2024</a:t>
            </a:r>
          </a:p>
          <a:p>
            <a:pPr marL="0" indent="0">
              <a:buNone/>
            </a:pPr>
            <a:r>
              <a:rPr lang="fr-US" dirty="0">
                <a:solidFill>
                  <a:srgbClr val="7030A0"/>
                </a:solidFill>
                <a:hlinkClick r:id="rId2"/>
              </a:rPr>
              <a:t>https://eduscol.education.fr/1531/education-aux-medias-et-l-information#actions-educatives-EMI</a:t>
            </a:r>
            <a:endParaRPr lang="fr-FR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fr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451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5F70C-8CAF-2F47-83DC-C389835F4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6" y="18255"/>
            <a:ext cx="10780404" cy="1807370"/>
          </a:xfrm>
        </p:spPr>
        <p:txBody>
          <a:bodyPr/>
          <a:lstStyle/>
          <a:p>
            <a:r>
              <a:rPr lang="fr-US" b="1" dirty="0"/>
              <a:t>B) L’éducation aux médias et à l’information : la prescription à l’école primaire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F6A8D9-6404-784B-B2D6-972E456F7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6075"/>
            <a:ext cx="10515600" cy="4689475"/>
          </a:xfrm>
        </p:spPr>
        <p:txBody>
          <a:bodyPr>
            <a:normAutofit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fr-US" b="1" u="sng" dirty="0"/>
              <a:t>Qu’est-ce que les médias ?</a:t>
            </a:r>
          </a:p>
          <a:p>
            <a:pPr marL="0" indent="0" algn="just">
              <a:lnSpc>
                <a:spcPct val="140000"/>
              </a:lnSpc>
              <a:buNone/>
            </a:pPr>
            <a:r>
              <a:rPr lang="fr-FR" dirty="0"/>
              <a:t>L</a:t>
            </a:r>
            <a:r>
              <a:rPr lang="fr-US" dirty="0"/>
              <a:t>es </a:t>
            </a:r>
            <a:r>
              <a:rPr lang="fr-US" b="1" dirty="0">
                <a:solidFill>
                  <a:srgbClr val="7030A0"/>
                </a:solidFill>
              </a:rPr>
              <a:t>moyens d’information, de communication</a:t>
            </a:r>
            <a:r>
              <a:rPr lang="fr-US" dirty="0"/>
              <a:t>, de divertissement, d’enseignement, d’influence, donc  :</a:t>
            </a:r>
          </a:p>
          <a:p>
            <a:pPr marL="0" indent="0" algn="just">
              <a:lnSpc>
                <a:spcPct val="140000"/>
              </a:lnSpc>
              <a:buNone/>
            </a:pPr>
            <a:r>
              <a:rPr lang="fr-US" dirty="0"/>
              <a:t>1) les </a:t>
            </a:r>
            <a:r>
              <a:rPr lang="fr-US" b="1" dirty="0">
                <a:solidFill>
                  <a:srgbClr val="0432FF"/>
                </a:solidFill>
              </a:rPr>
              <a:t>médias de masse  traditionnels</a:t>
            </a:r>
            <a:r>
              <a:rPr lang="fr-US" dirty="0">
                <a:solidFill>
                  <a:srgbClr val="0432FF"/>
                </a:solidFill>
              </a:rPr>
              <a:t> </a:t>
            </a:r>
            <a:r>
              <a:rPr lang="fr-US" dirty="0"/>
              <a:t>(journaux, livres, radio, cinéma, télévision)</a:t>
            </a:r>
          </a:p>
          <a:p>
            <a:pPr marL="0" indent="0" algn="just">
              <a:lnSpc>
                <a:spcPct val="140000"/>
              </a:lnSpc>
              <a:buNone/>
            </a:pPr>
            <a:r>
              <a:rPr lang="fr-FR" dirty="0"/>
              <a:t>2) m</a:t>
            </a:r>
            <a:r>
              <a:rPr lang="fr-US" dirty="0"/>
              <a:t>ais aussi les </a:t>
            </a:r>
            <a:r>
              <a:rPr lang="fr-US" b="1" dirty="0">
                <a:solidFill>
                  <a:srgbClr val="0432FF"/>
                </a:solidFill>
              </a:rPr>
              <a:t>médias numériques </a:t>
            </a:r>
            <a:r>
              <a:rPr lang="fr-US" dirty="0"/>
              <a:t>(Internet, réseaux sociaux, applications de communication, jeux informatiques…)</a:t>
            </a:r>
          </a:p>
        </p:txBody>
      </p:sp>
    </p:spTree>
    <p:extLst>
      <p:ext uri="{BB962C8B-B14F-4D97-AF65-F5344CB8AC3E}">
        <p14:creationId xmlns:p14="http://schemas.microsoft.com/office/powerpoint/2010/main" val="92019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5F70C-8CAF-2F47-83DC-C389835F4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6" y="18255"/>
            <a:ext cx="10515600" cy="1807370"/>
          </a:xfrm>
        </p:spPr>
        <p:txBody>
          <a:bodyPr/>
          <a:lstStyle/>
          <a:p>
            <a:r>
              <a:rPr lang="fr-US" b="1" dirty="0"/>
              <a:t>B) L’éducation aux médias et à l’information : la prescription à l’école primaire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F6A8D9-6404-784B-B2D6-972E456F7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353800" cy="5032375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fr-US" sz="3000" b="1" u="sng" dirty="0"/>
              <a:t>Qu’est-ce que l’éducation aux médias et à l’information (EMI) ?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fr-US" dirty="0"/>
              <a:t>- Une « </a:t>
            </a:r>
            <a:r>
              <a:rPr lang="fr-US" b="1" dirty="0">
                <a:solidFill>
                  <a:srgbClr val="0432FF"/>
                </a:solidFill>
              </a:rPr>
              <a:t>éducation à</a:t>
            </a:r>
            <a:r>
              <a:rPr lang="fr-US" dirty="0"/>
              <a:t> » introduite en 2013, valorisée en 2022</a:t>
            </a:r>
            <a:r>
              <a:rPr lang="fr-FR" dirty="0"/>
              <a:t>, confirmée en 2024</a:t>
            </a:r>
            <a:endParaRPr lang="fr-US" dirty="0"/>
          </a:p>
          <a:p>
            <a:pPr marL="0" indent="0">
              <a:lnSpc>
                <a:spcPct val="140000"/>
              </a:lnSpc>
              <a:buNone/>
            </a:pPr>
            <a:r>
              <a:rPr lang="fr-FR" dirty="0"/>
              <a:t>- Une présence </a:t>
            </a:r>
            <a:r>
              <a:rPr lang="fr-US" dirty="0"/>
              <a:t>dans le </a:t>
            </a:r>
            <a:r>
              <a:rPr lang="fr-US" b="1" dirty="0">
                <a:solidFill>
                  <a:srgbClr val="0432FF"/>
                </a:solidFill>
              </a:rPr>
              <a:t>SCCC</a:t>
            </a:r>
            <a:r>
              <a:rPr lang="fr-FR" b="1" dirty="0">
                <a:solidFill>
                  <a:srgbClr val="0432FF"/>
                </a:solidFill>
              </a:rPr>
              <a:t>C</a:t>
            </a:r>
            <a:r>
              <a:rPr lang="fr-US" b="1" dirty="0">
                <a:solidFill>
                  <a:srgbClr val="0432FF"/>
                </a:solidFill>
              </a:rPr>
              <a:t> du cycle 2 au cycle 4 </a:t>
            </a:r>
            <a:r>
              <a:rPr lang="fr-US" dirty="0"/>
              <a:t>(de l’école maternelle au lycée)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fr-US" dirty="0"/>
              <a:t>- Un enseignement </a:t>
            </a:r>
            <a:r>
              <a:rPr lang="fr-US" b="1" dirty="0">
                <a:solidFill>
                  <a:srgbClr val="0432FF"/>
                </a:solidFill>
              </a:rPr>
              <a:t>pluridisciplinaire</a:t>
            </a:r>
            <a:r>
              <a:rPr lang="fr-FR" b="1" dirty="0">
                <a:solidFill>
                  <a:srgbClr val="0432FF"/>
                </a:solidFill>
              </a:rPr>
              <a:t> (inter, trans)</a:t>
            </a:r>
            <a:endParaRPr lang="fr-US" b="1" dirty="0">
              <a:solidFill>
                <a:srgbClr val="0432FF"/>
              </a:solidFill>
            </a:endParaRPr>
          </a:p>
          <a:p>
            <a:pPr marL="0" indent="0">
              <a:lnSpc>
                <a:spcPct val="140000"/>
              </a:lnSpc>
              <a:buNone/>
            </a:pPr>
            <a:r>
              <a:rPr lang="fr-US" dirty="0"/>
              <a:t>- Un objectif : </a:t>
            </a:r>
            <a:r>
              <a:rPr lang="fr-US" b="1" dirty="0">
                <a:solidFill>
                  <a:srgbClr val="7030A0"/>
                </a:solidFill>
              </a:rPr>
              <a:t>faire acquérir une culture</a:t>
            </a:r>
            <a:r>
              <a:rPr lang="fr-US" dirty="0">
                <a:solidFill>
                  <a:srgbClr val="7030A0"/>
                </a:solidFill>
              </a:rPr>
              <a:t> </a:t>
            </a:r>
            <a:r>
              <a:rPr lang="fr-US" dirty="0"/>
              <a:t>(</a:t>
            </a:r>
            <a:r>
              <a:rPr lang="fr-US" dirty="0">
                <a:solidFill>
                  <a:srgbClr val="FF0000"/>
                </a:solidFill>
              </a:rPr>
              <a:t>savoir </a:t>
            </a:r>
            <a:r>
              <a:rPr lang="fr-US" b="1" dirty="0">
                <a:solidFill>
                  <a:srgbClr val="FF0000"/>
                </a:solidFill>
              </a:rPr>
              <a:t>et</a:t>
            </a:r>
            <a:r>
              <a:rPr lang="fr-US" dirty="0">
                <a:solidFill>
                  <a:srgbClr val="FF0000"/>
                </a:solidFill>
              </a:rPr>
              <a:t> pratique</a:t>
            </a:r>
            <a:r>
              <a:rPr lang="fr-US" dirty="0"/>
              <a:t>) </a:t>
            </a:r>
            <a:r>
              <a:rPr lang="fr-US" b="1" dirty="0">
                <a:solidFill>
                  <a:srgbClr val="7030A0"/>
                </a:solidFill>
              </a:rPr>
              <a:t>de l’information et des médias</a:t>
            </a:r>
            <a:r>
              <a:rPr lang="fr-US" dirty="0">
                <a:solidFill>
                  <a:srgbClr val="7030A0"/>
                </a:solidFill>
              </a:rPr>
              <a:t> </a:t>
            </a:r>
            <a:r>
              <a:rPr lang="fr-US" dirty="0"/>
              <a:t>(dans une société </a:t>
            </a:r>
            <a:r>
              <a:rPr lang="fr-US" b="1" dirty="0">
                <a:solidFill>
                  <a:srgbClr val="7030A0"/>
                </a:solidFill>
              </a:rPr>
              <a:t>numérique</a:t>
            </a:r>
            <a:r>
              <a:rPr lang="fr-US" dirty="0"/>
              <a:t>)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fr-US" dirty="0"/>
              <a:t>- Une inscription </a:t>
            </a:r>
            <a:r>
              <a:rPr lang="fr-US" b="1" dirty="0">
                <a:solidFill>
                  <a:srgbClr val="0432FF"/>
                </a:solidFill>
              </a:rPr>
              <a:t>dans le parcours Citoyen</a:t>
            </a:r>
          </a:p>
          <a:p>
            <a:pPr marL="0" indent="0">
              <a:buNone/>
            </a:pPr>
            <a:endParaRPr lang="fr-US" dirty="0"/>
          </a:p>
        </p:txBody>
      </p:sp>
    </p:spTree>
    <p:extLst>
      <p:ext uri="{BB962C8B-B14F-4D97-AF65-F5344CB8AC3E}">
        <p14:creationId xmlns:p14="http://schemas.microsoft.com/office/powerpoint/2010/main" val="158640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5F70C-8CAF-2F47-83DC-C389835F4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6" y="18255"/>
            <a:ext cx="10515600" cy="1807370"/>
          </a:xfrm>
        </p:spPr>
        <p:txBody>
          <a:bodyPr/>
          <a:lstStyle/>
          <a:p>
            <a:r>
              <a:rPr lang="fr-US" b="1" dirty="0"/>
              <a:t>B) L’éducation aux médias et à l’information : la prescription à l’école primaire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F6A8D9-6404-784B-B2D6-972E456F7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4" y="1630753"/>
            <a:ext cx="11353800" cy="5032374"/>
          </a:xfrm>
        </p:spPr>
        <p:txBody>
          <a:bodyPr>
            <a:normAutofit/>
          </a:bodyPr>
          <a:lstStyle/>
          <a:p>
            <a:pPr marL="0" indent="0">
              <a:lnSpc>
                <a:spcPts val="3960"/>
              </a:lnSpc>
              <a:buNone/>
            </a:pPr>
            <a:r>
              <a:rPr lang="fr-US" b="1" u="sng" dirty="0"/>
              <a:t>Qu’est-ce que l’éducation aux médias et à l’information (EMI) ?</a:t>
            </a:r>
          </a:p>
          <a:p>
            <a:pPr marL="0" indent="0" algn="just">
              <a:lnSpc>
                <a:spcPts val="3960"/>
              </a:lnSpc>
              <a:buNone/>
            </a:pPr>
            <a:r>
              <a:rPr lang="fr-US" dirty="0"/>
              <a:t>« </a:t>
            </a:r>
            <a:r>
              <a:rPr lang="fr-US" i="1" dirty="0"/>
              <a:t>4 grands champs </a:t>
            </a:r>
            <a:r>
              <a:rPr lang="fr-US" dirty="0"/>
              <a:t>», </a:t>
            </a:r>
            <a:r>
              <a:rPr lang="fr-US" b="1" dirty="0"/>
              <a:t>4 axes </a:t>
            </a:r>
            <a:r>
              <a:rPr lang="fr-US" dirty="0"/>
              <a:t>(EDUSCOL) :</a:t>
            </a:r>
          </a:p>
          <a:p>
            <a:pPr marL="0" indent="0">
              <a:lnSpc>
                <a:spcPts val="3960"/>
              </a:lnSpc>
              <a:buNone/>
            </a:pPr>
            <a:r>
              <a:rPr lang="fr-US" dirty="0"/>
              <a:t>A) L’</a:t>
            </a:r>
            <a:r>
              <a:rPr lang="fr-FR" b="1" dirty="0">
                <a:solidFill>
                  <a:srgbClr val="7030A0"/>
                </a:solidFill>
              </a:rPr>
              <a:t>i</a:t>
            </a:r>
            <a:r>
              <a:rPr lang="fr-US" b="1" dirty="0">
                <a:solidFill>
                  <a:srgbClr val="7030A0"/>
                </a:solidFill>
              </a:rPr>
              <a:t>dentification d’informations pertinentes </a:t>
            </a:r>
            <a:r>
              <a:rPr lang="fr-US" dirty="0"/>
              <a:t>à partir de sources diverses (</a:t>
            </a:r>
            <a:r>
              <a:rPr lang="fr-US" dirty="0">
                <a:highlight>
                  <a:srgbClr val="FFFF00"/>
                </a:highlight>
              </a:rPr>
              <a:t>RECUL CRITIQUE</a:t>
            </a:r>
            <a:r>
              <a:rPr lang="fr-US" dirty="0"/>
              <a:t>)</a:t>
            </a:r>
          </a:p>
          <a:p>
            <a:pPr marL="0" indent="0">
              <a:lnSpc>
                <a:spcPts val="3960"/>
              </a:lnSpc>
              <a:buNone/>
            </a:pPr>
            <a:r>
              <a:rPr lang="fr-FR" dirty="0"/>
              <a:t>B) L’</a:t>
            </a:r>
            <a:r>
              <a:rPr lang="fr-FR" b="1" dirty="0">
                <a:solidFill>
                  <a:srgbClr val="0432FF"/>
                </a:solidFill>
              </a:rPr>
              <a:t>e</a:t>
            </a:r>
            <a:r>
              <a:rPr lang="fr-US" b="1" dirty="0">
                <a:solidFill>
                  <a:srgbClr val="0432FF"/>
                </a:solidFill>
              </a:rPr>
              <a:t>xpérimentation de divers modes d’expresssion</a:t>
            </a:r>
            <a:r>
              <a:rPr lang="fr-US" dirty="0"/>
              <a:t>, de création et de présentation (</a:t>
            </a:r>
            <a:r>
              <a:rPr lang="fr-US" dirty="0">
                <a:highlight>
                  <a:srgbClr val="FFFF00"/>
                </a:highlight>
              </a:rPr>
              <a:t>PRODUCTION « MEDIATIQUE </a:t>
            </a:r>
            <a:r>
              <a:rPr lang="fr-US" dirty="0"/>
              <a:t>»)</a:t>
            </a:r>
          </a:p>
          <a:p>
            <a:pPr marL="0" indent="0">
              <a:lnSpc>
                <a:spcPts val="3960"/>
              </a:lnSpc>
              <a:buNone/>
            </a:pPr>
            <a:r>
              <a:rPr lang="fr-FR" dirty="0"/>
              <a:t>C) L’</a:t>
            </a:r>
            <a:r>
              <a:rPr lang="fr-FR" b="1" dirty="0">
                <a:solidFill>
                  <a:srgbClr val="0432FF"/>
                </a:solidFill>
              </a:rPr>
              <a:t>a</a:t>
            </a:r>
            <a:r>
              <a:rPr lang="fr-US" b="1" dirty="0">
                <a:solidFill>
                  <a:srgbClr val="0432FF"/>
                </a:solidFill>
              </a:rPr>
              <a:t>ppropriation des règles de communication </a:t>
            </a:r>
            <a:r>
              <a:rPr lang="fr-US" dirty="0"/>
              <a:t>et d’échange (DROIT)</a:t>
            </a:r>
          </a:p>
          <a:p>
            <a:pPr marL="0" indent="0">
              <a:lnSpc>
                <a:spcPts val="3960"/>
              </a:lnSpc>
              <a:buNone/>
            </a:pPr>
            <a:r>
              <a:rPr lang="fr-US" dirty="0"/>
              <a:t>D) La </a:t>
            </a:r>
            <a:r>
              <a:rPr lang="fr-FR" b="1" dirty="0">
                <a:solidFill>
                  <a:srgbClr val="0432FF"/>
                </a:solidFill>
              </a:rPr>
              <a:t>compréhension du fonctionnement des médias </a:t>
            </a:r>
            <a:r>
              <a:rPr lang="fr-FR" dirty="0"/>
              <a:t>(OBSERVATION ?)</a:t>
            </a:r>
            <a:endParaRPr lang="fr-US" dirty="0"/>
          </a:p>
        </p:txBody>
      </p:sp>
    </p:spTree>
    <p:extLst>
      <p:ext uri="{BB962C8B-B14F-4D97-AF65-F5344CB8AC3E}">
        <p14:creationId xmlns:p14="http://schemas.microsoft.com/office/powerpoint/2010/main" val="421115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76AB606-0E84-754F-A493-016AF5A14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669" y="0"/>
            <a:ext cx="6406049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115E9C2-0E26-7F46-A171-1F3F1F41DE44}"/>
              </a:ext>
            </a:extLst>
          </p:cNvPr>
          <p:cNvSpPr txBox="1"/>
          <p:nvPr/>
        </p:nvSpPr>
        <p:spPr>
          <a:xfrm>
            <a:off x="369871" y="2736502"/>
            <a:ext cx="39942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US" sz="2800" dirty="0"/>
              <a:t>Une </a:t>
            </a:r>
            <a:r>
              <a:rPr lang="fr-US" sz="2800" b="1" dirty="0"/>
              <a:t>progression de l’EMI </a:t>
            </a:r>
            <a:r>
              <a:rPr lang="fr-US" sz="2800" dirty="0"/>
              <a:t>tout au long du SCCC du cycle 2 au cycle 4</a:t>
            </a:r>
          </a:p>
        </p:txBody>
      </p:sp>
    </p:spTree>
    <p:extLst>
      <p:ext uri="{BB962C8B-B14F-4D97-AF65-F5344CB8AC3E}">
        <p14:creationId xmlns:p14="http://schemas.microsoft.com/office/powerpoint/2010/main" val="3590260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37071-67C1-F320-1B0D-D1E53A194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EE682CF-9833-FA72-3B98-1268776F35EF}"/>
              </a:ext>
            </a:extLst>
          </p:cNvPr>
          <p:cNvSpPr txBox="1"/>
          <p:nvPr/>
        </p:nvSpPr>
        <p:spPr>
          <a:xfrm>
            <a:off x="577559" y="3429000"/>
            <a:ext cx="609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US" sz="2800" b="1" dirty="0"/>
              <a:t>Une charte pour l’éducation à la culture et à la citoyenneté numérique </a:t>
            </a:r>
            <a:r>
              <a:rPr lang="fr-US" sz="2800" dirty="0"/>
              <a:t>(2023)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0B09231-07C6-4A81-670F-7F148D5DE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3559" y="0"/>
            <a:ext cx="4718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84120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2138</TotalTime>
  <Words>1433</Words>
  <Application>Microsoft Macintosh PowerPoint</Application>
  <PresentationFormat>Grand écran</PresentationFormat>
  <Paragraphs>148</Paragraphs>
  <Slides>29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Google Sans</vt:lpstr>
      <vt:lpstr>HelveticaNeue</vt:lpstr>
      <vt:lpstr>Segoe UI</vt:lpstr>
      <vt:lpstr>Wingdings</vt:lpstr>
      <vt:lpstr>Thème Office</vt:lpstr>
      <vt:lpstr>L’éducation aux médias et à l’information (EMI)</vt:lpstr>
      <vt:lpstr>Présentation PowerPoint</vt:lpstr>
      <vt:lpstr>Plan du TD</vt:lpstr>
      <vt:lpstr>A) À la recherche de l’EMI  (éducation aux médias et à l’information)</vt:lpstr>
      <vt:lpstr>B) L’éducation aux médias et à l’information : la prescription à l’école primaire</vt:lpstr>
      <vt:lpstr>B) L’éducation aux médias et à l’information : la prescription à l’école primaire</vt:lpstr>
      <vt:lpstr>B) L’éducation aux médias et à l’information : la prescription à l’école primaire</vt:lpstr>
      <vt:lpstr>Présentation PowerPoint</vt:lpstr>
      <vt:lpstr>Présentation PowerPoint</vt:lpstr>
      <vt:lpstr>B) L’éducation aux médias et à l’information : la prescription à l’école primaire</vt:lpstr>
      <vt:lpstr>B) L’éducation aux médias et à l’information : la prescription à l’école primaire</vt:lpstr>
      <vt:lpstr>B) L’éducation aux médias et à l’information : la prescription à l’école primaire</vt:lpstr>
      <vt:lpstr>B) L’éducation aux médias et à l’information : la prescription à l’école primaire</vt:lpstr>
      <vt:lpstr>B) L’éducation aux médias et à l’information : la prescription à l’école primaire</vt:lpstr>
      <vt:lpstr>B) L’éducation aux médias et à l’information : la prescription à l’école primaire</vt:lpstr>
      <vt:lpstr>B) L’éducation aux médias et à l’information : la prescription à l’école primaire</vt:lpstr>
      <vt:lpstr>Présentation PowerPoint</vt:lpstr>
      <vt:lpstr>B) L’éducation aux médias et à l’information : la prescription à l’école primaire</vt:lpstr>
      <vt:lpstr>Présentation PowerPoint</vt:lpstr>
      <vt:lpstr>Présentation PowerPoint</vt:lpstr>
      <vt:lpstr>C) Eduquer aux médias (1) :  regards sur deux propositions pédagogiques</vt:lpstr>
      <vt:lpstr>Comment savoir si une information est vraie ou fausse ? </vt:lpstr>
      <vt:lpstr>C) Eduquer aux médias (1) :  regards sur deux propositions pédagogiques</vt:lpstr>
      <vt:lpstr>Présentation PowerPoint</vt:lpstr>
      <vt:lpstr>QUESTIONS</vt:lpstr>
      <vt:lpstr>Présentation PowerPoint</vt:lpstr>
      <vt:lpstr>Présentation PowerPoint</vt:lpstr>
      <vt:lpstr>Présentation PowerPoint</vt:lpstr>
      <vt:lpstr>C) Eduquer aux médias (2) :  élaboration d’un projet de médiatisation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L’éducation aux médias et à l’information</dc:title>
  <dc:creator>Jean-Louis Laubry</dc:creator>
  <cp:lastModifiedBy>Laubry Jean-Louis</cp:lastModifiedBy>
  <cp:revision>138</cp:revision>
  <dcterms:created xsi:type="dcterms:W3CDTF">2021-12-11T05:38:00Z</dcterms:created>
  <dcterms:modified xsi:type="dcterms:W3CDTF">2025-12-09T06:43:51Z</dcterms:modified>
</cp:coreProperties>
</file>