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256" r:id="rId2"/>
    <p:sldId id="261" r:id="rId3"/>
    <p:sldId id="257" r:id="rId4"/>
    <p:sldId id="258" r:id="rId5"/>
    <p:sldId id="275" r:id="rId6"/>
    <p:sldId id="265" r:id="rId7"/>
    <p:sldId id="294" r:id="rId8"/>
    <p:sldId id="285" r:id="rId9"/>
    <p:sldId id="287" r:id="rId10"/>
    <p:sldId id="276" r:id="rId11"/>
    <p:sldId id="286" r:id="rId12"/>
    <p:sldId id="315" r:id="rId13"/>
    <p:sldId id="310" r:id="rId14"/>
    <p:sldId id="277" r:id="rId15"/>
    <p:sldId id="295" r:id="rId16"/>
    <p:sldId id="266" r:id="rId17"/>
    <p:sldId id="279" r:id="rId18"/>
    <p:sldId id="280" r:id="rId19"/>
    <p:sldId id="281" r:id="rId20"/>
    <p:sldId id="283" r:id="rId21"/>
    <p:sldId id="284" r:id="rId22"/>
    <p:sldId id="282" r:id="rId23"/>
    <p:sldId id="304" r:id="rId24"/>
    <p:sldId id="292" r:id="rId25"/>
    <p:sldId id="303" r:id="rId26"/>
    <p:sldId id="318" r:id="rId27"/>
    <p:sldId id="312" r:id="rId28"/>
    <p:sldId id="311" r:id="rId29"/>
    <p:sldId id="291" r:id="rId30"/>
    <p:sldId id="313" r:id="rId31"/>
    <p:sldId id="302" r:id="rId32"/>
    <p:sldId id="308" r:id="rId33"/>
    <p:sldId id="314" r:id="rId34"/>
    <p:sldId id="259" r:id="rId35"/>
    <p:sldId id="293" r:id="rId36"/>
    <p:sldId id="298" r:id="rId37"/>
    <p:sldId id="309" r:id="rId38"/>
    <p:sldId id="316" r:id="rId39"/>
    <p:sldId id="317" r:id="rId40"/>
    <p:sldId id="267" r:id="rId41"/>
    <p:sldId id="260" r:id="rId42"/>
    <p:sldId id="262" r:id="rId43"/>
    <p:sldId id="264" r:id="rId44"/>
    <p:sldId id="268" r:id="rId45"/>
    <p:sldId id="297" r:id="rId46"/>
    <p:sldId id="307" r:id="rId47"/>
    <p:sldId id="269" r:id="rId48"/>
    <p:sldId id="270" r:id="rId49"/>
    <p:sldId id="271" r:id="rId50"/>
    <p:sldId id="272" r:id="rId51"/>
    <p:sldId id="273" r:id="rId52"/>
    <p:sldId id="263" r:id="rId53"/>
    <p:sldId id="274" r:id="rId54"/>
    <p:sldId id="299" r:id="rId55"/>
    <p:sldId id="300" r:id="rId56"/>
    <p:sldId id="301" r:id="rId57"/>
  </p:sldIdLst>
  <p:sldSz cx="12192000" cy="6858000"/>
  <p:notesSz cx="6858000" cy="9144000"/>
  <p:defaultTextStyle>
    <a:defPPr>
      <a:defRPr lang="fr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E4E0FE"/>
    <a:srgbClr val="E8C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30"/>
    <p:restoredTop sz="91413"/>
  </p:normalViewPr>
  <p:slideViewPr>
    <p:cSldViewPr snapToGrid="0" snapToObjects="1">
      <p:cViewPr varScale="1">
        <p:scale>
          <a:sx n="43" d="100"/>
          <a:sy n="43" d="100"/>
        </p:scale>
        <p:origin x="4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62CF8-1D87-EF4D-BD9F-545B18892D6D}" type="datetimeFigureOut">
              <a:rPr lang="fr-US" smtClean="0"/>
              <a:t>11/12/2025</a:t>
            </a:fld>
            <a:endParaRPr lang="fr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17223-16BC-7D44-A804-7848BBEB0130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3788664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7223-16BC-7D44-A804-7848BBEB0130}" type="slidenum">
              <a:rPr lang="fr-US" smtClean="0"/>
              <a:t>11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3593407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7223-16BC-7D44-A804-7848BBEB0130}" type="slidenum">
              <a:rPr lang="fr-US" smtClean="0"/>
              <a:t>45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618922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17223-16BC-7D44-A804-7848BBEB0130}" type="slidenum">
              <a:rPr lang="fr-US" smtClean="0"/>
              <a:t>53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4156081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7F99EA-0288-264F-9ACD-008761810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A7C1C9F-CEA2-BC4D-8F14-A81B1ED19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4E7BDC-22C8-7D4B-8A8E-2D5262EC0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2148-2B48-0C4D-A490-C4B3F6F56D21}" type="datetimeFigureOut">
              <a:rPr lang="fr-US" smtClean="0"/>
              <a:t>11/12/2025</a:t>
            </a:fld>
            <a:endParaRPr lang="fr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C91334-9F39-F849-B245-5A37DB00B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6895E1-D7AF-114D-93CF-A08238CDA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3870-6CB7-A942-B1B3-75D404E93BC3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1199145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8A5F7F-02CD-7045-8C1C-30B6850BE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2BC5EB8-04FB-6C4F-A663-51E18E3F8C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31822F-4A70-A546-BB83-F5B1324DE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2148-2B48-0C4D-A490-C4B3F6F56D21}" type="datetimeFigureOut">
              <a:rPr lang="fr-US" smtClean="0"/>
              <a:t>11/12/2025</a:t>
            </a:fld>
            <a:endParaRPr lang="fr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D4017C-16EF-7947-A6B6-CC0EF85FB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86A32F-D927-FF4C-9B99-6E643284D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3870-6CB7-A942-B1B3-75D404E93BC3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1619017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0F15C9C-887C-2C4D-A89A-9B16A0EC37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6355955-706C-834F-8345-F10EC6C674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388F5B-EB6C-5142-96F1-2E174CF98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2148-2B48-0C4D-A490-C4B3F6F56D21}" type="datetimeFigureOut">
              <a:rPr lang="fr-US" smtClean="0"/>
              <a:t>11/12/2025</a:t>
            </a:fld>
            <a:endParaRPr lang="fr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A0E8A8-5A8A-5F41-8392-2F5C56F93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0C80C1-4C9F-EC4E-814D-A131679A3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3870-6CB7-A942-B1B3-75D404E93BC3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1555095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33FB19-65B1-4D4B-8E0A-351C4346F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33347C-0530-BE41-AE1D-38288EB97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77B9C2-A8D4-6543-A99F-6DC3085A8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2148-2B48-0C4D-A490-C4B3F6F56D21}" type="datetimeFigureOut">
              <a:rPr lang="fr-US" smtClean="0"/>
              <a:t>11/12/2025</a:t>
            </a:fld>
            <a:endParaRPr lang="fr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0664E5-7FD5-E847-824D-5D37AF4D7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AAD6FD-449D-2E4A-BE6F-57D83164D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3870-6CB7-A942-B1B3-75D404E93BC3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985860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FC43F8-AD03-6645-B643-E444F4B6D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7DAD75-D728-264B-90DE-FA08E5904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757DE7-5D75-9646-A021-045D709B0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2148-2B48-0C4D-A490-C4B3F6F56D21}" type="datetimeFigureOut">
              <a:rPr lang="fr-US" smtClean="0"/>
              <a:t>11/12/2025</a:t>
            </a:fld>
            <a:endParaRPr lang="fr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D9343B-4A61-E04C-A984-787BEB6BE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2B926B-A125-E345-8258-6BB3ADC48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3870-6CB7-A942-B1B3-75D404E93BC3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1416030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10C721-E69E-9D45-B806-2E5791BFE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177DAA-9BCF-6D4A-9B35-F016821A5D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7EBDC7B-67FF-0542-9FB1-992F7AD8D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F2DE9E-C6E9-BB49-BC7C-FF46064AD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2148-2B48-0C4D-A490-C4B3F6F56D21}" type="datetimeFigureOut">
              <a:rPr lang="fr-US" smtClean="0"/>
              <a:t>11/12/2025</a:t>
            </a:fld>
            <a:endParaRPr lang="fr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1CBB01-EB21-174D-99DC-41A77425D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FC7F3CD-5CE3-3B46-84D8-E19EE443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3870-6CB7-A942-B1B3-75D404E93BC3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2970496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547F41-502E-8E45-840A-55C062F9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408B5C-A40A-7343-9EED-2C27256D5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AEE691A-B8E7-0746-A8C9-CFB91F404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DE50C37-0397-9F43-8EAD-2B6F58F66D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9185468-BAF6-8947-AD41-2A641BFF93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9BEB913-0EF6-7D43-B599-1E60F53E1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2148-2B48-0C4D-A490-C4B3F6F56D21}" type="datetimeFigureOut">
              <a:rPr lang="fr-US" smtClean="0"/>
              <a:t>11/12/2025</a:t>
            </a:fld>
            <a:endParaRPr lang="fr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20839B4-6934-B347-B42B-E9B0FA9D7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6C846DE-D62F-154F-9857-723829F70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3870-6CB7-A942-B1B3-75D404E93BC3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3286945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EF70F1-CDAD-B546-BC5F-FD4CC3D61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8AFEFA3-39A4-4B40-AEE2-7CA99121E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2148-2B48-0C4D-A490-C4B3F6F56D21}" type="datetimeFigureOut">
              <a:rPr lang="fr-US" smtClean="0"/>
              <a:t>11/12/2025</a:t>
            </a:fld>
            <a:endParaRPr lang="fr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F84E70A-FE91-B440-8278-6EAAA4DA1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257D131-1ACB-0840-99DA-34FD7E73D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3870-6CB7-A942-B1B3-75D404E93BC3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2580030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BBEB8DA-A7B6-1D48-96C9-1EA9ACFB3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2148-2B48-0C4D-A490-C4B3F6F56D21}" type="datetimeFigureOut">
              <a:rPr lang="fr-US" smtClean="0"/>
              <a:t>11/12/2025</a:t>
            </a:fld>
            <a:endParaRPr lang="fr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009FB41-D43F-0B44-85DE-FA9FEDEB8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206684-5733-3947-9382-E63F707B9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3870-6CB7-A942-B1B3-75D404E93BC3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1864748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9A3047-A6FE-4F47-8197-18C47CC80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3221E-F715-704E-B041-E446806EE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82AD23-D5C2-BE47-92DD-8A387CA93F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40769A-E59C-4045-814B-FB8FD582E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2148-2B48-0C4D-A490-C4B3F6F56D21}" type="datetimeFigureOut">
              <a:rPr lang="fr-US" smtClean="0"/>
              <a:t>11/12/2025</a:t>
            </a:fld>
            <a:endParaRPr lang="fr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4EEAF51-C9ED-2E47-92EE-60CD1F952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F7C080-45AA-1344-8ECF-BBDE09327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3870-6CB7-A942-B1B3-75D404E93BC3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1830605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650A92-7F1E-A849-B3A9-24B8CE805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CB89392-F3E6-DC4F-9A56-8D117B511F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1C9FD10-F7CC-114B-9930-26EFD661E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428C37-0569-D14F-9569-7C9EFE5FC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2148-2B48-0C4D-A490-C4B3F6F56D21}" type="datetimeFigureOut">
              <a:rPr lang="fr-US" smtClean="0"/>
              <a:t>11/12/2025</a:t>
            </a:fld>
            <a:endParaRPr lang="fr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377879B-0B4C-2A46-8617-94567E29E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65631FF-A528-574B-A363-F7E7C4B7E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3870-6CB7-A942-B1B3-75D404E93BC3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1271232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0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7A44F86-F164-C740-BD5F-A9785CD36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29213F-99AB-F443-A097-5178786DF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B3FD88-465B-A04F-AF3F-319B3B770B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02148-2B48-0C4D-A490-C4B3F6F56D21}" type="datetimeFigureOut">
              <a:rPr lang="fr-US" smtClean="0"/>
              <a:t>11/12/2025</a:t>
            </a:fld>
            <a:endParaRPr lang="fr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CC4BD9-C414-E749-86E8-9B4A259C7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DE3E90-A904-144A-B83E-A7692D98AE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73870-6CB7-A942-B1B3-75D404E93BC3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183033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ducation.gouv.fr/geographie-de-l-ecole-323657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education.gouv.fr/geographie-de-l-ecole-323657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file:////var/folders/3c/ng22cmkn4fj3tbvpmyy68ll40000gn/T/com.microsoft.Word/WebArchiveCopyPasteTempFiles/lycee-joigny2.jpg" TargetMode="External"/><Relationship Id="rId5" Type="http://schemas.microsoft.com/office/2007/relationships/hdphoto" Target="../media/hdphoto2.wdp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3c/ng22cmkn4fj3tbvpmyy68ll40000gn/T/com.microsoft.Word/WebArchiveCopyPasteTempFiles/elementaire-marseille2.jpg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file:////var/folders/3c/ng22cmkn4fj3tbvpmyy68ll40000gn/T/com.microsoft.Word/WebArchiveCopyPasteTempFiles/elementaire-marseille3.jpg" TargetMode="External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3c/ng22cmkn4fj3tbvpmyy68ll40000gn/T/com.microsoft.Word/WebArchiveCopyPasteTempFiles/maternelle-ps-marseille10bis.jpg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file:////var/folders/3c/ng22cmkn4fj3tbvpmyy68ll40000gn/T/com.microsoft.Word/WebArchiveCopyPasteTempFiles/maternelle-ps-marseille10.jpg" TargetMode="External"/><Relationship Id="rId4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file:////var/folders/3c/ng22cmkn4fj3tbvpmyy68ll40000gn/T/com.microsoft.Word/WebArchiveCopyPasteTempFiles/plan-de-classe5-legende-v2.png" TargetMode="External"/><Relationship Id="rId5" Type="http://schemas.openxmlformats.org/officeDocument/2006/relationships/image" Target="../media/image71.png"/><Relationship Id="rId4" Type="http://schemas.openxmlformats.org/officeDocument/2006/relationships/image" Target="file:////var/folders/3c/ng22cmkn4fj3tbvpmyy68ll40000gn/T/com.microsoft.Word/WebArchiveCopyPasteTempFiles/plan-de-classe5-v2.png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ean-louislaubry/Library/Group%20Containers/UBF8T346G9.ms/WebArchiveCopyPasteTempFiles/com.microsoft.Word/Sans-titre-1.png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4D604A-848C-3544-A3E6-615FE1BCC2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7257" y="1122362"/>
            <a:ext cx="9927772" cy="2306637"/>
          </a:xfrm>
          <a:ln w="635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b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US" b="1">
                <a:latin typeface="Times New Roman" panose="02020603050405020304" pitchFamily="18" charset="0"/>
                <a:cs typeface="Times New Roman" panose="02020603050405020304" pitchFamily="18" charset="0"/>
              </a:rPr>
              <a:t>Géographie de l’éducation</a:t>
            </a:r>
            <a:b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2498395-A9A2-BF42-8F6B-A1A5E47E74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92538"/>
            <a:ext cx="9144000" cy="1655762"/>
          </a:xfrm>
        </p:spPr>
        <p:txBody>
          <a:bodyPr>
            <a:normAutofit/>
          </a:bodyPr>
          <a:lstStyle/>
          <a:p>
            <a:r>
              <a:rPr lang="fr-US" sz="28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UE13 EC1</a:t>
            </a:r>
          </a:p>
          <a:p>
            <a:r>
              <a:rPr lang="fr-US" sz="28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Sociologie et géographie de l’éducation</a:t>
            </a:r>
            <a:endParaRPr lang="fr-FR" sz="28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8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 Géographie de l’éducation</a:t>
            </a:r>
            <a:endParaRPr lang="fr-US" sz="28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87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34609-895E-D94F-B06F-938E8549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0473"/>
            <a:ext cx="10515600" cy="1071636"/>
          </a:xfrm>
        </p:spPr>
        <p:txBody>
          <a:bodyPr/>
          <a:lstStyle/>
          <a:p>
            <a:r>
              <a:rPr lang="fr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La géographie de l’éducation en France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48FFD9-7B36-A249-AB00-698F0F2F2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2109"/>
            <a:ext cx="10725150" cy="5541392"/>
          </a:xfrm>
        </p:spPr>
        <p:txBody>
          <a:bodyPr/>
          <a:lstStyle/>
          <a:p>
            <a:pPr marL="0" indent="0">
              <a:buNone/>
            </a:pPr>
            <a:r>
              <a:rPr lang="fr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A2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US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géographie de l’école en France : quels constats ? </a:t>
            </a:r>
            <a:endParaRPr lang="fr-FR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écoles (nombre)</a:t>
            </a:r>
            <a:endParaRPr lang="fr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5E58ECD-E8D8-C74D-98B2-C21A25650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2208" t="46388" r="22370" b="20130"/>
          <a:stretch>
            <a:fillRect/>
          </a:stretch>
        </p:blipFill>
        <p:spPr bwMode="auto">
          <a:xfrm>
            <a:off x="1351926" y="2143272"/>
            <a:ext cx="9671460" cy="467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C347942-C01C-EF25-57A1-AB11A61A6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99913"/>
            <a:ext cx="12194878" cy="336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4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34609-895E-D94F-B06F-938E8549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925" y="-86496"/>
            <a:ext cx="10515600" cy="960425"/>
          </a:xfrm>
        </p:spPr>
        <p:txBody>
          <a:bodyPr/>
          <a:lstStyle/>
          <a:p>
            <a:r>
              <a:rPr lang="fr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La géographie de l’éducation en France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48FFD9-7B36-A249-AB00-698F0F2F2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130" y="808744"/>
            <a:ext cx="10725150" cy="5770603"/>
          </a:xfrm>
        </p:spPr>
        <p:txBody>
          <a:bodyPr/>
          <a:lstStyle/>
          <a:p>
            <a:pPr marL="0" indent="0">
              <a:buNone/>
            </a:pPr>
            <a:r>
              <a:rPr lang="fr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A2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US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géographie de l’école en France : quels constats ? </a:t>
            </a:r>
            <a:endParaRPr lang="fr-FR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écoles (effectifs, nb moyen par classe)</a:t>
            </a:r>
            <a:endParaRPr lang="fr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7" descr="Elémentaire et maternelle : des classes très chargées – Centre d'observation  de la société">
            <a:extLst>
              <a:ext uri="{FF2B5EF4-FFF2-40B4-BE49-F238E27FC236}">
                <a16:creationId xmlns:a16="http://schemas.microsoft.com/office/drawing/2014/main" id="{568B3994-D549-A748-82D0-76E5A97C7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925" y="1322516"/>
            <a:ext cx="3688297" cy="28544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37B6894-69C5-D5FB-1156-DDE56AD5E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10" y="2034656"/>
            <a:ext cx="7302843" cy="478967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177F984-4382-6585-4B53-588340111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808" y="4176927"/>
            <a:ext cx="3876532" cy="269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81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2D24653-B047-D5D9-D2CD-F8AFC69C8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965" y="735853"/>
            <a:ext cx="6227561" cy="538629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29D50C6-2020-F38D-2013-EE024A507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66" y="735853"/>
            <a:ext cx="5831699" cy="538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52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32B00D6-6277-B47D-14F4-1E6AF109C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72" y="287676"/>
            <a:ext cx="10434364" cy="549667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BFB1B9C-6316-3599-2B1C-8DB5E63A4878}"/>
              </a:ext>
            </a:extLst>
          </p:cNvPr>
          <p:cNvSpPr txBox="1"/>
          <p:nvPr/>
        </p:nvSpPr>
        <p:spPr>
          <a:xfrm>
            <a:off x="3738565" y="6108659"/>
            <a:ext cx="4981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Les prévisions pour les années à venir</a:t>
            </a:r>
          </a:p>
        </p:txBody>
      </p:sp>
    </p:spTree>
    <p:extLst>
      <p:ext uri="{BB962C8B-B14F-4D97-AF65-F5344CB8AC3E}">
        <p14:creationId xmlns:p14="http://schemas.microsoft.com/office/powerpoint/2010/main" val="3752602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34609-895E-D94F-B06F-938E8549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140" y="0"/>
            <a:ext cx="10515600" cy="1071636"/>
          </a:xfrm>
        </p:spPr>
        <p:txBody>
          <a:bodyPr/>
          <a:lstStyle/>
          <a:p>
            <a:r>
              <a:rPr lang="fr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La géographie de l’éducation en France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48FFD9-7B36-A249-AB00-698F0F2F2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5" y="1071636"/>
            <a:ext cx="10725150" cy="5541392"/>
          </a:xfrm>
        </p:spPr>
        <p:txBody>
          <a:bodyPr/>
          <a:lstStyle/>
          <a:p>
            <a:pPr marL="0" indent="0">
              <a:buNone/>
            </a:pPr>
            <a:r>
              <a:rPr lang="fr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A2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US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géographie de l’école en France : quels constats  ? </a:t>
            </a:r>
            <a:endParaRPr lang="fr-FR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élèves (performances)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F9147B3-5522-A145-B5F3-B294EA9DD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4171" t="29167" r="27379" b="23106"/>
          <a:stretch>
            <a:fillRect/>
          </a:stretch>
        </p:blipFill>
        <p:spPr bwMode="auto">
          <a:xfrm>
            <a:off x="867890" y="2143272"/>
            <a:ext cx="8512704" cy="471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1B524BB-ED9B-6D21-0873-9091866DB30C}"/>
              </a:ext>
            </a:extLst>
          </p:cNvPr>
          <p:cNvSpPr txBox="1"/>
          <p:nvPr/>
        </p:nvSpPr>
        <p:spPr>
          <a:xfrm>
            <a:off x="9588843" y="3867665"/>
            <a:ext cx="1129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</a:t>
            </a:r>
            <a:r>
              <a:rPr lang="fr-US" dirty="0"/>
              <a:t>n lecture</a:t>
            </a:r>
          </a:p>
        </p:txBody>
      </p:sp>
    </p:spTree>
    <p:extLst>
      <p:ext uri="{BB962C8B-B14F-4D97-AF65-F5344CB8AC3E}">
        <p14:creationId xmlns:p14="http://schemas.microsoft.com/office/powerpoint/2010/main" val="1627479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34609-895E-D94F-B06F-938E8549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7" y="15759"/>
            <a:ext cx="10515600" cy="993055"/>
          </a:xfrm>
        </p:spPr>
        <p:txBody>
          <a:bodyPr/>
          <a:lstStyle/>
          <a:p>
            <a:r>
              <a:rPr lang="fr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La géographie de l’éducation en France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48FFD9-7B36-A249-AB00-698F0F2F2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168" y="1008814"/>
            <a:ext cx="10357255" cy="5541392"/>
          </a:xfrm>
        </p:spPr>
        <p:txBody>
          <a:bodyPr/>
          <a:lstStyle/>
          <a:p>
            <a:pPr marL="0" indent="0">
              <a:buNone/>
            </a:pPr>
            <a:r>
              <a:rPr lang="fr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A2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US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géographie de l’école en France : quels constats ? </a:t>
            </a:r>
            <a:endParaRPr lang="fr-FR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élèves (performances)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FFFBF30-C950-3200-9AAC-77DD0A2FD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205" y="1008814"/>
            <a:ext cx="5817795" cy="584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82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34609-895E-D94F-B06F-938E8549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88" y="1"/>
            <a:ext cx="10531011" cy="976184"/>
          </a:xfrm>
        </p:spPr>
        <p:txBody>
          <a:bodyPr/>
          <a:lstStyle/>
          <a:p>
            <a:r>
              <a:rPr lang="fr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La géographie de l’éducation en France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48FFD9-7B36-A249-AB00-698F0F2F2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89" y="976185"/>
            <a:ext cx="11121561" cy="5881815"/>
          </a:xfrm>
        </p:spPr>
        <p:txBody>
          <a:bodyPr/>
          <a:lstStyle/>
          <a:p>
            <a:pPr marL="0" indent="0">
              <a:buNone/>
            </a:pPr>
            <a:r>
              <a:rPr lang="fr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A3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US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creusement des inégalités territoriales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837ADCB-EB32-8648-9680-D2616E066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781" y="1501783"/>
            <a:ext cx="2200312" cy="362501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2AB7329-A2E9-4648-B4DC-2FE0D02922FE}"/>
              </a:ext>
            </a:extLst>
          </p:cNvPr>
          <p:cNvSpPr txBox="1"/>
          <p:nvPr/>
        </p:nvSpPr>
        <p:spPr>
          <a:xfrm>
            <a:off x="2927046" y="508671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2005-2013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A1F7525-3956-DF4D-B985-E85459CAD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4" y="1476301"/>
            <a:ext cx="2412784" cy="360507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D73CD46-C5B3-7844-9510-1D87E9FE5234}"/>
              </a:ext>
            </a:extLst>
          </p:cNvPr>
          <p:cNvSpPr txBox="1"/>
          <p:nvPr/>
        </p:nvSpPr>
        <p:spPr>
          <a:xfrm>
            <a:off x="723423" y="501236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2004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B52058B-A959-8D40-8D60-D9066FCB4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055" y="1495505"/>
            <a:ext cx="2541835" cy="364279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7EB2CF5-FD1C-534D-8DB0-61EAB1AF0E54}"/>
              </a:ext>
            </a:extLst>
          </p:cNvPr>
          <p:cNvSpPr txBox="1"/>
          <p:nvPr/>
        </p:nvSpPr>
        <p:spPr>
          <a:xfrm>
            <a:off x="5762786" y="508137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2010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0FEF366-C1C8-621E-E0CA-24E9989A36DE}"/>
              </a:ext>
            </a:extLst>
          </p:cNvPr>
          <p:cNvSpPr txBox="1"/>
          <p:nvPr/>
        </p:nvSpPr>
        <p:spPr>
          <a:xfrm>
            <a:off x="9234559" y="510131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2024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FFEAB0B-B362-BCEE-BAB4-D09D6AB4C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0658" y="3482533"/>
            <a:ext cx="2249424" cy="3429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08FCE97-0D8A-4B09-4564-BE67200066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3999" y="1518037"/>
            <a:ext cx="2486812" cy="364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402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34609-895E-D94F-B06F-938E8549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850"/>
            <a:ext cx="10515600" cy="1203793"/>
          </a:xfrm>
        </p:spPr>
        <p:txBody>
          <a:bodyPr/>
          <a:lstStyle/>
          <a:p>
            <a:r>
              <a:rPr lang="fr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La géographie de l’éducation en France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48FFD9-7B36-A249-AB00-698F0F2F2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89" y="1051784"/>
            <a:ext cx="11121561" cy="5321300"/>
          </a:xfrm>
        </p:spPr>
        <p:txBody>
          <a:bodyPr/>
          <a:lstStyle/>
          <a:p>
            <a:pPr marL="0" indent="0">
              <a:buNone/>
            </a:pPr>
            <a:r>
              <a:rPr lang="fr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A3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US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creusement des inégalités territoriales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606D125-8F76-4A4F-BDB1-E822C30AA1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1" t="3323" r="5663" b="3431"/>
          <a:stretch/>
        </p:blipFill>
        <p:spPr bwMode="auto">
          <a:xfrm>
            <a:off x="4966679" y="1536701"/>
            <a:ext cx="7151498" cy="53212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6B25974-C3C6-7044-87BB-6A3D3BDAFB8A}"/>
              </a:ext>
            </a:extLst>
          </p:cNvPr>
          <p:cNvSpPr txBox="1"/>
          <p:nvPr/>
        </p:nvSpPr>
        <p:spPr>
          <a:xfrm>
            <a:off x="838200" y="1595021"/>
            <a:ext cx="433802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2017 constat</a:t>
            </a:r>
            <a:r>
              <a:rPr lang="fr-FR" sz="2400" dirty="0"/>
              <a:t> : </a:t>
            </a:r>
            <a:r>
              <a:rPr lang="fr-FR" sz="2400" dirty="0">
                <a:highlight>
                  <a:srgbClr val="FFFF00"/>
                </a:highlight>
              </a:rPr>
              <a:t>une inégale répartition du risque social d’échec scolaire en France </a:t>
            </a:r>
          </a:p>
          <a:p>
            <a:r>
              <a:rPr lang="fr-FR" sz="2400" b="1" dirty="0"/>
              <a:t>--&gt; 6 indicateurs de fractures </a:t>
            </a:r>
            <a:r>
              <a:rPr lang="fr-FR" sz="2400" dirty="0"/>
              <a:t>:</a:t>
            </a:r>
          </a:p>
          <a:p>
            <a:pPr lvl="0"/>
            <a:r>
              <a:rPr lang="fr-FR" sz="2400" dirty="0"/>
              <a:t>1) </a:t>
            </a:r>
            <a:r>
              <a:rPr lang="fr-FR" sz="2400" dirty="0">
                <a:highlight>
                  <a:srgbClr val="00FF00"/>
                </a:highlight>
              </a:rPr>
              <a:t>Le niveau de revenu</a:t>
            </a:r>
          </a:p>
          <a:p>
            <a:pPr lvl="0"/>
            <a:r>
              <a:rPr lang="fr-FR" sz="2400" dirty="0"/>
              <a:t>2) </a:t>
            </a:r>
            <a:r>
              <a:rPr lang="fr-FR" sz="2400" dirty="0">
                <a:highlight>
                  <a:srgbClr val="00FF00"/>
                </a:highlight>
              </a:rPr>
              <a:t>Le chômage et la précarité de l’emploi</a:t>
            </a:r>
          </a:p>
          <a:p>
            <a:pPr lvl="0"/>
            <a:r>
              <a:rPr lang="fr-FR" sz="2400" dirty="0"/>
              <a:t>3) </a:t>
            </a:r>
            <a:r>
              <a:rPr lang="fr-FR" sz="2400" dirty="0">
                <a:highlight>
                  <a:srgbClr val="00FF00"/>
                </a:highlight>
              </a:rPr>
              <a:t>Le capital culturel </a:t>
            </a:r>
            <a:r>
              <a:rPr lang="fr-FR" sz="2400" dirty="0"/>
              <a:t>des parents (niveau de diplôme)</a:t>
            </a:r>
          </a:p>
          <a:p>
            <a:pPr lvl="0"/>
            <a:r>
              <a:rPr lang="fr-FR" sz="2400" dirty="0"/>
              <a:t>4) </a:t>
            </a:r>
            <a:r>
              <a:rPr lang="fr-FR" sz="2400" dirty="0">
                <a:highlight>
                  <a:srgbClr val="00FF00"/>
                </a:highlight>
              </a:rPr>
              <a:t>La structure des familles </a:t>
            </a:r>
            <a:r>
              <a:rPr lang="fr-FR" sz="2400" dirty="0"/>
              <a:t>(monoparentales, nombreuses)</a:t>
            </a:r>
          </a:p>
          <a:p>
            <a:pPr lvl="0"/>
            <a:r>
              <a:rPr lang="fr-FR" sz="2400" dirty="0"/>
              <a:t>5) </a:t>
            </a:r>
            <a:r>
              <a:rPr lang="fr-FR" sz="2400" dirty="0">
                <a:highlight>
                  <a:srgbClr val="00FF00"/>
                </a:highlight>
              </a:rPr>
              <a:t>Les conditions de logement </a:t>
            </a:r>
          </a:p>
          <a:p>
            <a:pPr lvl="0"/>
            <a:r>
              <a:rPr lang="fr-FR" sz="2400" dirty="0"/>
              <a:t>(nb m</a:t>
            </a:r>
            <a:r>
              <a:rPr lang="fr-FR" sz="2400" baseline="30000" dirty="0"/>
              <a:t>2</a:t>
            </a:r>
            <a:r>
              <a:rPr lang="fr-FR" sz="2400" dirty="0"/>
              <a:t> par personne) +</a:t>
            </a:r>
          </a:p>
          <a:p>
            <a:r>
              <a:rPr lang="fr-FR" sz="2400" dirty="0">
                <a:highlight>
                  <a:srgbClr val="00FFFF"/>
                </a:highlight>
              </a:rPr>
              <a:t>6) La localisation ville-campagne</a:t>
            </a:r>
          </a:p>
        </p:txBody>
      </p:sp>
    </p:spTree>
    <p:extLst>
      <p:ext uri="{BB962C8B-B14F-4D97-AF65-F5344CB8AC3E}">
        <p14:creationId xmlns:p14="http://schemas.microsoft.com/office/powerpoint/2010/main" val="429393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34609-895E-D94F-B06F-938E8549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537" y="22865"/>
            <a:ext cx="10515600" cy="1016562"/>
          </a:xfrm>
        </p:spPr>
        <p:txBody>
          <a:bodyPr/>
          <a:lstStyle/>
          <a:p>
            <a:r>
              <a:rPr lang="fr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La géographie de l’éducation en France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606D125-8F76-4A4F-BDB1-E822C30AA1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1" t="3323" r="5663" b="3431"/>
          <a:stretch/>
        </p:blipFill>
        <p:spPr bwMode="auto">
          <a:xfrm>
            <a:off x="5857103" y="2095247"/>
            <a:ext cx="6334897" cy="47136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502C79D-3BA7-7B49-BC00-3019B6CE6809}"/>
              </a:ext>
            </a:extLst>
          </p:cNvPr>
          <p:cNvSpPr txBox="1"/>
          <p:nvPr/>
        </p:nvSpPr>
        <p:spPr>
          <a:xfrm>
            <a:off x="8220372" y="1438705"/>
            <a:ext cx="2031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4 France(s)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10EFCD42-BF15-FB40-89C6-B2503ED4F5F6}"/>
              </a:ext>
            </a:extLst>
          </p:cNvPr>
          <p:cNvSpPr txBox="1">
            <a:spLocks/>
          </p:cNvSpPr>
          <p:nvPr/>
        </p:nvSpPr>
        <p:spPr>
          <a:xfrm>
            <a:off x="414392" y="1051784"/>
            <a:ext cx="6727814" cy="5806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A3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US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creusement des inégalités territoriales </a:t>
            </a:r>
            <a:endParaRPr lang="fr-FR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fr-FR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Région parisienne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(jeunes en Ile-de-France sauf à Paris vieillissant où parents surdiplômés, grosses structures, Seine-Saint-Denis avec REP+ et niveau d’études des parents très bas)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fr-FR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Nord et arc méditerranéen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(jeunes, REP+, grosses structures, faibles résultats) 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fr-FR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Centre et Grand-Ouest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(peu de jeunes, petites tailles des EPLE, filières courtes et professionnelles, petites structures, taux d’encadrement plus favorables dans départements ruraux)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fr-FR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France ultramarine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(jeunes, surpeuplement logement, chômage, REP+, grosses structures, faibles résultats)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25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34609-895E-D94F-B06F-938E8549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89" y="0"/>
            <a:ext cx="10515600" cy="1050324"/>
          </a:xfrm>
        </p:spPr>
        <p:txBody>
          <a:bodyPr/>
          <a:lstStyle/>
          <a:p>
            <a:r>
              <a:rPr lang="fr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La géographie de l’éducation en France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48FFD9-7B36-A249-AB00-698F0F2F2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89" y="1050324"/>
            <a:ext cx="11121561" cy="58076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A3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US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creusement des inégalités territoriales </a:t>
            </a:r>
          </a:p>
          <a:p>
            <a:pPr marL="0" indent="0">
              <a:buNone/>
            </a:pP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Quels outils d’analyse ?</a:t>
            </a:r>
          </a:p>
          <a:p>
            <a:pPr marL="0" indent="0">
              <a:buNone/>
            </a:pP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indicateurs 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marL="0" indent="0">
              <a:buNone/>
            </a:pPr>
            <a:endParaRPr lang="fr-FR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IPS (indice de position sociale) (2016)</a:t>
            </a:r>
          </a:p>
          <a:p>
            <a:pPr marL="0" indent="0">
              <a:buNone/>
            </a:pPr>
            <a:endParaRPr lang="fr-FR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 moyenne au DNB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(Diplôme national du Brevet), </a:t>
            </a:r>
          </a:p>
          <a:p>
            <a:pPr marL="0" indent="0">
              <a:buNone/>
            </a:pPr>
            <a:endParaRPr lang="fr-FR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taux de passage en Seconde</a:t>
            </a:r>
            <a:r>
              <a:rPr lang="fr-FR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Générale et Technologique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6795187-5988-9EFC-F496-44CC5E9C5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539" y="1050324"/>
            <a:ext cx="4606461" cy="407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3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34609-895E-D94F-B06F-938E8549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48FFD9-7B36-A249-AB00-698F0F2F2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771" y="1209654"/>
            <a:ext cx="11242326" cy="56483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Sujet récent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 sein de la géographie avec deux entrées « scalaires » :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l’échelle nationale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(approche structuraliste : manière dont l’éducation est organisée en France)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l’échelle locale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(étude des pratiques des lieux scolaires et des représentations mentales associées)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présence du thème dans : 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dans les publications du MEN (</a:t>
            </a:r>
            <a:r>
              <a:rPr lang="fr-F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Géographie de l’école 2021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https://www.education.gouv.fr/geographie-de-l-ecole-323657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dans la formation initiale des enseignants (maquette 2021)</a:t>
            </a:r>
            <a:endParaRPr lang="fr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14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C434581-404F-9649-8599-CD7BBCB08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179" y="0"/>
            <a:ext cx="5894821" cy="357160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702D694-627C-D24C-8106-EB410DB99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40709" cy="369793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C4C220A-CAA0-2442-BAD6-7138427B5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880" y="3315901"/>
            <a:ext cx="5640709" cy="35420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A9234D-46ED-D54C-3DD7-99AA19563DA8}"/>
              </a:ext>
            </a:extLst>
          </p:cNvPr>
          <p:cNvSpPr/>
          <p:nvPr/>
        </p:nvSpPr>
        <p:spPr>
          <a:xfrm>
            <a:off x="3732371" y="741405"/>
            <a:ext cx="1506894" cy="29656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DA406C-CD8F-5E43-AF48-52741308B4BF}"/>
              </a:ext>
            </a:extLst>
          </p:cNvPr>
          <p:cNvSpPr/>
          <p:nvPr/>
        </p:nvSpPr>
        <p:spPr>
          <a:xfrm>
            <a:off x="6297179" y="1161535"/>
            <a:ext cx="2179556" cy="30488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B4B552-E540-38A5-3333-8248D50D04C3}"/>
              </a:ext>
            </a:extLst>
          </p:cNvPr>
          <p:cNvSpPr/>
          <p:nvPr/>
        </p:nvSpPr>
        <p:spPr>
          <a:xfrm>
            <a:off x="7228055" y="4343898"/>
            <a:ext cx="2179556" cy="30488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551637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CB16356-DA69-864A-A813-B4EF8A5A7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6126"/>
            <a:ext cx="12192000" cy="44278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09C014-0FD9-1740-9388-AEDC976C262B}"/>
              </a:ext>
            </a:extLst>
          </p:cNvPr>
          <p:cNvSpPr/>
          <p:nvPr/>
        </p:nvSpPr>
        <p:spPr>
          <a:xfrm>
            <a:off x="6234545" y="3231598"/>
            <a:ext cx="858982" cy="36021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399A81-84A9-9745-8F0B-B3948DC8A725}"/>
              </a:ext>
            </a:extLst>
          </p:cNvPr>
          <p:cNvSpPr/>
          <p:nvPr/>
        </p:nvSpPr>
        <p:spPr>
          <a:xfrm>
            <a:off x="8416636" y="3972817"/>
            <a:ext cx="858982" cy="36021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77B2E4-1D7D-4D48-B0FE-DBB982AB99C4}"/>
              </a:ext>
            </a:extLst>
          </p:cNvPr>
          <p:cNvSpPr/>
          <p:nvPr/>
        </p:nvSpPr>
        <p:spPr>
          <a:xfrm>
            <a:off x="6255326" y="3986670"/>
            <a:ext cx="858982" cy="36021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FB4214-5E69-9645-B30D-1811154842DF}"/>
              </a:ext>
            </a:extLst>
          </p:cNvPr>
          <p:cNvSpPr/>
          <p:nvPr/>
        </p:nvSpPr>
        <p:spPr>
          <a:xfrm>
            <a:off x="8416636" y="4353817"/>
            <a:ext cx="858982" cy="36021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BE0BA0-7246-4641-B1DF-B5F7EF0823BC}"/>
              </a:ext>
            </a:extLst>
          </p:cNvPr>
          <p:cNvSpPr/>
          <p:nvPr/>
        </p:nvSpPr>
        <p:spPr>
          <a:xfrm>
            <a:off x="10584871" y="3249597"/>
            <a:ext cx="858982" cy="36021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70C0FE-E507-1E47-8BFE-A64D43A23014}"/>
              </a:ext>
            </a:extLst>
          </p:cNvPr>
          <p:cNvSpPr/>
          <p:nvPr/>
        </p:nvSpPr>
        <p:spPr>
          <a:xfrm>
            <a:off x="10577946" y="3993599"/>
            <a:ext cx="858982" cy="36021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47C33A5-49A1-8343-1D50-7B12C7B78907}"/>
              </a:ext>
            </a:extLst>
          </p:cNvPr>
          <p:cNvSpPr txBox="1"/>
          <p:nvPr/>
        </p:nvSpPr>
        <p:spPr>
          <a:xfrm>
            <a:off x="9069858" y="2825195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dirty="0"/>
              <a:t>DNB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41215D2-CED0-1939-F70F-0514040501C2}"/>
              </a:ext>
            </a:extLst>
          </p:cNvPr>
          <p:cNvSpPr txBox="1"/>
          <p:nvPr/>
        </p:nvSpPr>
        <p:spPr>
          <a:xfrm>
            <a:off x="325463" y="65759"/>
            <a:ext cx="967094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fr-F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Catégorisation des communes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Duquet-Métayer,Monso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2019) : </a:t>
            </a:r>
          </a:p>
          <a:p>
            <a:pPr marL="0" indent="0">
              <a:buNone/>
            </a:pP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a) </a:t>
            </a:r>
            <a:r>
              <a:rPr lang="fr-FR" sz="2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rural éloigné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buNone/>
            </a:pP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b) </a:t>
            </a:r>
            <a:r>
              <a:rPr lang="fr-FR" sz="2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 zones périphériques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buNone/>
            </a:pP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c) </a:t>
            </a:r>
            <a:r>
              <a:rPr lang="fr-FR" sz="2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l’urbain éloigné 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</a:p>
          <a:p>
            <a:pPr marL="0" indent="0">
              <a:buNone/>
            </a:pP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d) </a:t>
            </a:r>
            <a:r>
              <a:rPr lang="fr-FR" sz="2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l’urbain dense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F8B4334-D345-69EE-EB55-7C91668CB0A4}"/>
              </a:ext>
            </a:extLst>
          </p:cNvPr>
          <p:cNvSpPr txBox="1"/>
          <p:nvPr/>
        </p:nvSpPr>
        <p:spPr>
          <a:xfrm>
            <a:off x="1910993" y="3617338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(périurbain)</a:t>
            </a:r>
          </a:p>
        </p:txBody>
      </p:sp>
    </p:spTree>
    <p:extLst>
      <p:ext uri="{BB962C8B-B14F-4D97-AF65-F5344CB8AC3E}">
        <p14:creationId xmlns:p14="http://schemas.microsoft.com/office/powerpoint/2010/main" val="3364884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34609-895E-D94F-B06F-938E8549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89" y="0"/>
            <a:ext cx="10515600" cy="889686"/>
          </a:xfrm>
        </p:spPr>
        <p:txBody>
          <a:bodyPr/>
          <a:lstStyle/>
          <a:p>
            <a:r>
              <a:rPr lang="fr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La géographie de l’éducation en France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48FFD9-7B36-A249-AB00-698F0F2F2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90" y="889686"/>
            <a:ext cx="10914070" cy="5968315"/>
          </a:xfrm>
        </p:spPr>
        <p:txBody>
          <a:bodyPr/>
          <a:lstStyle/>
          <a:p>
            <a:pPr marL="0" indent="0">
              <a:buNone/>
            </a:pPr>
            <a:r>
              <a:rPr lang="fr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A3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US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creusement des inégalités territoriales</a:t>
            </a:r>
          </a:p>
          <a:p>
            <a:pPr marL="0" indent="0">
              <a:buNone/>
            </a:pPr>
            <a:endParaRPr lang="fr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r-FR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fr-FR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Faible visibilité </a:t>
            </a:r>
            <a:r>
              <a:rPr lang="fr-FR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territoires ruraux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(faible nombre de jeunes, pas d’explosion sociale contrairement aux « banlieues », avant l’apparition des « gilets jaunes »)</a:t>
            </a:r>
          </a:p>
          <a:p>
            <a:pPr>
              <a:buFont typeface="Wingdings" pitchFamily="2" charset="2"/>
              <a:buChar char="à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Quelles politiques (scolaires) ?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(voir photocopie)</a:t>
            </a:r>
          </a:p>
          <a:p>
            <a:pPr marL="0" indent="0">
              <a:buNone/>
            </a:pPr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Repères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marL="0" indent="0">
              <a:buNone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1981 : ZEP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(relance en 1990 et en 1997)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1999 : REP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2006 : RAR (réseaux ambition réussite) 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(collège + écoles s’y rattachant)</a:t>
            </a:r>
          </a:p>
          <a:p>
            <a:pPr marL="0" indent="0">
              <a:buNone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: REP et REP +</a:t>
            </a:r>
            <a:endParaRPr lang="fr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3DBB49-C76B-2CC0-C54E-36146F917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072" y="4007224"/>
            <a:ext cx="5859928" cy="285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91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B5816B9-E681-F4F2-DA99-54CAE6E9C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56" y="0"/>
            <a:ext cx="11607088" cy="416995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6117581-4B92-338E-8B9E-5E9D5404C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487" y="4132889"/>
            <a:ext cx="3751451" cy="272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86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8325379-3D38-DD46-962B-E949B68CE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017" y="0"/>
            <a:ext cx="4419831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9C3024B-04D7-584C-A6E5-E36A94EC1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62" y="1032214"/>
            <a:ext cx="5390375" cy="58257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43EAC78-F121-0644-A2B9-4EB046049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62" y="0"/>
            <a:ext cx="4250722" cy="103221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0FEAC2E-CB8A-0F4D-8429-8A0DC12307E5}"/>
              </a:ext>
            </a:extLst>
          </p:cNvPr>
          <p:cNvSpPr txBox="1"/>
          <p:nvPr/>
        </p:nvSpPr>
        <p:spPr>
          <a:xfrm>
            <a:off x="5985512" y="5458691"/>
            <a:ext cx="1360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Le Monde</a:t>
            </a:r>
          </a:p>
          <a:p>
            <a:r>
              <a:rPr lang="fr-FR" dirty="0"/>
              <a:t>Janvier 2015</a:t>
            </a:r>
          </a:p>
        </p:txBody>
      </p:sp>
    </p:spTree>
    <p:extLst>
      <p:ext uri="{BB962C8B-B14F-4D97-AF65-F5344CB8AC3E}">
        <p14:creationId xmlns:p14="http://schemas.microsoft.com/office/powerpoint/2010/main" val="1184392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6168B0B-80B3-341C-1F73-9CA3FC809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29726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ACFA8D1-0F5D-3CEB-79F5-BD2CD3305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153" y="1549829"/>
            <a:ext cx="4442847" cy="531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3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174CA74-AD33-001A-6F43-B68E14E38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98" y="0"/>
            <a:ext cx="9435316" cy="68997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ED7B26A-8B74-436D-B60A-4807CC2A7EFE}"/>
              </a:ext>
            </a:extLst>
          </p:cNvPr>
          <p:cNvSpPr txBox="1"/>
          <p:nvPr/>
        </p:nvSpPr>
        <p:spPr>
          <a:xfrm>
            <a:off x="9666514" y="6211669"/>
            <a:ext cx="2033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US" dirty="0"/>
              <a:t>Le Monde, </a:t>
            </a:r>
          </a:p>
          <a:p>
            <a:r>
              <a:rPr lang="fr-US" dirty="0"/>
              <a:t>10 novembre 2025</a:t>
            </a:r>
          </a:p>
        </p:txBody>
      </p:sp>
    </p:spTree>
    <p:extLst>
      <p:ext uri="{BB962C8B-B14F-4D97-AF65-F5344CB8AC3E}">
        <p14:creationId xmlns:p14="http://schemas.microsoft.com/office/powerpoint/2010/main" val="944465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7652F9E-BFCF-71E2-66FD-060FFA042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56" y="113017"/>
            <a:ext cx="9243240" cy="612098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A202BE9-6FB6-ED8C-B263-719679BF4639}"/>
              </a:ext>
            </a:extLst>
          </p:cNvPr>
          <p:cNvSpPr txBox="1"/>
          <p:nvPr/>
        </p:nvSpPr>
        <p:spPr>
          <a:xfrm>
            <a:off x="4542250" y="6234004"/>
            <a:ext cx="2508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 Monde, 21 mars 2024</a:t>
            </a:r>
          </a:p>
        </p:txBody>
      </p:sp>
    </p:spTree>
    <p:extLst>
      <p:ext uri="{BB962C8B-B14F-4D97-AF65-F5344CB8AC3E}">
        <p14:creationId xmlns:p14="http://schemas.microsoft.com/office/powerpoint/2010/main" val="2506227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2ACB442-C767-7CC9-6032-C088D5FAE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020" y="0"/>
            <a:ext cx="4872047" cy="646244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C007C01-0E1B-40BF-C821-ABA7273B639B}"/>
              </a:ext>
            </a:extLst>
          </p:cNvPr>
          <p:cNvSpPr txBox="1"/>
          <p:nvPr/>
        </p:nvSpPr>
        <p:spPr>
          <a:xfrm>
            <a:off x="4407614" y="6462445"/>
            <a:ext cx="3114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 Monde, 20 septembre 2024 </a:t>
            </a:r>
          </a:p>
        </p:txBody>
      </p:sp>
    </p:spTree>
    <p:extLst>
      <p:ext uri="{BB962C8B-B14F-4D97-AF65-F5344CB8AC3E}">
        <p14:creationId xmlns:p14="http://schemas.microsoft.com/office/powerpoint/2010/main" val="3177745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B971BC3-027E-174A-A39B-0BF96C021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109" y="0"/>
            <a:ext cx="5605782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4687657-A0AC-2E4E-9CE2-0987C2976A43}"/>
              </a:ext>
            </a:extLst>
          </p:cNvPr>
          <p:cNvSpPr txBox="1"/>
          <p:nvPr/>
        </p:nvSpPr>
        <p:spPr>
          <a:xfrm>
            <a:off x="8898891" y="6289963"/>
            <a:ext cx="2490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Le Monde</a:t>
            </a:r>
            <a:r>
              <a:rPr lang="fr-FR" dirty="0"/>
              <a:t>, octobre 2021</a:t>
            </a:r>
          </a:p>
        </p:txBody>
      </p:sp>
    </p:spTree>
    <p:extLst>
      <p:ext uri="{BB962C8B-B14F-4D97-AF65-F5344CB8AC3E}">
        <p14:creationId xmlns:p14="http://schemas.microsoft.com/office/powerpoint/2010/main" val="2547713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34609-895E-D94F-B06F-938E8549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66062"/>
          </a:xfrm>
        </p:spPr>
        <p:txBody>
          <a:bodyPr/>
          <a:lstStyle/>
          <a:p>
            <a:r>
              <a:rPr lang="fr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Organisation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48FFD9-7B36-A249-AB00-698F0F2F2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6062"/>
            <a:ext cx="10725150" cy="58819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 de 3 heures</a:t>
            </a:r>
          </a:p>
          <a:p>
            <a:pPr marL="514350" indent="-514350">
              <a:buAutoNum type="alphaUcParenR"/>
            </a:pPr>
            <a:r>
              <a:rPr lang="fr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La géographie de l’éducation </a:t>
            </a:r>
            <a:r>
              <a:rPr lang="fr-FR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(à l’échelle nationale)</a:t>
            </a:r>
            <a:endParaRPr lang="fr-US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modalités : </a:t>
            </a:r>
            <a:r>
              <a:rPr lang="fr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 + échanges autour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d’articles</a:t>
            </a:r>
            <a:r>
              <a:rPr lang="fr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fr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fr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Les écoles de l’Indre : quelles caractéristiques ?</a:t>
            </a:r>
          </a:p>
          <a:p>
            <a:pPr marL="0" indent="0">
              <a:buNone/>
            </a:pPr>
            <a:r>
              <a:rPr lang="fr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modalités : </a:t>
            </a:r>
            <a:r>
              <a:rPr lang="fr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analyse de cartes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autonomie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fabrication d’une synthèse</a:t>
            </a:r>
            <a:r>
              <a:rPr lang="fr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fr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fr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Habiter des écoles : l’analyse microgéographique (à l’échelle locale)</a:t>
            </a:r>
          </a:p>
          <a:p>
            <a:pPr>
              <a:buFont typeface="Wingdings" pitchFamily="2" charset="2"/>
              <a:buChar char="à"/>
            </a:pPr>
            <a:r>
              <a:rPr lang="fr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La salle de classe </a:t>
            </a:r>
            <a:r>
              <a:rPr lang="fr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la relation entre le dispositif spatial et les modalités pédagogiques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>
              <a:buNone/>
            </a:pP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(modalités : analyse d’un dossier de photos pour compléter un tableau)</a:t>
            </a:r>
            <a:endParaRPr lang="fr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78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C972C25-30F1-B49D-8C8B-8354CC6EA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6" y="328480"/>
            <a:ext cx="12068908" cy="556888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652217A-6D4E-A994-5E0A-0874AC95364E}"/>
              </a:ext>
            </a:extLst>
          </p:cNvPr>
          <p:cNvSpPr txBox="1"/>
          <p:nvPr/>
        </p:nvSpPr>
        <p:spPr>
          <a:xfrm>
            <a:off x="4777483" y="6215865"/>
            <a:ext cx="245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 Monde, 4 juillet 2024</a:t>
            </a:r>
          </a:p>
        </p:txBody>
      </p:sp>
    </p:spTree>
    <p:extLst>
      <p:ext uri="{BB962C8B-B14F-4D97-AF65-F5344CB8AC3E}">
        <p14:creationId xmlns:p14="http://schemas.microsoft.com/office/powerpoint/2010/main" val="36620576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65F70EE-07D7-3E72-B3AA-F1E4A5B7F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5229"/>
            <a:ext cx="12192000" cy="480753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8156F51-90CF-BF60-CFB5-55D04C20B563}"/>
              </a:ext>
            </a:extLst>
          </p:cNvPr>
          <p:cNvSpPr txBox="1"/>
          <p:nvPr/>
        </p:nvSpPr>
        <p:spPr>
          <a:xfrm>
            <a:off x="1859797" y="6121831"/>
            <a:ext cx="239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dirty="0"/>
              <a:t>Le Monde, 12 mai 2023</a:t>
            </a:r>
          </a:p>
        </p:txBody>
      </p:sp>
    </p:spTree>
    <p:extLst>
      <p:ext uri="{BB962C8B-B14F-4D97-AF65-F5344CB8AC3E}">
        <p14:creationId xmlns:p14="http://schemas.microsoft.com/office/powerpoint/2010/main" val="26478115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E4E762D-7C10-F9DD-90AF-CA410AF2A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123580"/>
            <a:ext cx="4674742" cy="373442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B590CBB-46AB-3BCA-ABD8-2319AE14F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258" y="3123580"/>
            <a:ext cx="4674742" cy="373442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A9040AA-64B8-22C8-388D-725778E28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815" y="-2"/>
            <a:ext cx="4391098" cy="356513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F15DDD1-CFB5-F31D-46F9-43372653EAB2}"/>
              </a:ext>
            </a:extLst>
          </p:cNvPr>
          <p:cNvSpPr txBox="1"/>
          <p:nvPr/>
        </p:nvSpPr>
        <p:spPr>
          <a:xfrm>
            <a:off x="105781" y="1551733"/>
            <a:ext cx="3541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Le poids de l’IPS en France</a:t>
            </a:r>
          </a:p>
        </p:txBody>
      </p:sp>
    </p:spTree>
    <p:extLst>
      <p:ext uri="{BB962C8B-B14F-4D97-AF65-F5344CB8AC3E}">
        <p14:creationId xmlns:p14="http://schemas.microsoft.com/office/powerpoint/2010/main" val="13841523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4D433D4-ACF5-4255-A826-3A896DFAF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34" y="258792"/>
            <a:ext cx="5786827" cy="659920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DE71302-143B-4336-88F0-5A006DE10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910" y="258792"/>
            <a:ext cx="5786827" cy="659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45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34609-895E-D94F-B06F-938E8549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51594"/>
            <a:ext cx="11925300" cy="1071321"/>
          </a:xfrm>
        </p:spPr>
        <p:txBody>
          <a:bodyPr>
            <a:normAutofit/>
          </a:bodyPr>
          <a:lstStyle/>
          <a:p>
            <a:r>
              <a:rPr lang="fr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Les écoles de l’Indre : quelles caractéristiques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48FFD9-7B36-A249-AB00-698F0F2F2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2915"/>
            <a:ext cx="11087100" cy="57350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https://www.education.gouv.fr/geographie-de-l-ecole-323657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F9668E1-9D6E-4E44-AE90-CBC8C7EB7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1918758"/>
            <a:ext cx="3467100" cy="488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895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34609-895E-D94F-B06F-938E8549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0077"/>
            <a:ext cx="11925300" cy="1094823"/>
          </a:xfrm>
        </p:spPr>
        <p:txBody>
          <a:bodyPr>
            <a:normAutofit/>
          </a:bodyPr>
          <a:lstStyle/>
          <a:p>
            <a:r>
              <a:rPr lang="fr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Les écoles de l’Indre : quelles caractéristiques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48FFD9-7B36-A249-AB00-698F0F2F2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41400"/>
            <a:ext cx="11239500" cy="57531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Modalités :</a:t>
            </a:r>
          </a:p>
          <a:p>
            <a:pPr>
              <a:buFontTx/>
              <a:buChar char="-"/>
            </a:pPr>
            <a:r>
              <a:rPr lang="fr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 binôme, </a:t>
            </a:r>
          </a:p>
          <a:p>
            <a:pPr>
              <a:buFontTx/>
              <a:buChar char="-"/>
            </a:pPr>
            <a:r>
              <a:rPr lang="fr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l’aide du fichier GeographieEcole2021 Extraits (version intégrale également disponible), document produit par la DEPP (direction de l’évaluation, de la prospective et de la performance), disponible sur CELENE</a:t>
            </a:r>
          </a:p>
          <a:p>
            <a:pPr>
              <a:buFontTx/>
              <a:buChar char="-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Extraits </a:t>
            </a:r>
            <a:r>
              <a:rPr lang="fr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pages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8, 13, 15, 17, 19, 25, 33, 41, 43, 45, 49, 57, 67, 69, 73, 81, 83, 89, 95</a:t>
            </a:r>
            <a:endParaRPr lang="fr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Durée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45 min </a:t>
            </a:r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 analyse + 10 synthèse + 15 min restitution)</a:t>
            </a:r>
            <a:endParaRPr lang="fr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Tâche :</a:t>
            </a:r>
          </a:p>
          <a:p>
            <a:pPr marL="0" indent="0">
              <a:buNone/>
            </a:pPr>
            <a:r>
              <a:rPr lang="fr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fr-US" dirty="0">
                <a:solidFill>
                  <a:srgbClr val="0432FF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Dressez le portrait des écoles de l’Indre </a:t>
            </a:r>
            <a:r>
              <a:rPr lang="fr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(premier degré en priorité, situation</a:t>
            </a:r>
            <a:r>
              <a:rPr lang="fr-FR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et évolution écoles, élèves, enseignants</a:t>
            </a:r>
            <a:r>
              <a:rPr lang="fr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orientation, performances).</a:t>
            </a:r>
          </a:p>
          <a:p>
            <a:pPr marL="0" indent="0">
              <a:buNone/>
            </a:pPr>
            <a:r>
              <a:rPr lang="fr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fr-US" dirty="0">
                <a:solidFill>
                  <a:srgbClr val="0432FF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Préparez une présentation</a:t>
            </a:r>
            <a:r>
              <a:rPr lang="fr-FR" dirty="0">
                <a:solidFill>
                  <a:srgbClr val="0432FF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numérique</a:t>
            </a:r>
            <a:r>
              <a:rPr lang="fr-US" dirty="0">
                <a:solidFill>
                  <a:srgbClr val="0432FF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avec des </a:t>
            </a:r>
            <a:r>
              <a:rPr lang="fr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capture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d’écran)</a:t>
            </a:r>
          </a:p>
        </p:txBody>
      </p:sp>
    </p:spTree>
    <p:extLst>
      <p:ext uri="{BB962C8B-B14F-4D97-AF65-F5344CB8AC3E}">
        <p14:creationId xmlns:p14="http://schemas.microsoft.com/office/powerpoint/2010/main" val="22825950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2D2F0A-C5FC-44FC-9D9B-A97DCCBBB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6521"/>
            <a:ext cx="10515600" cy="589032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Les caractéristiques « scolaires » de l’Indre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3A7DB3-028E-46D8-8220-B29340CDE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2209"/>
            <a:ext cx="10515600" cy="5199270"/>
          </a:xfrm>
        </p:spPr>
        <p:txBody>
          <a:bodyPr>
            <a:normAutofit lnSpcReduction="10000"/>
          </a:bodyPr>
          <a:lstStyle/>
          <a:p>
            <a:pPr marL="514350" indent="-514350" algn="just">
              <a:lnSpc>
                <a:spcPct val="150000"/>
              </a:lnSpc>
              <a:buAutoNum type="arabicParenR"/>
            </a:pPr>
            <a:r>
              <a:rPr lang="fr-F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enseignants </a:t>
            </a:r>
            <a:r>
              <a:rPr lang="fr-FR" sz="3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Pourquoi ? (hypothèses)</a:t>
            </a:r>
          </a:p>
          <a:p>
            <a:pPr marL="514350" indent="-514350" algn="just">
              <a:lnSpc>
                <a:spcPct val="150000"/>
              </a:lnSpc>
              <a:buAutoNum type="arabicParenR"/>
            </a:pPr>
            <a:r>
              <a:rPr lang="fr-FR" sz="3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Le territoire « </a:t>
            </a:r>
            <a:r>
              <a:rPr lang="fr-FR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indrien</a:t>
            </a:r>
            <a:r>
              <a:rPr lang="fr-FR" sz="3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 » (densité, « milieu », jeunes : poids et évolution, position sociale, capital culturel, conditions de logement)</a:t>
            </a:r>
          </a:p>
          <a:p>
            <a:pPr marL="514350" indent="-514350" algn="just">
              <a:lnSpc>
                <a:spcPct val="150000"/>
              </a:lnSpc>
              <a:buAutoNum type="arabicParenR"/>
            </a:pPr>
            <a:r>
              <a:rPr lang="fr-FR" sz="3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Les publics spécifiques (public/privé, handicap, REP et REP+)</a:t>
            </a:r>
          </a:p>
          <a:p>
            <a:pPr marL="514350" indent="-514350" algn="just">
              <a:lnSpc>
                <a:spcPct val="150000"/>
              </a:lnSpc>
              <a:buAutoNum type="arabicParenR"/>
            </a:pPr>
            <a:r>
              <a:rPr lang="fr-FR" sz="3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 situation matérielle des écoles : taille et équipement</a:t>
            </a:r>
          </a:p>
          <a:p>
            <a:pPr marL="514350" indent="-514350" algn="just">
              <a:lnSpc>
                <a:spcPct val="150000"/>
              </a:lnSpc>
              <a:buAutoNum type="arabicParenR"/>
            </a:pPr>
            <a:r>
              <a:rPr lang="fr-FR" sz="3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Les résultats scolaires et la poursuite d’études</a:t>
            </a:r>
          </a:p>
          <a:p>
            <a:pPr marL="514350" indent="-514350">
              <a:buAutoNum type="arabicParenR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20925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92847CD-5873-CB78-961F-86F6E5786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63" y="0"/>
            <a:ext cx="5685503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3228B57-0F78-5ECF-FA4F-9D9D05F1D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772" y="0"/>
            <a:ext cx="5942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864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C5A67B8-ADB5-FC53-0026-F581CAC16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942865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7F298FC-CA45-C114-D1E3-5790B269E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942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859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63C94-634D-58C2-E724-EC5565951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84E085-641B-251A-C661-9FAF298D8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81" y="690745"/>
            <a:ext cx="11807438" cy="54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42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34609-895E-D94F-B06F-938E8549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3" y="0"/>
            <a:ext cx="10515600" cy="1325563"/>
          </a:xfrm>
        </p:spPr>
        <p:txBody>
          <a:bodyPr/>
          <a:lstStyle/>
          <a:p>
            <a:r>
              <a:rPr lang="fr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La géographie de l’éducation en France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48FFD9-7B36-A249-AB00-698F0F2F2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702" y="1325563"/>
            <a:ext cx="11351397" cy="53213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A1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US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prise en compte des données spatiales dans le domaine scolaire</a:t>
            </a:r>
            <a:endParaRPr lang="fr-FR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1795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écoles centrales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(enseignement secondaire) réparties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dans chaque département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donc </a:t>
            </a:r>
            <a:r>
              <a:rPr lang="fr-FR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territorialisation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1802 : lycées moins nombreux)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>
              <a:buNone/>
            </a:pPr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1833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: </a:t>
            </a:r>
            <a:r>
              <a:rPr lang="fr-FR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loi Guizot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(une école primaire de garçons pour commune &gt; 500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hab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)</a:t>
            </a:r>
          </a:p>
          <a:p>
            <a:pPr marL="0" indent="0">
              <a:buNone/>
            </a:pPr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1850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: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loi Falloux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(une école primaire de filles pour commune &gt; 800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hab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)</a:t>
            </a:r>
          </a:p>
          <a:p>
            <a:pPr marL="0" indent="0">
              <a:buNone/>
            </a:pP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Conséquence : hausse du nombre d’écoles et d’élèves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>
              <a:buNone/>
            </a:pPr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Années 1880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lois républicaines 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(dont Ferry et l’obligation d’instruction de 6 à 13 ans)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1880 : 5,3M élèves dans le primaire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1900 : 6,3M élèves </a:t>
            </a:r>
          </a:p>
          <a:p>
            <a:pPr marL="0" indent="0">
              <a:buNone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+ normaliens/normaliennes recrutés par </a:t>
            </a:r>
            <a:r>
              <a:rPr lang="fr-FR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département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(dans les Écoles normales)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02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34609-895E-D94F-B06F-938E8549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" y="0"/>
            <a:ext cx="11925300" cy="1087799"/>
          </a:xfrm>
        </p:spPr>
        <p:txBody>
          <a:bodyPr>
            <a:normAutofit/>
          </a:bodyPr>
          <a:lstStyle/>
          <a:p>
            <a:r>
              <a:rPr lang="fr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Habiter des écoles : l’analyse microgéographique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48FFD9-7B36-A249-AB00-698F0F2F2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574" y="1310578"/>
            <a:ext cx="10427276" cy="5450440"/>
          </a:xfrm>
        </p:spPr>
        <p:txBody>
          <a:bodyPr/>
          <a:lstStyle/>
          <a:p>
            <a:pPr marL="0" indent="0">
              <a:buNone/>
            </a:pPr>
            <a:r>
              <a:rPr lang="fr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C1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. </a:t>
            </a:r>
            <a:r>
              <a:rPr lang="fr-US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L’école à l’échelle locale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>
              <a:buNone/>
            </a:pPr>
            <a:r>
              <a:rPr lang="fr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• </a:t>
            </a:r>
            <a:r>
              <a:rPr lang="fr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les « lieux » de l’école (3 échelles « locales »)</a:t>
            </a:r>
          </a:p>
          <a:p>
            <a:pPr>
              <a:buFontTx/>
              <a:buChar char="-"/>
            </a:pPr>
            <a:r>
              <a:rPr lang="fr-US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L’école</a:t>
            </a:r>
            <a:r>
              <a:rPr lang="fr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dans son ensemble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l’architecture scolaire</a:t>
            </a:r>
          </a:p>
          <a:p>
            <a:pPr marL="0" indent="0">
              <a:buNone/>
            </a:pPr>
            <a:endParaRPr lang="fr-US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>
              <a:buFontTx/>
              <a:buChar char="-"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</a:t>
            </a:r>
            <a:r>
              <a:rPr lang="fr-US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a cour </a:t>
            </a:r>
            <a:r>
              <a:rPr lang="fr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de récréation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(et </a:t>
            </a:r>
            <a:r>
              <a:rPr lang="fr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les toilettes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…)</a:t>
            </a:r>
          </a:p>
          <a:p>
            <a:pPr marL="0" indent="0">
              <a:buNone/>
            </a:pPr>
            <a:endParaRPr lang="fr-US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>
              <a:buFontTx/>
              <a:buChar char="-"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</a:t>
            </a:r>
            <a:r>
              <a:rPr lang="fr-US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a salle </a:t>
            </a:r>
            <a:r>
              <a:rPr lang="fr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de classe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3006F2E-CA08-6D4A-AD5A-AF183434B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6602" y="831273"/>
            <a:ext cx="3820824" cy="277090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80A126-BFED-0745-8B38-992275F8A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699" y="3602182"/>
            <a:ext cx="4883727" cy="325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7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34609-895E-D94F-B06F-938E8549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-30163"/>
            <a:ext cx="11925300" cy="1135063"/>
          </a:xfrm>
        </p:spPr>
        <p:txBody>
          <a:bodyPr>
            <a:normAutofit/>
          </a:bodyPr>
          <a:lstStyle/>
          <a:p>
            <a:r>
              <a:rPr lang="fr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Habiter des écoles : l’analyse microgéographique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48FFD9-7B36-A249-AB00-698F0F2F2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5" y="1350963"/>
            <a:ext cx="10725150" cy="5321300"/>
          </a:xfrm>
        </p:spPr>
        <p:txBody>
          <a:bodyPr/>
          <a:lstStyle/>
          <a:p>
            <a:pPr marL="0" indent="0">
              <a:buNone/>
            </a:pPr>
            <a:r>
              <a:rPr lang="fr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C1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. </a:t>
            </a:r>
            <a:r>
              <a:rPr lang="fr-US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L’école à l’échelle locale</a:t>
            </a:r>
          </a:p>
          <a:p>
            <a:pPr marL="0" indent="0">
              <a:buNone/>
            </a:pPr>
            <a:r>
              <a:rPr lang="fr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• L’intérêt de </a:t>
            </a:r>
            <a:r>
              <a:rPr lang="fr-US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l’analyse des petits espaces à l’échelle « micro »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algn="just">
              <a:buFontTx/>
              <a:buChar char="-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rôle central pour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individus, leur corps, la distance aux autres, les émotions, les pratiques spatiales, les objets et leurs relations aux êtres humains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terrain privilégié de la géographie de l’habiter (Lussault)</a:t>
            </a:r>
          </a:p>
          <a:p>
            <a:pPr marL="0" indent="0" algn="just">
              <a:buNone/>
            </a:pPr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(voir exemple de la cour de l’école, cf. photocopie)</a:t>
            </a:r>
          </a:p>
          <a:p>
            <a:pPr algn="just">
              <a:buFontTx/>
              <a:buChar char="-"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notions de micro, méso et macro espaces à l’échelle de l’individu</a:t>
            </a:r>
          </a:p>
          <a:p>
            <a:pPr marL="0" indent="0">
              <a:buNone/>
            </a:pPr>
            <a:endParaRPr lang="fr-US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773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34609-895E-D94F-B06F-938E8549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212725"/>
            <a:ext cx="11925300" cy="1325563"/>
          </a:xfrm>
        </p:spPr>
        <p:txBody>
          <a:bodyPr>
            <a:normAutofit/>
          </a:bodyPr>
          <a:lstStyle/>
          <a:p>
            <a:r>
              <a:rPr lang="fr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Habiter des écoles : l’analyse microgéographique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48FFD9-7B36-A249-AB00-698F0F2F2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168" y="1323974"/>
            <a:ext cx="10812694" cy="5534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C2. </a:t>
            </a:r>
            <a:r>
              <a:rPr lang="fr-US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La salle de classe </a:t>
            </a:r>
          </a:p>
          <a:p>
            <a:pPr marL="0" indent="0" algn="just" fontAlgn="base">
              <a:buNone/>
            </a:pP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fr-FR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Merci de remettre les tables en place à la fin du cours 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 marL="0" indent="0" algn="just" fontAlgn="base">
              <a:buNone/>
            </a:pP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y a parfois ce genre de consignes dans les salles de classe. […] ce message est l’expression d’une </a:t>
            </a:r>
            <a:r>
              <a:rPr lang="fr-FR" sz="26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norme spatiale implicite 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 en place » c’est ce que doit être une disposition de salle de classe.</a:t>
            </a:r>
          </a:p>
          <a:p>
            <a:pPr marL="0" indent="0" algn="just" fontAlgn="base">
              <a:buNone/>
            </a:pP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[…] Est-ce que la norme des arrangements scolaires dit une pratique pédagogique dominante ? Ou est-ce que les enseignants s’accommodent de ce dont ils héritent en entrant dans une salle de classe ? Bref, </a:t>
            </a:r>
            <a:r>
              <a:rPr lang="fr-FR" sz="26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est-ce qu’il y a une correspondance entre les spatialités et les pratiques ?</a:t>
            </a:r>
          </a:p>
          <a:p>
            <a:pPr marL="0" indent="0" algn="just" fontAlgn="base">
              <a:buNone/>
            </a:pP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d’abord quelle est cette norme dont je parle ici ? Ce « en place » ? La réponse est simple : ce sont des rangées et des tables alignées, orientées en direction du bureau de l’enseignant et du tableau. </a:t>
            </a:r>
          </a:p>
          <a:p>
            <a:pPr marL="0" indent="0" algn="r">
              <a:buNone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Pascal Clerc, « En rangs », </a:t>
            </a:r>
            <a:r>
              <a:rPr lang="fr-FR" sz="2400" u="sng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Géographies buissonnières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, 2014.</a:t>
            </a:r>
            <a:endParaRPr lang="fr-US" sz="2600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729179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34609-895E-D94F-B06F-938E8549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212725"/>
            <a:ext cx="11925300" cy="1325563"/>
          </a:xfrm>
        </p:spPr>
        <p:txBody>
          <a:bodyPr>
            <a:normAutofit/>
          </a:bodyPr>
          <a:lstStyle/>
          <a:p>
            <a:r>
              <a:rPr lang="fr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Habiter des écoles : l’analyse microgéographique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48FFD9-7B36-A249-AB00-698F0F2F2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285"/>
            <a:ext cx="11087100" cy="54607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C2. </a:t>
            </a:r>
            <a:r>
              <a:rPr lang="fr-US" u="sng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La salle de classe </a:t>
            </a:r>
            <a:endParaRPr lang="fr-US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>
              <a:buNone/>
            </a:pPr>
            <a:r>
              <a:rPr lang="fr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Quelle relation entre le dispositif spatial et les modalités pédagogiques ?</a:t>
            </a:r>
            <a:endParaRPr lang="fr-FR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just">
              <a:buNone/>
            </a:pP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fr-FR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fr-FR" sz="26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dispositif spatial</a:t>
            </a:r>
            <a:r>
              <a:rPr lang="fr-FR" sz="26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 un type d’agencement spatial à la fois normatif et prescriptif, organisé par des acteurs dominants (ici des institutions scolaires) pour d’autres acteurs (ici des élèves et des enseignants), avec une intentionnalité et une stratégie.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» </a:t>
            </a:r>
          </a:p>
          <a:p>
            <a:pPr marL="0" indent="0" algn="just">
              <a:buNone/>
            </a:pPr>
            <a:r>
              <a:rPr lang="fr-F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fr-FR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Étudier les salles de classes comme des dispositifs spatiaux, c’est les penser comme </a:t>
            </a:r>
            <a:r>
              <a:rPr lang="fr-FR" sz="26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types d’aménagement de l’espace pour des types de relations pédagogiques</a:t>
            </a:r>
            <a:r>
              <a:rPr lang="fr-FR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mais aussi les inscrire dans des cultures, des conceptions de l’individu et du groupe, des conceptions du corps, des genres, du pouvoir 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indent="0" algn="just">
              <a:buNone/>
            </a:pP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fr-FR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fr-FR" sz="26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triangle didactique </a:t>
            </a:r>
            <a:r>
              <a:rPr lang="fr-FR" sz="26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fr-FR" sz="26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l’enseignant, le savoir, les élèves </a:t>
            </a:r>
            <a:r>
              <a:rPr lang="fr-FR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permet de penser le savoir et ses formes </a:t>
            </a:r>
            <a:r>
              <a:rPr lang="fr-FR" sz="26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travers une approche géographique</a:t>
            </a:r>
            <a:r>
              <a:rPr lang="fr-FR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Où est le savoir dans la salle de classe ? Qui l’incarne et de quelle manière ? Comment circule la parole ? Est-ce que le savoir peut être dissocié du pouvoir ? 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(Pascal Clerc)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endParaRPr lang="fr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US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999745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34609-895E-D94F-B06F-938E8549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212725"/>
            <a:ext cx="11925300" cy="1325563"/>
          </a:xfrm>
        </p:spPr>
        <p:txBody>
          <a:bodyPr>
            <a:normAutofit/>
          </a:bodyPr>
          <a:lstStyle/>
          <a:p>
            <a:r>
              <a:rPr lang="fr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Habiter des écoles : l’analyse microgéographique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48FFD9-7B36-A249-AB00-698F0F2F2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285"/>
            <a:ext cx="10528300" cy="54607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C2. </a:t>
            </a:r>
            <a:r>
              <a:rPr lang="fr-US" u="sng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La salle de classe </a:t>
            </a:r>
            <a:endParaRPr lang="fr-US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>
              <a:buNone/>
            </a:pP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just">
              <a:buNone/>
            </a:pPr>
            <a:r>
              <a:rPr lang="fr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Quelle relation entre le dispositif spatial et les modalités pédagogiques ?</a:t>
            </a:r>
            <a:endParaRPr lang="fr-FR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just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 min)</a:t>
            </a:r>
          </a:p>
          <a:p>
            <a:pPr marL="0" indent="0" algn="just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Décrivez et analysez </a:t>
            </a:r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à l’aide d’un tableau à compléter en vous appuyant sur un dossier photographique documentaire - </a:t>
            </a:r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différents dispositifs spatiaux existants dans les classes</a:t>
            </a:r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leurs incidences fonctionnelles et relationnelles notamment sur le plan pédagogique.</a:t>
            </a:r>
          </a:p>
          <a:p>
            <a:pPr marL="0" indent="0" algn="just">
              <a:buNone/>
            </a:pPr>
            <a:endParaRPr lang="fr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US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947835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28FEA36-ACD4-7940-8E41-7CA4FA8AF9CA}"/>
              </a:ext>
            </a:extLst>
          </p:cNvPr>
          <p:cNvSpPr txBox="1"/>
          <p:nvPr/>
        </p:nvSpPr>
        <p:spPr>
          <a:xfrm>
            <a:off x="263236" y="185034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Analyse des types de dispositifs spatiaux de la classe avec leur incidence sur la fonctionnalité et les relations dans la classe.</a:t>
            </a:r>
            <a:endParaRPr lang="fr-FR" dirty="0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99E715D-5708-D937-DA9C-21F2F6BDE8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47325"/>
              </p:ext>
            </p:extLst>
          </p:nvPr>
        </p:nvGraphicFramePr>
        <p:xfrm>
          <a:off x="358346" y="654908"/>
          <a:ext cx="11294077" cy="60941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9928">
                  <a:extLst>
                    <a:ext uri="{9D8B030D-6E8A-4147-A177-3AD203B41FA5}">
                      <a16:colId xmlns:a16="http://schemas.microsoft.com/office/drawing/2014/main" val="3363022866"/>
                    </a:ext>
                  </a:extLst>
                </a:gridCol>
                <a:gridCol w="1848207">
                  <a:extLst>
                    <a:ext uri="{9D8B030D-6E8A-4147-A177-3AD203B41FA5}">
                      <a16:colId xmlns:a16="http://schemas.microsoft.com/office/drawing/2014/main" val="974786616"/>
                    </a:ext>
                  </a:extLst>
                </a:gridCol>
                <a:gridCol w="1848207">
                  <a:extLst>
                    <a:ext uri="{9D8B030D-6E8A-4147-A177-3AD203B41FA5}">
                      <a16:colId xmlns:a16="http://schemas.microsoft.com/office/drawing/2014/main" val="2792902433"/>
                    </a:ext>
                  </a:extLst>
                </a:gridCol>
                <a:gridCol w="1848207">
                  <a:extLst>
                    <a:ext uri="{9D8B030D-6E8A-4147-A177-3AD203B41FA5}">
                      <a16:colId xmlns:a16="http://schemas.microsoft.com/office/drawing/2014/main" val="3072039853"/>
                    </a:ext>
                  </a:extLst>
                </a:gridCol>
                <a:gridCol w="1849764">
                  <a:extLst>
                    <a:ext uri="{9D8B030D-6E8A-4147-A177-3AD203B41FA5}">
                      <a16:colId xmlns:a16="http://schemas.microsoft.com/office/drawing/2014/main" val="3992990113"/>
                    </a:ext>
                  </a:extLst>
                </a:gridCol>
                <a:gridCol w="1849764">
                  <a:extLst>
                    <a:ext uri="{9D8B030D-6E8A-4147-A177-3AD203B41FA5}">
                      <a16:colId xmlns:a16="http://schemas.microsoft.com/office/drawing/2014/main" val="877036309"/>
                    </a:ext>
                  </a:extLst>
                </a:gridCol>
              </a:tblGrid>
              <a:tr h="49991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Types de classe </a:t>
                      </a:r>
                      <a:r>
                        <a:rPr lang="fr-FR" sz="1400" dirty="0">
                          <a:effectLst/>
                          <a:sym typeface="Wingdings" pitchFamily="2" charset="2"/>
                        </a:rPr>
                        <a:t></a:t>
                      </a:r>
                      <a:endParaRPr lang="fr-US" sz="14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incidence sur </a:t>
                      </a:r>
                      <a:endParaRPr lang="fr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1. Classe en autobus (avec des rangées)</a:t>
                      </a:r>
                      <a:endParaRPr lang="fr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2. Classe en U</a:t>
                      </a:r>
                      <a:endParaRPr lang="fr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3. Classe avec îlots</a:t>
                      </a:r>
                      <a:endParaRPr lang="fr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4. Classe avec tables individuelles</a:t>
                      </a:r>
                      <a:endParaRPr lang="fr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5. Classe d’école maternelle</a:t>
                      </a:r>
                      <a:endParaRPr lang="fr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extLst>
                  <a:ext uri="{0D108BD9-81ED-4DB2-BD59-A6C34878D82A}">
                    <a16:rowId xmlns:a16="http://schemas.microsoft.com/office/drawing/2014/main" val="3281495027"/>
                  </a:ext>
                </a:extLst>
              </a:tr>
              <a:tr h="10337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rgbClr val="FFFF00"/>
                          </a:solidFill>
                          <a:effectLst/>
                        </a:rPr>
                        <a:t>Le dispositif spatial </a:t>
                      </a:r>
                      <a:r>
                        <a:rPr lang="fr-FR" sz="1400" dirty="0">
                          <a:effectLst/>
                        </a:rPr>
                        <a:t>(SCHEMA SOMMAIRE DU DISPOSITIF SPATIAL)</a:t>
                      </a: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 </a:t>
                      </a:r>
                      <a:endParaRPr lang="fr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 </a:t>
                      </a:r>
                      <a:endParaRPr lang="fr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 </a:t>
                      </a:r>
                      <a:endParaRPr lang="fr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 </a:t>
                      </a:r>
                      <a:endParaRPr lang="fr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 </a:t>
                      </a:r>
                      <a:endParaRPr lang="fr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164313"/>
                  </a:ext>
                </a:extLst>
              </a:tr>
              <a:tr h="8301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rgbClr val="FFFF00"/>
                          </a:solidFill>
                          <a:effectLst/>
                        </a:rPr>
                        <a:t>Le pouvoir </a:t>
                      </a:r>
                      <a:endParaRPr lang="fr-US" sz="140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(les relations dans la classe, la gestion de classe)</a:t>
                      </a:r>
                      <a:endParaRPr lang="fr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 </a:t>
                      </a:r>
                      <a:endParaRPr lang="fr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 </a:t>
                      </a:r>
                      <a:endParaRPr lang="fr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 </a:t>
                      </a:r>
                      <a:endParaRPr lang="fr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 </a:t>
                      </a:r>
                      <a:endParaRPr lang="fr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 </a:t>
                      </a:r>
                      <a:endParaRPr lang="fr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522156"/>
                  </a:ext>
                </a:extLst>
              </a:tr>
              <a:tr h="8301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rgbClr val="FFFF00"/>
                          </a:solidFill>
                          <a:effectLst/>
                        </a:rPr>
                        <a:t> Les corps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(posture et circulation, enseignant et élèves)</a:t>
                      </a:r>
                      <a:endParaRPr lang="fr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 </a:t>
                      </a:r>
                      <a:endParaRPr lang="fr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 </a:t>
                      </a:r>
                      <a:endParaRPr lang="fr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 </a:t>
                      </a:r>
                      <a:endParaRPr lang="fr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 </a:t>
                      </a:r>
                      <a:endParaRPr lang="fr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 </a:t>
                      </a:r>
                      <a:endParaRPr lang="fr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203550"/>
                  </a:ext>
                </a:extLst>
              </a:tr>
              <a:tr h="8804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rgbClr val="FFFF00"/>
                          </a:solidFill>
                          <a:effectLst/>
                        </a:rPr>
                        <a:t> La territorialisation </a:t>
                      </a:r>
                      <a:r>
                        <a:rPr lang="fr-FR" sz="1400" dirty="0">
                          <a:effectLst/>
                        </a:rPr>
                        <a:t>(appropriation de l’espace par les acteurs de la classe)</a:t>
                      </a:r>
                      <a:endParaRPr lang="fr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 </a:t>
                      </a:r>
                      <a:endParaRPr lang="fr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 </a:t>
                      </a:r>
                      <a:endParaRPr lang="fr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 </a:t>
                      </a:r>
                      <a:endParaRPr lang="fr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 </a:t>
                      </a:r>
                      <a:endParaRPr lang="fr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 </a:t>
                      </a:r>
                      <a:endParaRPr lang="fr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858777"/>
                  </a:ext>
                </a:extLst>
              </a:tr>
              <a:tr h="9348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 </a:t>
                      </a:r>
                      <a:r>
                        <a:rPr lang="fr-FR" sz="1400" dirty="0">
                          <a:solidFill>
                            <a:srgbClr val="FFFF00"/>
                          </a:solidFill>
                          <a:effectLst/>
                        </a:rPr>
                        <a:t>Les éléments mobiliers </a:t>
                      </a:r>
                      <a:r>
                        <a:rPr lang="fr-FR" sz="1400" dirty="0">
                          <a:effectLst/>
                        </a:rPr>
                        <a:t>de la </a:t>
                      </a:r>
                      <a:r>
                        <a:rPr lang="fr-FR" sz="1400">
                          <a:effectLst/>
                        </a:rPr>
                        <a:t>classe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(</a:t>
                      </a:r>
                      <a:r>
                        <a:rPr lang="fr-FR" sz="1400" dirty="0">
                          <a:effectLst/>
                        </a:rPr>
                        <a:t>bureau, tables, tableau, affichages…)</a:t>
                      </a:r>
                      <a:endParaRPr lang="fr-US" sz="1400" dirty="0">
                        <a:effectLst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 </a:t>
                      </a:r>
                      <a:endParaRPr lang="fr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 </a:t>
                      </a:r>
                      <a:endParaRPr lang="fr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 </a:t>
                      </a:r>
                      <a:endParaRPr lang="fr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 </a:t>
                      </a:r>
                      <a:endParaRPr lang="fr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 </a:t>
                      </a:r>
                      <a:endParaRPr lang="fr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96741"/>
                  </a:ext>
                </a:extLst>
              </a:tr>
              <a:tr h="8301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rgbClr val="FFFF00"/>
                          </a:solidFill>
                          <a:effectLst/>
                        </a:rPr>
                        <a:t> Le(s) modèle (s) pédagogique (s) </a:t>
                      </a:r>
                      <a:r>
                        <a:rPr lang="fr-FR" sz="1400" dirty="0">
                          <a:effectLst/>
                        </a:rPr>
                        <a:t>associé(s)</a:t>
                      </a: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(démarche d’enseignement induite)</a:t>
                      </a:r>
                      <a:endParaRPr lang="fr-FR" sz="1400" dirty="0">
                        <a:effectLst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 </a:t>
                      </a:r>
                      <a:endParaRPr lang="fr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 </a:t>
                      </a:r>
                      <a:endParaRPr lang="fr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 </a:t>
                      </a:r>
                      <a:endParaRPr lang="fr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 </a:t>
                      </a:r>
                      <a:endParaRPr lang="fr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 </a:t>
                      </a:r>
                      <a:endParaRPr lang="fr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15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57258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28FEA36-ACD4-7940-8E41-7CA4FA8AF9CA}"/>
              </a:ext>
            </a:extLst>
          </p:cNvPr>
          <p:cNvSpPr txBox="1"/>
          <p:nvPr/>
        </p:nvSpPr>
        <p:spPr>
          <a:xfrm>
            <a:off x="263236" y="185034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Analyse des types de dispositifs spatiaux de la classe avec leur incidence sur la fonctionnalité et les relations dans la classe.</a:t>
            </a:r>
            <a:endParaRPr lang="fr-FR" dirty="0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99E715D-5708-D937-DA9C-21F2F6BDE8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631834"/>
              </p:ext>
            </p:extLst>
          </p:nvPr>
        </p:nvGraphicFramePr>
        <p:xfrm>
          <a:off x="263236" y="533183"/>
          <a:ext cx="11294077" cy="62645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9928">
                  <a:extLst>
                    <a:ext uri="{9D8B030D-6E8A-4147-A177-3AD203B41FA5}">
                      <a16:colId xmlns:a16="http://schemas.microsoft.com/office/drawing/2014/main" val="3363022866"/>
                    </a:ext>
                  </a:extLst>
                </a:gridCol>
                <a:gridCol w="1848207">
                  <a:extLst>
                    <a:ext uri="{9D8B030D-6E8A-4147-A177-3AD203B41FA5}">
                      <a16:colId xmlns:a16="http://schemas.microsoft.com/office/drawing/2014/main" val="974786616"/>
                    </a:ext>
                  </a:extLst>
                </a:gridCol>
                <a:gridCol w="1848207">
                  <a:extLst>
                    <a:ext uri="{9D8B030D-6E8A-4147-A177-3AD203B41FA5}">
                      <a16:colId xmlns:a16="http://schemas.microsoft.com/office/drawing/2014/main" val="2792902433"/>
                    </a:ext>
                  </a:extLst>
                </a:gridCol>
                <a:gridCol w="1848207">
                  <a:extLst>
                    <a:ext uri="{9D8B030D-6E8A-4147-A177-3AD203B41FA5}">
                      <a16:colId xmlns:a16="http://schemas.microsoft.com/office/drawing/2014/main" val="3072039853"/>
                    </a:ext>
                  </a:extLst>
                </a:gridCol>
                <a:gridCol w="1849764">
                  <a:extLst>
                    <a:ext uri="{9D8B030D-6E8A-4147-A177-3AD203B41FA5}">
                      <a16:colId xmlns:a16="http://schemas.microsoft.com/office/drawing/2014/main" val="3992990113"/>
                    </a:ext>
                  </a:extLst>
                </a:gridCol>
                <a:gridCol w="1849764">
                  <a:extLst>
                    <a:ext uri="{9D8B030D-6E8A-4147-A177-3AD203B41FA5}">
                      <a16:colId xmlns:a16="http://schemas.microsoft.com/office/drawing/2014/main" val="877036309"/>
                    </a:ext>
                  </a:extLst>
                </a:gridCol>
              </a:tblGrid>
              <a:tr h="49991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Types de classe </a:t>
                      </a:r>
                      <a:r>
                        <a:rPr lang="fr-FR" sz="1400" dirty="0">
                          <a:effectLst/>
                          <a:sym typeface="Wingdings" pitchFamily="2" charset="2"/>
                        </a:rPr>
                        <a:t></a:t>
                      </a:r>
                      <a:endParaRPr lang="fr-US" sz="14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incidence sur </a:t>
                      </a:r>
                      <a:endParaRPr lang="fr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1. Classe en autobus (avec des rangées)</a:t>
                      </a:r>
                      <a:endParaRPr lang="fr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2. Classe en U</a:t>
                      </a:r>
                      <a:endParaRPr lang="fr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3. Classe avec îlots</a:t>
                      </a:r>
                      <a:endParaRPr lang="fr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4. Classe avec tables individuelles</a:t>
                      </a:r>
                      <a:endParaRPr lang="fr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5. Classe d’école maternelle</a:t>
                      </a:r>
                      <a:endParaRPr lang="fr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extLst>
                  <a:ext uri="{0D108BD9-81ED-4DB2-BD59-A6C34878D82A}">
                    <a16:rowId xmlns:a16="http://schemas.microsoft.com/office/drawing/2014/main" val="3281495027"/>
                  </a:ext>
                </a:extLst>
              </a:tr>
              <a:tr h="8097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rgbClr val="FFFF00"/>
                          </a:solidFill>
                          <a:effectLst/>
                        </a:rPr>
                        <a:t>Le dispositif spatial </a:t>
                      </a:r>
                      <a:r>
                        <a:rPr lang="fr-FR" sz="1400" dirty="0">
                          <a:effectLst/>
                        </a:rPr>
                        <a:t>(SCHEMA SOMMAIRE DU DISPOSITIF SPATIAL)</a:t>
                      </a: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rgbClr val="0432FF"/>
                          </a:solidFill>
                          <a:effectLst/>
                        </a:rPr>
                        <a:t> Dessin à produire par rapport à un repère central le tableau</a:t>
                      </a:r>
                      <a:endParaRPr lang="fr-US" sz="1400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Dessin à produire par rapport à un repère central le tableau</a:t>
                      </a:r>
                      <a:endParaRPr lang="fr-US" sz="1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rgbClr val="7030A0"/>
                          </a:solidFill>
                          <a:effectLst/>
                        </a:rPr>
                        <a:t> Pas de nécessité d’un repère central comme le tableau ou plutôt plusieurs tableaux poss.</a:t>
                      </a:r>
                      <a:endParaRPr lang="fr-US" sz="14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rgbClr val="FF0000"/>
                          </a:solidFill>
                          <a:effectLst/>
                        </a:rPr>
                        <a:t> Dessin à produire par rapport à un repère central le tableau</a:t>
                      </a:r>
                      <a:endParaRPr lang="fr-US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b="1" dirty="0">
                          <a:effectLst/>
                        </a:rPr>
                        <a:t> Présence de différents espaces spécialisés (suppose vaste salle)</a:t>
                      </a:r>
                      <a:endParaRPr lang="fr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extLst>
                  <a:ext uri="{0D108BD9-81ED-4DB2-BD59-A6C34878D82A}">
                    <a16:rowId xmlns:a16="http://schemas.microsoft.com/office/drawing/2014/main" val="3682164313"/>
                  </a:ext>
                </a:extLst>
              </a:tr>
              <a:tr h="8301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rgbClr val="FFFF00"/>
                          </a:solidFill>
                          <a:effectLst/>
                        </a:rPr>
                        <a:t>Le pouvoir </a:t>
                      </a:r>
                      <a:endParaRPr lang="fr-US" sz="140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(les relations dans la classe, la gestion de classe)</a:t>
                      </a:r>
                      <a:endParaRPr lang="fr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rgbClr val="0432FF"/>
                          </a:solidFill>
                          <a:effectLst/>
                        </a:rPr>
                        <a:t> emprise </a:t>
                      </a:r>
                      <a:r>
                        <a:rPr lang="fr-FR" sz="1400" dirty="0">
                          <a:solidFill>
                            <a:srgbClr val="0432FF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(contrôle) de l’enseignan</a:t>
                      </a:r>
                      <a:r>
                        <a:rPr lang="fr-FR" sz="1400" dirty="0">
                          <a:solidFill>
                            <a:srgbClr val="0432FF"/>
                          </a:solidFill>
                          <a:effectLst/>
                        </a:rPr>
                        <a:t>t sur la classe </a:t>
                      </a:r>
                      <a:endParaRPr lang="fr-US" sz="1400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enseignant au centre mais </a:t>
                      </a:r>
                      <a:r>
                        <a:rPr lang="fr-F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échanges oraux collectifs favorisés</a:t>
                      </a:r>
                      <a:endParaRPr lang="fr-US" sz="1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rgbClr val="7030A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pas de centralisation véritable</a:t>
                      </a:r>
                      <a:r>
                        <a:rPr lang="fr-FR" sz="1400" dirty="0">
                          <a:solidFill>
                            <a:srgbClr val="7030A0"/>
                          </a:solidFill>
                          <a:effectLst/>
                        </a:rPr>
                        <a:t>, suppose un </a:t>
                      </a:r>
                      <a:r>
                        <a:rPr lang="fr-FR" sz="1400" dirty="0">
                          <a:solidFill>
                            <a:srgbClr val="7030A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lâcher-prise</a:t>
                      </a:r>
                      <a:r>
                        <a:rPr lang="fr-FR" sz="1400" dirty="0">
                          <a:solidFill>
                            <a:srgbClr val="7030A0"/>
                          </a:solidFill>
                          <a:effectLst/>
                        </a:rPr>
                        <a:t> de l’enseignant sur les élèves</a:t>
                      </a:r>
                      <a:endParaRPr lang="fr-US" sz="14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r>
                        <a:rPr lang="fr-FR" sz="1400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emprise de l’enseignant</a:t>
                      </a:r>
                      <a:r>
                        <a:rPr lang="fr-FR" sz="1400" dirty="0">
                          <a:solidFill>
                            <a:srgbClr val="FF0000"/>
                          </a:solidFill>
                          <a:effectLst/>
                        </a:rPr>
                        <a:t> sur une </a:t>
                      </a:r>
                      <a:r>
                        <a:rPr lang="fr-FR" sz="1400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classe « atomisée »</a:t>
                      </a:r>
                      <a:endParaRPr lang="fr-US" sz="1400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b="1" dirty="0">
                          <a:effectLst/>
                        </a:rPr>
                        <a:t> </a:t>
                      </a:r>
                      <a:r>
                        <a:rPr lang="fr-FR" sz="1400" b="1" dirty="0">
                          <a:effectLst/>
                          <a:highlight>
                            <a:srgbClr val="FFFF00"/>
                          </a:highlight>
                        </a:rPr>
                        <a:t>pas de centralisation véritable, autonomie </a:t>
                      </a:r>
                      <a:r>
                        <a:rPr lang="fr-FR" sz="1400" b="1" dirty="0">
                          <a:effectLst/>
                        </a:rPr>
                        <a:t>favorisée</a:t>
                      </a:r>
                      <a:endParaRPr lang="fr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extLst>
                  <a:ext uri="{0D108BD9-81ED-4DB2-BD59-A6C34878D82A}">
                    <a16:rowId xmlns:a16="http://schemas.microsoft.com/office/drawing/2014/main" val="1239522156"/>
                  </a:ext>
                </a:extLst>
              </a:tr>
              <a:tr h="8301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rgbClr val="FFFF00"/>
                          </a:solidFill>
                          <a:effectLst/>
                        </a:rPr>
                        <a:t> Les corps </a:t>
                      </a:r>
                      <a:r>
                        <a:rPr lang="fr-FR" sz="1400" dirty="0">
                          <a:effectLst/>
                        </a:rPr>
                        <a:t>(posture et circulation, enseignant et élèves)</a:t>
                      </a:r>
                      <a:endParaRPr lang="fr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rgbClr val="0432FF"/>
                          </a:solidFill>
                          <a:effectLst/>
                        </a:rPr>
                        <a:t> circulation difficile, </a:t>
                      </a:r>
                      <a:r>
                        <a:rPr lang="fr-FR" sz="1400" dirty="0">
                          <a:solidFill>
                            <a:srgbClr val="0432FF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corps domptés et orientés </a:t>
                      </a:r>
                      <a:r>
                        <a:rPr lang="fr-FR" sz="1400" dirty="0">
                          <a:solidFill>
                            <a:srgbClr val="0432FF"/>
                          </a:solidFill>
                          <a:effectLst/>
                        </a:rPr>
                        <a:t>vers l’enseignant</a:t>
                      </a:r>
                      <a:endParaRPr lang="fr-US" sz="1400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r>
                        <a:rPr lang="fr-F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circulation difficile sauf pour l’enseignant </a:t>
                      </a:r>
                      <a:r>
                        <a:rPr lang="fr-F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très mobile</a:t>
                      </a:r>
                      <a:endParaRPr lang="fr-US" sz="1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rgbClr val="7030A0"/>
                          </a:solidFill>
                          <a:effectLst/>
                        </a:rPr>
                        <a:t> </a:t>
                      </a:r>
                      <a:r>
                        <a:rPr lang="fr-FR" sz="1400" dirty="0">
                          <a:solidFill>
                            <a:srgbClr val="7030A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circulation favorisée car espace peu orienté</a:t>
                      </a:r>
                      <a:endParaRPr lang="fr-US" sz="1400" dirty="0">
                        <a:solidFill>
                          <a:srgbClr val="7030A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rgbClr val="FF0000"/>
                          </a:solidFill>
                          <a:effectLst/>
                        </a:rPr>
                        <a:t> circulation difficile, </a:t>
                      </a:r>
                      <a:r>
                        <a:rPr lang="fr-FR" sz="1400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corps domptés et orientés </a:t>
                      </a:r>
                      <a:r>
                        <a:rPr lang="fr-FR" sz="1400" dirty="0">
                          <a:solidFill>
                            <a:srgbClr val="FF0000"/>
                          </a:solidFill>
                          <a:effectLst/>
                        </a:rPr>
                        <a:t>vers l’enseignant</a:t>
                      </a:r>
                      <a:endParaRPr lang="fr-US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b="1" dirty="0">
                          <a:effectLst/>
                        </a:rPr>
                        <a:t> </a:t>
                      </a:r>
                      <a:r>
                        <a:rPr lang="fr-FR" sz="1400" b="1" dirty="0">
                          <a:effectLst/>
                          <a:highlight>
                            <a:srgbClr val="FFFF00"/>
                          </a:highlight>
                        </a:rPr>
                        <a:t>liberté de déplacement </a:t>
                      </a:r>
                      <a:r>
                        <a:rPr lang="fr-FR" sz="1400" b="1" dirty="0">
                          <a:effectLst/>
                        </a:rPr>
                        <a:t>implicite</a:t>
                      </a:r>
                      <a:endParaRPr lang="fr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extLst>
                  <a:ext uri="{0D108BD9-81ED-4DB2-BD59-A6C34878D82A}">
                    <a16:rowId xmlns:a16="http://schemas.microsoft.com/office/drawing/2014/main" val="2199203550"/>
                  </a:ext>
                </a:extLst>
              </a:tr>
              <a:tr h="8804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rgbClr val="FFFF00"/>
                          </a:solidFill>
                          <a:effectLst/>
                        </a:rPr>
                        <a:t> La territorialisation </a:t>
                      </a:r>
                      <a:r>
                        <a:rPr lang="fr-FR" sz="1400" dirty="0">
                          <a:effectLst/>
                        </a:rPr>
                        <a:t>(appropriation de l’espace par les acteurs de la classe)</a:t>
                      </a:r>
                      <a:endParaRPr lang="fr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rgbClr val="0432FF"/>
                          </a:solidFill>
                          <a:effectLst/>
                        </a:rPr>
                        <a:t> espace enseignant déterminé et important</a:t>
                      </a:r>
                      <a:r>
                        <a:rPr lang="fr-FR" sz="1400" dirty="0">
                          <a:solidFill>
                            <a:srgbClr val="0432FF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, espace élève limité</a:t>
                      </a:r>
                      <a:endParaRPr lang="fr-US" sz="1400" dirty="0">
                        <a:solidFill>
                          <a:srgbClr val="0432FF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r>
                        <a:rPr lang="fr-F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espace</a:t>
                      </a:r>
                      <a:r>
                        <a:rPr lang="fr-F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restant orienté et </a:t>
                      </a:r>
                      <a:r>
                        <a:rPr lang="fr-F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centré sur l’enseignant </a:t>
                      </a:r>
                      <a:r>
                        <a:rPr lang="fr-F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qui peut abandonné sa position</a:t>
                      </a:r>
                      <a:endParaRPr lang="fr-US" sz="1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rgbClr val="7030A0"/>
                          </a:solidFill>
                          <a:effectLst/>
                        </a:rPr>
                        <a:t> </a:t>
                      </a:r>
                      <a:r>
                        <a:rPr lang="fr-FR" sz="1400" dirty="0">
                          <a:solidFill>
                            <a:srgbClr val="7030A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espace partagé entre les élèves et l’enseignant</a:t>
                      </a:r>
                      <a:r>
                        <a:rPr lang="fr-FR" sz="1400" dirty="0">
                          <a:solidFill>
                            <a:srgbClr val="7030A0"/>
                          </a:solidFill>
                          <a:effectLst/>
                        </a:rPr>
                        <a:t>, centralisation difficile</a:t>
                      </a:r>
                      <a:endParaRPr lang="fr-US" sz="14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olidFill>
                            <a:srgbClr val="FF0000"/>
                          </a:solidFill>
                          <a:effectLst/>
                        </a:rPr>
                        <a:t>  espace enseignant déterminé et important</a:t>
                      </a:r>
                      <a:r>
                        <a:rPr lang="fr-FR" sz="1400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, espace élève limité</a:t>
                      </a:r>
                      <a:endParaRPr lang="fr-US" sz="1400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b="1" dirty="0">
                          <a:effectLst/>
                        </a:rPr>
                        <a:t> </a:t>
                      </a:r>
                      <a:r>
                        <a:rPr lang="fr-FR" sz="1400" b="1" dirty="0">
                          <a:effectLst/>
                          <a:highlight>
                            <a:srgbClr val="FFFF00"/>
                          </a:highlight>
                        </a:rPr>
                        <a:t>espace partagé</a:t>
                      </a:r>
                      <a:endParaRPr lang="fr-US" sz="1400" b="1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extLst>
                  <a:ext uri="{0D108BD9-81ED-4DB2-BD59-A6C34878D82A}">
                    <a16:rowId xmlns:a16="http://schemas.microsoft.com/office/drawing/2014/main" val="1597858777"/>
                  </a:ext>
                </a:extLst>
              </a:tr>
              <a:tr h="9348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 </a:t>
                      </a:r>
                      <a:r>
                        <a:rPr lang="fr-FR" sz="1400" dirty="0">
                          <a:solidFill>
                            <a:srgbClr val="FFFF00"/>
                          </a:solidFill>
                          <a:effectLst/>
                        </a:rPr>
                        <a:t>Les éléments mobiliers </a:t>
                      </a:r>
                      <a:r>
                        <a:rPr lang="fr-FR" sz="1400" dirty="0">
                          <a:effectLst/>
                        </a:rPr>
                        <a:t>de la classe (bureau, tables, tableau, affichages…)</a:t>
                      </a:r>
                      <a:endParaRPr lang="fr-US" sz="1400" dirty="0">
                        <a:effectLst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rgbClr val="0432FF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Fixité</a:t>
                      </a:r>
                      <a:r>
                        <a:rPr lang="fr-FR" sz="1400" dirty="0">
                          <a:solidFill>
                            <a:srgbClr val="0432FF"/>
                          </a:solidFill>
                          <a:effectLst/>
                        </a:rPr>
                        <a:t> et austérité du mobilier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Affichage fixe</a:t>
                      </a:r>
                      <a:endParaRPr lang="fr-US" sz="1400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r>
                        <a:rPr lang="fr-F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Fixité</a:t>
                      </a:r>
                      <a:r>
                        <a:rPr lang="fr-F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et austérité du mobilier</a:t>
                      </a:r>
                      <a:r>
                        <a:rPr lang="fr-F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; possibilité de production d’affichage commun</a:t>
                      </a:r>
                      <a:endParaRPr lang="fr-FR" sz="1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rgbClr val="7030A0"/>
                          </a:solidFill>
                          <a:effectLst/>
                        </a:rPr>
                        <a:t> </a:t>
                      </a:r>
                      <a:r>
                        <a:rPr lang="fr-FR" sz="1400" dirty="0">
                          <a:solidFill>
                            <a:srgbClr val="7030A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Besoin de mobilier mobile </a:t>
                      </a:r>
                      <a:r>
                        <a:rPr lang="fr-FR" sz="1400" dirty="0">
                          <a:solidFill>
                            <a:srgbClr val="7030A0"/>
                          </a:solidFill>
                          <a:effectLst/>
                        </a:rPr>
                        <a:t>(tableaux, affichages)</a:t>
                      </a:r>
                      <a:endParaRPr lang="fr-US" sz="14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rgbClr val="FF0000"/>
                          </a:solidFill>
                          <a:effectLst/>
                        </a:rPr>
                        <a:t>  </a:t>
                      </a:r>
                      <a:r>
                        <a:rPr lang="fr-FR" sz="1400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Fixité</a:t>
                      </a:r>
                      <a:r>
                        <a:rPr lang="fr-FR" sz="1400" dirty="0">
                          <a:solidFill>
                            <a:srgbClr val="FF0000"/>
                          </a:solidFill>
                          <a:effectLst/>
                        </a:rPr>
                        <a:t> et austérité du mobilier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Affichage fixe</a:t>
                      </a:r>
                      <a:endParaRPr lang="fr-US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b="1" dirty="0">
                          <a:effectLst/>
                        </a:rPr>
                        <a:t> </a:t>
                      </a:r>
                      <a:r>
                        <a:rPr lang="fr-FR" sz="1400" b="1" dirty="0">
                          <a:effectLst/>
                          <a:highlight>
                            <a:srgbClr val="FFFF00"/>
                          </a:highlight>
                        </a:rPr>
                        <a:t>Diversité du mobilier </a:t>
                      </a:r>
                      <a:r>
                        <a:rPr lang="fr-FR" sz="1400" b="1" dirty="0">
                          <a:effectLst/>
                        </a:rPr>
                        <a:t>(ex : tapis, coussins, couleurs…)</a:t>
                      </a:r>
                      <a:endParaRPr lang="fr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extLst>
                  <a:ext uri="{0D108BD9-81ED-4DB2-BD59-A6C34878D82A}">
                    <a16:rowId xmlns:a16="http://schemas.microsoft.com/office/drawing/2014/main" val="342196741"/>
                  </a:ext>
                </a:extLst>
              </a:tr>
              <a:tr h="8301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rgbClr val="FFFF00"/>
                          </a:solidFill>
                          <a:effectLst/>
                        </a:rPr>
                        <a:t> Le(s) modèle (s) pédagogique (s) </a:t>
                      </a:r>
                      <a:r>
                        <a:rPr lang="fr-FR" sz="1400" dirty="0">
                          <a:effectLst/>
                        </a:rPr>
                        <a:t>associé(s)</a:t>
                      </a: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(démarche d’enseignement induite)</a:t>
                      </a:r>
                      <a:endParaRPr lang="fr-FR" sz="1400" dirty="0">
                        <a:effectLst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rgbClr val="0432FF"/>
                          </a:solidFill>
                          <a:effectLst/>
                        </a:rPr>
                        <a:t> Correspond à la </a:t>
                      </a:r>
                      <a:r>
                        <a:rPr lang="fr-FR" sz="1400" dirty="0">
                          <a:solidFill>
                            <a:srgbClr val="0432FF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démarche frontale et transmissive</a:t>
                      </a:r>
                      <a:endParaRPr lang="fr-US" sz="1400" dirty="0">
                        <a:solidFill>
                          <a:srgbClr val="0432FF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r>
                        <a:rPr lang="fr-F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Echanges verbaux favorisés pour </a:t>
                      </a:r>
                      <a:r>
                        <a:rPr lang="fr-FR" sz="14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co-construire</a:t>
                      </a:r>
                      <a:r>
                        <a:rPr lang="fr-F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fr-F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les savoirs, cours dialogué</a:t>
                      </a:r>
                      <a:endParaRPr lang="fr-US" sz="1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rgbClr val="7030A0"/>
                          </a:solidFill>
                          <a:effectLst/>
                        </a:rPr>
                        <a:t> </a:t>
                      </a:r>
                      <a:r>
                        <a:rPr lang="fr-FR" sz="1400" dirty="0">
                          <a:solidFill>
                            <a:srgbClr val="7030A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Coopération en petits groupes</a:t>
                      </a:r>
                      <a:r>
                        <a:rPr lang="fr-FR" sz="1400" dirty="0">
                          <a:solidFill>
                            <a:srgbClr val="7030A0"/>
                          </a:solidFill>
                          <a:effectLst/>
                        </a:rPr>
                        <a:t>, construction des savoirs en </a:t>
                      </a:r>
                      <a:r>
                        <a:rPr lang="fr-FR" sz="1400" dirty="0">
                          <a:solidFill>
                            <a:srgbClr val="7030A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autonomie</a:t>
                      </a:r>
                      <a:r>
                        <a:rPr lang="fr-FR" sz="1400" dirty="0">
                          <a:solidFill>
                            <a:srgbClr val="7030A0"/>
                          </a:solidFill>
                          <a:effectLst/>
                        </a:rPr>
                        <a:t>, dém. active</a:t>
                      </a:r>
                      <a:endParaRPr lang="fr-US" sz="14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rgbClr val="FF0000"/>
                          </a:solidFill>
                          <a:effectLst/>
                        </a:rPr>
                        <a:t> Correspond à la </a:t>
                      </a:r>
                      <a:r>
                        <a:rPr lang="fr-FR" sz="1400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démarche frontale et transmissive</a:t>
                      </a:r>
                      <a:endParaRPr lang="fr-US" sz="1400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fr-FR" sz="1400" b="1" dirty="0">
                          <a:effectLst/>
                        </a:rPr>
                        <a:t> Différentes démarches possibles, </a:t>
                      </a:r>
                      <a:r>
                        <a:rPr lang="fr-FR" sz="1400" b="1" dirty="0">
                          <a:effectLst/>
                          <a:highlight>
                            <a:srgbClr val="FFFF00"/>
                          </a:highlight>
                        </a:rPr>
                        <a:t>souplesse</a:t>
                      </a:r>
                      <a:endParaRPr lang="fr-US" sz="1400" b="1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67" marR="47867" marT="0" marB="0"/>
                </a:tc>
                <a:extLst>
                  <a:ext uri="{0D108BD9-81ED-4DB2-BD59-A6C34878D82A}">
                    <a16:rowId xmlns:a16="http://schemas.microsoft.com/office/drawing/2014/main" val="358915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51641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457A0EB-97E9-ED41-9C78-8450003BE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0" y="0"/>
            <a:ext cx="6120130" cy="40728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2C11B0-DDD5-8945-B473-E3991406A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286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25" name="Image 6" descr="salle de classe de lycée">
            <a:extLst>
              <a:ext uri="{FF2B5EF4-FFF2-40B4-BE49-F238E27FC236}">
                <a16:creationId xmlns:a16="http://schemas.microsoft.com/office/drawing/2014/main" id="{DB5B60F1-F051-AC48-990F-781588993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A84204D-7D69-8D48-A22D-6FD118128EA6}"/>
              </a:ext>
            </a:extLst>
          </p:cNvPr>
          <p:cNvSpPr txBox="1"/>
          <p:nvPr/>
        </p:nvSpPr>
        <p:spPr>
          <a:xfrm>
            <a:off x="2270209" y="4072890"/>
            <a:ext cx="3825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 classe en « autobus » ou en rangées</a:t>
            </a:r>
          </a:p>
        </p:txBody>
      </p:sp>
    </p:spTree>
    <p:extLst>
      <p:ext uri="{BB962C8B-B14F-4D97-AF65-F5344CB8AC3E}">
        <p14:creationId xmlns:p14="http://schemas.microsoft.com/office/powerpoint/2010/main" val="36000150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058A785-7DBD-C846-99E1-B22B5C324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25333" cy="34289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6AB0140-E1BE-7042-9DBF-8B4AF1C45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2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449" y="3187700"/>
            <a:ext cx="6083297" cy="3429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6ACB488-936A-A442-8EAA-923F6CE2E8F8}"/>
              </a:ext>
            </a:extLst>
          </p:cNvPr>
          <p:cNvSpPr txBox="1"/>
          <p:nvPr/>
        </p:nvSpPr>
        <p:spPr>
          <a:xfrm>
            <a:off x="1315092" y="4777483"/>
            <a:ext cx="1835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 classe en « U »</a:t>
            </a:r>
          </a:p>
        </p:txBody>
      </p:sp>
    </p:spTree>
    <p:extLst>
      <p:ext uri="{BB962C8B-B14F-4D97-AF65-F5344CB8AC3E}">
        <p14:creationId xmlns:p14="http://schemas.microsoft.com/office/powerpoint/2010/main" val="33146808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6ACB488-936A-A442-8EAA-923F6CE2E8F8}"/>
              </a:ext>
            </a:extLst>
          </p:cNvPr>
          <p:cNvSpPr txBox="1"/>
          <p:nvPr/>
        </p:nvSpPr>
        <p:spPr>
          <a:xfrm>
            <a:off x="1315092" y="4777483"/>
            <a:ext cx="2083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 classe en « îlots »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D419421-2EE7-EE40-8ADD-367584ED9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049" name="Image 8" descr="salle de classe école élémentaire CE2">
            <a:extLst>
              <a:ext uri="{FF2B5EF4-FFF2-40B4-BE49-F238E27FC236}">
                <a16:creationId xmlns:a16="http://schemas.microsoft.com/office/drawing/2014/main" id="{A67993F0-F4BF-E64F-B3A7-841C577CC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A8C293C8-2E05-B94A-AAF2-DFECFC748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38874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051" name="Image 7" descr="salle de classe école élémentaire CE2">
            <a:extLst>
              <a:ext uri="{FF2B5EF4-FFF2-40B4-BE49-F238E27FC236}">
                <a16:creationId xmlns:a16="http://schemas.microsoft.com/office/drawing/2014/main" id="{7CF71D16-EF2C-6742-B80E-19729AEE0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8874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704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34609-895E-D94F-B06F-938E8549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79499"/>
          </a:xfrm>
        </p:spPr>
        <p:txBody>
          <a:bodyPr/>
          <a:lstStyle/>
          <a:p>
            <a:r>
              <a:rPr lang="fr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La géographie de l’éducation en France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48FFD9-7B36-A249-AB00-698F0F2F2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9500"/>
            <a:ext cx="11214100" cy="56549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A1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US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prise en compte des données spatiales dans le domaine scolaire</a:t>
            </a:r>
            <a:endParaRPr lang="fr-FR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1959-1964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: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réforme Berthoin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créant la </a:t>
            </a:r>
            <a:r>
              <a:rPr lang="fr-FR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carte scolaire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pour les écoles publiques (+ instruction obligatoire jusqu’à 16 ans) // réforme Debré créant les écoles privées sous contrat (hors carte scolaire)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1986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: création des </a:t>
            </a:r>
            <a:r>
              <a:rPr lang="fr-FR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RPI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(regroupements pédagogiques intercommunaux) associant plusieurs communes //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fermetures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d’écoles communales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2001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LOLF et </a:t>
            </a:r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2007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RGPP : recherche d’efficacité et d’économies dans les dépenses publiques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fermetures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classes, d’établissements scolaires = </a:t>
            </a:r>
            <a:r>
              <a:rPr lang="fr-FR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moindre couverture territoriale</a:t>
            </a:r>
          </a:p>
        </p:txBody>
      </p:sp>
    </p:spTree>
    <p:extLst>
      <p:ext uri="{BB962C8B-B14F-4D97-AF65-F5344CB8AC3E}">
        <p14:creationId xmlns:p14="http://schemas.microsoft.com/office/powerpoint/2010/main" val="236334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6ACB488-936A-A442-8EAA-923F6CE2E8F8}"/>
              </a:ext>
            </a:extLst>
          </p:cNvPr>
          <p:cNvSpPr txBox="1"/>
          <p:nvPr/>
        </p:nvSpPr>
        <p:spPr>
          <a:xfrm>
            <a:off x="1315092" y="4777483"/>
            <a:ext cx="2793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 classe d’école maternelle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D419421-2EE7-EE40-8ADD-367584ED9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8C293C8-2E05-B94A-AAF2-DFECFC748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38874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0A1818A-FADF-FF4D-90EF-EB12710F2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4097" name="Image 1" descr="salle de classe petite section de maternelle">
            <a:extLst>
              <a:ext uri="{FF2B5EF4-FFF2-40B4-BE49-F238E27FC236}">
                <a16:creationId xmlns:a16="http://schemas.microsoft.com/office/drawing/2014/main" id="{05E7CAC8-5F27-5841-A1B4-D251E4EBC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57900" cy="454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40D0BB87-6E14-D04B-A163-1831C05A6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286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4099" name="Image 12" descr="salle de classe petite section de maternelle">
            <a:extLst>
              <a:ext uri="{FF2B5EF4-FFF2-40B4-BE49-F238E27FC236}">
                <a16:creationId xmlns:a16="http://schemas.microsoft.com/office/drawing/2014/main" id="{B4A2D8E7-F57F-1D42-A6A3-2FA1FE416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051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D8F0417-0F55-9840-9EF4-8DA997F50774}"/>
              </a:ext>
            </a:extLst>
          </p:cNvPr>
          <p:cNvSpPr txBox="1"/>
          <p:nvPr/>
        </p:nvSpPr>
        <p:spPr>
          <a:xfrm>
            <a:off x="2763750" y="6067428"/>
            <a:ext cx="5867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classe de « tables individuelles » (COVID 19 ou pas…)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72052C9-DBB6-014D-8E3C-4186E04F96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283" y="421240"/>
            <a:ext cx="7624822" cy="488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488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434C0F1-5B97-2A4F-AD5E-D7369CEF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05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217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7C82926E-3070-A241-BDA6-A1E820F8C25E}"/>
              </a:ext>
            </a:extLst>
          </p:cNvPr>
          <p:cNvSpPr txBox="1"/>
          <p:nvPr/>
        </p:nvSpPr>
        <p:spPr>
          <a:xfrm>
            <a:off x="7214099" y="6396335"/>
            <a:ext cx="4977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Des dispositifs « mixtes » ou évolutifs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9FE89E8-3BD9-A04A-8BBB-C2E9AC4FB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3620" y="-1"/>
            <a:ext cx="139188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5121" name="Image 12" descr="plan de classe">
            <a:extLst>
              <a:ext uri="{FF2B5EF4-FFF2-40B4-BE49-F238E27FC236}">
                <a16:creationId xmlns:a16="http://schemas.microsoft.com/office/drawing/2014/main" id="{0D2E1067-3E8F-494F-879C-87BADAF07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352" y="0"/>
            <a:ext cx="6432730" cy="433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0FD65365-3B21-D040-A238-A69ACD3F1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7400" y="4335785"/>
            <a:ext cx="12880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5123" name="Image 11" descr="légende">
            <a:extLst>
              <a:ext uri="{FF2B5EF4-FFF2-40B4-BE49-F238E27FC236}">
                <a16:creationId xmlns:a16="http://schemas.microsoft.com/office/drawing/2014/main" id="{55F25550-FD80-E44B-BEA0-EBD5106DA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351" y="4335786"/>
            <a:ext cx="6432731" cy="202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4F43F02-D46C-0D42-B07F-C9E5A33A48C2}"/>
              </a:ext>
            </a:extLst>
          </p:cNvPr>
          <p:cNvSpPr txBox="1"/>
          <p:nvPr/>
        </p:nvSpPr>
        <p:spPr>
          <a:xfrm>
            <a:off x="165100" y="357923"/>
            <a:ext cx="544145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i="1" dirty="0"/>
              <a:t>En janvier, je change la disposition de classe en </a:t>
            </a:r>
            <a:r>
              <a:rPr lang="fr-FR" sz="2400" b="1" i="1" dirty="0">
                <a:solidFill>
                  <a:srgbClr val="0432FF"/>
                </a:solidFill>
              </a:rPr>
              <a:t>forme de E </a:t>
            </a:r>
            <a:r>
              <a:rPr lang="fr-FR" sz="2400" b="1" i="1" dirty="0"/>
              <a:t>pour avoir le plus d’échanges possible entre les élèves </a:t>
            </a:r>
            <a:r>
              <a:rPr lang="fr-FR" sz="2400" i="1" dirty="0"/>
              <a:t>mais aussi aucun élève ne tournant le dos au tableau.</a:t>
            </a:r>
          </a:p>
          <a:p>
            <a:pPr algn="just"/>
            <a:r>
              <a:rPr lang="fr-FR" sz="2400" i="1" dirty="0"/>
              <a:t>L’inconvénient de cette disposition, avec une classe nombreuse, c’est que certaines tables (tournant le dos aux fenêtres) sont plus difficiles d’accès. J’y place les élèves autonomes. </a:t>
            </a:r>
          </a:p>
          <a:p>
            <a:pPr algn="just"/>
            <a:r>
              <a:rPr lang="fr-FR" sz="2400" b="1" i="1" dirty="0"/>
              <a:t>Lors des travaux de groupes, les tables du milieu sont retournées pour se faire face</a:t>
            </a:r>
            <a:r>
              <a:rPr lang="fr-FR" sz="2400" i="1" dirty="0"/>
              <a:t>. Le tableau n’est pas au centre de son mur et il n’y a pas de lumière dans la partie gauche de la salle (côté couloir). </a:t>
            </a:r>
          </a:p>
          <a:p>
            <a:pPr algn="just"/>
            <a:r>
              <a:rPr lang="fr-FR" sz="2400" u="sng" dirty="0"/>
              <a:t>Témoignage d’une professeure des écoles</a:t>
            </a:r>
            <a:r>
              <a:rPr lang="fr-F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231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43CAB8-5BBB-6D67-DB83-9485F7DB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567" y="18255"/>
            <a:ext cx="10515600" cy="1019713"/>
          </a:xfrm>
        </p:spPr>
        <p:txBody>
          <a:bodyPr/>
          <a:lstStyle/>
          <a:p>
            <a:r>
              <a:rPr lang="fr-US" b="1" dirty="0">
                <a:solidFill>
                  <a:srgbClr val="0432FF"/>
                </a:solidFill>
              </a:rPr>
              <a:t>La classe flexible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200CA9-C54F-96AF-4FCF-BFCC53501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99" y="1300846"/>
            <a:ext cx="5807563" cy="533999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à"/>
            </a:pPr>
            <a:r>
              <a:rPr lang="fr-FR" dirty="0"/>
              <a:t>A</a:t>
            </a:r>
            <a:r>
              <a:rPr lang="fr-US" dirty="0"/>
              <a:t>ménagement de la salle afin de permettre aux élèves de </a:t>
            </a:r>
            <a:r>
              <a:rPr lang="fr-US" b="1" dirty="0">
                <a:solidFill>
                  <a:srgbClr val="0432FF"/>
                </a:solidFill>
              </a:rPr>
              <a:t>trouver la meilleure position</a:t>
            </a:r>
            <a:r>
              <a:rPr lang="fr-US" dirty="0">
                <a:solidFill>
                  <a:srgbClr val="0432FF"/>
                </a:solidFill>
              </a:rPr>
              <a:t> pour apprendre</a:t>
            </a:r>
          </a:p>
          <a:p>
            <a:pPr>
              <a:buFont typeface="Wingdings" pitchFamily="2" charset="2"/>
              <a:buChar char="à"/>
            </a:pPr>
            <a:r>
              <a:rPr lang="fr-FR" dirty="0"/>
              <a:t> </a:t>
            </a:r>
            <a:r>
              <a:rPr lang="fr-FR" b="1" dirty="0">
                <a:solidFill>
                  <a:srgbClr val="C00000"/>
                </a:solidFill>
              </a:rPr>
              <a:t>2 situations </a:t>
            </a:r>
            <a:r>
              <a:rPr lang="fr-FR" dirty="0"/>
              <a:t>(et/ou)</a:t>
            </a:r>
            <a:endParaRPr lang="fr-US" dirty="0"/>
          </a:p>
          <a:p>
            <a:pPr marL="0" indent="0" algn="just">
              <a:buNone/>
            </a:pPr>
            <a:r>
              <a:rPr lang="fr-US" dirty="0"/>
              <a:t>• changement de disposition du mobilier avec présence de </a:t>
            </a:r>
            <a:r>
              <a:rPr lang="fr-US" b="1" dirty="0"/>
              <a:t>différents espaces de travail définis </a:t>
            </a:r>
            <a:r>
              <a:rPr lang="fr-US" dirty="0"/>
              <a:t>supposant une autonomie laissée aux élèves</a:t>
            </a:r>
          </a:p>
          <a:p>
            <a:pPr marL="0" indent="0" algn="just">
              <a:buNone/>
            </a:pPr>
            <a:r>
              <a:rPr lang="fr-US" dirty="0"/>
              <a:t>• une </a:t>
            </a:r>
            <a:r>
              <a:rPr lang="fr-US" b="1" dirty="0"/>
              <a:t>mobilité dans la disposition du mobilier</a:t>
            </a:r>
            <a:r>
              <a:rPr lang="fr-US" dirty="0"/>
              <a:t> qui permet de changer la configuration de la classe en fonction des situations d’apprentissage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BE79ED-B975-5274-4CEC-F276B14AD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US"/>
          </a:p>
        </p:txBody>
      </p:sp>
      <p:pic>
        <p:nvPicPr>
          <p:cNvPr id="1027" name="Image 1">
            <a:extLst>
              <a:ext uri="{FF2B5EF4-FFF2-40B4-BE49-F238E27FC236}">
                <a16:creationId xmlns:a16="http://schemas.microsoft.com/office/drawing/2014/main" id="{7CBE6439-A55C-27FC-A544-F349FAD0E4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0" b="7646"/>
          <a:stretch>
            <a:fillRect/>
          </a:stretch>
        </p:blipFill>
        <p:spPr bwMode="auto">
          <a:xfrm>
            <a:off x="6312131" y="-45720"/>
            <a:ext cx="5727700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2039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B9341A-1A6F-86B4-B7F8-748FF499A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58" y="1"/>
            <a:ext cx="10515600" cy="914400"/>
          </a:xfrm>
        </p:spPr>
        <p:txBody>
          <a:bodyPr/>
          <a:lstStyle/>
          <a:p>
            <a:r>
              <a:rPr lang="fr-US" b="1" dirty="0">
                <a:solidFill>
                  <a:srgbClr val="0432FF"/>
                </a:solidFill>
              </a:rPr>
              <a:t>La classe flexible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57C1E92-5DDC-1602-D12D-B870D2C473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4120" y="822494"/>
            <a:ext cx="7281735" cy="3617853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66F3BF1-E241-5181-393F-ABF97DBC1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181" y="3674723"/>
            <a:ext cx="2717819" cy="318225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46B0DF2-CC1C-6D8E-3044-0E5ADC00F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4181" y="1020"/>
            <a:ext cx="2717819" cy="344549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6971C5F-494E-EC7B-57E2-DFB4515CF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3579" y="4160799"/>
            <a:ext cx="2550303" cy="268029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A44E942-CB2E-451B-1C7D-E45EA5BD9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8817" y="3102429"/>
            <a:ext cx="2384611" cy="374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894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322C986-624E-AF16-9218-62969F095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971" y="-146958"/>
            <a:ext cx="7701236" cy="386987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2F1B9EB-A9EA-49BA-EBFA-A1AA464E3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141625"/>
            <a:ext cx="7396843" cy="371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36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34609-895E-D94F-B06F-938E8549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45" y="-8954"/>
            <a:ext cx="10515600" cy="1096350"/>
          </a:xfrm>
        </p:spPr>
        <p:txBody>
          <a:bodyPr/>
          <a:lstStyle/>
          <a:p>
            <a:r>
              <a:rPr lang="fr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La géographie de l’éducation en France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48FFD9-7B36-A249-AB00-698F0F2F2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5" y="952926"/>
            <a:ext cx="10725150" cy="5770604"/>
          </a:xfrm>
        </p:spPr>
        <p:txBody>
          <a:bodyPr/>
          <a:lstStyle/>
          <a:p>
            <a:pPr marL="0" indent="0">
              <a:buNone/>
            </a:pPr>
            <a:r>
              <a:rPr lang="fr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A2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US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géographie de l’école en France : quels constats ? </a:t>
            </a:r>
            <a:endParaRPr lang="fr-FR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enseignants (nombre)</a:t>
            </a:r>
            <a:endParaRPr lang="fr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E2C9DB8-57BA-8048-993C-243B3D208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982" y="1860736"/>
            <a:ext cx="5766755" cy="49972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11D3AC9-7042-CF57-5F45-0E7E7D674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252" y="1548331"/>
            <a:ext cx="5530292" cy="530966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C0A72C5-8687-24AC-E47E-16FC87A5F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38" y="1975404"/>
            <a:ext cx="4422800" cy="488259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A33B392-69E6-EFB3-F318-5AC58E1BA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077" y="1975404"/>
            <a:ext cx="5531672" cy="488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34609-895E-D94F-B06F-938E8549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955"/>
            <a:ext cx="10515600" cy="1325563"/>
          </a:xfrm>
        </p:spPr>
        <p:txBody>
          <a:bodyPr/>
          <a:lstStyle/>
          <a:p>
            <a:r>
              <a:rPr lang="fr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La géographie de l’éducation en France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48FFD9-7B36-A249-AB00-698F0F2F2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4465"/>
            <a:ext cx="10725150" cy="5733535"/>
          </a:xfrm>
        </p:spPr>
        <p:txBody>
          <a:bodyPr/>
          <a:lstStyle/>
          <a:p>
            <a:pPr marL="0" indent="0">
              <a:buNone/>
            </a:pPr>
            <a:r>
              <a:rPr lang="fr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A2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US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géographie de l’école en France : quels constats ? </a:t>
            </a:r>
            <a:endParaRPr lang="fr-FR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enseignants (nombre)</a:t>
            </a:r>
            <a:endParaRPr lang="fr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F12DEA73-3C22-1441-8DA5-52DB115C4781}"/>
              </a:ext>
            </a:extLst>
          </p:cNvPr>
          <p:cNvSpPr txBox="1">
            <a:spLocks/>
          </p:cNvSpPr>
          <p:nvPr/>
        </p:nvSpPr>
        <p:spPr>
          <a:xfrm>
            <a:off x="135924" y="5983877"/>
            <a:ext cx="12056075" cy="713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Répartition des enseignants du premier degré public par académie et département en 2020-2021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CC2B84F-8DD9-4144-90D7-F5A08F73C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8653" t="65341" r="28018" b="11742"/>
          <a:stretch>
            <a:fillRect/>
          </a:stretch>
        </p:blipFill>
        <p:spPr bwMode="auto">
          <a:xfrm>
            <a:off x="2970183" y="3057751"/>
            <a:ext cx="5959431" cy="240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92BDEB97-F405-A041-97D4-4D4A62F53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3389" t="44981" r="20079" b="45739"/>
          <a:stretch>
            <a:fillRect/>
          </a:stretch>
        </p:blipFill>
        <p:spPr bwMode="auto">
          <a:xfrm>
            <a:off x="2970554" y="2346378"/>
            <a:ext cx="6001879" cy="70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19724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34609-895E-D94F-B06F-938E8549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51" y="-8954"/>
            <a:ext cx="10515600" cy="1071636"/>
          </a:xfrm>
        </p:spPr>
        <p:txBody>
          <a:bodyPr/>
          <a:lstStyle/>
          <a:p>
            <a:r>
              <a:rPr lang="fr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La géographie de l’éducation en France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48FFD9-7B36-A249-AB00-698F0F2F2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848" y="1062682"/>
            <a:ext cx="10515600" cy="5795318"/>
          </a:xfrm>
        </p:spPr>
        <p:txBody>
          <a:bodyPr/>
          <a:lstStyle/>
          <a:p>
            <a:pPr marL="0" indent="0">
              <a:buNone/>
            </a:pPr>
            <a:r>
              <a:rPr lang="fr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A2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US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géographie de l’école en France : quels constats ? </a:t>
            </a:r>
            <a:endParaRPr lang="fr-FR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enseignants</a:t>
            </a:r>
          </a:p>
          <a:p>
            <a:pPr marL="0" indent="0">
              <a:buNone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(statut : titulaires/</a:t>
            </a:r>
          </a:p>
          <a:p>
            <a:pPr marL="0" indent="0">
              <a:buNone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titulaires)</a:t>
            </a:r>
            <a:endParaRPr lang="fr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FEF8C63-1917-D74E-BB0F-201B499B0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4278" t="25000" r="24291" b="16667"/>
          <a:stretch>
            <a:fillRect/>
          </a:stretch>
        </p:blipFill>
        <p:spPr bwMode="auto">
          <a:xfrm>
            <a:off x="3867665" y="1654671"/>
            <a:ext cx="8056605" cy="513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72DFD14-3774-0F63-6617-ED7F5C8DD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665" y="1654671"/>
            <a:ext cx="5868006" cy="518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0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34609-895E-D94F-B06F-938E8549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095"/>
            <a:ext cx="10515600" cy="1034566"/>
          </a:xfrm>
        </p:spPr>
        <p:txBody>
          <a:bodyPr/>
          <a:lstStyle/>
          <a:p>
            <a:r>
              <a:rPr lang="fr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La géographie de l’éducation en France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48FFD9-7B36-A249-AB00-698F0F2F2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141" y="1025612"/>
            <a:ext cx="11387011" cy="5832388"/>
          </a:xfrm>
        </p:spPr>
        <p:txBody>
          <a:bodyPr/>
          <a:lstStyle/>
          <a:p>
            <a:pPr marL="0" indent="0">
              <a:buNone/>
            </a:pPr>
            <a:r>
              <a:rPr lang="fr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A2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US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géographie de l’école en France : quels constats ? </a:t>
            </a:r>
            <a:endParaRPr lang="fr-FR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enseignants</a:t>
            </a:r>
          </a:p>
          <a:p>
            <a:pPr marL="0" indent="0">
              <a:buNone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(l’âge, le sexe)</a:t>
            </a:r>
          </a:p>
          <a:p>
            <a:pPr marL="0" indent="0">
              <a:buNone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(en foncé le secteur privé)</a:t>
            </a:r>
            <a:endParaRPr lang="fr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DFE618A-DEDC-8C4D-A522-E9903BFE5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4491" t="33902" r="27273" b="12311"/>
          <a:stretch>
            <a:fillRect/>
          </a:stretch>
        </p:blipFill>
        <p:spPr bwMode="auto">
          <a:xfrm>
            <a:off x="4110941" y="1791730"/>
            <a:ext cx="8081059" cy="5066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73D93F6-DD55-4444-B30A-2CB52FA00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2894" t="29735" r="23013" b="6250"/>
          <a:stretch>
            <a:fillRect/>
          </a:stretch>
        </p:blipFill>
        <p:spPr bwMode="auto">
          <a:xfrm>
            <a:off x="4299199" y="1777533"/>
            <a:ext cx="7657070" cy="509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BF85EC8-E3BE-81A0-E399-85091A62E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286745"/>
            <a:ext cx="4110941" cy="378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9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3432</TotalTime>
  <Words>2849</Words>
  <Application>Microsoft Office PowerPoint</Application>
  <PresentationFormat>Grand écran</PresentationFormat>
  <Paragraphs>313</Paragraphs>
  <Slides>56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56</vt:i4>
      </vt:variant>
    </vt:vector>
  </HeadingPairs>
  <TitlesOfParts>
    <vt:vector size="62" baseType="lpstr">
      <vt:lpstr>Arial</vt:lpstr>
      <vt:lpstr>Calibri</vt:lpstr>
      <vt:lpstr>Calibri Light</vt:lpstr>
      <vt:lpstr>Times New Roman</vt:lpstr>
      <vt:lpstr>Wingdings</vt:lpstr>
      <vt:lpstr>Thème Office</vt:lpstr>
      <vt:lpstr>  Géographie de l’éducation </vt:lpstr>
      <vt:lpstr>Introduction</vt:lpstr>
      <vt:lpstr>Organisation</vt:lpstr>
      <vt:lpstr>A) La géographie de l’éducation en France</vt:lpstr>
      <vt:lpstr>A) La géographie de l’éducation en France</vt:lpstr>
      <vt:lpstr>A) La géographie de l’éducation en France</vt:lpstr>
      <vt:lpstr>A) La géographie de l’éducation en France</vt:lpstr>
      <vt:lpstr>A) La géographie de l’éducation en France</vt:lpstr>
      <vt:lpstr>A) La géographie de l’éducation en France</vt:lpstr>
      <vt:lpstr>A) La géographie de l’éducation en France</vt:lpstr>
      <vt:lpstr>A) La géographie de l’éducation en France</vt:lpstr>
      <vt:lpstr>Présentation PowerPoint</vt:lpstr>
      <vt:lpstr>Présentation PowerPoint</vt:lpstr>
      <vt:lpstr>A) La géographie de l’éducation en France</vt:lpstr>
      <vt:lpstr>A) La géographie de l’éducation en France</vt:lpstr>
      <vt:lpstr>A) La géographie de l’éducation en France</vt:lpstr>
      <vt:lpstr>A) La géographie de l’éducation en France</vt:lpstr>
      <vt:lpstr>A) La géographie de l’éducation en France</vt:lpstr>
      <vt:lpstr>A) La géographie de l’éducation en France</vt:lpstr>
      <vt:lpstr>Présentation PowerPoint</vt:lpstr>
      <vt:lpstr>Présentation PowerPoint</vt:lpstr>
      <vt:lpstr>A) La géographie de l’éducation en France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B) Les écoles de l’Indre : quelles caractéristiques ?</vt:lpstr>
      <vt:lpstr>B) Les écoles de l’Indre : quelles caractéristiques ?</vt:lpstr>
      <vt:lpstr>Les caractéristiques « scolaires » de l’Indre</vt:lpstr>
      <vt:lpstr>Présentation PowerPoint</vt:lpstr>
      <vt:lpstr>Présentation PowerPoint</vt:lpstr>
      <vt:lpstr>Présentation PowerPoint</vt:lpstr>
      <vt:lpstr>C) Habiter des écoles : l’analyse microgéographique</vt:lpstr>
      <vt:lpstr>C) Habiter des écoles : l’analyse microgéographique</vt:lpstr>
      <vt:lpstr>C) Habiter des écoles : l’analyse microgéographique</vt:lpstr>
      <vt:lpstr>C) Habiter des écoles : l’analyse microgéographique</vt:lpstr>
      <vt:lpstr>C) Habiter des écoles : l’analyse microgéographique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classe flexible</vt:lpstr>
      <vt:lpstr>La classe flexible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Géographie de l’éducation</dc:title>
  <dc:creator>Jean-Louis Laubry</dc:creator>
  <cp:lastModifiedBy>Jean-Louis Laubry</cp:lastModifiedBy>
  <cp:revision>166</cp:revision>
  <dcterms:created xsi:type="dcterms:W3CDTF">2021-10-28T16:54:15Z</dcterms:created>
  <dcterms:modified xsi:type="dcterms:W3CDTF">2025-11-12T11:20:15Z</dcterms:modified>
</cp:coreProperties>
</file>