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27.xml" ContentType="application/vnd.openxmlformats-officedocument.presentationml.slide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28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82" r:id="rId5"/>
    <p:sldId id="260" r:id="rId6"/>
    <p:sldId id="278" r:id="rId7"/>
    <p:sldId id="281" r:id="rId8"/>
    <p:sldId id="261" r:id="rId9"/>
    <p:sldId id="284" r:id="rId10"/>
    <p:sldId id="262" r:id="rId11"/>
    <p:sldId id="283" r:id="rId12"/>
    <p:sldId id="263" r:id="rId13"/>
    <p:sldId id="269" r:id="rId14"/>
    <p:sldId id="270" r:id="rId15"/>
    <p:sldId id="264" r:id="rId16"/>
    <p:sldId id="280" r:id="rId17"/>
    <p:sldId id="279" r:id="rId18"/>
    <p:sldId id="265" r:id="rId19"/>
    <p:sldId id="266" r:id="rId20"/>
    <p:sldId id="271" r:id="rId21"/>
    <p:sldId id="267" r:id="rId22"/>
    <p:sldId id="272" r:id="rId23"/>
    <p:sldId id="274" r:id="rId24"/>
    <p:sldId id="273" r:id="rId25"/>
    <p:sldId id="275" r:id="rId26"/>
    <p:sldId id="268" r:id="rId27"/>
    <p:sldId id="277" r:id="rId28"/>
    <p:sldId id="276" r:id="rId2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E6EE-F9EF-B242-91A3-94FFB4B6F93D}" type="datetimeFigureOut">
              <a:rPr lang="fr-FR" smtClean="0"/>
              <a:pPr/>
              <a:t>20/09/20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6FA3-35EB-BF4B-A57E-F26BB4173AF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E6EE-F9EF-B242-91A3-94FFB4B6F93D}" type="datetimeFigureOut">
              <a:rPr lang="fr-FR" smtClean="0"/>
              <a:pPr/>
              <a:t>20/09/20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6FA3-35EB-BF4B-A57E-F26BB4173AF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E6EE-F9EF-B242-91A3-94FFB4B6F93D}" type="datetimeFigureOut">
              <a:rPr lang="fr-FR" smtClean="0"/>
              <a:pPr/>
              <a:t>20/09/20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6FA3-35EB-BF4B-A57E-F26BB4173AF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E6EE-F9EF-B242-91A3-94FFB4B6F93D}" type="datetimeFigureOut">
              <a:rPr lang="fr-FR" smtClean="0"/>
              <a:pPr/>
              <a:t>20/09/20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6FA3-35EB-BF4B-A57E-F26BB4173AF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E6EE-F9EF-B242-91A3-94FFB4B6F93D}" type="datetimeFigureOut">
              <a:rPr lang="fr-FR" smtClean="0"/>
              <a:pPr/>
              <a:t>20/09/20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6FA3-35EB-BF4B-A57E-F26BB4173AF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E6EE-F9EF-B242-91A3-94FFB4B6F93D}" type="datetimeFigureOut">
              <a:rPr lang="fr-FR" smtClean="0"/>
              <a:pPr/>
              <a:t>20/09/20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6FA3-35EB-BF4B-A57E-F26BB4173AF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E6EE-F9EF-B242-91A3-94FFB4B6F93D}" type="datetimeFigureOut">
              <a:rPr lang="fr-FR" smtClean="0"/>
              <a:pPr/>
              <a:t>20/09/20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6FA3-35EB-BF4B-A57E-F26BB4173AF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E6EE-F9EF-B242-91A3-94FFB4B6F93D}" type="datetimeFigureOut">
              <a:rPr lang="fr-FR" smtClean="0"/>
              <a:pPr/>
              <a:t>20/09/20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6FA3-35EB-BF4B-A57E-F26BB4173AF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E6EE-F9EF-B242-91A3-94FFB4B6F93D}" type="datetimeFigureOut">
              <a:rPr lang="fr-FR" smtClean="0"/>
              <a:pPr/>
              <a:t>20/09/20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6FA3-35EB-BF4B-A57E-F26BB4173AF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E6EE-F9EF-B242-91A3-94FFB4B6F93D}" type="datetimeFigureOut">
              <a:rPr lang="fr-FR" smtClean="0"/>
              <a:pPr/>
              <a:t>20/09/20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6FA3-35EB-BF4B-A57E-F26BB4173AF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E6EE-F9EF-B242-91A3-94FFB4B6F93D}" type="datetimeFigureOut">
              <a:rPr lang="fr-FR" smtClean="0"/>
              <a:pPr/>
              <a:t>20/09/20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6FA3-35EB-BF4B-A57E-F26BB4173AF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BE6EE-F9EF-B242-91A3-94FFB4B6F93D}" type="datetimeFigureOut">
              <a:rPr lang="fr-FR" smtClean="0"/>
              <a:pPr/>
              <a:t>20/09/20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16FA3-35EB-BF4B-A57E-F26BB4173AF0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fr-FR" b="1" dirty="0" smtClean="0"/>
              <a:t>Et avant la France ? (3)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15787" y="3309640"/>
            <a:ext cx="7642413" cy="232916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tx1"/>
                </a:solidFill>
              </a:rPr>
              <a:t>Le territoire français </a:t>
            </a:r>
          </a:p>
          <a:p>
            <a:r>
              <a:rPr lang="fr-FR" sz="3600" b="1" dirty="0" smtClean="0">
                <a:solidFill>
                  <a:schemeClr val="tx1"/>
                </a:solidFill>
              </a:rPr>
              <a:t>de la fin de l’Antiquité à l’an Mil :</a:t>
            </a:r>
          </a:p>
          <a:p>
            <a:r>
              <a:rPr lang="fr-FR" sz="3600" b="1" dirty="0" smtClean="0">
                <a:solidFill>
                  <a:srgbClr val="0000FF"/>
                </a:solidFill>
              </a:rPr>
              <a:t>ruptures</a:t>
            </a:r>
            <a:r>
              <a:rPr lang="fr-FR" sz="3600" b="1" dirty="0" smtClean="0">
                <a:solidFill>
                  <a:schemeClr val="tx1"/>
                </a:solidFill>
              </a:rPr>
              <a:t> et </a:t>
            </a:r>
            <a:r>
              <a:rPr lang="fr-FR" sz="3600" b="1" dirty="0" smtClean="0">
                <a:solidFill>
                  <a:srgbClr val="0000FF"/>
                </a:solidFill>
              </a:rPr>
              <a:t>continuités</a:t>
            </a:r>
            <a:endParaRPr lang="fr-FR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6974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A) La christianisation de la Gaule romaine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944664"/>
            <a:ext cx="8474271" cy="5615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4) </a:t>
            </a:r>
            <a:r>
              <a:rPr lang="fr-FR" b="1" u="sng" dirty="0" smtClean="0"/>
              <a:t>Le culte chrétien</a:t>
            </a:r>
            <a:endParaRPr lang="fr-FR" u="sng" dirty="0"/>
          </a:p>
        </p:txBody>
      </p:sp>
      <p:pic>
        <p:nvPicPr>
          <p:cNvPr id="4" name="Picture 5" descr="• TextEvangJC-2eHachet01-150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25" y="1835768"/>
            <a:ext cx="37528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rièreFamChrétHatierCE22004-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9307" y="816974"/>
            <a:ext cx="4942163" cy="284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• BaptistèreFréjusC3Hatier06-1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8683" y="3661462"/>
            <a:ext cx="2245366" cy="319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6693163" y="4079107"/>
            <a:ext cx="2238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Prière, baptême et eucharistie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rgEgliseIVeNathan2e2001-1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211" y="734312"/>
            <a:ext cx="7930266" cy="612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327087" y="212617"/>
            <a:ext cx="8555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Les églises (communautés) deviennent l’Eglise (structure)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6974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B) Les mouvements de population (</a:t>
            </a:r>
            <a:r>
              <a:rPr lang="fr-FR" b="1" dirty="0" err="1" smtClean="0"/>
              <a:t>Ive-Xe</a:t>
            </a:r>
            <a:r>
              <a:rPr lang="fr-FR" b="1" dirty="0" smtClean="0"/>
              <a:t>)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2877" y="944664"/>
            <a:ext cx="8871123" cy="5615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3000" b="1" dirty="0" smtClean="0"/>
              <a:t>1) </a:t>
            </a:r>
            <a:r>
              <a:rPr lang="fr-FR" sz="3000" b="1" u="sng" dirty="0" smtClean="0"/>
              <a:t>Les « invasions barbares » (migrations germaniques)</a:t>
            </a:r>
            <a:endParaRPr lang="fr-FR" sz="3000" u="sng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04" y="1643322"/>
            <a:ext cx="6685484" cy="521467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2691194"/>
            <a:ext cx="22050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Il faut éviter le terme « invasions barbares » (vision « romaine ») et employer le terme objectif « migrations germaniques »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rteinvasionsBarbHachette5e2002-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25376"/>
            <a:ext cx="9145465" cy="617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rteRoyBarbaresHachette5e2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1908" y="-20387"/>
            <a:ext cx="6917692" cy="68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6974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B) Les mouvements de population (</a:t>
            </a:r>
            <a:r>
              <a:rPr lang="fr-FR" b="1" dirty="0" err="1" smtClean="0"/>
              <a:t>Ive-Xe</a:t>
            </a:r>
            <a:r>
              <a:rPr lang="fr-FR" b="1" dirty="0" smtClean="0"/>
              <a:t>)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7300" y="764494"/>
            <a:ext cx="8327338" cy="57431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2) </a:t>
            </a:r>
            <a:r>
              <a:rPr lang="fr-FR" b="1" u="sng" dirty="0" smtClean="0"/>
              <a:t>L’expansion du monde musulman jusqu’en Espagne (</a:t>
            </a:r>
            <a:r>
              <a:rPr lang="fr-FR" b="1" u="sng" dirty="0" err="1" smtClean="0"/>
              <a:t>VIIe-VIIIe</a:t>
            </a:r>
            <a:r>
              <a:rPr lang="fr-FR" b="1" u="sng" dirty="0" smtClean="0"/>
              <a:t> siècles)</a:t>
            </a:r>
            <a:endParaRPr lang="fr-FR" u="sng" dirty="0"/>
          </a:p>
        </p:txBody>
      </p:sp>
      <p:pic>
        <p:nvPicPr>
          <p:cNvPr id="4" name="Picture 5" descr="CarteExpansionMusulmHachette5e2002-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3113" y="1779974"/>
            <a:ext cx="5947823" cy="507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teuben_-_Bataille_de_Poitiers_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54" y="0"/>
            <a:ext cx="7531007" cy="618986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66745" y="6189868"/>
            <a:ext cx="8289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Charles Martel à la bataille de Poitiers </a:t>
            </a:r>
            <a:r>
              <a:rPr lang="fr-FR" dirty="0" smtClean="0"/>
              <a:t>(732), </a:t>
            </a:r>
            <a:r>
              <a:rPr lang="fr-FR" dirty="0" err="1" smtClean="0"/>
              <a:t>Charles-Auguste</a:t>
            </a:r>
            <a:r>
              <a:rPr lang="fr-FR" dirty="0" smtClean="0"/>
              <a:t> </a:t>
            </a:r>
            <a:r>
              <a:rPr lang="fr-FR" dirty="0" err="1" smtClean="0"/>
              <a:t>Steuben</a:t>
            </a:r>
            <a:r>
              <a:rPr lang="fr-FR" dirty="0" smtClean="0"/>
              <a:t>, 1837, Versailles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-74161" y="6519446"/>
            <a:ext cx="9316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L’affrontement entre Francs et Musulmans (plutôt qu’Arabes) aurait eu lieu dans les environs de Tours vers 732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lAndaluz750F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14" y="0"/>
            <a:ext cx="8352972" cy="642765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63462" y="6427653"/>
            <a:ext cx="801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L’Espagne musulmane au VIIIème siècle : le Roussillon et le Languedoc sous contrôle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6974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B) Les mouvements de population (</a:t>
            </a:r>
            <a:r>
              <a:rPr lang="fr-FR" b="1" dirty="0" err="1" smtClean="0"/>
              <a:t>Ive-Xe</a:t>
            </a:r>
            <a:r>
              <a:rPr lang="fr-FR" b="1" dirty="0" smtClean="0"/>
              <a:t>)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76728"/>
            <a:ext cx="8327338" cy="5615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3) </a:t>
            </a:r>
            <a:r>
              <a:rPr lang="fr-FR" b="1" u="sng" dirty="0" smtClean="0"/>
              <a:t>Les nouvelles migrations des </a:t>
            </a:r>
            <a:r>
              <a:rPr lang="fr-FR" b="1" u="sng" dirty="0" err="1" smtClean="0"/>
              <a:t>Ixe-Xe</a:t>
            </a:r>
            <a:r>
              <a:rPr lang="fr-FR" b="1" u="sng" dirty="0" smtClean="0"/>
              <a:t> siècles</a:t>
            </a:r>
            <a:endParaRPr lang="fr-FR" u="sng" dirty="0"/>
          </a:p>
        </p:txBody>
      </p:sp>
      <p:pic>
        <p:nvPicPr>
          <p:cNvPr id="4" name="Picture 2" descr="CarteInvasionsIXeHachette5e2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46" y="1406500"/>
            <a:ext cx="8206754" cy="54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6974"/>
          </a:xfrm>
        </p:spPr>
        <p:txBody>
          <a:bodyPr>
            <a:normAutofit/>
          </a:bodyPr>
          <a:lstStyle/>
          <a:p>
            <a:r>
              <a:rPr lang="fr-FR" b="1" dirty="0" smtClean="0"/>
              <a:t>C) Mérovingiens et Carolingiens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44664"/>
            <a:ext cx="8327338" cy="5615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1) </a:t>
            </a:r>
            <a:r>
              <a:rPr lang="fr-FR" b="1" u="sng" dirty="0" smtClean="0"/>
              <a:t>Clovis et le royaume des Francs</a:t>
            </a:r>
            <a:endParaRPr lang="fr-FR" u="sng" dirty="0"/>
          </a:p>
        </p:txBody>
      </p:sp>
      <p:pic>
        <p:nvPicPr>
          <p:cNvPr id="4" name="Picture 2" descr="ImageClovisHachette5e2002-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1056" y="1983930"/>
            <a:ext cx="4812944" cy="359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CarteRoyaumeClovisConquetesFichCM1Nath20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4083"/>
            <a:ext cx="4331056" cy="483716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331056" y="5578644"/>
            <a:ext cx="4722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conquêtes de Clovis et sa conversion au christianisme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9094"/>
          </a:xfrm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fr-FR" b="1" dirty="0" smtClean="0"/>
              <a:t>Introduction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8474271" cy="49599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Quelle rupture entre l’Antiquité et le Moyen-Age ? Quelle continuité ?</a:t>
            </a:r>
          </a:p>
          <a:p>
            <a:pPr>
              <a:buNone/>
            </a:pPr>
            <a:endParaRPr lang="fr-FR" dirty="0" smtClean="0"/>
          </a:p>
          <a:p>
            <a:pPr marL="514350" indent="-514350">
              <a:buAutoNum type="alphaLcParenR"/>
            </a:pPr>
            <a:r>
              <a:rPr lang="fr-FR" dirty="0" smtClean="0"/>
              <a:t>La </a:t>
            </a:r>
            <a:r>
              <a:rPr lang="fr-FR" b="1" dirty="0" smtClean="0"/>
              <a:t>christianisation</a:t>
            </a:r>
            <a:r>
              <a:rPr lang="fr-FR" dirty="0" smtClean="0"/>
              <a:t> de la Gaule romaine : un élément de continuité </a:t>
            </a:r>
          </a:p>
          <a:p>
            <a:pPr marL="514350" indent="-514350">
              <a:buAutoNum type="alphaLcParenR"/>
            </a:pPr>
            <a:r>
              <a:rPr lang="fr-FR" dirty="0" smtClean="0"/>
              <a:t>Des </a:t>
            </a:r>
            <a:r>
              <a:rPr lang="fr-FR" b="1" dirty="0" smtClean="0"/>
              <a:t>mouvements de population </a:t>
            </a:r>
            <a:r>
              <a:rPr lang="fr-FR" dirty="0" smtClean="0"/>
              <a:t>du Ive siècle à l’an Mil </a:t>
            </a:r>
          </a:p>
          <a:p>
            <a:pPr marL="514350" indent="-514350">
              <a:buAutoNum type="alphaLcParenR"/>
            </a:pPr>
            <a:r>
              <a:rPr lang="fr-FR" dirty="0" smtClean="0"/>
              <a:t>Mérovingiens et Carolingiens : l’installation de la </a:t>
            </a:r>
            <a:r>
              <a:rPr lang="fr-FR" b="1" dirty="0" smtClean="0"/>
              <a:t>monarchie (chrétienne) en France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iseCarolingiensMagnard5e2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307"/>
            <a:ext cx="9144000" cy="198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382994" y="2037349"/>
            <a:ext cx="836541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Attention au portrait des derniers rois mérovingiens, « rois fainéants » (dressé par un conseiller de Charlemagne, Eginhard, afin de justifier l’arrivée au pouvoir des Carolingiens en 751 ?)</a:t>
            </a:r>
            <a:endParaRPr lang="fr-FR" sz="2400" dirty="0"/>
          </a:p>
        </p:txBody>
      </p:sp>
      <p:pic>
        <p:nvPicPr>
          <p:cNvPr id="4" name="Image 3" descr="ImageLavisseRoisFaineans1900FichCM1Nath20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5937"/>
            <a:ext cx="4731885" cy="3596366"/>
          </a:xfrm>
          <a:prstGeom prst="rect">
            <a:avLst/>
          </a:prstGeom>
        </p:spPr>
      </p:pic>
      <p:pic>
        <p:nvPicPr>
          <p:cNvPr id="5" name="Image 4" descr="RoisFainéantsMerovinCM1Bel2016_0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876" y="4041103"/>
            <a:ext cx="4133850" cy="1831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6974"/>
          </a:xfrm>
        </p:spPr>
        <p:txBody>
          <a:bodyPr>
            <a:normAutofit/>
          </a:bodyPr>
          <a:lstStyle/>
          <a:p>
            <a:r>
              <a:rPr lang="fr-FR" b="1" dirty="0" smtClean="0"/>
              <a:t>C) Mérovingiens et Carolingiens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44664"/>
            <a:ext cx="8327338" cy="5615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/>
              <a:t>2</a:t>
            </a:r>
            <a:r>
              <a:rPr lang="fr-FR" b="1" dirty="0" smtClean="0"/>
              <a:t>) </a:t>
            </a:r>
            <a:r>
              <a:rPr lang="fr-FR" b="1" u="sng" dirty="0" smtClean="0"/>
              <a:t>Charlemagne : roi puis empereur</a:t>
            </a:r>
            <a:endParaRPr lang="fr-FR" u="sng" dirty="0"/>
          </a:p>
        </p:txBody>
      </p:sp>
      <p:pic>
        <p:nvPicPr>
          <p:cNvPr id="4" name="Image 3" descr="ArbreGenealogiqueCarolingiensFichCM1Nath2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3218"/>
            <a:ext cx="9144000" cy="48069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7200" y="2721026"/>
            <a:ext cx="350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Premier roi carolingien qui renverse le dernier roi mérovingien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4974" y="3648194"/>
            <a:ext cx="2338284" cy="80623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3184904" y="3193059"/>
            <a:ext cx="779722" cy="2015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rteEmpireCharlemagneMagnard5e2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0879" y="152400"/>
            <a:ext cx="6402388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352272" y="4273792"/>
            <a:ext cx="2128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conquêtes de Charlemagne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nnaieCharlemagneHachette5e2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3788" y="3340100"/>
            <a:ext cx="2894012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TexteSacreCharlemagneBelin5e19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"/>
            <a:ext cx="60960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76200" y="4857539"/>
            <a:ext cx="6095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En 800, Charlemagne </a:t>
            </a:r>
            <a:r>
              <a:rPr lang="fr-FR" sz="2400" b="1" dirty="0" smtClean="0"/>
              <a:t>roi</a:t>
            </a:r>
            <a:r>
              <a:rPr lang="fr-FR" sz="2400" dirty="0" smtClean="0"/>
              <a:t> des Francs et grand conquérant est couronné </a:t>
            </a:r>
            <a:r>
              <a:rPr lang="fr-FR" sz="2400" b="1" dirty="0" smtClean="0"/>
              <a:t>empereur</a:t>
            </a:r>
            <a:r>
              <a:rPr lang="fr-FR" sz="2400" dirty="0" smtClean="0"/>
              <a:t> à Rome par le Pape : il tente donc de reconstruire un « empire » sur le modèle « romain »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rganigrGvtCharlemagneHachette5e2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07950"/>
            <a:ext cx="7543800" cy="667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critureCarolingHachette5e2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828800"/>
            <a:ext cx="49593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MoinecopisteCarolingHachette5e2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09600"/>
            <a:ext cx="38639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4114800" y="5603301"/>
            <a:ext cx="4810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Charlemagne impose la création d’une école dans chaque diocèse (siège d’évêché) et favorise une renaissance intellectuelle et culturelle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6974"/>
          </a:xfrm>
        </p:spPr>
        <p:txBody>
          <a:bodyPr>
            <a:normAutofit/>
          </a:bodyPr>
          <a:lstStyle/>
          <a:p>
            <a:r>
              <a:rPr lang="fr-FR" b="1" dirty="0" smtClean="0"/>
              <a:t>C) Mérovingiens et Carolingiens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44664"/>
            <a:ext cx="8327338" cy="5615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3) </a:t>
            </a:r>
            <a:r>
              <a:rPr lang="fr-FR" b="1" u="sng" dirty="0" smtClean="0"/>
              <a:t>La disparition de l’empire carolingien et la situation du royaume de France vers l’an Mil</a:t>
            </a:r>
            <a:endParaRPr lang="fr-FR" u="sng" dirty="0"/>
          </a:p>
        </p:txBody>
      </p:sp>
      <p:pic>
        <p:nvPicPr>
          <p:cNvPr id="4" name="Picture 3" descr="CartePartageVerdunHachette5e2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99254"/>
            <a:ext cx="6510338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rbreCarolingiensHachette5e2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9995" y="4020071"/>
            <a:ext cx="3074003" cy="283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140915" y="6006092"/>
            <a:ext cx="392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Des raisons internes </a:t>
            </a:r>
            <a:r>
              <a:rPr lang="fr-FR" sz="2400" dirty="0" smtClean="0"/>
              <a:t>(partage)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6510338" y="2364027"/>
            <a:ext cx="26336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Finalement, l’empire carolingien se disloque rapidement après la mort de Charlemagne (843 : partage de Verdun)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rteInvIXe-Xe-CM1Bel2016_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497" y="-1"/>
            <a:ext cx="6643503" cy="673116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24098" y="1410904"/>
            <a:ext cx="1976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Des raisons externes </a:t>
            </a:r>
            <a:r>
              <a:rPr lang="fr-FR" sz="2400" dirty="0" smtClean="0"/>
              <a:t>: les migrations qui déstabilisent les royaumes carolingiens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arteRoyaumeXeHachette5e2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23" y="228600"/>
            <a:ext cx="481806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arteFranceCastraleDelor400 cop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7136" y="228600"/>
            <a:ext cx="4106863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4928486" y="5401742"/>
            <a:ext cx="42155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/>
              <a:t>La conséquence </a:t>
            </a:r>
            <a:r>
              <a:rPr lang="fr-FR" sz="2200" dirty="0" smtClean="0"/>
              <a:t>: l’affaissement du pouvoir royal dans le royaume des </a:t>
            </a:r>
            <a:r>
              <a:rPr lang="fr-FR" sz="2200" b="1" dirty="0" smtClean="0"/>
              <a:t>Francs vers l’an Mil</a:t>
            </a:r>
            <a:endParaRPr lang="fr-FR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6974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A) La christianisation de la Gaule romaine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850200"/>
            <a:ext cx="8474271" cy="5615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1) </a:t>
            </a:r>
            <a:r>
              <a:rPr lang="fr-FR" b="1" u="sng" dirty="0" smtClean="0"/>
              <a:t>Jésus et le christianisme (Paul de Tarse)</a:t>
            </a:r>
            <a:endParaRPr lang="fr-FR" u="sng" dirty="0"/>
          </a:p>
        </p:txBody>
      </p:sp>
      <p:pic>
        <p:nvPicPr>
          <p:cNvPr id="4" name="Picture 4" descr="•TextFlavJosJC2eHachet01-150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8495"/>
            <a:ext cx="3838510" cy="336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VoyagesSaintPaulNathan2e2001-150'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8886" y="4122446"/>
            <a:ext cx="5565114" cy="273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106746" y="2276593"/>
            <a:ext cx="4824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Jésus est un homme qui a existé : ceux qui croient qu’il est le « Christ » (messie en grec, fils de Dieu) sont les chrétiens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72815" y="5380672"/>
            <a:ext cx="33060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Un Juif converti au christianisme après la mort de Jésus (il n’est pas l’un des 12 apôtres) organise la religion chrétienne : Paul de Tarse dit « Saint-Paul »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chéBibleCh2eHachette01-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" y="1190029"/>
            <a:ext cx="2489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TablBibleCh2eHachette01-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4775" y="1304583"/>
            <a:ext cx="649922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548142" y="5896913"/>
            <a:ext cx="6638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Il faut distinguer la Bible des Juifs (judaïsme) et la Bible des Chrétiens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6974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A) La christianisation de la Gaule romaine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944664"/>
            <a:ext cx="8474271" cy="5615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2) </a:t>
            </a:r>
            <a:r>
              <a:rPr lang="fr-FR" b="1" u="sng" dirty="0" smtClean="0"/>
              <a:t>Les premiers Chrétiens persécutés</a:t>
            </a:r>
            <a:endParaRPr lang="fr-FR" u="sng" dirty="0"/>
          </a:p>
        </p:txBody>
      </p:sp>
      <p:pic>
        <p:nvPicPr>
          <p:cNvPr id="4" name="Picture 4" descr="CarteDiffusionChristNathan2e2001-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957" y="1646531"/>
            <a:ext cx="7418086" cy="506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rteArcheologiePaleoChretienneInrap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7225"/>
            <a:ext cx="9144000" cy="514985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453328" y="5807075"/>
            <a:ext cx="146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Source INRAP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atacombes1HatierCE22004-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1131" y="210381"/>
            <a:ext cx="356235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BlandinePersecutionCE2Belin2010-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50" y="2801962"/>
            <a:ext cx="7327900" cy="348615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72507" y="6304824"/>
            <a:ext cx="4198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vision « chrétienne » des persécutions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6974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A) La christianisation de la Gaule romaine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816974"/>
            <a:ext cx="8474271" cy="57431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3) </a:t>
            </a:r>
            <a:r>
              <a:rPr lang="fr-FR" b="1" u="sng" dirty="0" smtClean="0"/>
              <a:t>Le christianisme, religion d’Etat</a:t>
            </a:r>
            <a:endParaRPr lang="fr-FR" u="sng" dirty="0"/>
          </a:p>
        </p:txBody>
      </p:sp>
      <p:pic>
        <p:nvPicPr>
          <p:cNvPr id="4" name="Picture 7" descr="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8194" y="1368192"/>
            <a:ext cx="693420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StatueEmpereurChrétienNathan6e2000-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4373" y="3473362"/>
            <a:ext cx="2519627" cy="337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TabDiffuChristianNathan2e2001-1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19127"/>
            <a:ext cx="6624373" cy="333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76137" y="2011742"/>
            <a:ext cx="1852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>
                <a:solidFill>
                  <a:srgbClr val="0000FF"/>
                </a:solidFill>
              </a:rPr>
              <a:t>Une vue chronologique d’ensemble</a:t>
            </a:r>
            <a:endParaRPr lang="fr-FR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• ImagTextStMartC3Hatier06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3861" y="577279"/>
            <a:ext cx="5770139" cy="532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arteChristinGauleRom1997Flohic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7279"/>
            <a:ext cx="3407601" cy="413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92404" y="5022621"/>
            <a:ext cx="31814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</a:t>
            </a:r>
            <a:r>
              <a:rPr lang="fr-FR" b="1" dirty="0" smtClean="0"/>
              <a:t>rôle de Martin dit « Saint-Martin de Tours » </a:t>
            </a:r>
            <a:r>
              <a:rPr lang="fr-FR" dirty="0" smtClean="0"/>
              <a:t>dans l’évangélisation (conversion au christianisme) d’une partie de la Gaule romaine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635</Words>
  <Application>Microsoft Macintosh PowerPoint</Application>
  <PresentationFormat>Présentation à l'écran (4:3)</PresentationFormat>
  <Paragraphs>53</Paragraphs>
  <Slides>28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Et avant la France ? (3)</vt:lpstr>
      <vt:lpstr>Introduction</vt:lpstr>
      <vt:lpstr>A) La christianisation de la Gaule romaine</vt:lpstr>
      <vt:lpstr>Diapositive 4</vt:lpstr>
      <vt:lpstr>A) La christianisation de la Gaule romaine</vt:lpstr>
      <vt:lpstr>Diapositive 6</vt:lpstr>
      <vt:lpstr>Diapositive 7</vt:lpstr>
      <vt:lpstr>A) La christianisation de la Gaule romaine</vt:lpstr>
      <vt:lpstr>Diapositive 9</vt:lpstr>
      <vt:lpstr>A) La christianisation de la Gaule romaine</vt:lpstr>
      <vt:lpstr>Diapositive 11</vt:lpstr>
      <vt:lpstr>B) Les mouvements de population (Ive-Xe)</vt:lpstr>
      <vt:lpstr>Diapositive 13</vt:lpstr>
      <vt:lpstr>Diapositive 14</vt:lpstr>
      <vt:lpstr>B) Les mouvements de population (Ive-Xe)</vt:lpstr>
      <vt:lpstr>Diapositive 16</vt:lpstr>
      <vt:lpstr>Diapositive 17</vt:lpstr>
      <vt:lpstr>B) Les mouvements de population (Ive-Xe)</vt:lpstr>
      <vt:lpstr>C) Mérovingiens et Carolingiens</vt:lpstr>
      <vt:lpstr>Diapositive 20</vt:lpstr>
      <vt:lpstr>C) Mérovingiens et Carolingiens</vt:lpstr>
      <vt:lpstr>Diapositive 22</vt:lpstr>
      <vt:lpstr>Diapositive 23</vt:lpstr>
      <vt:lpstr>Diapositive 24</vt:lpstr>
      <vt:lpstr>Diapositive 25</vt:lpstr>
      <vt:lpstr>C) Mérovingiens et Carolingiens</vt:lpstr>
      <vt:lpstr>Diapositive 27</vt:lpstr>
      <vt:lpstr>Diapositive 28</vt:lpstr>
    </vt:vector>
  </TitlesOfParts>
  <Company>Iufm Orléans-Tours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Jean-Louis LAUBRY</dc:creator>
  <cp:lastModifiedBy>Jean-Louis LAUBRY</cp:lastModifiedBy>
  <cp:revision>63</cp:revision>
  <dcterms:created xsi:type="dcterms:W3CDTF">2020-09-20T11:11:52Z</dcterms:created>
  <dcterms:modified xsi:type="dcterms:W3CDTF">2020-09-20T13:31:33Z</dcterms:modified>
</cp:coreProperties>
</file>