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432FF"/>
    <a:srgbClr val="09840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428"/>
    <p:restoredTop sz="94659"/>
  </p:normalViewPr>
  <p:slideViewPr>
    <p:cSldViewPr snapToGrid="0" snapToObjects="1">
      <p:cViewPr varScale="1">
        <p:scale>
          <a:sx n="110" d="100"/>
          <a:sy n="110" d="100"/>
        </p:scale>
        <p:origin x="552" y="1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et modifiez le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2DD9288B-9397-5D48-81B2-DA0142879C99}" type="datetimeFigureOut">
              <a:rPr lang="fr-FR" smtClean="0"/>
              <a:pPr/>
              <a:t>30/01/2021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469B190-AC6C-FD48-A4E5-B59236441365}" type="slidenum">
              <a:rPr lang="fr-FR" smtClean="0"/>
              <a:pPr/>
              <a:t>‹N°›</a:t>
            </a:fld>
            <a:endParaRPr lang="fr-FR"/>
          </a:p>
        </p:txBody>
      </p:sp>
    </p:spTree>
    <p:extLst>
      <p:ext uri="{BB962C8B-B14F-4D97-AF65-F5344CB8AC3E}">
        <p14:creationId xmlns:p14="http://schemas.microsoft.com/office/powerpoint/2010/main" val="24625495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2DD9288B-9397-5D48-81B2-DA0142879C99}" type="datetimeFigureOut">
              <a:rPr lang="fr-FR" smtClean="0"/>
              <a:pPr/>
              <a:t>30/01/2021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469B190-AC6C-FD48-A4E5-B59236441365}" type="slidenum">
              <a:rPr lang="fr-FR" smtClean="0"/>
              <a:pPr/>
              <a:t>‹N°›</a:t>
            </a:fld>
            <a:endParaRPr lang="fr-FR"/>
          </a:p>
        </p:txBody>
      </p:sp>
    </p:spTree>
    <p:extLst>
      <p:ext uri="{BB962C8B-B14F-4D97-AF65-F5344CB8AC3E}">
        <p14:creationId xmlns:p14="http://schemas.microsoft.com/office/powerpoint/2010/main" val="25418477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et modifiez le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2DD9288B-9397-5D48-81B2-DA0142879C99}" type="datetimeFigureOut">
              <a:rPr lang="fr-FR" smtClean="0"/>
              <a:pPr/>
              <a:t>30/01/2021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469B190-AC6C-FD48-A4E5-B59236441365}" type="slidenum">
              <a:rPr lang="fr-FR" smtClean="0"/>
              <a:pPr/>
              <a:t>‹N°›</a:t>
            </a:fld>
            <a:endParaRPr lang="fr-FR"/>
          </a:p>
        </p:txBody>
      </p:sp>
    </p:spTree>
    <p:extLst>
      <p:ext uri="{BB962C8B-B14F-4D97-AF65-F5344CB8AC3E}">
        <p14:creationId xmlns:p14="http://schemas.microsoft.com/office/powerpoint/2010/main" val="27072616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2DD9288B-9397-5D48-81B2-DA0142879C99}" type="datetimeFigureOut">
              <a:rPr lang="fr-FR" smtClean="0"/>
              <a:pPr/>
              <a:t>30/01/2021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469B190-AC6C-FD48-A4E5-B59236441365}" type="slidenum">
              <a:rPr lang="fr-FR" smtClean="0"/>
              <a:pPr/>
              <a:t>‹N°›</a:t>
            </a:fld>
            <a:endParaRPr lang="fr-FR"/>
          </a:p>
        </p:txBody>
      </p:sp>
    </p:spTree>
    <p:extLst>
      <p:ext uri="{BB962C8B-B14F-4D97-AF65-F5344CB8AC3E}">
        <p14:creationId xmlns:p14="http://schemas.microsoft.com/office/powerpoint/2010/main" val="14083192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et modifiez le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2DD9288B-9397-5D48-81B2-DA0142879C99}" type="datetimeFigureOut">
              <a:rPr lang="fr-FR" smtClean="0"/>
              <a:pPr/>
              <a:t>30/01/2021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469B190-AC6C-FD48-A4E5-B59236441365}" type="slidenum">
              <a:rPr lang="fr-FR" smtClean="0"/>
              <a:pPr/>
              <a:t>‹N°›</a:t>
            </a:fld>
            <a:endParaRPr lang="fr-FR"/>
          </a:p>
        </p:txBody>
      </p:sp>
    </p:spTree>
    <p:extLst>
      <p:ext uri="{BB962C8B-B14F-4D97-AF65-F5344CB8AC3E}">
        <p14:creationId xmlns:p14="http://schemas.microsoft.com/office/powerpoint/2010/main" val="42125477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2DD9288B-9397-5D48-81B2-DA0142879C99}" type="datetimeFigureOut">
              <a:rPr lang="fr-FR" smtClean="0"/>
              <a:pPr/>
              <a:t>30/01/2021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469B190-AC6C-FD48-A4E5-B59236441365}" type="slidenum">
              <a:rPr lang="fr-FR" smtClean="0"/>
              <a:pPr/>
              <a:t>‹N°›</a:t>
            </a:fld>
            <a:endParaRPr lang="fr-FR"/>
          </a:p>
        </p:txBody>
      </p:sp>
    </p:spTree>
    <p:extLst>
      <p:ext uri="{BB962C8B-B14F-4D97-AF65-F5344CB8AC3E}">
        <p14:creationId xmlns:p14="http://schemas.microsoft.com/office/powerpoint/2010/main" val="11294410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et modifiez le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2DD9288B-9397-5D48-81B2-DA0142879C99}" type="datetimeFigureOut">
              <a:rPr lang="fr-FR" smtClean="0"/>
              <a:pPr/>
              <a:t>30/01/2021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469B190-AC6C-FD48-A4E5-B59236441365}" type="slidenum">
              <a:rPr lang="fr-FR" smtClean="0"/>
              <a:pPr/>
              <a:t>‹N°›</a:t>
            </a:fld>
            <a:endParaRPr lang="fr-FR"/>
          </a:p>
        </p:txBody>
      </p:sp>
    </p:spTree>
    <p:extLst>
      <p:ext uri="{BB962C8B-B14F-4D97-AF65-F5344CB8AC3E}">
        <p14:creationId xmlns:p14="http://schemas.microsoft.com/office/powerpoint/2010/main" val="455292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e la date 2"/>
          <p:cNvSpPr>
            <a:spLocks noGrp="1"/>
          </p:cNvSpPr>
          <p:nvPr>
            <p:ph type="dt" sz="half" idx="10"/>
          </p:nvPr>
        </p:nvSpPr>
        <p:spPr/>
        <p:txBody>
          <a:bodyPr/>
          <a:lstStyle/>
          <a:p>
            <a:fld id="{2DD9288B-9397-5D48-81B2-DA0142879C99}" type="datetimeFigureOut">
              <a:rPr lang="fr-FR" smtClean="0"/>
              <a:pPr/>
              <a:t>30/01/2021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469B190-AC6C-FD48-A4E5-B59236441365}" type="slidenum">
              <a:rPr lang="fr-FR" smtClean="0"/>
              <a:pPr/>
              <a:t>‹N°›</a:t>
            </a:fld>
            <a:endParaRPr lang="fr-FR"/>
          </a:p>
        </p:txBody>
      </p:sp>
    </p:spTree>
    <p:extLst>
      <p:ext uri="{BB962C8B-B14F-4D97-AF65-F5344CB8AC3E}">
        <p14:creationId xmlns:p14="http://schemas.microsoft.com/office/powerpoint/2010/main" val="8486109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DD9288B-9397-5D48-81B2-DA0142879C99}" type="datetimeFigureOut">
              <a:rPr lang="fr-FR" smtClean="0"/>
              <a:pPr/>
              <a:t>30/01/2021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469B190-AC6C-FD48-A4E5-B59236441365}" type="slidenum">
              <a:rPr lang="fr-FR" smtClean="0"/>
              <a:pPr/>
              <a:t>‹N°›</a:t>
            </a:fld>
            <a:endParaRPr lang="fr-FR"/>
          </a:p>
        </p:txBody>
      </p:sp>
    </p:spTree>
    <p:extLst>
      <p:ext uri="{BB962C8B-B14F-4D97-AF65-F5344CB8AC3E}">
        <p14:creationId xmlns:p14="http://schemas.microsoft.com/office/powerpoint/2010/main" val="38540559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et modifiez le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2DD9288B-9397-5D48-81B2-DA0142879C99}" type="datetimeFigureOut">
              <a:rPr lang="fr-FR" smtClean="0"/>
              <a:pPr/>
              <a:t>30/01/2021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469B190-AC6C-FD48-A4E5-B59236441365}" type="slidenum">
              <a:rPr lang="fr-FR" smtClean="0"/>
              <a:pPr/>
              <a:t>‹N°›</a:t>
            </a:fld>
            <a:endParaRPr lang="fr-FR"/>
          </a:p>
        </p:txBody>
      </p:sp>
    </p:spTree>
    <p:extLst>
      <p:ext uri="{BB962C8B-B14F-4D97-AF65-F5344CB8AC3E}">
        <p14:creationId xmlns:p14="http://schemas.microsoft.com/office/powerpoint/2010/main" val="5363336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et modifiez le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2DD9288B-9397-5D48-81B2-DA0142879C99}" type="datetimeFigureOut">
              <a:rPr lang="fr-FR" smtClean="0"/>
              <a:pPr/>
              <a:t>30/01/2021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469B190-AC6C-FD48-A4E5-B59236441365}" type="slidenum">
              <a:rPr lang="fr-FR" smtClean="0"/>
              <a:pPr/>
              <a:t>‹N°›</a:t>
            </a:fld>
            <a:endParaRPr lang="fr-FR"/>
          </a:p>
        </p:txBody>
      </p:sp>
    </p:spTree>
    <p:extLst>
      <p:ext uri="{BB962C8B-B14F-4D97-AF65-F5344CB8AC3E}">
        <p14:creationId xmlns:p14="http://schemas.microsoft.com/office/powerpoint/2010/main" val="18963847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et modifiez le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D9288B-9397-5D48-81B2-DA0142879C99}" type="datetimeFigureOut">
              <a:rPr lang="fr-FR" smtClean="0"/>
              <a:pPr/>
              <a:t>30/01/2021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69B190-AC6C-FD48-A4E5-B59236441365}" type="slidenum">
              <a:rPr lang="fr-FR" smtClean="0"/>
              <a:pPr/>
              <a:t>‹N°›</a:t>
            </a:fld>
            <a:endParaRPr lang="fr-FR"/>
          </a:p>
        </p:txBody>
      </p:sp>
    </p:spTree>
    <p:extLst>
      <p:ext uri="{BB962C8B-B14F-4D97-AF65-F5344CB8AC3E}">
        <p14:creationId xmlns:p14="http://schemas.microsoft.com/office/powerpoint/2010/main" val="30415300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ln w="38100" cmpd="sng">
            <a:solidFill>
              <a:schemeClr val="tx1"/>
            </a:solidFill>
          </a:ln>
        </p:spPr>
        <p:txBody>
          <a:bodyPr/>
          <a:lstStyle/>
          <a:p>
            <a:r>
              <a:rPr lang="fr-FR" b="1" dirty="0"/>
              <a:t>Le temps de la République (2)</a:t>
            </a:r>
          </a:p>
        </p:txBody>
      </p:sp>
      <p:sp>
        <p:nvSpPr>
          <p:cNvPr id="3" name="Sous-titre 2"/>
          <p:cNvSpPr>
            <a:spLocks noGrp="1"/>
          </p:cNvSpPr>
          <p:nvPr>
            <p:ph type="subTitle" idx="1"/>
          </p:nvPr>
        </p:nvSpPr>
        <p:spPr/>
        <p:txBody>
          <a:bodyPr/>
          <a:lstStyle/>
          <a:p>
            <a:r>
              <a:rPr lang="fr-FR" dirty="0">
                <a:solidFill>
                  <a:schemeClr val="tx1"/>
                </a:solidFill>
              </a:rPr>
              <a:t>UE22EC2 - TD3</a:t>
            </a:r>
          </a:p>
        </p:txBody>
      </p:sp>
    </p:spTree>
    <p:extLst>
      <p:ext uri="{BB962C8B-B14F-4D97-AF65-F5344CB8AC3E}">
        <p14:creationId xmlns:p14="http://schemas.microsoft.com/office/powerpoint/2010/main" val="5163723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76177" y="0"/>
            <a:ext cx="8229600" cy="836531"/>
          </a:xfrm>
        </p:spPr>
        <p:txBody>
          <a:bodyPr/>
          <a:lstStyle/>
          <a:p>
            <a:r>
              <a:rPr lang="fr-FR" b="1" dirty="0"/>
              <a:t>Retour sur le TD1</a:t>
            </a:r>
          </a:p>
        </p:txBody>
      </p:sp>
      <p:sp>
        <p:nvSpPr>
          <p:cNvPr id="5" name="Espace réservé du contenu 4">
            <a:extLst>
              <a:ext uri="{FF2B5EF4-FFF2-40B4-BE49-F238E27FC236}">
                <a16:creationId xmlns:a16="http://schemas.microsoft.com/office/drawing/2014/main" id="{66BFF2EC-85FB-E141-B64A-D26A6F05DBFD}"/>
              </a:ext>
            </a:extLst>
          </p:cNvPr>
          <p:cNvSpPr>
            <a:spLocks noGrp="1"/>
          </p:cNvSpPr>
          <p:nvPr>
            <p:ph idx="1"/>
          </p:nvPr>
        </p:nvSpPr>
        <p:spPr>
          <a:xfrm>
            <a:off x="277792" y="1030147"/>
            <a:ext cx="8866208" cy="5827853"/>
          </a:xfrm>
        </p:spPr>
        <p:txBody>
          <a:bodyPr>
            <a:normAutofit fontScale="85000" lnSpcReduction="10000"/>
          </a:bodyPr>
          <a:lstStyle/>
          <a:p>
            <a:pPr marL="0" indent="0" algn="just">
              <a:buNone/>
            </a:pPr>
            <a:r>
              <a:rPr lang="fr-FR" b="1" dirty="0"/>
              <a:t>Construction d’un questionnaire sur un document (pour une recherche autonome des élèves)</a:t>
            </a:r>
          </a:p>
          <a:p>
            <a:pPr lvl="0">
              <a:buFontTx/>
              <a:buChar char="-"/>
            </a:pPr>
            <a:r>
              <a:rPr lang="fr-FR" dirty="0">
                <a:solidFill>
                  <a:srgbClr val="0432FF"/>
                </a:solidFill>
              </a:rPr>
              <a:t>ordonner les questions</a:t>
            </a:r>
            <a:r>
              <a:rPr lang="fr-FR" dirty="0"/>
              <a:t> en trois temps :</a:t>
            </a:r>
          </a:p>
          <a:p>
            <a:pPr marL="0" lvl="0" indent="0">
              <a:buNone/>
            </a:pPr>
            <a:r>
              <a:rPr lang="fr-FR" dirty="0"/>
              <a:t>PRESENTATION (1), DESCRIPTION/COMPREHENSION (2), INTERPRETATION (3)</a:t>
            </a:r>
          </a:p>
          <a:p>
            <a:pPr marL="0" lvl="0" indent="0">
              <a:buNone/>
            </a:pPr>
            <a:r>
              <a:rPr lang="fr-FR" dirty="0"/>
              <a:t>- </a:t>
            </a:r>
            <a:r>
              <a:rPr lang="fr-FR" dirty="0">
                <a:solidFill>
                  <a:srgbClr val="0432FF"/>
                </a:solidFill>
              </a:rPr>
              <a:t>varier la forme de la réponse </a:t>
            </a:r>
            <a:r>
              <a:rPr lang="fr-FR" dirty="0"/>
              <a:t>(phrase ou paragraphe rédigé, dessin, QCM, tableau...)</a:t>
            </a:r>
          </a:p>
          <a:p>
            <a:pPr marL="0" lvl="0" indent="0">
              <a:buNone/>
            </a:pPr>
            <a:r>
              <a:rPr lang="fr-FR" dirty="0"/>
              <a:t>- </a:t>
            </a:r>
            <a:r>
              <a:rPr lang="fr-FR" dirty="0">
                <a:solidFill>
                  <a:srgbClr val="0432FF"/>
                </a:solidFill>
              </a:rPr>
              <a:t>soigner la rédaction de la question </a:t>
            </a:r>
            <a:r>
              <a:rPr lang="fr-FR" dirty="0"/>
              <a:t>qui doit être précise et compréhensible (/âge des élèves)</a:t>
            </a:r>
          </a:p>
          <a:p>
            <a:pPr marL="0" lvl="0" indent="0">
              <a:buNone/>
            </a:pPr>
            <a:r>
              <a:rPr lang="fr-FR" dirty="0"/>
              <a:t>- </a:t>
            </a:r>
            <a:r>
              <a:rPr lang="fr-FR" dirty="0">
                <a:solidFill>
                  <a:srgbClr val="0432FF"/>
                </a:solidFill>
              </a:rPr>
              <a:t>prévoir une progressivité </a:t>
            </a:r>
            <a:r>
              <a:rPr lang="fr-FR" dirty="0"/>
              <a:t>dans la difficulté, placer les questions ouvertes à la fin du questionnaire</a:t>
            </a:r>
          </a:p>
          <a:p>
            <a:pPr marL="0" lvl="0" indent="0">
              <a:buNone/>
            </a:pPr>
            <a:r>
              <a:rPr lang="fr-FR" dirty="0"/>
              <a:t>- </a:t>
            </a:r>
            <a:r>
              <a:rPr lang="fr-FR" dirty="0">
                <a:solidFill>
                  <a:srgbClr val="0432FF"/>
                </a:solidFill>
              </a:rPr>
              <a:t>essayer de poser une dernière question synthétique </a:t>
            </a:r>
            <a:r>
              <a:rPr lang="fr-FR" dirty="0"/>
              <a:t>qui ramène à la signification essentielle du document  (et qui mobilise tout ou partie des réponses déjà effectuées)</a:t>
            </a:r>
          </a:p>
          <a:p>
            <a:pPr marL="0" indent="0">
              <a:buNone/>
            </a:pPr>
            <a:endParaRPr lang="fr-FR" dirty="0"/>
          </a:p>
        </p:txBody>
      </p:sp>
    </p:spTree>
    <p:extLst>
      <p:ext uri="{BB962C8B-B14F-4D97-AF65-F5344CB8AC3E}">
        <p14:creationId xmlns:p14="http://schemas.microsoft.com/office/powerpoint/2010/main" val="14604707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76177" y="0"/>
            <a:ext cx="8229600" cy="836531"/>
          </a:xfrm>
        </p:spPr>
        <p:txBody>
          <a:bodyPr/>
          <a:lstStyle/>
          <a:p>
            <a:r>
              <a:rPr lang="fr-FR" b="1" dirty="0"/>
              <a:t>Le thème au programme</a:t>
            </a:r>
          </a:p>
        </p:txBody>
      </p:sp>
      <p:graphicFrame>
        <p:nvGraphicFramePr>
          <p:cNvPr id="6" name="Espace réservé du contenu 5">
            <a:extLst>
              <a:ext uri="{FF2B5EF4-FFF2-40B4-BE49-F238E27FC236}">
                <a16:creationId xmlns:a16="http://schemas.microsoft.com/office/drawing/2014/main" id="{08A9D260-2D99-3648-83CA-C9F8460310E7}"/>
              </a:ext>
            </a:extLst>
          </p:cNvPr>
          <p:cNvGraphicFramePr>
            <a:graphicFrameLocks noGrp="1"/>
          </p:cNvGraphicFramePr>
          <p:nvPr>
            <p:ph idx="1"/>
            <p:extLst>
              <p:ext uri="{D42A27DB-BD31-4B8C-83A1-F6EECF244321}">
                <p14:modId xmlns:p14="http://schemas.microsoft.com/office/powerpoint/2010/main" val="2110219308"/>
              </p:ext>
            </p:extLst>
          </p:nvPr>
        </p:nvGraphicFramePr>
        <p:xfrm>
          <a:off x="295155" y="833374"/>
          <a:ext cx="8547904" cy="5920451"/>
        </p:xfrm>
        <a:graphic>
          <a:graphicData uri="http://schemas.openxmlformats.org/drawingml/2006/table">
            <a:tbl>
              <a:tblPr>
                <a:tableStyleId>{5C22544A-7EE6-4342-B048-85BDC9FD1C3A}</a:tableStyleId>
              </a:tblPr>
              <a:tblGrid>
                <a:gridCol w="2633241">
                  <a:extLst>
                    <a:ext uri="{9D8B030D-6E8A-4147-A177-3AD203B41FA5}">
                      <a16:colId xmlns:a16="http://schemas.microsoft.com/office/drawing/2014/main" val="1211889758"/>
                    </a:ext>
                  </a:extLst>
                </a:gridCol>
                <a:gridCol w="5914663">
                  <a:extLst>
                    <a:ext uri="{9D8B030D-6E8A-4147-A177-3AD203B41FA5}">
                      <a16:colId xmlns:a16="http://schemas.microsoft.com/office/drawing/2014/main" val="147321580"/>
                    </a:ext>
                  </a:extLst>
                </a:gridCol>
              </a:tblGrid>
              <a:tr h="296457">
                <a:tc gridSpan="2">
                  <a:txBody>
                    <a:bodyPr/>
                    <a:lstStyle/>
                    <a:p>
                      <a:pPr algn="ctr"/>
                      <a:r>
                        <a:rPr lang="fr-FR" sz="1700" dirty="0">
                          <a:effectLst/>
                          <a:latin typeface="Times New Roman" panose="02020603050405020304" pitchFamily="18" charset="0"/>
                          <a:cs typeface="Times New Roman" panose="02020603050405020304" pitchFamily="18" charset="0"/>
                        </a:rPr>
                        <a:t>Classe de CM2</a:t>
                      </a:r>
                      <a:endParaRPr lang="fr-FR" sz="1700" dirty="0">
                        <a:effectLst/>
                        <a:latin typeface="Times New Roman" panose="02020603050405020304" pitchFamily="18" charset="0"/>
                        <a:ea typeface="Cambria" panose="02040503050406030204" pitchFamily="18" charset="0"/>
                        <a:cs typeface="Times New Roman" panose="02020603050405020304" pitchFamily="18" charset="0"/>
                      </a:endParaRPr>
                    </a:p>
                  </a:txBody>
                  <a:tcPr marL="1905" marR="34925" marT="0" marB="0"/>
                </a:tc>
                <a:tc hMerge="1">
                  <a:txBody>
                    <a:bodyPr/>
                    <a:lstStyle/>
                    <a:p>
                      <a:endParaRPr lang="fr-FR"/>
                    </a:p>
                  </a:txBody>
                  <a:tcPr/>
                </a:tc>
                <a:extLst>
                  <a:ext uri="{0D108BD9-81ED-4DB2-BD59-A6C34878D82A}">
                    <a16:rowId xmlns:a16="http://schemas.microsoft.com/office/drawing/2014/main" val="3985655216"/>
                  </a:ext>
                </a:extLst>
              </a:tr>
              <a:tr h="296457">
                <a:tc>
                  <a:txBody>
                    <a:bodyPr/>
                    <a:lstStyle/>
                    <a:p>
                      <a:r>
                        <a:rPr lang="fr-FR" sz="1700" i="1" dirty="0">
                          <a:effectLst/>
                          <a:latin typeface="Times New Roman" panose="02020603050405020304" pitchFamily="18" charset="0"/>
                          <a:cs typeface="Times New Roman" panose="02020603050405020304" pitchFamily="18" charset="0"/>
                        </a:rPr>
                        <a:t>Repères annuels</a:t>
                      </a:r>
                      <a:endParaRPr lang="fr-FR" sz="1700" i="1" dirty="0">
                        <a:effectLst/>
                        <a:latin typeface="Times New Roman" panose="02020603050405020304" pitchFamily="18" charset="0"/>
                        <a:ea typeface="Cambria" panose="02040503050406030204" pitchFamily="18" charset="0"/>
                        <a:cs typeface="Times New Roman" panose="02020603050405020304" pitchFamily="18" charset="0"/>
                      </a:endParaRPr>
                    </a:p>
                  </a:txBody>
                  <a:tcPr marL="1905" marR="34925" marT="0" marB="0"/>
                </a:tc>
                <a:tc>
                  <a:txBody>
                    <a:bodyPr/>
                    <a:lstStyle/>
                    <a:p>
                      <a:r>
                        <a:rPr lang="fr-FR" sz="1700" i="1" dirty="0">
                          <a:effectLst/>
                          <a:latin typeface="Times New Roman" panose="02020603050405020304" pitchFamily="18" charset="0"/>
                          <a:cs typeface="Times New Roman" panose="02020603050405020304" pitchFamily="18" charset="0"/>
                        </a:rPr>
                        <a:t>Démarches et contenus d’enseignement</a:t>
                      </a:r>
                      <a:endParaRPr lang="fr-FR" sz="1700" i="1" dirty="0">
                        <a:effectLst/>
                        <a:latin typeface="Times New Roman" panose="02020603050405020304" pitchFamily="18" charset="0"/>
                        <a:ea typeface="Cambria" panose="02040503050406030204" pitchFamily="18" charset="0"/>
                        <a:cs typeface="Times New Roman" panose="02020603050405020304" pitchFamily="18" charset="0"/>
                      </a:endParaRPr>
                    </a:p>
                  </a:txBody>
                  <a:tcPr marL="1905" marR="34925" marT="0" marB="0"/>
                </a:tc>
                <a:extLst>
                  <a:ext uri="{0D108BD9-81ED-4DB2-BD59-A6C34878D82A}">
                    <a16:rowId xmlns:a16="http://schemas.microsoft.com/office/drawing/2014/main" val="272132238"/>
                  </a:ext>
                </a:extLst>
              </a:tr>
              <a:tr h="5327537">
                <a:tc>
                  <a:txBody>
                    <a:bodyPr/>
                    <a:lstStyle/>
                    <a:p>
                      <a:pPr algn="ctr"/>
                      <a:endParaRPr lang="fr-FR" sz="1700" dirty="0">
                        <a:effectLst/>
                        <a:latin typeface="Times New Roman" panose="02020603050405020304" pitchFamily="18" charset="0"/>
                        <a:cs typeface="Times New Roman" panose="02020603050405020304" pitchFamily="18" charset="0"/>
                      </a:endParaRPr>
                    </a:p>
                    <a:p>
                      <a:pPr algn="ctr"/>
                      <a:endParaRPr lang="fr-FR" sz="1700" dirty="0">
                        <a:effectLst/>
                        <a:latin typeface="Times New Roman" panose="02020603050405020304" pitchFamily="18" charset="0"/>
                        <a:cs typeface="Times New Roman" panose="02020603050405020304" pitchFamily="18" charset="0"/>
                      </a:endParaRPr>
                    </a:p>
                    <a:p>
                      <a:pPr marL="0" algn="ctr">
                        <a:lnSpc>
                          <a:spcPts val="2440"/>
                        </a:lnSpc>
                        <a:spcAft>
                          <a:spcPts val="0"/>
                        </a:spcAft>
                      </a:pPr>
                      <a:r>
                        <a:rPr lang="fr-FR" sz="1700" dirty="0">
                          <a:effectLst/>
                          <a:latin typeface="Times New Roman" panose="02020603050405020304" pitchFamily="18" charset="0"/>
                          <a:cs typeface="Times New Roman" panose="02020603050405020304" pitchFamily="18" charset="0"/>
                        </a:rPr>
                        <a:t>THEME 1</a:t>
                      </a:r>
                    </a:p>
                    <a:p>
                      <a:pPr marL="0" algn="ctr">
                        <a:lnSpc>
                          <a:spcPts val="2440"/>
                        </a:lnSpc>
                        <a:spcAft>
                          <a:spcPts val="0"/>
                        </a:spcAft>
                      </a:pPr>
                      <a:endParaRPr lang="fr-FR" sz="1700" dirty="0">
                        <a:effectLst/>
                        <a:latin typeface="Times New Roman" panose="02020603050405020304" pitchFamily="18" charset="0"/>
                        <a:cs typeface="Times New Roman" panose="02020603050405020304" pitchFamily="18" charset="0"/>
                      </a:endParaRPr>
                    </a:p>
                    <a:p>
                      <a:pPr marL="0" algn="ctr">
                        <a:lnSpc>
                          <a:spcPts val="2440"/>
                        </a:lnSpc>
                        <a:spcAft>
                          <a:spcPts val="0"/>
                        </a:spcAft>
                      </a:pPr>
                      <a:r>
                        <a:rPr lang="fr-FR" sz="1700" b="1" dirty="0">
                          <a:effectLst/>
                          <a:latin typeface="Times New Roman" panose="02020603050405020304" pitchFamily="18" charset="0"/>
                          <a:cs typeface="Times New Roman" panose="02020603050405020304" pitchFamily="18" charset="0"/>
                        </a:rPr>
                        <a:t>Le temps de la République</a:t>
                      </a:r>
                    </a:p>
                    <a:p>
                      <a:pPr marL="0" algn="ctr">
                        <a:lnSpc>
                          <a:spcPts val="2440"/>
                        </a:lnSpc>
                        <a:spcAft>
                          <a:spcPts val="0"/>
                        </a:spcAft>
                      </a:pPr>
                      <a:endParaRPr lang="fr-FR" sz="1700" dirty="0">
                        <a:effectLst/>
                        <a:latin typeface="Times New Roman" panose="02020603050405020304" pitchFamily="18" charset="0"/>
                        <a:cs typeface="Times New Roman" panose="02020603050405020304" pitchFamily="18" charset="0"/>
                      </a:endParaRPr>
                    </a:p>
                    <a:p>
                      <a:pPr marL="0" algn="just">
                        <a:lnSpc>
                          <a:spcPts val="2440"/>
                        </a:lnSpc>
                        <a:spcAft>
                          <a:spcPts val="0"/>
                        </a:spcAft>
                      </a:pPr>
                      <a:r>
                        <a:rPr lang="fr-FR" sz="1700" dirty="0">
                          <a:effectLst/>
                          <a:latin typeface="Times New Roman" panose="02020603050405020304" pitchFamily="18" charset="0"/>
                          <a:cs typeface="Times New Roman" panose="02020603050405020304" pitchFamily="18" charset="0"/>
                        </a:rPr>
                        <a:t> • </a:t>
                      </a:r>
                      <a:r>
                        <a:rPr lang="fr-FR" sz="1700" dirty="0">
                          <a:solidFill>
                            <a:srgbClr val="0432FF"/>
                          </a:solidFill>
                          <a:effectLst/>
                          <a:latin typeface="Times New Roman" panose="02020603050405020304" pitchFamily="18" charset="0"/>
                          <a:cs typeface="Times New Roman" panose="02020603050405020304" pitchFamily="18" charset="0"/>
                        </a:rPr>
                        <a:t>1892 : la République fête ses cent ans.</a:t>
                      </a:r>
                    </a:p>
                    <a:p>
                      <a:pPr marL="0" lvl="0" indent="-342900" algn="just">
                        <a:lnSpc>
                          <a:spcPts val="2440"/>
                        </a:lnSpc>
                        <a:spcAft>
                          <a:spcPts val="0"/>
                        </a:spcAft>
                        <a:buSzPts val="1000"/>
                        <a:buFont typeface="Wingdings" pitchFamily="2" charset="2"/>
                        <a:buChar char=""/>
                        <a:tabLst>
                          <a:tab pos="8036560" algn="l"/>
                        </a:tabLst>
                      </a:pPr>
                      <a:endParaRPr lang="fr-FR" sz="1700" dirty="0">
                        <a:effectLst/>
                        <a:latin typeface="Times New Roman" panose="02020603050405020304" pitchFamily="18" charset="0"/>
                        <a:cs typeface="Times New Roman" panose="02020603050405020304" pitchFamily="18" charset="0"/>
                      </a:endParaRPr>
                    </a:p>
                    <a:p>
                      <a:pPr marL="0" algn="just">
                        <a:lnSpc>
                          <a:spcPts val="2440"/>
                        </a:lnSpc>
                        <a:spcAft>
                          <a:spcPts val="0"/>
                        </a:spcAft>
                        <a:tabLst>
                          <a:tab pos="6398260" algn="l"/>
                          <a:tab pos="8036560" algn="l"/>
                        </a:tabLst>
                      </a:pPr>
                      <a:r>
                        <a:rPr lang="fr-FR" sz="1700" dirty="0">
                          <a:effectLst/>
                          <a:latin typeface="Times New Roman" panose="02020603050405020304" pitchFamily="18" charset="0"/>
                          <a:cs typeface="Times New Roman" panose="02020603050405020304" pitchFamily="18" charset="0"/>
                        </a:rPr>
                        <a:t>• </a:t>
                      </a:r>
                      <a:r>
                        <a:rPr lang="fr-FR" sz="1700" dirty="0">
                          <a:solidFill>
                            <a:srgbClr val="0432FF"/>
                          </a:solidFill>
                          <a:effectLst/>
                          <a:latin typeface="Times New Roman" panose="02020603050405020304" pitchFamily="18" charset="0"/>
                          <a:cs typeface="Times New Roman" panose="02020603050405020304" pitchFamily="18" charset="0"/>
                        </a:rPr>
                        <a:t>L’école primaire au temps de Jules Ferry.</a:t>
                      </a:r>
                    </a:p>
                    <a:p>
                      <a:pPr marL="0" algn="just">
                        <a:lnSpc>
                          <a:spcPts val="2440"/>
                        </a:lnSpc>
                        <a:spcAft>
                          <a:spcPts val="0"/>
                        </a:spcAft>
                        <a:tabLst>
                          <a:tab pos="6398260" algn="l"/>
                          <a:tab pos="8036560" algn="l"/>
                        </a:tabLst>
                      </a:pPr>
                      <a:endParaRPr lang="fr-FR" sz="1700" dirty="0">
                        <a:effectLst/>
                        <a:latin typeface="Times New Roman" panose="02020603050405020304" pitchFamily="18" charset="0"/>
                        <a:cs typeface="Times New Roman" panose="02020603050405020304" pitchFamily="18" charset="0"/>
                      </a:endParaRPr>
                    </a:p>
                    <a:p>
                      <a:pPr marL="0" algn="just">
                        <a:lnSpc>
                          <a:spcPts val="2440"/>
                        </a:lnSpc>
                        <a:spcAft>
                          <a:spcPts val="0"/>
                        </a:spcAft>
                        <a:tabLst>
                          <a:tab pos="8036560" algn="l"/>
                        </a:tabLst>
                      </a:pPr>
                      <a:r>
                        <a:rPr lang="fr-FR" sz="1700" dirty="0">
                          <a:effectLst/>
                          <a:latin typeface="Times New Roman" panose="02020603050405020304" pitchFamily="18" charset="0"/>
                          <a:cs typeface="Times New Roman" panose="02020603050405020304" pitchFamily="18" charset="0"/>
                        </a:rPr>
                        <a:t>• </a:t>
                      </a:r>
                      <a:r>
                        <a:rPr lang="fr-FR" sz="1700" dirty="0">
                          <a:solidFill>
                            <a:srgbClr val="0432FF"/>
                          </a:solidFill>
                          <a:effectLst/>
                          <a:latin typeface="Times New Roman" panose="02020603050405020304" pitchFamily="18" charset="0"/>
                          <a:cs typeface="Times New Roman" panose="02020603050405020304" pitchFamily="18" charset="0"/>
                        </a:rPr>
                        <a:t>Des républiques, une démocratie : des libertés, des droits et des devoirs.</a:t>
                      </a:r>
                      <a:endParaRPr lang="fr-FR" sz="1700" dirty="0">
                        <a:solidFill>
                          <a:srgbClr val="0432FF"/>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1905" marR="34925" marT="0" marB="0"/>
                </a:tc>
                <a:tc>
                  <a:txBody>
                    <a:bodyPr/>
                    <a:lstStyle/>
                    <a:p>
                      <a:pPr algn="just">
                        <a:lnSpc>
                          <a:spcPct val="115000"/>
                        </a:lnSpc>
                        <a:spcAft>
                          <a:spcPts val="1000"/>
                        </a:spcAft>
                      </a:pPr>
                      <a:r>
                        <a:rPr lang="fr-FR" sz="1700" dirty="0">
                          <a:effectLst/>
                          <a:latin typeface="Times New Roman" panose="02020603050405020304" pitchFamily="18" charset="0"/>
                          <a:cs typeface="Times New Roman" panose="02020603050405020304" pitchFamily="18" charset="0"/>
                        </a:rPr>
                        <a:t>L’étude du centenaire de la République célébré en 1892 est mise en perspective pour montrer que les Français ont vécu </a:t>
                      </a:r>
                      <a:r>
                        <a:rPr lang="fr-FR" sz="1700" b="1" dirty="0">
                          <a:effectLst/>
                          <a:latin typeface="Times New Roman" panose="02020603050405020304" pitchFamily="18" charset="0"/>
                          <a:cs typeface="Times New Roman" panose="02020603050405020304" pitchFamily="18" charset="0"/>
                        </a:rPr>
                        <a:t>différentes expériences politiques depuis la Révolution</a:t>
                      </a:r>
                      <a:r>
                        <a:rPr lang="fr-FR" sz="1700" dirty="0">
                          <a:effectLst/>
                          <a:latin typeface="Times New Roman" panose="02020603050405020304" pitchFamily="18" charset="0"/>
                          <a:cs typeface="Times New Roman" panose="02020603050405020304" pitchFamily="18" charset="0"/>
                        </a:rPr>
                        <a:t> y compris celles ayant suscité conflits et violences (1830, 1848, 1870). Les cérémonies mettent en scène les </a:t>
                      </a:r>
                      <a:r>
                        <a:rPr lang="fr-FR" sz="1700" b="1" dirty="0">
                          <a:effectLst/>
                          <a:latin typeface="Times New Roman" panose="02020603050405020304" pitchFamily="18" charset="0"/>
                          <a:cs typeface="Times New Roman" panose="02020603050405020304" pitchFamily="18" charset="0"/>
                        </a:rPr>
                        <a:t>symboles républicains</a:t>
                      </a:r>
                      <a:r>
                        <a:rPr lang="fr-FR" sz="1700" dirty="0">
                          <a:effectLst/>
                          <a:latin typeface="Times New Roman" panose="02020603050405020304" pitchFamily="18" charset="0"/>
                          <a:cs typeface="Times New Roman" panose="02020603050405020304" pitchFamily="18" charset="0"/>
                        </a:rPr>
                        <a:t>. On montre aux élèves que pendant cette période s’enclenche également un </a:t>
                      </a:r>
                      <a:r>
                        <a:rPr lang="fr-FR" sz="1700" b="1" dirty="0">
                          <a:effectLst/>
                          <a:latin typeface="Times New Roman" panose="02020603050405020304" pitchFamily="18" charset="0"/>
                          <a:cs typeface="Times New Roman" panose="02020603050405020304" pitchFamily="18" charset="0"/>
                        </a:rPr>
                        <a:t>nouveau processus de colonisation</a:t>
                      </a:r>
                      <a:r>
                        <a:rPr lang="fr-FR" sz="1700" dirty="0">
                          <a:effectLst/>
                          <a:latin typeface="Times New Roman" panose="02020603050405020304" pitchFamily="18" charset="0"/>
                          <a:cs typeface="Times New Roman" panose="02020603050405020304" pitchFamily="18" charset="0"/>
                        </a:rPr>
                        <a:t>.</a:t>
                      </a:r>
                    </a:p>
                    <a:p>
                      <a:pPr algn="just">
                        <a:lnSpc>
                          <a:spcPct val="115000"/>
                        </a:lnSpc>
                        <a:spcAft>
                          <a:spcPts val="1000"/>
                        </a:spcAft>
                      </a:pPr>
                      <a:r>
                        <a:rPr lang="fr-FR" sz="1700" dirty="0">
                          <a:effectLst/>
                          <a:latin typeface="Times New Roman" panose="02020603050405020304" pitchFamily="18" charset="0"/>
                          <a:cs typeface="Times New Roman" panose="02020603050405020304" pitchFamily="18" charset="0"/>
                        </a:rPr>
                        <a:t>À partir des années 1880, l’adhésion à la République se construit en partie par </a:t>
                      </a:r>
                      <a:r>
                        <a:rPr lang="fr-FR" sz="1700" b="1" dirty="0">
                          <a:effectLst/>
                          <a:latin typeface="Times New Roman" panose="02020603050405020304" pitchFamily="18" charset="0"/>
                          <a:cs typeface="Times New Roman" panose="02020603050405020304" pitchFamily="18" charset="0"/>
                        </a:rPr>
                        <a:t>l’école gratuite, laïque et obligatoire</a:t>
                      </a:r>
                      <a:r>
                        <a:rPr lang="fr-FR" sz="1700" dirty="0">
                          <a:effectLst/>
                          <a:latin typeface="Times New Roman" panose="02020603050405020304" pitchFamily="18" charset="0"/>
                          <a:cs typeface="Times New Roman" panose="02020603050405020304" pitchFamily="18" charset="0"/>
                        </a:rPr>
                        <a:t>. Les bâtiments et les programmes de l’école de la République facilitent l’entrée concrète dans le sujet d’étude.</a:t>
                      </a:r>
                    </a:p>
                    <a:p>
                      <a:pPr algn="just">
                        <a:lnSpc>
                          <a:spcPct val="115000"/>
                        </a:lnSpc>
                        <a:spcAft>
                          <a:spcPts val="1000"/>
                        </a:spcAft>
                      </a:pPr>
                      <a:r>
                        <a:rPr lang="fr-FR" sz="1700" dirty="0">
                          <a:effectLst/>
                          <a:latin typeface="Times New Roman" panose="02020603050405020304" pitchFamily="18" charset="0"/>
                          <a:cs typeface="Times New Roman" panose="02020603050405020304" pitchFamily="18" charset="0"/>
                        </a:rPr>
                        <a:t>À partir de quelques exemples accessibles, on montre que les </a:t>
                      </a:r>
                      <a:r>
                        <a:rPr lang="fr-FR" sz="1700" b="1" dirty="0">
                          <a:effectLst/>
                          <a:latin typeface="Times New Roman" panose="02020603050405020304" pitchFamily="18" charset="0"/>
                          <a:cs typeface="Times New Roman" panose="02020603050405020304" pitchFamily="18" charset="0"/>
                        </a:rPr>
                        <a:t>libertés</a:t>
                      </a:r>
                      <a:r>
                        <a:rPr lang="fr-FR" sz="1700" dirty="0">
                          <a:effectLst/>
                          <a:latin typeface="Times New Roman" panose="02020603050405020304" pitchFamily="18" charset="0"/>
                          <a:cs typeface="Times New Roman" panose="02020603050405020304" pitchFamily="18" charset="0"/>
                        </a:rPr>
                        <a:t> (liberté d’expression, liberté de culte…) et les </a:t>
                      </a:r>
                      <a:r>
                        <a:rPr lang="fr-FR" sz="1700" b="1" dirty="0">
                          <a:effectLst/>
                          <a:latin typeface="Times New Roman" panose="02020603050405020304" pitchFamily="18" charset="0"/>
                          <a:cs typeface="Times New Roman" panose="02020603050405020304" pitchFamily="18" charset="0"/>
                        </a:rPr>
                        <a:t>droits</a:t>
                      </a:r>
                      <a:r>
                        <a:rPr lang="fr-FR" sz="1700" dirty="0">
                          <a:effectLst/>
                          <a:latin typeface="Times New Roman" panose="02020603050405020304" pitchFamily="18" charset="0"/>
                          <a:cs typeface="Times New Roman" panose="02020603050405020304" pitchFamily="18" charset="0"/>
                        </a:rPr>
                        <a:t> (droit de vote, droits des femmes…) en vigueur aujourd’hui, sous la V</a:t>
                      </a:r>
                      <a:r>
                        <a:rPr lang="fr-FR" sz="1700" baseline="30000" dirty="0">
                          <a:effectLst/>
                          <a:latin typeface="Times New Roman" panose="02020603050405020304" pitchFamily="18" charset="0"/>
                          <a:cs typeface="Times New Roman" panose="02020603050405020304" pitchFamily="18" charset="0"/>
                        </a:rPr>
                        <a:t>e</a:t>
                      </a:r>
                      <a:r>
                        <a:rPr lang="fr-FR" sz="1700" dirty="0">
                          <a:effectLst/>
                          <a:latin typeface="Times New Roman" panose="02020603050405020304" pitchFamily="18" charset="0"/>
                          <a:cs typeface="Times New Roman" panose="02020603050405020304" pitchFamily="18" charset="0"/>
                        </a:rPr>
                        <a:t> République, sont le </a:t>
                      </a:r>
                      <a:r>
                        <a:rPr lang="fr-FR" sz="1700" b="1" dirty="0">
                          <a:effectLst/>
                          <a:latin typeface="Times New Roman" panose="02020603050405020304" pitchFamily="18" charset="0"/>
                          <a:cs typeface="Times New Roman" panose="02020603050405020304" pitchFamily="18" charset="0"/>
                        </a:rPr>
                        <a:t>fruit d’une conquête et d’une évolution </a:t>
                      </a:r>
                      <a:r>
                        <a:rPr lang="fr-FR" sz="1700" dirty="0">
                          <a:effectLst/>
                          <a:latin typeface="Times New Roman" panose="02020603050405020304" pitchFamily="18" charset="0"/>
                          <a:cs typeface="Times New Roman" panose="02020603050405020304" pitchFamily="18" charset="0"/>
                        </a:rPr>
                        <a:t>de la démocratie et de la société et qu’ils sont toujours questionnés. On découvre des </a:t>
                      </a:r>
                      <a:r>
                        <a:rPr lang="fr-FR" sz="1700" b="1" dirty="0">
                          <a:effectLst/>
                          <a:latin typeface="Times New Roman" panose="02020603050405020304" pitchFamily="18" charset="0"/>
                          <a:cs typeface="Times New Roman" panose="02020603050405020304" pitchFamily="18" charset="0"/>
                        </a:rPr>
                        <a:t>devoirs</a:t>
                      </a:r>
                      <a:r>
                        <a:rPr lang="fr-FR" sz="1700" dirty="0">
                          <a:effectLst/>
                          <a:latin typeface="Times New Roman" panose="02020603050405020304" pitchFamily="18" charset="0"/>
                          <a:cs typeface="Times New Roman" panose="02020603050405020304" pitchFamily="18" charset="0"/>
                        </a:rPr>
                        <a:t> des citoyens.</a:t>
                      </a:r>
                      <a:endParaRPr lang="fr-FR" sz="1700" dirty="0">
                        <a:solidFill>
                          <a:srgbClr val="00000A"/>
                        </a:solidFill>
                        <a:effectLst/>
                        <a:latin typeface="Times New Roman" panose="02020603050405020304" pitchFamily="18" charset="0"/>
                        <a:ea typeface="SimSun" panose="02010600030101010101" pitchFamily="2" charset="-122"/>
                        <a:cs typeface="Times New Roman" panose="02020603050405020304" pitchFamily="18" charset="0"/>
                      </a:endParaRPr>
                    </a:p>
                  </a:txBody>
                  <a:tcPr marL="1905" marR="34925" marT="0" marB="0"/>
                </a:tc>
                <a:extLst>
                  <a:ext uri="{0D108BD9-81ED-4DB2-BD59-A6C34878D82A}">
                    <a16:rowId xmlns:a16="http://schemas.microsoft.com/office/drawing/2014/main" val="3264711558"/>
                  </a:ext>
                </a:extLst>
              </a:tr>
            </a:tbl>
          </a:graphicData>
        </a:graphic>
      </p:graphicFrame>
    </p:spTree>
    <p:extLst>
      <p:ext uri="{BB962C8B-B14F-4D97-AF65-F5344CB8AC3E}">
        <p14:creationId xmlns:p14="http://schemas.microsoft.com/office/powerpoint/2010/main" val="11602438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85196" y="0"/>
            <a:ext cx="8785184" cy="836531"/>
          </a:xfrm>
        </p:spPr>
        <p:txBody>
          <a:bodyPr>
            <a:normAutofit fontScale="90000"/>
          </a:bodyPr>
          <a:lstStyle/>
          <a:p>
            <a:r>
              <a:rPr lang="fr-FR" b="1" dirty="0"/>
              <a:t>Les apports de la (IIIème) République</a:t>
            </a:r>
          </a:p>
        </p:txBody>
      </p:sp>
      <p:sp>
        <p:nvSpPr>
          <p:cNvPr id="5" name="Espace réservé du contenu 4">
            <a:extLst>
              <a:ext uri="{FF2B5EF4-FFF2-40B4-BE49-F238E27FC236}">
                <a16:creationId xmlns:a16="http://schemas.microsoft.com/office/drawing/2014/main" id="{66BFF2EC-85FB-E141-B64A-D26A6F05DBFD}"/>
              </a:ext>
            </a:extLst>
          </p:cNvPr>
          <p:cNvSpPr>
            <a:spLocks noGrp="1"/>
          </p:cNvSpPr>
          <p:nvPr>
            <p:ph idx="1"/>
          </p:nvPr>
        </p:nvSpPr>
        <p:spPr>
          <a:xfrm>
            <a:off x="0" y="937549"/>
            <a:ext cx="9144000" cy="5920451"/>
          </a:xfrm>
        </p:spPr>
        <p:txBody>
          <a:bodyPr>
            <a:normAutofit/>
          </a:bodyPr>
          <a:lstStyle/>
          <a:p>
            <a:r>
              <a:rPr lang="fr-FR" sz="2800" dirty="0"/>
              <a:t>1881 : loi sur la </a:t>
            </a:r>
            <a:r>
              <a:rPr lang="fr-FR" sz="2800" dirty="0">
                <a:solidFill>
                  <a:srgbClr val="0432FF"/>
                </a:solidFill>
              </a:rPr>
              <a:t>liberté de la presse</a:t>
            </a:r>
          </a:p>
          <a:p>
            <a:r>
              <a:rPr lang="fr-FR" sz="2800" dirty="0"/>
              <a:t>1881-1882 : lois Ferry sur la </a:t>
            </a:r>
            <a:r>
              <a:rPr lang="fr-FR" sz="2800" dirty="0">
                <a:solidFill>
                  <a:srgbClr val="0432FF"/>
                </a:solidFill>
              </a:rPr>
              <a:t>scolarité obligatoire </a:t>
            </a:r>
            <a:r>
              <a:rPr lang="fr-FR" sz="2800" dirty="0"/>
              <a:t>(6-13 ans) et </a:t>
            </a:r>
            <a:r>
              <a:rPr lang="fr-FR" sz="2800" dirty="0">
                <a:solidFill>
                  <a:srgbClr val="0432FF"/>
                </a:solidFill>
              </a:rPr>
              <a:t>l’école primaire publique gratuite et laïque</a:t>
            </a:r>
          </a:p>
          <a:p>
            <a:r>
              <a:rPr lang="fr-FR" sz="2800" dirty="0"/>
              <a:t>1884 : loi sur l’organisation municipale prévoyant </a:t>
            </a:r>
            <a:r>
              <a:rPr lang="fr-FR" sz="2800" dirty="0">
                <a:solidFill>
                  <a:srgbClr val="0432FF"/>
                </a:solidFill>
              </a:rPr>
              <a:t>l’élection du maire par le conseil municipal </a:t>
            </a:r>
            <a:r>
              <a:rPr lang="fr-FR" sz="2800" dirty="0"/>
              <a:t>(et non plus sa désignation par le Préfet)</a:t>
            </a:r>
          </a:p>
          <a:p>
            <a:r>
              <a:rPr lang="fr-FR" sz="2800" dirty="0"/>
              <a:t>1884 : loi sur la </a:t>
            </a:r>
            <a:r>
              <a:rPr lang="fr-FR" sz="2800" dirty="0">
                <a:solidFill>
                  <a:srgbClr val="0432FF"/>
                </a:solidFill>
              </a:rPr>
              <a:t>liberté syndicale</a:t>
            </a:r>
          </a:p>
          <a:p>
            <a:pPr marL="0" indent="0">
              <a:buNone/>
            </a:pPr>
            <a:r>
              <a:rPr lang="fr-FR" sz="2800" dirty="0">
                <a:solidFill>
                  <a:srgbClr val="0432FF"/>
                </a:solidFill>
              </a:rPr>
              <a:t>---------------------------------------------------------------------------------</a:t>
            </a:r>
          </a:p>
          <a:p>
            <a:r>
              <a:rPr lang="fr-FR" sz="2800" dirty="0"/>
              <a:t>1901 : loi sur les </a:t>
            </a:r>
            <a:r>
              <a:rPr lang="fr-FR" sz="2800" dirty="0">
                <a:solidFill>
                  <a:srgbClr val="0432FF"/>
                </a:solidFill>
              </a:rPr>
              <a:t>associations</a:t>
            </a:r>
            <a:r>
              <a:rPr lang="fr-FR" sz="2800" dirty="0"/>
              <a:t> (création par simple dépôt des statuts à la préfecture)</a:t>
            </a:r>
          </a:p>
          <a:p>
            <a:r>
              <a:rPr lang="fr-FR" sz="2800" dirty="0"/>
              <a:t>1905 : loi de </a:t>
            </a:r>
            <a:r>
              <a:rPr lang="fr-FR" sz="2800" dirty="0">
                <a:solidFill>
                  <a:srgbClr val="0432FF"/>
                </a:solidFill>
              </a:rPr>
              <a:t>séparation des Eglises et de l’Etat</a:t>
            </a:r>
          </a:p>
          <a:p>
            <a:r>
              <a:rPr lang="fr-FR" sz="2800" dirty="0"/>
              <a:t>1911 : loi instaurant le </a:t>
            </a:r>
            <a:r>
              <a:rPr lang="fr-FR" sz="2800" dirty="0">
                <a:solidFill>
                  <a:srgbClr val="0432FF"/>
                </a:solidFill>
              </a:rPr>
              <a:t>vote à bulletin secret dans un isoloir</a:t>
            </a:r>
          </a:p>
          <a:p>
            <a:pPr marL="0" indent="0">
              <a:buNone/>
            </a:pPr>
            <a:endParaRPr lang="fr-FR" dirty="0"/>
          </a:p>
        </p:txBody>
      </p:sp>
    </p:spTree>
    <p:extLst>
      <p:ext uri="{BB962C8B-B14F-4D97-AF65-F5344CB8AC3E}">
        <p14:creationId xmlns:p14="http://schemas.microsoft.com/office/powerpoint/2010/main" val="430652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150471"/>
            <a:ext cx="9144000" cy="949124"/>
          </a:xfrm>
        </p:spPr>
        <p:txBody>
          <a:bodyPr>
            <a:noAutofit/>
          </a:bodyPr>
          <a:lstStyle/>
          <a:p>
            <a:r>
              <a:rPr lang="fr-FR" sz="3200" b="1" dirty="0"/>
              <a:t>Séquence : </a:t>
            </a:r>
            <a:r>
              <a:rPr lang="fr-FR" sz="3200" b="1" dirty="0">
                <a:solidFill>
                  <a:srgbClr val="7030A0"/>
                </a:solidFill>
              </a:rPr>
              <a:t>comment les Français se sont-ils devenus républicains ?</a:t>
            </a:r>
          </a:p>
        </p:txBody>
      </p:sp>
      <p:sp>
        <p:nvSpPr>
          <p:cNvPr id="5" name="Espace réservé du contenu 4">
            <a:extLst>
              <a:ext uri="{FF2B5EF4-FFF2-40B4-BE49-F238E27FC236}">
                <a16:creationId xmlns:a16="http://schemas.microsoft.com/office/drawing/2014/main" id="{66BFF2EC-85FB-E141-B64A-D26A6F05DBFD}"/>
              </a:ext>
            </a:extLst>
          </p:cNvPr>
          <p:cNvSpPr>
            <a:spLocks noGrp="1"/>
          </p:cNvSpPr>
          <p:nvPr>
            <p:ph idx="1"/>
          </p:nvPr>
        </p:nvSpPr>
        <p:spPr>
          <a:xfrm>
            <a:off x="277792" y="1226916"/>
            <a:ext cx="8692588" cy="5631084"/>
          </a:xfrm>
        </p:spPr>
        <p:txBody>
          <a:bodyPr>
            <a:normAutofit fontScale="55000" lnSpcReduction="20000"/>
          </a:bodyPr>
          <a:lstStyle/>
          <a:p>
            <a:pPr marL="0" indent="0" algn="just">
              <a:buNone/>
            </a:pPr>
            <a:r>
              <a:rPr lang="fr-FR" b="1" dirty="0">
                <a:solidFill>
                  <a:srgbClr val="0432FF"/>
                </a:solidFill>
              </a:rPr>
              <a:t>Séance 1. 1892 : La République fête ses 100 ans</a:t>
            </a:r>
            <a:endParaRPr lang="fr-FR" dirty="0">
              <a:solidFill>
                <a:srgbClr val="0432FF"/>
              </a:solidFill>
            </a:endParaRPr>
          </a:p>
          <a:p>
            <a:pPr marL="0" indent="0" algn="just">
              <a:buNone/>
            </a:pPr>
            <a:r>
              <a:rPr lang="fr-FR" dirty="0"/>
              <a:t>Travail sur la frise chronologique politique de la France au XIXème siècle à partir de documents (exemple : les représentations des chefs d’Etat) amenant le coloriage libertés/absence de libertés</a:t>
            </a:r>
          </a:p>
          <a:p>
            <a:pPr marL="0" indent="0" algn="just">
              <a:buNone/>
            </a:pPr>
            <a:r>
              <a:rPr lang="fr-FR" i="1" dirty="0">
                <a:sym typeface="Wingdings" pitchFamily="2" charset="2"/>
              </a:rPr>
              <a:t></a:t>
            </a:r>
            <a:r>
              <a:rPr lang="fr-FR" i="1" dirty="0"/>
              <a:t> </a:t>
            </a:r>
            <a:r>
              <a:rPr lang="fr-FR" i="1" dirty="0">
                <a:solidFill>
                  <a:srgbClr val="09840F"/>
                </a:solidFill>
              </a:rPr>
              <a:t>Séance 1’. Histoire des Arts</a:t>
            </a:r>
            <a:r>
              <a:rPr lang="fr-FR" i="1" dirty="0"/>
              <a:t>, étude (décrochée) du tableau de Delacroix, </a:t>
            </a:r>
            <a:r>
              <a:rPr lang="fr-FR" i="1" u="sng" dirty="0"/>
              <a:t>La Liberté guidant le peuple</a:t>
            </a:r>
            <a:r>
              <a:rPr lang="fr-FR" i="1" dirty="0"/>
              <a:t>, 1830.</a:t>
            </a:r>
            <a:endParaRPr lang="fr-FR" dirty="0"/>
          </a:p>
          <a:p>
            <a:pPr marL="0" indent="0" algn="just">
              <a:buNone/>
            </a:pPr>
            <a:r>
              <a:rPr lang="fr-FR" b="1" dirty="0">
                <a:solidFill>
                  <a:srgbClr val="0432FF"/>
                </a:solidFill>
              </a:rPr>
              <a:t>Séance 2. La mise en place des symboles de la République Française</a:t>
            </a:r>
            <a:endParaRPr lang="fr-FR" dirty="0">
              <a:solidFill>
                <a:srgbClr val="0432FF"/>
              </a:solidFill>
            </a:endParaRPr>
          </a:p>
          <a:p>
            <a:pPr marL="0" indent="0" algn="just">
              <a:buNone/>
            </a:pPr>
            <a:r>
              <a:rPr lang="fr-FR" dirty="0"/>
              <a:t>En lien avec l’EMC et le cycle 2, contextualisation de l’émergence des symboles de la République (drapeau 1830, devise 1848 inscrite fronton 1880, 14 juillet 1880, hymne national Marseillaise 1879, buste de Marianne à partir de 1877) en lien avec des pratiques rituelles (ex : bals du 14 juillet)</a:t>
            </a:r>
          </a:p>
          <a:p>
            <a:pPr marL="0" indent="0" algn="just">
              <a:buNone/>
            </a:pPr>
            <a:r>
              <a:rPr lang="fr-FR" b="1" dirty="0">
                <a:solidFill>
                  <a:srgbClr val="0432FF"/>
                </a:solidFill>
              </a:rPr>
              <a:t>Séance 3. L’école de Jules Ferry (1), gratuité et obligation ?</a:t>
            </a:r>
            <a:endParaRPr lang="fr-FR" dirty="0">
              <a:solidFill>
                <a:srgbClr val="0432FF"/>
              </a:solidFill>
            </a:endParaRPr>
          </a:p>
          <a:p>
            <a:pPr marL="0" indent="0" algn="just">
              <a:buNone/>
            </a:pPr>
            <a:r>
              <a:rPr lang="fr-FR" dirty="0"/>
              <a:t>Si possible travail sur des documents locaux (aspects matériels, ex : photographie de l’école il y a un siècle) et surtout sur la signification de la gratuité et de l’obligation scolaire</a:t>
            </a:r>
          </a:p>
          <a:p>
            <a:pPr marL="0" indent="0" algn="just">
              <a:buNone/>
            </a:pPr>
            <a:r>
              <a:rPr lang="fr-FR" b="1" dirty="0">
                <a:solidFill>
                  <a:srgbClr val="0432FF"/>
                </a:solidFill>
              </a:rPr>
              <a:t>Séance 4. L’école de Jules Ferry (2), laïque ?</a:t>
            </a:r>
            <a:endParaRPr lang="fr-FR" dirty="0">
              <a:solidFill>
                <a:srgbClr val="0432FF"/>
              </a:solidFill>
            </a:endParaRPr>
          </a:p>
          <a:p>
            <a:pPr marL="0" indent="0" algn="just">
              <a:buNone/>
            </a:pPr>
            <a:r>
              <a:rPr lang="fr-FR" dirty="0"/>
              <a:t>Travail sur la notion de laïcité à partir des transformations de l’école primaire publique</a:t>
            </a:r>
          </a:p>
          <a:p>
            <a:pPr marL="0" indent="0" algn="just">
              <a:buNone/>
            </a:pPr>
            <a:r>
              <a:rPr lang="fr-FR" b="1" dirty="0">
                <a:solidFill>
                  <a:srgbClr val="0432FF"/>
                </a:solidFill>
              </a:rPr>
              <a:t>Séance 5. Les réformes de la République : des libertés, des droits et des devoirs </a:t>
            </a:r>
            <a:endParaRPr lang="fr-FR" dirty="0">
              <a:solidFill>
                <a:srgbClr val="0432FF"/>
              </a:solidFill>
            </a:endParaRPr>
          </a:p>
          <a:p>
            <a:pPr marL="0" indent="0" algn="just">
              <a:buNone/>
            </a:pPr>
            <a:r>
              <a:rPr lang="fr-FR" dirty="0"/>
              <a:t>(1848 suffrage universel + 1911 vote à bulletin secret dans isoloir ; 1848 abolition de l’esclavage ; 1881 liberté de la presse, 1884 liberté syndicale).</a:t>
            </a:r>
          </a:p>
          <a:p>
            <a:pPr marL="0" indent="0" algn="just">
              <a:buNone/>
            </a:pPr>
            <a:r>
              <a:rPr lang="fr-FR" i="1" dirty="0">
                <a:sym typeface="Wingdings" pitchFamily="2" charset="2"/>
              </a:rPr>
              <a:t></a:t>
            </a:r>
            <a:r>
              <a:rPr lang="fr-FR" i="1" dirty="0"/>
              <a:t> </a:t>
            </a:r>
            <a:r>
              <a:rPr lang="fr-FR" i="1" dirty="0">
                <a:solidFill>
                  <a:srgbClr val="09840F"/>
                </a:solidFill>
              </a:rPr>
              <a:t>Séance 5’.  EMC </a:t>
            </a:r>
            <a:r>
              <a:rPr lang="fr-FR" i="1" dirty="0"/>
              <a:t>débat en relation avec la liberté de la presse ou avec l’exercice du droit de vote (en France en relation avec la question des femmes et/ou dans le monde) </a:t>
            </a:r>
            <a:endParaRPr lang="fr-FR" dirty="0"/>
          </a:p>
          <a:p>
            <a:pPr marL="0" indent="0" algn="just">
              <a:buNone/>
            </a:pPr>
            <a:r>
              <a:rPr lang="fr-FR" b="1" dirty="0">
                <a:solidFill>
                  <a:srgbClr val="0432FF"/>
                </a:solidFill>
              </a:rPr>
              <a:t>Séance 6. La colonisation française au XIXème siècle</a:t>
            </a:r>
            <a:endParaRPr lang="fr-FR" dirty="0">
              <a:solidFill>
                <a:srgbClr val="0432FF"/>
              </a:solidFill>
            </a:endParaRPr>
          </a:p>
          <a:p>
            <a:pPr marL="0" indent="0" algn="just">
              <a:buNone/>
            </a:pPr>
            <a:endParaRPr lang="fr-FR" dirty="0"/>
          </a:p>
        </p:txBody>
      </p:sp>
    </p:spTree>
    <p:extLst>
      <p:ext uri="{BB962C8B-B14F-4D97-AF65-F5344CB8AC3E}">
        <p14:creationId xmlns:p14="http://schemas.microsoft.com/office/powerpoint/2010/main" val="26320330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9" end="9"/>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8896" y="0"/>
            <a:ext cx="8866209" cy="1226916"/>
          </a:xfrm>
        </p:spPr>
        <p:txBody>
          <a:bodyPr>
            <a:noAutofit/>
          </a:bodyPr>
          <a:lstStyle/>
          <a:p>
            <a:r>
              <a:rPr lang="fr-FR" sz="3600" b="1" dirty="0"/>
              <a:t>Exercice : sélection et présentation ordonnée de documents à utiliser dans UNE séance</a:t>
            </a:r>
          </a:p>
        </p:txBody>
      </p:sp>
      <p:sp>
        <p:nvSpPr>
          <p:cNvPr id="5" name="Espace réservé du contenu 4">
            <a:extLst>
              <a:ext uri="{FF2B5EF4-FFF2-40B4-BE49-F238E27FC236}">
                <a16:creationId xmlns:a16="http://schemas.microsoft.com/office/drawing/2014/main" id="{66BFF2EC-85FB-E141-B64A-D26A6F05DBFD}"/>
              </a:ext>
            </a:extLst>
          </p:cNvPr>
          <p:cNvSpPr>
            <a:spLocks noGrp="1"/>
          </p:cNvSpPr>
          <p:nvPr>
            <p:ph idx="1"/>
          </p:nvPr>
        </p:nvSpPr>
        <p:spPr>
          <a:xfrm>
            <a:off x="277792" y="1192187"/>
            <a:ext cx="8727313" cy="5480613"/>
          </a:xfrm>
        </p:spPr>
        <p:txBody>
          <a:bodyPr>
            <a:noAutofit/>
          </a:bodyPr>
          <a:lstStyle/>
          <a:p>
            <a:pPr marL="0" indent="0" algn="just">
              <a:lnSpc>
                <a:spcPct val="120000"/>
              </a:lnSpc>
              <a:spcBef>
                <a:spcPts val="1128"/>
              </a:spcBef>
              <a:buNone/>
            </a:pPr>
            <a:r>
              <a:rPr lang="fr-FR" sz="2000" i="1" u="sng" dirty="0"/>
              <a:t>TROIS ETAPES À TOUS LES ATELIERS </a:t>
            </a:r>
            <a:endParaRPr lang="fr-FR" sz="2000" dirty="0"/>
          </a:p>
          <a:p>
            <a:pPr marL="0" indent="0" algn="just">
              <a:lnSpc>
                <a:spcPct val="120000"/>
              </a:lnSpc>
              <a:spcBef>
                <a:spcPts val="1128"/>
              </a:spcBef>
              <a:buNone/>
            </a:pPr>
            <a:r>
              <a:rPr lang="fr-FR" sz="2000" i="1" dirty="0"/>
              <a:t>1) Identifiez les </a:t>
            </a:r>
            <a:r>
              <a:rPr lang="fr-FR" sz="2000" i="1" dirty="0">
                <a:solidFill>
                  <a:srgbClr val="0432FF"/>
                </a:solidFill>
              </a:rPr>
              <a:t>prérequis</a:t>
            </a:r>
            <a:r>
              <a:rPr lang="fr-FR" sz="2000" i="1" dirty="0"/>
              <a:t> (compétences et connaissances sur lesquelles peuvent s’appuyer les élèves, notamment pour l’option B) ?</a:t>
            </a:r>
            <a:endParaRPr lang="fr-FR" sz="2000" dirty="0"/>
          </a:p>
          <a:p>
            <a:pPr marL="0" indent="0" algn="just">
              <a:lnSpc>
                <a:spcPct val="120000"/>
              </a:lnSpc>
              <a:spcBef>
                <a:spcPts val="1128"/>
              </a:spcBef>
              <a:buNone/>
            </a:pPr>
            <a:r>
              <a:rPr lang="fr-FR" sz="2000" i="1" dirty="0"/>
              <a:t>2) Quels </a:t>
            </a:r>
            <a:r>
              <a:rPr lang="fr-FR" sz="2000" i="1" dirty="0">
                <a:solidFill>
                  <a:srgbClr val="0432FF"/>
                </a:solidFill>
              </a:rPr>
              <a:t>supports documentaires </a:t>
            </a:r>
            <a:r>
              <a:rPr lang="fr-FR" sz="2000" i="1" dirty="0"/>
              <a:t>choisissez-vous pour étudier la colonisation/l’école d’autrefois ?</a:t>
            </a:r>
            <a:endParaRPr lang="fr-FR" sz="2000" dirty="0"/>
          </a:p>
          <a:p>
            <a:pPr marL="0" indent="0" algn="just">
              <a:lnSpc>
                <a:spcPct val="120000"/>
              </a:lnSpc>
              <a:spcBef>
                <a:spcPts val="1128"/>
              </a:spcBef>
              <a:buNone/>
            </a:pPr>
            <a:r>
              <a:rPr lang="fr-FR" sz="2000" i="1" dirty="0"/>
              <a:t>3) Positionnez chaque document sélectionné </a:t>
            </a:r>
            <a:r>
              <a:rPr lang="fr-FR" sz="2000" i="1" dirty="0">
                <a:solidFill>
                  <a:srgbClr val="0432FF"/>
                </a:solidFill>
              </a:rPr>
              <a:t>dans l’ordre d’utilisation au sein de la séance</a:t>
            </a:r>
            <a:r>
              <a:rPr lang="fr-FR" sz="2000" i="1" dirty="0"/>
              <a:t> en précisant la fonction que vous lui attribuez (selon son usage). </a:t>
            </a:r>
            <a:endParaRPr lang="fr-FR" sz="2000" b="1" dirty="0">
              <a:sym typeface="Wingdings" pitchFamily="2" charset="2"/>
            </a:endParaRPr>
          </a:p>
          <a:p>
            <a:pPr marL="0" indent="0" algn="just">
              <a:lnSpc>
                <a:spcPct val="120000"/>
              </a:lnSpc>
              <a:spcBef>
                <a:spcPts val="1128"/>
              </a:spcBef>
              <a:buNone/>
            </a:pPr>
            <a:r>
              <a:rPr lang="fr-FR" sz="2000" b="1" dirty="0">
                <a:sym typeface="Wingdings" pitchFamily="2" charset="2"/>
              </a:rPr>
              <a:t></a:t>
            </a:r>
            <a:r>
              <a:rPr lang="fr-FR" sz="2000" b="1" dirty="0"/>
              <a:t> Réponse présentée à l’oral (5 min)</a:t>
            </a:r>
            <a:r>
              <a:rPr lang="fr-FR" sz="2000" dirty="0"/>
              <a:t> sous la forme d’une projection (fichier numérique ou diaporama avec indication des documents choisis)</a:t>
            </a:r>
          </a:p>
          <a:p>
            <a:pPr marL="0" lvl="0" indent="0" algn="just">
              <a:lnSpc>
                <a:spcPct val="120000"/>
              </a:lnSpc>
              <a:spcBef>
                <a:spcPts val="1128"/>
              </a:spcBef>
              <a:buNone/>
            </a:pPr>
            <a:r>
              <a:rPr lang="fr-FR" sz="2000" b="1" dirty="0"/>
              <a:t>OPTION A. L’école d’autrefois en CE1 (cycle 2) </a:t>
            </a:r>
            <a:r>
              <a:rPr lang="fr-FR" sz="1600" dirty="0"/>
              <a:t>(à partir du corpus documentaire fourni)</a:t>
            </a:r>
          </a:p>
          <a:p>
            <a:pPr marL="0" indent="0" algn="just">
              <a:lnSpc>
                <a:spcPct val="120000"/>
              </a:lnSpc>
              <a:spcBef>
                <a:spcPts val="1128"/>
              </a:spcBef>
              <a:buNone/>
            </a:pPr>
            <a:r>
              <a:rPr lang="fr-FR" sz="2000" b="1" dirty="0"/>
              <a:t>OPTION B. La colonisation française au XIXème siècle en CM2 (cycle 3)</a:t>
            </a:r>
            <a:r>
              <a:rPr lang="fr-FR" sz="2000" dirty="0"/>
              <a:t> </a:t>
            </a:r>
            <a:r>
              <a:rPr lang="fr-FR" sz="1600" dirty="0"/>
              <a:t>(à partir du corpus documentaire fourni)</a:t>
            </a:r>
          </a:p>
        </p:txBody>
      </p:sp>
    </p:spTree>
    <p:extLst>
      <p:ext uri="{BB962C8B-B14F-4D97-AF65-F5344CB8AC3E}">
        <p14:creationId xmlns:p14="http://schemas.microsoft.com/office/powerpoint/2010/main" val="11419095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891251"/>
          </a:xfrm>
        </p:spPr>
        <p:txBody>
          <a:bodyPr>
            <a:noAutofit/>
          </a:bodyPr>
          <a:lstStyle/>
          <a:p>
            <a:r>
              <a:rPr lang="fr-FR" sz="3200" b="1" dirty="0"/>
              <a:t>L’école d’autrefois en CE1 (extraits </a:t>
            </a:r>
            <a:r>
              <a:rPr lang="fr-FR" sz="3200" b="1" dirty="0" err="1"/>
              <a:t>prog</a:t>
            </a:r>
            <a:r>
              <a:rPr lang="fr-FR" sz="3200" b="1" dirty="0"/>
              <a:t>. cycle 2)</a:t>
            </a:r>
          </a:p>
        </p:txBody>
      </p:sp>
      <p:sp>
        <p:nvSpPr>
          <p:cNvPr id="5" name="Espace réservé du contenu 4">
            <a:extLst>
              <a:ext uri="{FF2B5EF4-FFF2-40B4-BE49-F238E27FC236}">
                <a16:creationId xmlns:a16="http://schemas.microsoft.com/office/drawing/2014/main" id="{66BFF2EC-85FB-E141-B64A-D26A6F05DBFD}"/>
              </a:ext>
            </a:extLst>
          </p:cNvPr>
          <p:cNvSpPr>
            <a:spLocks noGrp="1"/>
          </p:cNvSpPr>
          <p:nvPr>
            <p:ph idx="1"/>
          </p:nvPr>
        </p:nvSpPr>
        <p:spPr>
          <a:xfrm>
            <a:off x="150472" y="891251"/>
            <a:ext cx="8993528" cy="5966749"/>
          </a:xfrm>
        </p:spPr>
        <p:txBody>
          <a:bodyPr>
            <a:noAutofit/>
          </a:bodyPr>
          <a:lstStyle/>
          <a:p>
            <a:pPr marL="0" indent="0">
              <a:buNone/>
            </a:pPr>
            <a:r>
              <a:rPr lang="fr-FR" sz="1900" b="1" dirty="0"/>
              <a:t>QUESTIONNER le monde</a:t>
            </a:r>
            <a:endParaRPr lang="fr-FR" sz="1900" dirty="0"/>
          </a:p>
          <a:p>
            <a:pPr marL="0" indent="0">
              <a:buNone/>
            </a:pPr>
            <a:r>
              <a:rPr lang="fr-FR" sz="1900" dirty="0"/>
              <a:t>OBJECTIFS : « </a:t>
            </a:r>
            <a:r>
              <a:rPr lang="fr-FR" sz="1900" i="1" dirty="0"/>
              <a:t>apprendre à questionner (…) dans une première démarche scientifique réfléchie </a:t>
            </a:r>
            <a:r>
              <a:rPr lang="fr-FR" sz="1900" dirty="0"/>
              <a:t>» pour «</a:t>
            </a:r>
            <a:r>
              <a:rPr lang="fr-FR" sz="1900" i="1" dirty="0"/>
              <a:t> acquérir des connaissances nécessaires pour décrire et comprendre le monde </a:t>
            </a:r>
            <a:r>
              <a:rPr lang="fr-FR" sz="1900" dirty="0"/>
              <a:t>» (1), « </a:t>
            </a:r>
            <a:r>
              <a:rPr lang="fr-FR" sz="1900" i="1" dirty="0"/>
              <a:t>développer la capacité à raisonner </a:t>
            </a:r>
            <a:r>
              <a:rPr lang="fr-FR" sz="1900" dirty="0"/>
              <a:t>» (2), « </a:t>
            </a:r>
            <a:r>
              <a:rPr lang="fr-FR" sz="1900" i="1" dirty="0"/>
              <a:t>contribuer à la formation de citoyens </a:t>
            </a:r>
            <a:r>
              <a:rPr lang="fr-FR" sz="1900" dirty="0"/>
              <a:t>» (3)</a:t>
            </a:r>
          </a:p>
          <a:p>
            <a:pPr marL="0" indent="0">
              <a:buNone/>
            </a:pPr>
            <a:r>
              <a:rPr lang="fr-FR" sz="1900" dirty="0"/>
              <a:t>APPROCHE : « </a:t>
            </a:r>
            <a:r>
              <a:rPr lang="fr-FR" sz="1900" i="1" dirty="0"/>
              <a:t>capacité de décentration </a:t>
            </a:r>
            <a:r>
              <a:rPr lang="fr-FR" sz="1900" dirty="0"/>
              <a:t>», « </a:t>
            </a:r>
            <a:r>
              <a:rPr lang="fr-FR" sz="1900" i="1" dirty="0"/>
              <a:t>compréhension du temps long, donc de l’histoire </a:t>
            </a:r>
            <a:r>
              <a:rPr lang="fr-FR" sz="1900" dirty="0"/>
              <a:t>», « </a:t>
            </a:r>
            <a:r>
              <a:rPr lang="fr-FR" sz="1900" i="1" dirty="0"/>
              <a:t>sur le terrain, des observations, manipulations, explorations et descriptions complétées par des récits, des témoignages et des études de documents</a:t>
            </a:r>
            <a:r>
              <a:rPr lang="fr-FR" sz="1900" dirty="0"/>
              <a:t> »</a:t>
            </a:r>
          </a:p>
          <a:p>
            <a:pPr marL="0" indent="0">
              <a:buNone/>
            </a:pPr>
            <a:r>
              <a:rPr lang="fr-FR" sz="1900" dirty="0"/>
              <a:t>COMPETENCES (mobilisées)</a:t>
            </a:r>
          </a:p>
          <a:p>
            <a:pPr marL="0" indent="0">
              <a:buNone/>
            </a:pPr>
            <a:r>
              <a:rPr lang="fr-FR" sz="1900" dirty="0"/>
              <a:t>« </a:t>
            </a:r>
            <a:r>
              <a:rPr lang="fr-FR" sz="1900" i="1" dirty="0"/>
              <a:t>situer des événements les uns par rapport aux autres</a:t>
            </a:r>
            <a:r>
              <a:rPr lang="fr-FR" sz="1900" dirty="0"/>
              <a:t> » (frise chronologique)</a:t>
            </a:r>
          </a:p>
          <a:p>
            <a:pPr marL="0" indent="0">
              <a:buNone/>
            </a:pPr>
            <a:r>
              <a:rPr lang="fr-FR" sz="1900" dirty="0"/>
              <a:t>« </a:t>
            </a:r>
            <a:r>
              <a:rPr lang="fr-FR" sz="1900" i="1" dirty="0"/>
              <a:t>prendre conscience que le temps qui passe est irréversible </a:t>
            </a:r>
            <a:r>
              <a:rPr lang="fr-FR" sz="1900" dirty="0"/>
              <a:t>» (l’évolution des sociétés à travers des modes de vie)</a:t>
            </a:r>
          </a:p>
          <a:p>
            <a:pPr marL="0" indent="0">
              <a:buNone/>
            </a:pPr>
            <a:r>
              <a:rPr lang="fr-FR" sz="1900" b="1" dirty="0"/>
              <a:t>EXPLORER les organisations du monde</a:t>
            </a:r>
            <a:endParaRPr lang="fr-FR" sz="1900" dirty="0"/>
          </a:p>
          <a:p>
            <a:pPr marL="0" indent="0">
              <a:buNone/>
            </a:pPr>
            <a:r>
              <a:rPr lang="fr-FR" sz="1900" dirty="0"/>
              <a:t>COMPETENCES (mobilisées)</a:t>
            </a:r>
          </a:p>
          <a:p>
            <a:pPr marL="0" indent="0">
              <a:buNone/>
            </a:pPr>
            <a:r>
              <a:rPr lang="fr-FR" sz="1900" dirty="0"/>
              <a:t>«</a:t>
            </a:r>
            <a:r>
              <a:rPr lang="fr-FR" sz="1900" i="1" dirty="0"/>
              <a:t> comparer quelques modes de vie des hommes et des femmes </a:t>
            </a:r>
            <a:r>
              <a:rPr lang="fr-FR" sz="1900" dirty="0"/>
              <a:t>» (documents, documents numériques, documentaires, écoute et lecture de témoignages, récits)</a:t>
            </a:r>
          </a:p>
          <a:p>
            <a:pPr marL="0" indent="0">
              <a:buNone/>
            </a:pPr>
            <a:r>
              <a:rPr lang="fr-FR" sz="1900" dirty="0"/>
              <a:t>PROGRESSIVITE « </a:t>
            </a:r>
            <a:r>
              <a:rPr lang="fr-FR" sz="1900" i="1" dirty="0"/>
              <a:t>Au CE1, les élèves étudient l’évolution des modes de vie et des événements remarquable à l’échelle de 3 à 4 générations</a:t>
            </a:r>
            <a:r>
              <a:rPr lang="fr-FR" sz="1900" dirty="0"/>
              <a:t>. »</a:t>
            </a:r>
          </a:p>
        </p:txBody>
      </p:sp>
    </p:spTree>
    <p:extLst>
      <p:ext uri="{BB962C8B-B14F-4D97-AF65-F5344CB8AC3E}">
        <p14:creationId xmlns:p14="http://schemas.microsoft.com/office/powerpoint/2010/main" val="31868748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185200"/>
            <a:ext cx="9144000" cy="1226916"/>
          </a:xfrm>
        </p:spPr>
        <p:txBody>
          <a:bodyPr>
            <a:noAutofit/>
          </a:bodyPr>
          <a:lstStyle/>
          <a:p>
            <a:r>
              <a:rPr lang="fr-FR" sz="3200" b="1" dirty="0"/>
              <a:t>OPTION B. La colonisation française au XIXème siècle en CM2 (cycle 3)</a:t>
            </a:r>
          </a:p>
        </p:txBody>
      </p:sp>
      <p:sp>
        <p:nvSpPr>
          <p:cNvPr id="5" name="Espace réservé du contenu 4">
            <a:extLst>
              <a:ext uri="{FF2B5EF4-FFF2-40B4-BE49-F238E27FC236}">
                <a16:creationId xmlns:a16="http://schemas.microsoft.com/office/drawing/2014/main" id="{66BFF2EC-85FB-E141-B64A-D26A6F05DBFD}"/>
              </a:ext>
            </a:extLst>
          </p:cNvPr>
          <p:cNvSpPr>
            <a:spLocks noGrp="1"/>
          </p:cNvSpPr>
          <p:nvPr>
            <p:ph idx="1"/>
          </p:nvPr>
        </p:nvSpPr>
        <p:spPr>
          <a:xfrm>
            <a:off x="277792" y="1597309"/>
            <a:ext cx="8727313" cy="5144942"/>
          </a:xfrm>
        </p:spPr>
        <p:txBody>
          <a:bodyPr>
            <a:noAutofit/>
          </a:bodyPr>
          <a:lstStyle/>
          <a:p>
            <a:pPr marL="0" indent="0">
              <a:buNone/>
            </a:pPr>
            <a:r>
              <a:rPr lang="fr-FR" sz="2400" u="sng" dirty="0"/>
              <a:t>--&gt; Voir thème Le temps de la République (programme cycle 3)</a:t>
            </a:r>
          </a:p>
          <a:p>
            <a:pPr marL="0" indent="0">
              <a:buNone/>
            </a:pPr>
            <a:endParaRPr lang="fr-FR" sz="2400" u="sng" dirty="0"/>
          </a:p>
          <a:p>
            <a:pPr marL="0" indent="0">
              <a:buNone/>
            </a:pPr>
            <a:r>
              <a:rPr lang="fr-FR" sz="2400" u="sng" dirty="0"/>
              <a:t>Ressources d’accompagnement EDUSCOL 2016 (extraits)</a:t>
            </a:r>
          </a:p>
          <a:p>
            <a:pPr marL="0" indent="0" algn="just">
              <a:buNone/>
            </a:pPr>
            <a:r>
              <a:rPr lang="fr-FR" sz="2400" dirty="0"/>
              <a:t>« </a:t>
            </a:r>
            <a:r>
              <a:rPr lang="fr-FR" sz="2400" i="1" dirty="0"/>
              <a:t>L’</a:t>
            </a:r>
            <a:r>
              <a:rPr lang="fr-FR" sz="2400" b="1" i="1" dirty="0"/>
              <a:t>observation de cartes </a:t>
            </a:r>
            <a:r>
              <a:rPr lang="fr-FR" sz="2400" i="1" dirty="0"/>
              <a:t>affichées dans les classes sous la IIIe République peut introduire le thème de la question coloniale. Cette question est liée à la problématique d’ensemble parce qu’elle s’est forgée autour de l’idéal républicain d’une grande nation civilisatrice. Les élèves observent que l’empire colonial français au tournant du siècle est vingt fois plus vaste que le territoire national (le 2</a:t>
            </a:r>
            <a:r>
              <a:rPr lang="fr-FR" sz="2400" i="1" baseline="30000" dirty="0"/>
              <a:t>e</a:t>
            </a:r>
            <a:r>
              <a:rPr lang="fr-FR" sz="2400" i="1" dirty="0"/>
              <a:t> du monde par l’étendue de sa population). On peut montrer ainsi que la présence française et la francophonie sur les continents africain et asiatique sont le résultat d’une nouvelle entreprise coloniale depuis la fin du XIXème siècle. </a:t>
            </a:r>
            <a:r>
              <a:rPr lang="fr-FR" sz="2400" dirty="0"/>
              <a:t>»</a:t>
            </a:r>
          </a:p>
        </p:txBody>
      </p:sp>
    </p:spTree>
    <p:extLst>
      <p:ext uri="{BB962C8B-B14F-4D97-AF65-F5344CB8AC3E}">
        <p14:creationId xmlns:p14="http://schemas.microsoft.com/office/powerpoint/2010/main" val="3098793577"/>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125</TotalTime>
  <Words>1287</Words>
  <Application>Microsoft Macintosh PowerPoint</Application>
  <PresentationFormat>Affichage à l'écran (4:3)</PresentationFormat>
  <Paragraphs>75</Paragraphs>
  <Slides>8</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8</vt:i4>
      </vt:variant>
    </vt:vector>
  </HeadingPairs>
  <TitlesOfParts>
    <vt:vector size="13" baseType="lpstr">
      <vt:lpstr>Arial</vt:lpstr>
      <vt:lpstr>Calibri</vt:lpstr>
      <vt:lpstr>Times New Roman</vt:lpstr>
      <vt:lpstr>Wingdings</vt:lpstr>
      <vt:lpstr>Thème Office</vt:lpstr>
      <vt:lpstr>Le temps de la République (2)</vt:lpstr>
      <vt:lpstr>Retour sur le TD1</vt:lpstr>
      <vt:lpstr>Le thème au programme</vt:lpstr>
      <vt:lpstr>Les apports de la (IIIème) République</vt:lpstr>
      <vt:lpstr>Séquence : comment les Français se sont-ils devenus républicains ?</vt:lpstr>
      <vt:lpstr>Exercice : sélection et présentation ordonnée de documents à utiliser dans UNE séance</vt:lpstr>
      <vt:lpstr>L’école d’autrefois en CE1 (extraits prog. cycle 2)</vt:lpstr>
      <vt:lpstr>OPTION B. La colonisation française au XIXème siècle en CM2 (cycle 3)</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colonisation française au XIXème siècle</dc:title>
  <dc:creator>jean-louis laubry</dc:creator>
  <cp:lastModifiedBy>Jean-Louis Laubry</cp:lastModifiedBy>
  <cp:revision>30</cp:revision>
  <dcterms:created xsi:type="dcterms:W3CDTF">2020-02-02T14:22:37Z</dcterms:created>
  <dcterms:modified xsi:type="dcterms:W3CDTF">2021-01-30T16:04:52Z</dcterms:modified>
</cp:coreProperties>
</file>