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5" r:id="rId3"/>
    <p:sldId id="283" r:id="rId4"/>
    <p:sldId id="257" r:id="rId5"/>
    <p:sldId id="288" r:id="rId6"/>
    <p:sldId id="258" r:id="rId7"/>
    <p:sldId id="268" r:id="rId8"/>
    <p:sldId id="259" r:id="rId9"/>
    <p:sldId id="300" r:id="rId10"/>
    <p:sldId id="291" r:id="rId11"/>
    <p:sldId id="294" r:id="rId12"/>
    <p:sldId id="296" r:id="rId13"/>
    <p:sldId id="262" r:id="rId14"/>
    <p:sldId id="290" r:id="rId15"/>
    <p:sldId id="301" r:id="rId16"/>
    <p:sldId id="299" r:id="rId17"/>
    <p:sldId id="289" r:id="rId18"/>
    <p:sldId id="302"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0B8CF740-EB86-4393-8188-9B5432DDE264}">
          <p14:sldIdLst>
            <p14:sldId id="256"/>
            <p14:sldId id="285"/>
            <p14:sldId id="283"/>
            <p14:sldId id="257"/>
            <p14:sldId id="288"/>
            <p14:sldId id="258"/>
            <p14:sldId id="268"/>
            <p14:sldId id="259"/>
            <p14:sldId id="300"/>
            <p14:sldId id="291"/>
            <p14:sldId id="294"/>
            <p14:sldId id="296"/>
            <p14:sldId id="262"/>
            <p14:sldId id="290"/>
            <p14:sldId id="301"/>
            <p14:sldId id="299"/>
            <p14:sldId id="289"/>
            <p14:sldId id="302"/>
          </p14:sldIdLst>
        </p14:section>
        <p14:section name="Section sans titre" id="{6F0A197D-5BF5-4108-AA99-F8916895984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PE CENTRE VAL DE LOIRE" initials="ECVD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4" d="100"/>
          <a:sy n="64" d="100"/>
        </p:scale>
        <p:origin x="78" y="2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4CF4733-D2E9-4DF2-AF7E-18514A6346A3}" type="datetimeFigureOut">
              <a:rPr lang="fr-FR" smtClean="0"/>
              <a:t>25/11/2024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76C836-8BF3-4A06-BC9B-5629FF50B8CC}" type="slidenum">
              <a:rPr lang="fr-FR" smtClean="0"/>
              <a:t>‹N°›</a:t>
            </a:fld>
            <a:endParaRPr lang="fr-FR"/>
          </a:p>
        </p:txBody>
      </p:sp>
    </p:spTree>
    <p:extLst>
      <p:ext uri="{BB962C8B-B14F-4D97-AF65-F5344CB8AC3E}">
        <p14:creationId xmlns:p14="http://schemas.microsoft.com/office/powerpoint/2010/main" val="197881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F4CF4733-D2E9-4DF2-AF7E-18514A6346A3}" type="datetimeFigureOut">
              <a:rPr lang="fr-FR" smtClean="0"/>
              <a:t>25/11/2024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76C836-8BF3-4A06-BC9B-5629FF50B8CC}" type="slidenum">
              <a:rPr lang="fr-FR" smtClean="0"/>
              <a:t>‹N°›</a:t>
            </a:fld>
            <a:endParaRPr lang="fr-FR"/>
          </a:p>
        </p:txBody>
      </p:sp>
    </p:spTree>
    <p:extLst>
      <p:ext uri="{BB962C8B-B14F-4D97-AF65-F5344CB8AC3E}">
        <p14:creationId xmlns:p14="http://schemas.microsoft.com/office/powerpoint/2010/main" val="1643956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F4CF4733-D2E9-4DF2-AF7E-18514A6346A3}" type="datetimeFigureOut">
              <a:rPr lang="fr-FR" smtClean="0"/>
              <a:t>25/11/2024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76C836-8BF3-4A06-BC9B-5629FF50B8CC}" type="slidenum">
              <a:rPr lang="fr-FR" smtClean="0"/>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84968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F4CF4733-D2E9-4DF2-AF7E-18514A6346A3}" type="datetimeFigureOut">
              <a:rPr lang="fr-FR" smtClean="0"/>
              <a:t>25/11/2024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76C836-8BF3-4A06-BC9B-5629FF50B8CC}" type="slidenum">
              <a:rPr lang="fr-FR" smtClean="0"/>
              <a:t>‹N°›</a:t>
            </a:fld>
            <a:endParaRPr lang="fr-FR"/>
          </a:p>
        </p:txBody>
      </p:sp>
    </p:spTree>
    <p:extLst>
      <p:ext uri="{BB962C8B-B14F-4D97-AF65-F5344CB8AC3E}">
        <p14:creationId xmlns:p14="http://schemas.microsoft.com/office/powerpoint/2010/main" val="1124616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F4CF4733-D2E9-4DF2-AF7E-18514A6346A3}" type="datetimeFigureOut">
              <a:rPr lang="fr-FR" smtClean="0"/>
              <a:t>25/11/2024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76C836-8BF3-4A06-BC9B-5629FF50B8CC}"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24936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F4CF4733-D2E9-4DF2-AF7E-18514A6346A3}" type="datetimeFigureOut">
              <a:rPr lang="fr-FR" smtClean="0"/>
              <a:t>25/11/2024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76C836-8BF3-4A06-BC9B-5629FF50B8CC}" type="slidenum">
              <a:rPr lang="fr-FR" smtClean="0"/>
              <a:t>‹N°›</a:t>
            </a:fld>
            <a:endParaRPr lang="fr-FR"/>
          </a:p>
        </p:txBody>
      </p:sp>
    </p:spTree>
    <p:extLst>
      <p:ext uri="{BB962C8B-B14F-4D97-AF65-F5344CB8AC3E}">
        <p14:creationId xmlns:p14="http://schemas.microsoft.com/office/powerpoint/2010/main" val="4024953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4CF4733-D2E9-4DF2-AF7E-18514A6346A3}" type="datetimeFigureOut">
              <a:rPr lang="fr-FR" smtClean="0"/>
              <a:t>25/11/2024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76C836-8BF3-4A06-BC9B-5629FF50B8CC}" type="slidenum">
              <a:rPr lang="fr-FR" smtClean="0"/>
              <a:t>‹N°›</a:t>
            </a:fld>
            <a:endParaRPr lang="fr-FR"/>
          </a:p>
        </p:txBody>
      </p:sp>
    </p:spTree>
    <p:extLst>
      <p:ext uri="{BB962C8B-B14F-4D97-AF65-F5344CB8AC3E}">
        <p14:creationId xmlns:p14="http://schemas.microsoft.com/office/powerpoint/2010/main" val="3369145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4CF4733-D2E9-4DF2-AF7E-18514A6346A3}" type="datetimeFigureOut">
              <a:rPr lang="fr-FR" smtClean="0"/>
              <a:t>25/11/2024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76C836-8BF3-4A06-BC9B-5629FF50B8CC}" type="slidenum">
              <a:rPr lang="fr-FR" smtClean="0"/>
              <a:t>‹N°›</a:t>
            </a:fld>
            <a:endParaRPr lang="fr-FR"/>
          </a:p>
        </p:txBody>
      </p:sp>
    </p:spTree>
    <p:extLst>
      <p:ext uri="{BB962C8B-B14F-4D97-AF65-F5344CB8AC3E}">
        <p14:creationId xmlns:p14="http://schemas.microsoft.com/office/powerpoint/2010/main" val="2511357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4CF4733-D2E9-4DF2-AF7E-18514A6346A3}" type="datetimeFigureOut">
              <a:rPr lang="fr-FR" smtClean="0"/>
              <a:t>25/11/2024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76C836-8BF3-4A06-BC9B-5629FF50B8CC}" type="slidenum">
              <a:rPr lang="fr-FR" smtClean="0"/>
              <a:t>‹N°›</a:t>
            </a:fld>
            <a:endParaRPr lang="fr-FR"/>
          </a:p>
        </p:txBody>
      </p:sp>
    </p:spTree>
    <p:extLst>
      <p:ext uri="{BB962C8B-B14F-4D97-AF65-F5344CB8AC3E}">
        <p14:creationId xmlns:p14="http://schemas.microsoft.com/office/powerpoint/2010/main" val="153945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F4CF4733-D2E9-4DF2-AF7E-18514A6346A3}" type="datetimeFigureOut">
              <a:rPr lang="fr-FR" smtClean="0"/>
              <a:t>25/11/2024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76C836-8BF3-4A06-BC9B-5629FF50B8CC}" type="slidenum">
              <a:rPr lang="fr-FR" smtClean="0"/>
              <a:t>‹N°›</a:t>
            </a:fld>
            <a:endParaRPr lang="fr-FR"/>
          </a:p>
        </p:txBody>
      </p:sp>
    </p:spTree>
    <p:extLst>
      <p:ext uri="{BB962C8B-B14F-4D97-AF65-F5344CB8AC3E}">
        <p14:creationId xmlns:p14="http://schemas.microsoft.com/office/powerpoint/2010/main" val="453796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4CF4733-D2E9-4DF2-AF7E-18514A6346A3}" type="datetimeFigureOut">
              <a:rPr lang="fr-FR" smtClean="0"/>
              <a:t>25/11/2024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D76C836-8BF3-4A06-BC9B-5629FF50B8CC}" type="slidenum">
              <a:rPr lang="fr-FR" smtClean="0"/>
              <a:t>‹N°›</a:t>
            </a:fld>
            <a:endParaRPr lang="fr-FR"/>
          </a:p>
        </p:txBody>
      </p:sp>
    </p:spTree>
    <p:extLst>
      <p:ext uri="{BB962C8B-B14F-4D97-AF65-F5344CB8AC3E}">
        <p14:creationId xmlns:p14="http://schemas.microsoft.com/office/powerpoint/2010/main" val="96369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4CF4733-D2E9-4DF2-AF7E-18514A6346A3}" type="datetimeFigureOut">
              <a:rPr lang="fr-FR" smtClean="0"/>
              <a:t>25/11/2024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D76C836-8BF3-4A06-BC9B-5629FF50B8CC}" type="slidenum">
              <a:rPr lang="fr-FR" smtClean="0"/>
              <a:t>‹N°›</a:t>
            </a:fld>
            <a:endParaRPr lang="fr-FR"/>
          </a:p>
        </p:txBody>
      </p:sp>
    </p:spTree>
    <p:extLst>
      <p:ext uri="{BB962C8B-B14F-4D97-AF65-F5344CB8AC3E}">
        <p14:creationId xmlns:p14="http://schemas.microsoft.com/office/powerpoint/2010/main" val="2162233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4CF4733-D2E9-4DF2-AF7E-18514A6346A3}" type="datetimeFigureOut">
              <a:rPr lang="fr-FR" smtClean="0"/>
              <a:t>25/11/2024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D76C836-8BF3-4A06-BC9B-5629FF50B8CC}" type="slidenum">
              <a:rPr lang="fr-FR" smtClean="0"/>
              <a:t>‹N°›</a:t>
            </a:fld>
            <a:endParaRPr lang="fr-FR"/>
          </a:p>
        </p:txBody>
      </p:sp>
    </p:spTree>
    <p:extLst>
      <p:ext uri="{BB962C8B-B14F-4D97-AF65-F5344CB8AC3E}">
        <p14:creationId xmlns:p14="http://schemas.microsoft.com/office/powerpoint/2010/main" val="131201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CF4733-D2E9-4DF2-AF7E-18514A6346A3}" type="datetimeFigureOut">
              <a:rPr lang="fr-FR" smtClean="0"/>
              <a:t>25/11/2024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D76C836-8BF3-4A06-BC9B-5629FF50B8CC}" type="slidenum">
              <a:rPr lang="fr-FR" smtClean="0"/>
              <a:t>‹N°›</a:t>
            </a:fld>
            <a:endParaRPr lang="fr-FR"/>
          </a:p>
        </p:txBody>
      </p:sp>
    </p:spTree>
    <p:extLst>
      <p:ext uri="{BB962C8B-B14F-4D97-AF65-F5344CB8AC3E}">
        <p14:creationId xmlns:p14="http://schemas.microsoft.com/office/powerpoint/2010/main" val="2220385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F4CF4733-D2E9-4DF2-AF7E-18514A6346A3}" type="datetimeFigureOut">
              <a:rPr lang="fr-FR" smtClean="0"/>
              <a:t>25/11/2024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D76C836-8BF3-4A06-BC9B-5629FF50B8CC}" type="slidenum">
              <a:rPr lang="fr-FR" smtClean="0"/>
              <a:t>‹N°›</a:t>
            </a:fld>
            <a:endParaRPr lang="fr-FR"/>
          </a:p>
        </p:txBody>
      </p:sp>
    </p:spTree>
    <p:extLst>
      <p:ext uri="{BB962C8B-B14F-4D97-AF65-F5344CB8AC3E}">
        <p14:creationId xmlns:p14="http://schemas.microsoft.com/office/powerpoint/2010/main" val="2309783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F4CF4733-D2E9-4DF2-AF7E-18514A6346A3}" type="datetimeFigureOut">
              <a:rPr lang="fr-FR" smtClean="0"/>
              <a:t>25/11/2024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D76C836-8BF3-4A06-BC9B-5629FF50B8CC}" type="slidenum">
              <a:rPr lang="fr-FR" smtClean="0"/>
              <a:t>‹N°›</a:t>
            </a:fld>
            <a:endParaRPr lang="fr-FR"/>
          </a:p>
        </p:txBody>
      </p:sp>
    </p:spTree>
    <p:extLst>
      <p:ext uri="{BB962C8B-B14F-4D97-AF65-F5344CB8AC3E}">
        <p14:creationId xmlns:p14="http://schemas.microsoft.com/office/powerpoint/2010/main" val="961367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4CF4733-D2E9-4DF2-AF7E-18514A6346A3}" type="datetimeFigureOut">
              <a:rPr lang="fr-FR" smtClean="0"/>
              <a:t>25/11/2024</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D76C836-8BF3-4A06-BC9B-5629FF50B8CC}" type="slidenum">
              <a:rPr lang="fr-FR" smtClean="0"/>
              <a:t>‹N°›</a:t>
            </a:fld>
            <a:endParaRPr lang="fr-FR"/>
          </a:p>
        </p:txBody>
      </p:sp>
    </p:spTree>
    <p:extLst>
      <p:ext uri="{BB962C8B-B14F-4D97-AF65-F5344CB8AC3E}">
        <p14:creationId xmlns:p14="http://schemas.microsoft.com/office/powerpoint/2010/main" val="1528170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hyperlink" Target="https://www.youtube.com/watch?v=nEk9mZwq_9o"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Iojl8H-kJCU"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La géodynamique interne</a:t>
            </a:r>
          </a:p>
        </p:txBody>
      </p:sp>
      <p:sp>
        <p:nvSpPr>
          <p:cNvPr id="3" name="Sous-titre 2"/>
          <p:cNvSpPr>
            <a:spLocks noGrp="1"/>
          </p:cNvSpPr>
          <p:nvPr>
            <p:ph type="subTitle" idx="1"/>
          </p:nvPr>
        </p:nvSpPr>
        <p:spPr/>
        <p:txBody>
          <a:bodyPr/>
          <a:lstStyle/>
          <a:p>
            <a:r>
              <a:rPr lang="fr-FR" dirty="0"/>
              <a:t>S. Bourget</a:t>
            </a:r>
          </a:p>
        </p:txBody>
      </p:sp>
    </p:spTree>
    <p:extLst>
      <p:ext uri="{BB962C8B-B14F-4D97-AF65-F5344CB8AC3E}">
        <p14:creationId xmlns:p14="http://schemas.microsoft.com/office/powerpoint/2010/main" val="2454216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C29898-E72D-6838-F6B1-7901584C4DB4}"/>
              </a:ext>
            </a:extLst>
          </p:cNvPr>
          <p:cNvSpPr>
            <a:spLocks noGrp="1"/>
          </p:cNvSpPr>
          <p:nvPr>
            <p:ph type="title"/>
          </p:nvPr>
        </p:nvSpPr>
        <p:spPr>
          <a:xfrm>
            <a:off x="187003" y="367101"/>
            <a:ext cx="11276127" cy="1320800"/>
          </a:xfrm>
        </p:spPr>
        <p:txBody>
          <a:bodyPr/>
          <a:lstStyle/>
          <a:p>
            <a:r>
              <a:rPr lang="fr-FR" dirty="0"/>
              <a:t>Les caractéristiques des différents types de volcans</a:t>
            </a:r>
          </a:p>
        </p:txBody>
      </p:sp>
      <p:pic>
        <p:nvPicPr>
          <p:cNvPr id="5" name="Espace réservé du contenu 4">
            <a:extLst>
              <a:ext uri="{FF2B5EF4-FFF2-40B4-BE49-F238E27FC236}">
                <a16:creationId xmlns:a16="http://schemas.microsoft.com/office/drawing/2014/main" id="{F9B5137D-59BF-971C-48BB-3466C76CF6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2277" y="1486063"/>
            <a:ext cx="4627289" cy="4011837"/>
          </a:xfrm>
        </p:spPr>
      </p:pic>
      <p:pic>
        <p:nvPicPr>
          <p:cNvPr id="7" name="Image 6">
            <a:extLst>
              <a:ext uri="{FF2B5EF4-FFF2-40B4-BE49-F238E27FC236}">
                <a16:creationId xmlns:a16="http://schemas.microsoft.com/office/drawing/2014/main" id="{FC04EE9B-B7EF-F178-3E64-5C31B75A4E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5810" y="1687901"/>
            <a:ext cx="5534025" cy="3810000"/>
          </a:xfrm>
          <a:prstGeom prst="rect">
            <a:avLst/>
          </a:prstGeom>
        </p:spPr>
      </p:pic>
      <p:sp>
        <p:nvSpPr>
          <p:cNvPr id="8" name="ZoneTexte 7">
            <a:extLst>
              <a:ext uri="{FF2B5EF4-FFF2-40B4-BE49-F238E27FC236}">
                <a16:creationId xmlns:a16="http://schemas.microsoft.com/office/drawing/2014/main" id="{819D794F-AD7C-E716-389C-9A3E3F9D79CC}"/>
              </a:ext>
            </a:extLst>
          </p:cNvPr>
          <p:cNvSpPr txBox="1"/>
          <p:nvPr/>
        </p:nvSpPr>
        <p:spPr>
          <a:xfrm>
            <a:off x="836762" y="5650301"/>
            <a:ext cx="3485072" cy="369332"/>
          </a:xfrm>
          <a:prstGeom prst="rect">
            <a:avLst/>
          </a:prstGeom>
          <a:noFill/>
        </p:spPr>
        <p:txBody>
          <a:bodyPr wrap="square" rtlCol="0">
            <a:spAutoFit/>
          </a:bodyPr>
          <a:lstStyle/>
          <a:p>
            <a:r>
              <a:rPr lang="fr-FR" dirty="0"/>
              <a:t>Les volcans effusifs</a:t>
            </a:r>
          </a:p>
        </p:txBody>
      </p:sp>
      <p:sp>
        <p:nvSpPr>
          <p:cNvPr id="9" name="ZoneTexte 8">
            <a:extLst>
              <a:ext uri="{FF2B5EF4-FFF2-40B4-BE49-F238E27FC236}">
                <a16:creationId xmlns:a16="http://schemas.microsoft.com/office/drawing/2014/main" id="{BE2B6584-FA75-447B-0AC4-9129A8BDF207}"/>
              </a:ext>
            </a:extLst>
          </p:cNvPr>
          <p:cNvSpPr txBox="1"/>
          <p:nvPr/>
        </p:nvSpPr>
        <p:spPr>
          <a:xfrm>
            <a:off x="5181599" y="5650301"/>
            <a:ext cx="3485072" cy="369332"/>
          </a:xfrm>
          <a:prstGeom prst="rect">
            <a:avLst/>
          </a:prstGeom>
          <a:noFill/>
        </p:spPr>
        <p:txBody>
          <a:bodyPr wrap="square" rtlCol="0">
            <a:spAutoFit/>
          </a:bodyPr>
          <a:lstStyle/>
          <a:p>
            <a:r>
              <a:rPr lang="fr-FR" dirty="0"/>
              <a:t>Les volcans explosifs</a:t>
            </a:r>
          </a:p>
        </p:txBody>
      </p:sp>
      <p:sp>
        <p:nvSpPr>
          <p:cNvPr id="10" name="ZoneTexte 9">
            <a:extLst>
              <a:ext uri="{FF2B5EF4-FFF2-40B4-BE49-F238E27FC236}">
                <a16:creationId xmlns:a16="http://schemas.microsoft.com/office/drawing/2014/main" id="{75F34792-5734-216E-8C5E-ABC280496159}"/>
              </a:ext>
            </a:extLst>
          </p:cNvPr>
          <p:cNvSpPr txBox="1"/>
          <p:nvPr/>
        </p:nvSpPr>
        <p:spPr>
          <a:xfrm>
            <a:off x="2125674" y="6295678"/>
            <a:ext cx="8377881" cy="369332"/>
          </a:xfrm>
          <a:prstGeom prst="rect">
            <a:avLst/>
          </a:prstGeom>
          <a:noFill/>
        </p:spPr>
        <p:txBody>
          <a:bodyPr wrap="square" rtlCol="0">
            <a:spAutoFit/>
          </a:bodyPr>
          <a:lstStyle/>
          <a:p>
            <a:r>
              <a:rPr lang="fr-FR" dirty="0">
                <a:hlinkClick r:id="rId4"/>
              </a:rPr>
              <a:t>https://www.youtube.com/watch?v=nEk9mZwq_9o</a:t>
            </a:r>
            <a:endParaRPr lang="fr-FR" dirty="0"/>
          </a:p>
        </p:txBody>
      </p:sp>
    </p:spTree>
    <p:extLst>
      <p:ext uri="{BB962C8B-B14F-4D97-AF65-F5344CB8AC3E}">
        <p14:creationId xmlns:p14="http://schemas.microsoft.com/office/powerpoint/2010/main" val="3425219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deux types d’éruption</a:t>
            </a:r>
          </a:p>
        </p:txBody>
      </p:sp>
      <p:sp>
        <p:nvSpPr>
          <p:cNvPr id="6" name="Espace réservé du contenu 5"/>
          <p:cNvSpPr>
            <a:spLocks noGrp="1"/>
          </p:cNvSpPr>
          <p:nvPr>
            <p:ph idx="1"/>
          </p:nvPr>
        </p:nvSpPr>
        <p:spPr/>
        <p:txBody>
          <a:bodyPr/>
          <a:lstStyle/>
          <a:p>
            <a:r>
              <a:rPr lang="fr-FR" dirty="0"/>
              <a:t>Comparer ces deux types de volcans dans un tableau comparatif</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76" t="11865" r="4169" b="9861"/>
          <a:stretch/>
        </p:blipFill>
        <p:spPr bwMode="auto">
          <a:xfrm>
            <a:off x="1550672" y="2438400"/>
            <a:ext cx="8248319"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227438" y="2438400"/>
            <a:ext cx="8386119" cy="96382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67191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0B29E4-577C-4535-CDC6-2C060932776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2639FE4-B4EE-6BC7-2DD5-86BA87AEF035}"/>
              </a:ext>
            </a:extLst>
          </p:cNvPr>
          <p:cNvSpPr>
            <a:spLocks noGrp="1"/>
          </p:cNvSpPr>
          <p:nvPr>
            <p:ph idx="1"/>
          </p:nvPr>
        </p:nvSpPr>
        <p:spPr/>
        <p:txBody>
          <a:bodyPr/>
          <a:lstStyle/>
          <a:p>
            <a:r>
              <a:rPr lang="fr-FR" dirty="0"/>
              <a:t>Le risque pour les population est déterminé par l’aléa et la vulnérabilité des enjeux</a:t>
            </a:r>
          </a:p>
          <a:p>
            <a:endParaRPr lang="fr-FR" dirty="0"/>
          </a:p>
          <a:p>
            <a:r>
              <a:rPr lang="fr-FR" dirty="0"/>
              <a:t>Aléa: possibilité de survenue d’une catastrophe naturelle</a:t>
            </a:r>
          </a:p>
          <a:p>
            <a:r>
              <a:rPr lang="fr-FR" dirty="0"/>
              <a:t>Enjeu d’une catastrophe naturelle: individus, biens, équipements susceptibles d’être affectés par la catastrophe naturelle.</a:t>
            </a:r>
          </a:p>
        </p:txBody>
      </p:sp>
    </p:spTree>
    <p:extLst>
      <p:ext uri="{BB962C8B-B14F-4D97-AF65-F5344CB8AC3E}">
        <p14:creationId xmlns:p14="http://schemas.microsoft.com/office/powerpoint/2010/main" val="4157776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Où sont localisés les volcans?</a:t>
            </a:r>
          </a:p>
        </p:txBody>
      </p:sp>
      <p:sp>
        <p:nvSpPr>
          <p:cNvPr id="3" name="Espace réservé du contenu 2"/>
          <p:cNvSpPr>
            <a:spLocks noGrp="1"/>
          </p:cNvSpPr>
          <p:nvPr>
            <p:ph idx="1"/>
          </p:nvPr>
        </p:nvSpPr>
        <p:spPr/>
        <p:txBody>
          <a:bodyPr>
            <a:normAutofit/>
          </a:bodyPr>
          <a:lstStyle/>
          <a:p>
            <a:pPr marL="0" indent="0">
              <a:buNone/>
            </a:pPr>
            <a:endParaRPr lang="fr-FR" sz="2000" dirty="0"/>
          </a:p>
          <a:p>
            <a:pPr marL="0" indent="0">
              <a:buNone/>
            </a:pPr>
            <a:endParaRPr lang="fr-FR" sz="2000" dirty="0"/>
          </a:p>
        </p:txBody>
      </p:sp>
      <p:pic>
        <p:nvPicPr>
          <p:cNvPr id="4" name="Espace réservé pour une image  5" descr="Thème 1 – Leçon T1-T2-T3 –T4 : L’origine des séismes et des volcans - Site de courssvt-dsj ! — Mozilla Firefox">
            <a:extLst>
              <a:ext uri="{FF2B5EF4-FFF2-40B4-BE49-F238E27FC236}">
                <a16:creationId xmlns:a16="http://schemas.microsoft.com/office/drawing/2014/main" id="{AC687C74-F103-4312-3828-4E2D22263E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926067" y="1724402"/>
            <a:ext cx="10135310" cy="4523998"/>
          </a:xfrm>
          <a:prstGeom prst="rect">
            <a:avLst/>
          </a:prstGeom>
        </p:spPr>
      </p:pic>
    </p:spTree>
    <p:extLst>
      <p:ext uri="{BB962C8B-B14F-4D97-AF65-F5344CB8AC3E}">
        <p14:creationId xmlns:p14="http://schemas.microsoft.com/office/powerpoint/2010/main" val="3170878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2C9D80-3680-BF79-CF0C-CC82FC9BB357}"/>
              </a:ext>
            </a:extLst>
          </p:cNvPr>
          <p:cNvSpPr>
            <a:spLocks noGrp="1"/>
          </p:cNvSpPr>
          <p:nvPr>
            <p:ph type="title"/>
          </p:nvPr>
        </p:nvSpPr>
        <p:spPr/>
        <p:txBody>
          <a:bodyPr/>
          <a:lstStyle/>
          <a:p>
            <a:endParaRPr lang="fr-FR"/>
          </a:p>
        </p:txBody>
      </p:sp>
      <p:pic>
        <p:nvPicPr>
          <p:cNvPr id="6" name="Image 5">
            <a:extLst>
              <a:ext uri="{FF2B5EF4-FFF2-40B4-BE49-F238E27FC236}">
                <a16:creationId xmlns:a16="http://schemas.microsoft.com/office/drawing/2014/main" id="{3642651E-FEE0-4659-946A-DF19786DF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439" y="160025"/>
            <a:ext cx="10118360" cy="5975303"/>
          </a:xfrm>
          <a:prstGeom prst="rect">
            <a:avLst/>
          </a:prstGeom>
        </p:spPr>
      </p:pic>
    </p:spTree>
    <p:extLst>
      <p:ext uri="{BB962C8B-B14F-4D97-AF65-F5344CB8AC3E}">
        <p14:creationId xmlns:p14="http://schemas.microsoft.com/office/powerpoint/2010/main" val="2036096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E1062A-35AF-5D4B-B956-ADDB23621338}"/>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2294F116-5C25-0F6B-255D-83F0601CA8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609600"/>
            <a:ext cx="10282214" cy="5944406"/>
          </a:xfrm>
        </p:spPr>
      </p:pic>
    </p:spTree>
    <p:extLst>
      <p:ext uri="{BB962C8B-B14F-4D97-AF65-F5344CB8AC3E}">
        <p14:creationId xmlns:p14="http://schemas.microsoft.com/office/powerpoint/2010/main" val="3272371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Où sont localisés les volcans?</a:t>
            </a:r>
          </a:p>
        </p:txBody>
      </p:sp>
      <p:sp>
        <p:nvSpPr>
          <p:cNvPr id="3" name="Espace réservé du contenu 2"/>
          <p:cNvSpPr>
            <a:spLocks noGrp="1"/>
          </p:cNvSpPr>
          <p:nvPr>
            <p:ph idx="1"/>
          </p:nvPr>
        </p:nvSpPr>
        <p:spPr/>
        <p:txBody>
          <a:bodyPr>
            <a:normAutofit/>
          </a:bodyPr>
          <a:lstStyle/>
          <a:p>
            <a:pPr marL="0" indent="0">
              <a:buNone/>
            </a:pPr>
            <a:endParaRPr lang="fr-FR" sz="2000" dirty="0"/>
          </a:p>
          <a:p>
            <a:pPr marL="0" indent="0">
              <a:buNone/>
            </a:pPr>
            <a:endParaRPr lang="fr-FR" sz="2000" dirty="0"/>
          </a:p>
        </p:txBody>
      </p:sp>
      <p:sp>
        <p:nvSpPr>
          <p:cNvPr id="5" name="ZoneTexte 4">
            <a:extLst>
              <a:ext uri="{FF2B5EF4-FFF2-40B4-BE49-F238E27FC236}">
                <a16:creationId xmlns:a16="http://schemas.microsoft.com/office/drawing/2014/main" id="{987E7E66-36A8-4AF9-8EF0-F3764DE3287E}"/>
              </a:ext>
            </a:extLst>
          </p:cNvPr>
          <p:cNvSpPr txBox="1"/>
          <p:nvPr/>
        </p:nvSpPr>
        <p:spPr>
          <a:xfrm>
            <a:off x="472588" y="1270000"/>
            <a:ext cx="11229081" cy="4985980"/>
          </a:xfrm>
          <a:prstGeom prst="rect">
            <a:avLst/>
          </a:prstGeom>
          <a:solidFill>
            <a:schemeClr val="accent1">
              <a:lumMod val="60000"/>
              <a:lumOff val="40000"/>
            </a:schemeClr>
          </a:solidFill>
        </p:spPr>
        <p:txBody>
          <a:bodyPr wrap="square" rtlCol="0">
            <a:spAutoFit/>
          </a:bodyPr>
          <a:lstStyle/>
          <a:p>
            <a:r>
              <a:rPr lang="fr-FR" sz="2000" dirty="0"/>
              <a:t>Ils sont localisés au même endroits que les séismes, sur des zones particulières:</a:t>
            </a:r>
          </a:p>
          <a:p>
            <a:r>
              <a:rPr lang="fr-FR" sz="2000" dirty="0"/>
              <a:t>-les dorsales (montagne sous marine)</a:t>
            </a:r>
          </a:p>
          <a:p>
            <a:r>
              <a:rPr lang="fr-FR" sz="2000" dirty="0"/>
              <a:t>-sur les continents à proximité de zones de fosses océaniques</a:t>
            </a:r>
          </a:p>
          <a:p>
            <a:endParaRPr lang="fr-FR" sz="2000" dirty="0"/>
          </a:p>
          <a:p>
            <a:endParaRPr lang="fr-FR" sz="2000" dirty="0"/>
          </a:p>
          <a:p>
            <a:r>
              <a:rPr lang="fr-FR" sz="2000" dirty="0"/>
              <a:t>Cela délimite </a:t>
            </a:r>
            <a:r>
              <a:rPr lang="fr-FR" sz="2000" b="1" dirty="0"/>
              <a:t>des plaques </a:t>
            </a:r>
            <a:r>
              <a:rPr lang="fr-FR" sz="2000" dirty="0"/>
              <a:t>qui sont en mouvement les unes par rapport aux autres: </a:t>
            </a:r>
            <a:r>
              <a:rPr lang="fr-FR" sz="2000" dirty="0">
                <a:solidFill>
                  <a:srgbClr val="FF0000"/>
                </a:solidFill>
              </a:rPr>
              <a:t>les plaques lithosphériques.</a:t>
            </a:r>
          </a:p>
          <a:p>
            <a:endParaRPr lang="fr-FR" sz="2000" dirty="0"/>
          </a:p>
          <a:p>
            <a:r>
              <a:rPr lang="fr-FR" sz="2000" dirty="0"/>
              <a:t>Ces plaques s’écartent au niveau de </a:t>
            </a:r>
            <a:r>
              <a:rPr lang="fr-FR" sz="2000" b="1" dirty="0"/>
              <a:t>zones de divergence</a:t>
            </a:r>
            <a:r>
              <a:rPr lang="fr-FR" sz="2000" dirty="0"/>
              <a:t>, cela crée les conditions pour la formation de magma à l’origine d’un </a:t>
            </a:r>
            <a:r>
              <a:rPr lang="fr-FR" sz="2000" b="1" dirty="0"/>
              <a:t>volcanisme océanique de dorsale: </a:t>
            </a:r>
            <a:r>
              <a:rPr lang="fr-FR" sz="2000" b="1" u="sng" dirty="0">
                <a:solidFill>
                  <a:srgbClr val="FF0000"/>
                </a:solidFill>
              </a:rPr>
              <a:t>volcanisme effusif</a:t>
            </a:r>
            <a:r>
              <a:rPr lang="fr-FR" sz="2000" b="1" dirty="0">
                <a:solidFill>
                  <a:srgbClr val="FF0000"/>
                </a:solidFill>
              </a:rPr>
              <a:t>)</a:t>
            </a:r>
          </a:p>
          <a:p>
            <a:endParaRPr lang="fr-FR" sz="2000" b="1" dirty="0"/>
          </a:p>
          <a:p>
            <a:r>
              <a:rPr lang="fr-FR" sz="2000" dirty="0"/>
              <a:t>Dans </a:t>
            </a:r>
            <a:r>
              <a:rPr lang="fr-FR" sz="2000" b="1" dirty="0"/>
              <a:t>les zones de convergence</a:t>
            </a:r>
            <a:r>
              <a:rPr lang="fr-FR" sz="2000" dirty="0"/>
              <a:t>, il y a passage de la plaque océanique sous la plaque continentale : c’est ce que l’on nomme le </a:t>
            </a:r>
            <a:r>
              <a:rPr lang="fr-FR" sz="2000" dirty="0">
                <a:solidFill>
                  <a:srgbClr val="FF0000"/>
                </a:solidFill>
              </a:rPr>
              <a:t>phénomène de subduction.</a:t>
            </a:r>
          </a:p>
          <a:p>
            <a:r>
              <a:rPr lang="fr-FR" sz="2000" dirty="0"/>
              <a:t>L’hydratation du manteau induit la fusion partielle et la formation de magma à l’origine </a:t>
            </a:r>
            <a:r>
              <a:rPr lang="fr-FR" sz="2000" b="1" u="sng" dirty="0">
                <a:solidFill>
                  <a:srgbClr val="FF0000"/>
                </a:solidFill>
              </a:rPr>
              <a:t>d’un volcanisme explosif</a:t>
            </a:r>
            <a:r>
              <a:rPr lang="fr-FR" sz="2000" dirty="0"/>
              <a:t>. (ex: les volcans de la chaine de la cordillère des Andes)</a:t>
            </a:r>
            <a:endParaRPr lang="fr-FR" sz="2000" b="1" u="sng" dirty="0"/>
          </a:p>
          <a:p>
            <a:endParaRPr lang="fr-FR" dirty="0"/>
          </a:p>
        </p:txBody>
      </p:sp>
    </p:spTree>
    <p:extLst>
      <p:ext uri="{BB962C8B-B14F-4D97-AF65-F5344CB8AC3E}">
        <p14:creationId xmlns:p14="http://schemas.microsoft.com/office/powerpoint/2010/main" val="2655206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F7DB85-61DB-A576-A517-DA65FD08F921}"/>
              </a:ext>
            </a:extLst>
          </p:cNvPr>
          <p:cNvSpPr>
            <a:spLocks noGrp="1"/>
          </p:cNvSpPr>
          <p:nvPr>
            <p:ph type="title"/>
          </p:nvPr>
        </p:nvSpPr>
        <p:spPr/>
        <p:txBody>
          <a:bodyPr/>
          <a:lstStyle/>
          <a:p>
            <a:r>
              <a:rPr lang="fr-FR" dirty="0"/>
              <a:t>La tectonique des plaques</a:t>
            </a:r>
          </a:p>
        </p:txBody>
      </p:sp>
      <p:pic>
        <p:nvPicPr>
          <p:cNvPr id="9" name="Espace réservé du contenu 8">
            <a:extLst>
              <a:ext uri="{FF2B5EF4-FFF2-40B4-BE49-F238E27FC236}">
                <a16:creationId xmlns:a16="http://schemas.microsoft.com/office/drawing/2014/main" id="{933B3091-C0DD-F850-DB81-1B591DB74A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3743" y="1558857"/>
            <a:ext cx="7696553" cy="4552179"/>
          </a:xfrm>
        </p:spPr>
      </p:pic>
      <p:sp>
        <p:nvSpPr>
          <p:cNvPr id="10" name="Rectangle 9">
            <a:extLst>
              <a:ext uri="{FF2B5EF4-FFF2-40B4-BE49-F238E27FC236}">
                <a16:creationId xmlns:a16="http://schemas.microsoft.com/office/drawing/2014/main" id="{9197263F-B0FE-57C2-3CCE-A24BACAFB191}"/>
              </a:ext>
            </a:extLst>
          </p:cNvPr>
          <p:cNvSpPr/>
          <p:nvPr/>
        </p:nvSpPr>
        <p:spPr>
          <a:xfrm>
            <a:off x="1570008" y="1647645"/>
            <a:ext cx="1500996" cy="534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1AD6E89E-671F-FFCB-6766-897D829388F0}"/>
              </a:ext>
            </a:extLst>
          </p:cNvPr>
          <p:cNvSpPr/>
          <p:nvPr/>
        </p:nvSpPr>
        <p:spPr>
          <a:xfrm>
            <a:off x="677334" y="2484759"/>
            <a:ext cx="1500996" cy="534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A657E5EA-FA9B-C7C6-1B0B-EC824C791545}"/>
              </a:ext>
            </a:extLst>
          </p:cNvPr>
          <p:cNvSpPr txBox="1"/>
          <p:nvPr/>
        </p:nvSpPr>
        <p:spPr>
          <a:xfrm>
            <a:off x="3051594" y="3248647"/>
            <a:ext cx="6103188" cy="369332"/>
          </a:xfrm>
          <a:prstGeom prst="rect">
            <a:avLst/>
          </a:prstGeom>
          <a:noFill/>
        </p:spPr>
        <p:txBody>
          <a:bodyPr wrap="square">
            <a:spAutoFit/>
          </a:bodyPr>
          <a:lstStyle/>
          <a:p>
            <a:r>
              <a:rPr lang="fr-FR" dirty="0">
                <a:hlinkClick r:id="rId3"/>
              </a:rPr>
              <a:t>https://www.youtube.com/watch?v=Iojl8H-kJCU</a:t>
            </a:r>
            <a:endParaRPr lang="fr-FR" dirty="0"/>
          </a:p>
        </p:txBody>
      </p:sp>
      <p:sp>
        <p:nvSpPr>
          <p:cNvPr id="15" name="ZoneTexte 14">
            <a:extLst>
              <a:ext uri="{FF2B5EF4-FFF2-40B4-BE49-F238E27FC236}">
                <a16:creationId xmlns:a16="http://schemas.microsoft.com/office/drawing/2014/main" id="{3F02D387-01DF-673C-F75A-9CEF6AF6116C}"/>
              </a:ext>
            </a:extLst>
          </p:cNvPr>
          <p:cNvSpPr txBox="1"/>
          <p:nvPr/>
        </p:nvSpPr>
        <p:spPr>
          <a:xfrm>
            <a:off x="3051594" y="3248647"/>
            <a:ext cx="6103188" cy="369332"/>
          </a:xfrm>
          <a:prstGeom prst="rect">
            <a:avLst/>
          </a:prstGeom>
          <a:noFill/>
        </p:spPr>
        <p:txBody>
          <a:bodyPr wrap="square">
            <a:spAutoFit/>
          </a:bodyPr>
          <a:lstStyle/>
          <a:p>
            <a:r>
              <a:rPr lang="fr-FR" dirty="0">
                <a:hlinkClick r:id="rId3"/>
              </a:rPr>
              <a:t>https://www.youtube.com/watch?v=Iojl8H-kJCU</a:t>
            </a:r>
            <a:endParaRPr lang="fr-FR" dirty="0"/>
          </a:p>
        </p:txBody>
      </p:sp>
    </p:spTree>
    <p:extLst>
      <p:ext uri="{BB962C8B-B14F-4D97-AF65-F5344CB8AC3E}">
        <p14:creationId xmlns:p14="http://schemas.microsoft.com/office/powerpoint/2010/main" val="519128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5E6390E-CE60-FCEA-1764-40C23822D2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949" y="552450"/>
            <a:ext cx="3286747" cy="5943698"/>
          </a:xfrm>
          <a:prstGeom prst="rect">
            <a:avLst/>
          </a:prstGeom>
        </p:spPr>
      </p:pic>
      <p:pic>
        <p:nvPicPr>
          <p:cNvPr id="7" name="Image 6">
            <a:extLst>
              <a:ext uri="{FF2B5EF4-FFF2-40B4-BE49-F238E27FC236}">
                <a16:creationId xmlns:a16="http://schemas.microsoft.com/office/drawing/2014/main" id="{689D90B1-A0FC-A3BE-B46C-C971BCA8F7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5686" y="552450"/>
            <a:ext cx="5751237" cy="3696355"/>
          </a:xfrm>
          <a:prstGeom prst="rect">
            <a:avLst/>
          </a:prstGeom>
        </p:spPr>
      </p:pic>
      <p:sp>
        <p:nvSpPr>
          <p:cNvPr id="8" name="ZoneTexte 7">
            <a:extLst>
              <a:ext uri="{FF2B5EF4-FFF2-40B4-BE49-F238E27FC236}">
                <a16:creationId xmlns:a16="http://schemas.microsoft.com/office/drawing/2014/main" id="{220E615D-20D3-C40F-F010-CA55EF9B3511}"/>
              </a:ext>
            </a:extLst>
          </p:cNvPr>
          <p:cNvSpPr txBox="1"/>
          <p:nvPr/>
        </p:nvSpPr>
        <p:spPr>
          <a:xfrm>
            <a:off x="5075686" y="4465981"/>
            <a:ext cx="5751237" cy="1477328"/>
          </a:xfrm>
          <a:prstGeom prst="rect">
            <a:avLst/>
          </a:prstGeom>
          <a:solidFill>
            <a:schemeClr val="accent1">
              <a:lumMod val="60000"/>
              <a:lumOff val="40000"/>
            </a:schemeClr>
          </a:solidFill>
        </p:spPr>
        <p:txBody>
          <a:bodyPr wrap="square" rtlCol="0">
            <a:spAutoFit/>
          </a:bodyPr>
          <a:lstStyle/>
          <a:p>
            <a:r>
              <a:rPr lang="fr-FR" dirty="0"/>
              <a:t>La formation des montagnes:</a:t>
            </a:r>
          </a:p>
          <a:p>
            <a:r>
              <a:rPr lang="fr-FR" dirty="0"/>
              <a:t>Les montagnes se forment par rapprochement de deux plaques marquées par une zone de subduction. Et lorsque les continents des plaques rentrent en contact alors cela crée une chaine de montagne.</a:t>
            </a:r>
          </a:p>
        </p:txBody>
      </p:sp>
    </p:spTree>
    <p:extLst>
      <p:ext uri="{BB962C8B-B14F-4D97-AF65-F5344CB8AC3E}">
        <p14:creationId xmlns:p14="http://schemas.microsoft.com/office/powerpoint/2010/main" val="878273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6F1D21-6FAA-6FE3-9FDC-4CEB7B8704EF}"/>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83E3E8B5-4424-7641-0ACB-BC517A4452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5929" y="2029557"/>
            <a:ext cx="5641678" cy="3758768"/>
          </a:xfrm>
        </p:spPr>
      </p:pic>
      <p:pic>
        <p:nvPicPr>
          <p:cNvPr id="7" name="Image 6">
            <a:extLst>
              <a:ext uri="{FF2B5EF4-FFF2-40B4-BE49-F238E27FC236}">
                <a16:creationId xmlns:a16="http://schemas.microsoft.com/office/drawing/2014/main" id="{E8BA66A9-B476-5A39-A5C7-0F5CAA6158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078" y="1634259"/>
            <a:ext cx="6840747" cy="4549364"/>
          </a:xfrm>
          <a:prstGeom prst="rect">
            <a:avLst/>
          </a:prstGeom>
        </p:spPr>
      </p:pic>
      <p:sp>
        <p:nvSpPr>
          <p:cNvPr id="8" name="ZoneTexte 7">
            <a:extLst>
              <a:ext uri="{FF2B5EF4-FFF2-40B4-BE49-F238E27FC236}">
                <a16:creationId xmlns:a16="http://schemas.microsoft.com/office/drawing/2014/main" id="{5EA4B1BF-9436-3B6A-36A6-A938B0A9B336}"/>
              </a:ext>
            </a:extLst>
          </p:cNvPr>
          <p:cNvSpPr txBox="1"/>
          <p:nvPr/>
        </p:nvSpPr>
        <p:spPr>
          <a:xfrm>
            <a:off x="7729268" y="3674852"/>
            <a:ext cx="2009955" cy="646331"/>
          </a:xfrm>
          <a:prstGeom prst="rect">
            <a:avLst/>
          </a:prstGeom>
          <a:noFill/>
        </p:spPr>
        <p:txBody>
          <a:bodyPr wrap="square" rtlCol="0">
            <a:spAutoFit/>
          </a:bodyPr>
          <a:lstStyle/>
          <a:p>
            <a:r>
              <a:rPr lang="fr-FR" dirty="0"/>
              <a:t>Le piton de la Fournaise</a:t>
            </a:r>
          </a:p>
        </p:txBody>
      </p:sp>
    </p:spTree>
    <p:extLst>
      <p:ext uri="{BB962C8B-B14F-4D97-AF65-F5344CB8AC3E}">
        <p14:creationId xmlns:p14="http://schemas.microsoft.com/office/powerpoint/2010/main" val="1600189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C73E70-6901-FBB1-DE19-6AF811A5147B}"/>
              </a:ext>
            </a:extLst>
          </p:cNvPr>
          <p:cNvSpPr>
            <a:spLocks noGrp="1"/>
          </p:cNvSpPr>
          <p:nvPr>
            <p:ph type="title"/>
          </p:nvPr>
        </p:nvSpPr>
        <p:spPr>
          <a:xfrm>
            <a:off x="677333" y="609600"/>
            <a:ext cx="9105021" cy="1320800"/>
          </a:xfrm>
        </p:spPr>
        <p:txBody>
          <a:bodyPr/>
          <a:lstStyle/>
          <a:p>
            <a:r>
              <a:rPr lang="fr-FR" dirty="0"/>
              <a:t>Les conceptions initiales d’élèves de CM2</a:t>
            </a:r>
          </a:p>
        </p:txBody>
      </p:sp>
      <p:pic>
        <p:nvPicPr>
          <p:cNvPr id="4" name="Espace réservé pour une image  5" descr="exam_UE41EC6_SPT_SVT-1erFev23 - Word">
            <a:extLst>
              <a:ext uri="{FF2B5EF4-FFF2-40B4-BE49-F238E27FC236}">
                <a16:creationId xmlns:a16="http://schemas.microsoft.com/office/drawing/2014/main" id="{9105CF65-67F5-2B13-FD43-34ACED00442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47436" y="1525116"/>
            <a:ext cx="8985084" cy="4969563"/>
          </a:xfrm>
        </p:spPr>
      </p:pic>
    </p:spTree>
    <p:extLst>
      <p:ext uri="{BB962C8B-B14F-4D97-AF65-F5344CB8AC3E}">
        <p14:creationId xmlns:p14="http://schemas.microsoft.com/office/powerpoint/2010/main" val="2589510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Quelle est la structure d’un volcan?</a:t>
            </a: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89034" y="1690688"/>
            <a:ext cx="5167571" cy="3516995"/>
          </a:xfrm>
        </p:spPr>
      </p:pic>
      <p:sp>
        <p:nvSpPr>
          <p:cNvPr id="3" name="Rectangle 2">
            <a:extLst>
              <a:ext uri="{FF2B5EF4-FFF2-40B4-BE49-F238E27FC236}">
                <a16:creationId xmlns:a16="http://schemas.microsoft.com/office/drawing/2014/main" id="{70E6E152-D35F-46B1-95F2-AA2D32D78573}"/>
              </a:ext>
            </a:extLst>
          </p:cNvPr>
          <p:cNvSpPr/>
          <p:nvPr/>
        </p:nvSpPr>
        <p:spPr>
          <a:xfrm>
            <a:off x="5456903" y="1784555"/>
            <a:ext cx="1342103" cy="3687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301C6383-32C1-46BF-B146-F65413013685}"/>
              </a:ext>
            </a:extLst>
          </p:cNvPr>
          <p:cNvSpPr/>
          <p:nvPr/>
        </p:nvSpPr>
        <p:spPr>
          <a:xfrm>
            <a:off x="6127954" y="2266336"/>
            <a:ext cx="1342103" cy="3687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973E8D60-6065-483F-B4F4-423BE75D99E3}"/>
              </a:ext>
            </a:extLst>
          </p:cNvPr>
          <p:cNvSpPr/>
          <p:nvPr/>
        </p:nvSpPr>
        <p:spPr>
          <a:xfrm>
            <a:off x="5472818" y="3932903"/>
            <a:ext cx="2225839" cy="3687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AC44B8BA-D51F-48DC-9905-EFB1F27403C4}"/>
              </a:ext>
            </a:extLst>
          </p:cNvPr>
          <p:cNvSpPr/>
          <p:nvPr/>
        </p:nvSpPr>
        <p:spPr>
          <a:xfrm>
            <a:off x="2889034" y="3384686"/>
            <a:ext cx="2225839" cy="3687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B0E4C7F-B93A-4482-9E3E-68C99C901EC3}"/>
              </a:ext>
            </a:extLst>
          </p:cNvPr>
          <p:cNvSpPr/>
          <p:nvPr/>
        </p:nvSpPr>
        <p:spPr>
          <a:xfrm>
            <a:off x="2282655" y="2081980"/>
            <a:ext cx="2225839" cy="553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42337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Schéma d’un volcan</a:t>
            </a: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4457" y="1467129"/>
            <a:ext cx="5167571" cy="3516995"/>
          </a:xfrm>
        </p:spPr>
      </p:pic>
      <p:sp>
        <p:nvSpPr>
          <p:cNvPr id="4" name="Bulle ronde 3"/>
          <p:cNvSpPr/>
          <p:nvPr/>
        </p:nvSpPr>
        <p:spPr>
          <a:xfrm>
            <a:off x="8822028" y="1416675"/>
            <a:ext cx="3232597" cy="3258355"/>
          </a:xfrm>
          <a:prstGeom prst="wedgeEllipse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Voici le schéma d’un volcan…</a:t>
            </a:r>
          </a:p>
          <a:p>
            <a:pPr algn="ctr"/>
            <a:endParaRPr lang="fr-FR" sz="1400" dirty="0">
              <a:solidFill>
                <a:schemeClr val="tx1"/>
              </a:solidFill>
            </a:endParaRPr>
          </a:p>
          <a:p>
            <a:pPr algn="ctr"/>
            <a:r>
              <a:rPr lang="fr-FR" sz="1400" dirty="0">
                <a:solidFill>
                  <a:schemeClr val="tx1"/>
                </a:solidFill>
              </a:rPr>
              <a:t>Et NON, la chambre magmatique n’est pas fermée!</a:t>
            </a:r>
          </a:p>
          <a:p>
            <a:pPr algn="ctr"/>
            <a:endParaRPr lang="fr-FR" sz="1400" dirty="0">
              <a:solidFill>
                <a:schemeClr val="tx1"/>
              </a:solidFill>
            </a:endParaRPr>
          </a:p>
          <a:p>
            <a:pPr algn="ctr"/>
            <a:r>
              <a:rPr lang="fr-FR" sz="1400" dirty="0">
                <a:solidFill>
                  <a:schemeClr val="tx1"/>
                </a:solidFill>
              </a:rPr>
              <a:t>Et NON, le magma ne provient pas du centre de la Terre!</a:t>
            </a:r>
          </a:p>
          <a:p>
            <a:pPr algn="ctr"/>
            <a:endParaRPr lang="fr-FR" sz="1400" dirty="0">
              <a:solidFill>
                <a:schemeClr val="tx1"/>
              </a:solidFill>
            </a:endParaRPr>
          </a:p>
        </p:txBody>
      </p:sp>
      <p:pic>
        <p:nvPicPr>
          <p:cNvPr id="6" name="Picture 2" descr="Icône femme, scientifiq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1981" y="4984124"/>
            <a:ext cx="1458439" cy="145844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315528" y="5242235"/>
            <a:ext cx="3940937" cy="738664"/>
          </a:xfrm>
          <a:prstGeom prst="rect">
            <a:avLst/>
          </a:prstGeom>
          <a:noFill/>
        </p:spPr>
        <p:txBody>
          <a:bodyPr wrap="square" rtlCol="0">
            <a:spAutoFit/>
          </a:bodyPr>
          <a:lstStyle/>
          <a:p>
            <a:r>
              <a:rPr lang="fr-FR" sz="1400" dirty="0"/>
              <a:t>La roche va fondre vers 150 k m de profondeur due à des conditions particulières de pression et de température.</a:t>
            </a:r>
          </a:p>
        </p:txBody>
      </p:sp>
      <p:cxnSp>
        <p:nvCxnSpPr>
          <p:cNvPr id="8" name="Connecteur droit avec flèche 7"/>
          <p:cNvCxnSpPr/>
          <p:nvPr/>
        </p:nvCxnSpPr>
        <p:spPr>
          <a:xfrm flipV="1">
            <a:off x="4398134" y="4855335"/>
            <a:ext cx="1036751" cy="386901"/>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173861" y="3732732"/>
            <a:ext cx="4224273" cy="954107"/>
          </a:xfrm>
          <a:prstGeom prst="rect">
            <a:avLst/>
          </a:prstGeom>
          <a:noFill/>
        </p:spPr>
        <p:txBody>
          <a:bodyPr wrap="square" rtlCol="0">
            <a:spAutoFit/>
          </a:bodyPr>
          <a:lstStyle/>
          <a:p>
            <a:r>
              <a:rPr lang="fr-FR" sz="1400" dirty="0"/>
              <a:t>Le magma remonte car il est plus léger que la roche et jusqu’à ce qui soit à égal densité avec la roche et là il va arrêter son ascension et former la chambre magmatique</a:t>
            </a:r>
          </a:p>
        </p:txBody>
      </p:sp>
      <p:cxnSp>
        <p:nvCxnSpPr>
          <p:cNvPr id="11" name="Connecteur droit avec flèche 10"/>
          <p:cNvCxnSpPr/>
          <p:nvPr/>
        </p:nvCxnSpPr>
        <p:spPr>
          <a:xfrm flipV="1">
            <a:off x="4398134" y="4209785"/>
            <a:ext cx="1358722" cy="1"/>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315528" y="2459865"/>
            <a:ext cx="3900427" cy="738664"/>
          </a:xfrm>
          <a:prstGeom prst="rect">
            <a:avLst/>
          </a:prstGeom>
          <a:noFill/>
        </p:spPr>
        <p:txBody>
          <a:bodyPr wrap="none" rtlCol="0">
            <a:spAutoFit/>
          </a:bodyPr>
          <a:lstStyle/>
          <a:p>
            <a:r>
              <a:rPr lang="fr-FR" sz="1400" dirty="0"/>
              <a:t>Puis lorsque la pression des gaz est trop forte</a:t>
            </a:r>
          </a:p>
          <a:p>
            <a:r>
              <a:rPr lang="fr-FR" sz="1400" dirty="0"/>
              <a:t>Ils font remonter le magma en surface : c’est </a:t>
            </a:r>
          </a:p>
          <a:p>
            <a:r>
              <a:rPr lang="fr-FR" sz="1400" dirty="0"/>
              <a:t>l’éruption volcanique</a:t>
            </a:r>
          </a:p>
        </p:txBody>
      </p:sp>
      <p:cxnSp>
        <p:nvCxnSpPr>
          <p:cNvPr id="14" name="Connecteur droit avec flèche 13"/>
          <p:cNvCxnSpPr/>
          <p:nvPr/>
        </p:nvCxnSpPr>
        <p:spPr>
          <a:xfrm flipV="1">
            <a:off x="4256465" y="2562896"/>
            <a:ext cx="1642059" cy="288308"/>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817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Attentions aux schémas choisis</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3442" y="1463396"/>
            <a:ext cx="3213401" cy="3213401"/>
          </a:xfr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3810" y="2016618"/>
            <a:ext cx="4719579" cy="2106955"/>
          </a:xfrm>
          <a:prstGeom prst="rect">
            <a:avLst/>
          </a:prstGeom>
        </p:spPr>
      </p:pic>
      <p:sp>
        <p:nvSpPr>
          <p:cNvPr id="6" name="ZoneTexte 5"/>
          <p:cNvSpPr txBox="1"/>
          <p:nvPr/>
        </p:nvSpPr>
        <p:spPr>
          <a:xfrm>
            <a:off x="1383957" y="5049794"/>
            <a:ext cx="9009432" cy="369332"/>
          </a:xfrm>
          <a:prstGeom prst="rect">
            <a:avLst/>
          </a:prstGeom>
          <a:noFill/>
        </p:spPr>
        <p:txBody>
          <a:bodyPr wrap="square" rtlCol="0">
            <a:spAutoFit/>
          </a:bodyPr>
          <a:lstStyle/>
          <a:p>
            <a:r>
              <a:rPr lang="fr-FR" dirty="0"/>
              <a:t>Le schéma peut être source de mauvaises conceptions!</a:t>
            </a:r>
          </a:p>
        </p:txBody>
      </p:sp>
    </p:spTree>
    <p:extLst>
      <p:ext uri="{BB962C8B-B14F-4D97-AF65-F5344CB8AC3E}">
        <p14:creationId xmlns:p14="http://schemas.microsoft.com/office/powerpoint/2010/main" val="1559936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7200" y="1930400"/>
            <a:ext cx="4832510" cy="3284151"/>
          </a:xfrm>
        </p:spPr>
      </p:pic>
      <p:graphicFrame>
        <p:nvGraphicFramePr>
          <p:cNvPr id="7" name="Objet 6"/>
          <p:cNvGraphicFramePr>
            <a:graphicFrameLocks noChangeAspect="1"/>
          </p:cNvGraphicFramePr>
          <p:nvPr>
            <p:extLst>
              <p:ext uri="{D42A27DB-BD31-4B8C-83A1-F6EECF244321}">
                <p14:modId xmlns:p14="http://schemas.microsoft.com/office/powerpoint/2010/main" val="1847805877"/>
              </p:ext>
            </p:extLst>
          </p:nvPr>
        </p:nvGraphicFramePr>
        <p:xfrm>
          <a:off x="92075" y="92075"/>
          <a:ext cx="1016000" cy="538163"/>
        </p:xfrm>
        <a:graphic>
          <a:graphicData uri="http://schemas.openxmlformats.org/presentationml/2006/ole">
            <mc:AlternateContent xmlns:mc="http://schemas.openxmlformats.org/markup-compatibility/2006">
              <mc:Choice xmlns:v="urn:schemas-microsoft-com:vml" Requires="v">
                <p:oleObj spid="_x0000_s1029" name="Objet d’environnement du Gestionnaire de liaisons" showAsIcon="1" r:id="rId4" imgW="1015560" imgH="538200" progId="Package">
                  <p:embed/>
                </p:oleObj>
              </mc:Choice>
              <mc:Fallback>
                <p:oleObj name="Objet d’environnement du Gestionnaire de liaisons" showAsIcon="1" r:id="rId4" imgW="1015560" imgH="538200" progId="Package">
                  <p:embed/>
                  <p:pic>
                    <p:nvPicPr>
                      <p:cNvPr id="0" name=""/>
                      <p:cNvPicPr/>
                      <p:nvPr/>
                    </p:nvPicPr>
                    <p:blipFill>
                      <a:blip r:embed="rId5"/>
                      <a:stretch>
                        <a:fillRect/>
                      </a:stretch>
                    </p:blipFill>
                    <p:spPr>
                      <a:xfrm>
                        <a:off x="92075" y="92075"/>
                        <a:ext cx="1016000" cy="538163"/>
                      </a:xfrm>
                      <a:prstGeom prst="rect">
                        <a:avLst/>
                      </a:prstGeom>
                    </p:spPr>
                  </p:pic>
                </p:oleObj>
              </mc:Fallback>
            </mc:AlternateContent>
          </a:graphicData>
        </a:graphic>
      </p:graphicFrame>
      <p:graphicFrame>
        <p:nvGraphicFramePr>
          <p:cNvPr id="8" name="Objet 7"/>
          <p:cNvGraphicFramePr>
            <a:graphicFrameLocks noChangeAspect="1"/>
          </p:cNvGraphicFramePr>
          <p:nvPr>
            <p:extLst>
              <p:ext uri="{D42A27DB-BD31-4B8C-83A1-F6EECF244321}">
                <p14:modId xmlns:p14="http://schemas.microsoft.com/office/powerpoint/2010/main" val="2941003736"/>
              </p:ext>
            </p:extLst>
          </p:nvPr>
        </p:nvGraphicFramePr>
        <p:xfrm>
          <a:off x="92075" y="92075"/>
          <a:ext cx="1016000" cy="538163"/>
        </p:xfrm>
        <a:graphic>
          <a:graphicData uri="http://schemas.openxmlformats.org/presentationml/2006/ole">
            <mc:AlternateContent xmlns:mc="http://schemas.openxmlformats.org/markup-compatibility/2006">
              <mc:Choice xmlns:v="urn:schemas-microsoft-com:vml" Requires="v">
                <p:oleObj spid="_x0000_s1030" name="Objet d’environnement du Gestionnaire de liaisons" showAsIcon="1" r:id="rId6" imgW="1015560" imgH="538200" progId="Package">
                  <p:embed/>
                </p:oleObj>
              </mc:Choice>
              <mc:Fallback>
                <p:oleObj name="Objet d’environnement du Gestionnaire de liaisons" showAsIcon="1" r:id="rId6" imgW="1015560" imgH="538200" progId="Package">
                  <p:embed/>
                  <p:pic>
                    <p:nvPicPr>
                      <p:cNvPr id="0" name=""/>
                      <p:cNvPicPr/>
                      <p:nvPr/>
                    </p:nvPicPr>
                    <p:blipFill>
                      <a:blip r:embed="rId5"/>
                      <a:stretch>
                        <a:fillRect/>
                      </a:stretch>
                    </p:blipFill>
                    <p:spPr>
                      <a:xfrm>
                        <a:off x="92075" y="92075"/>
                        <a:ext cx="1016000" cy="538163"/>
                      </a:xfrm>
                      <a:prstGeom prst="rect">
                        <a:avLst/>
                      </a:prstGeom>
                    </p:spPr>
                  </p:pic>
                </p:oleObj>
              </mc:Fallback>
            </mc:AlternateContent>
          </a:graphicData>
        </a:graphic>
      </p:graphicFrame>
      <p:graphicFrame>
        <p:nvGraphicFramePr>
          <p:cNvPr id="9" name="Objet 8"/>
          <p:cNvGraphicFramePr>
            <a:graphicFrameLocks noChangeAspect="1"/>
          </p:cNvGraphicFramePr>
          <p:nvPr>
            <p:extLst>
              <p:ext uri="{D42A27DB-BD31-4B8C-83A1-F6EECF244321}">
                <p14:modId xmlns:p14="http://schemas.microsoft.com/office/powerpoint/2010/main" val="493252053"/>
              </p:ext>
            </p:extLst>
          </p:nvPr>
        </p:nvGraphicFramePr>
        <p:xfrm>
          <a:off x="92075" y="92075"/>
          <a:ext cx="1016000" cy="538163"/>
        </p:xfrm>
        <a:graphic>
          <a:graphicData uri="http://schemas.openxmlformats.org/presentationml/2006/ole">
            <mc:AlternateContent xmlns:mc="http://schemas.openxmlformats.org/markup-compatibility/2006">
              <mc:Choice xmlns:v="urn:schemas-microsoft-com:vml" Requires="v">
                <p:oleObj spid="_x0000_s1031" name="Objet d’environnement du Gestionnaire de liaisons" showAsIcon="1" r:id="rId7" imgW="1015560" imgH="538200" progId="Package">
                  <p:embed/>
                </p:oleObj>
              </mc:Choice>
              <mc:Fallback>
                <p:oleObj name="Objet d’environnement du Gestionnaire de liaisons" showAsIcon="1" r:id="rId7" imgW="1015560" imgH="538200" progId="Package">
                  <p:embed/>
                  <p:pic>
                    <p:nvPicPr>
                      <p:cNvPr id="0" name=""/>
                      <p:cNvPicPr/>
                      <p:nvPr/>
                    </p:nvPicPr>
                    <p:blipFill>
                      <a:blip r:embed="rId5"/>
                      <a:stretch>
                        <a:fillRect/>
                      </a:stretch>
                    </p:blipFill>
                    <p:spPr>
                      <a:xfrm>
                        <a:off x="92075" y="92075"/>
                        <a:ext cx="1016000" cy="538163"/>
                      </a:xfrm>
                      <a:prstGeom prst="rect">
                        <a:avLst/>
                      </a:prstGeom>
                    </p:spPr>
                  </p:pic>
                </p:oleObj>
              </mc:Fallback>
            </mc:AlternateContent>
          </a:graphicData>
        </a:graphic>
      </p:graphicFrame>
      <p:sp>
        <p:nvSpPr>
          <p:cNvPr id="10" name="ZoneTexte 9"/>
          <p:cNvSpPr txBox="1"/>
          <p:nvPr/>
        </p:nvSpPr>
        <p:spPr>
          <a:xfrm>
            <a:off x="423837" y="5898292"/>
            <a:ext cx="3307903" cy="400110"/>
          </a:xfrm>
          <a:prstGeom prst="rect">
            <a:avLst/>
          </a:prstGeom>
          <a:noFill/>
        </p:spPr>
        <p:txBody>
          <a:bodyPr wrap="square" rtlCol="0">
            <a:spAutoFit/>
          </a:bodyPr>
          <a:lstStyle/>
          <a:p>
            <a:r>
              <a:rPr lang="fr-FR" sz="2000" dirty="0"/>
              <a:t>Représentation initiale</a:t>
            </a:r>
          </a:p>
        </p:txBody>
      </p:sp>
      <p:pic>
        <p:nvPicPr>
          <p:cNvPr id="11" name="Imag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56813" y="1500659"/>
            <a:ext cx="4199627" cy="4143632"/>
          </a:xfrm>
          <a:prstGeom prst="rect">
            <a:avLst/>
          </a:prstGeom>
        </p:spPr>
      </p:pic>
      <p:sp>
        <p:nvSpPr>
          <p:cNvPr id="13" name="ZoneTexte 12"/>
          <p:cNvSpPr txBox="1"/>
          <p:nvPr/>
        </p:nvSpPr>
        <p:spPr>
          <a:xfrm>
            <a:off x="6524367" y="5717059"/>
            <a:ext cx="4118919" cy="923330"/>
          </a:xfrm>
          <a:prstGeom prst="rect">
            <a:avLst/>
          </a:prstGeom>
          <a:noFill/>
        </p:spPr>
        <p:txBody>
          <a:bodyPr wrap="square" rtlCol="0">
            <a:spAutoFit/>
          </a:bodyPr>
          <a:lstStyle/>
          <a:p>
            <a:r>
              <a:rPr lang="fr-FR" dirty="0"/>
              <a:t>Le centre de la Terre dessiné par un géologue du XVII </a:t>
            </a:r>
            <a:r>
              <a:rPr lang="fr-FR" baseline="30000" dirty="0" err="1"/>
              <a:t>ème</a:t>
            </a:r>
            <a:r>
              <a:rPr lang="fr-FR" dirty="0"/>
              <a:t> siècle </a:t>
            </a:r>
            <a:r>
              <a:rPr lang="fr-FR" dirty="0" err="1"/>
              <a:t>Athanasius</a:t>
            </a:r>
            <a:r>
              <a:rPr lang="fr-FR" dirty="0"/>
              <a:t> Kircher (1602 – 1680)</a:t>
            </a:r>
          </a:p>
        </p:txBody>
      </p:sp>
    </p:spTree>
    <p:extLst>
      <p:ext uri="{BB962C8B-B14F-4D97-AF65-F5344CB8AC3E}">
        <p14:creationId xmlns:p14="http://schemas.microsoft.com/office/powerpoint/2010/main" val="685341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Quelle est l’origine du magma?</a:t>
            </a:r>
          </a:p>
        </p:txBody>
      </p:sp>
      <p:sp>
        <p:nvSpPr>
          <p:cNvPr id="4" name="Espace réservé du contenu 3">
            <a:extLst>
              <a:ext uri="{FF2B5EF4-FFF2-40B4-BE49-F238E27FC236}">
                <a16:creationId xmlns:a16="http://schemas.microsoft.com/office/drawing/2014/main" id="{9C50A8DA-1B3B-013B-5F32-6C9FC9EE17B1}"/>
              </a:ext>
            </a:extLst>
          </p:cNvPr>
          <p:cNvSpPr>
            <a:spLocks noGrp="1"/>
          </p:cNvSpPr>
          <p:nvPr>
            <p:ph idx="1"/>
          </p:nvPr>
        </p:nvSpPr>
        <p:spPr/>
        <p:txBody>
          <a:bodyPr/>
          <a:lstStyle/>
          <a:p>
            <a:endParaRPr lang="fr-FR" dirty="0"/>
          </a:p>
        </p:txBody>
      </p:sp>
    </p:spTree>
    <p:extLst>
      <p:ext uri="{BB962C8B-B14F-4D97-AF65-F5344CB8AC3E}">
        <p14:creationId xmlns:p14="http://schemas.microsoft.com/office/powerpoint/2010/main" val="1387648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D277158C-6D6C-8B18-598C-35941769F4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0073" y="520021"/>
            <a:ext cx="8006363" cy="5817957"/>
          </a:xfrm>
        </p:spPr>
      </p:pic>
      <p:sp>
        <p:nvSpPr>
          <p:cNvPr id="8" name="Rectangle 7">
            <a:extLst>
              <a:ext uri="{FF2B5EF4-FFF2-40B4-BE49-F238E27FC236}">
                <a16:creationId xmlns:a16="http://schemas.microsoft.com/office/drawing/2014/main" id="{206ABC81-C896-D775-DE1D-1742E4B2AFE3}"/>
              </a:ext>
            </a:extLst>
          </p:cNvPr>
          <p:cNvSpPr/>
          <p:nvPr/>
        </p:nvSpPr>
        <p:spPr>
          <a:xfrm>
            <a:off x="1802296" y="3922642"/>
            <a:ext cx="1311965" cy="331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2900 km</a:t>
            </a:r>
          </a:p>
        </p:txBody>
      </p:sp>
      <p:sp>
        <p:nvSpPr>
          <p:cNvPr id="11" name="Rectangle 10">
            <a:extLst>
              <a:ext uri="{FF2B5EF4-FFF2-40B4-BE49-F238E27FC236}">
                <a16:creationId xmlns:a16="http://schemas.microsoft.com/office/drawing/2014/main" id="{F640B1AC-5D6E-C08D-C875-B23099643EF9}"/>
              </a:ext>
            </a:extLst>
          </p:cNvPr>
          <p:cNvSpPr/>
          <p:nvPr/>
        </p:nvSpPr>
        <p:spPr>
          <a:xfrm>
            <a:off x="2352261" y="5333998"/>
            <a:ext cx="1311965" cy="331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5100 km</a:t>
            </a:r>
          </a:p>
        </p:txBody>
      </p:sp>
      <p:sp>
        <p:nvSpPr>
          <p:cNvPr id="12" name="Rectangle 11">
            <a:extLst>
              <a:ext uri="{FF2B5EF4-FFF2-40B4-BE49-F238E27FC236}">
                <a16:creationId xmlns:a16="http://schemas.microsoft.com/office/drawing/2014/main" id="{02E21CAD-6EF1-832D-2028-5A31574EAD23}"/>
              </a:ext>
            </a:extLst>
          </p:cNvPr>
          <p:cNvSpPr/>
          <p:nvPr/>
        </p:nvSpPr>
        <p:spPr>
          <a:xfrm>
            <a:off x="3008243" y="6381046"/>
            <a:ext cx="1311965" cy="331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6378 km</a:t>
            </a:r>
          </a:p>
        </p:txBody>
      </p:sp>
      <p:sp>
        <p:nvSpPr>
          <p:cNvPr id="13" name="ZoneTexte 12">
            <a:extLst>
              <a:ext uri="{FF2B5EF4-FFF2-40B4-BE49-F238E27FC236}">
                <a16:creationId xmlns:a16="http://schemas.microsoft.com/office/drawing/2014/main" id="{D09531B3-DBD3-4B0B-9939-6C045B4D6CCC}"/>
              </a:ext>
            </a:extLst>
          </p:cNvPr>
          <p:cNvSpPr txBox="1"/>
          <p:nvPr/>
        </p:nvSpPr>
        <p:spPr>
          <a:xfrm>
            <a:off x="8377424" y="2906979"/>
            <a:ext cx="3403759" cy="3416320"/>
          </a:xfrm>
          <a:prstGeom prst="rect">
            <a:avLst/>
          </a:prstGeom>
          <a:solidFill>
            <a:schemeClr val="accent1">
              <a:lumMod val="60000"/>
              <a:lumOff val="40000"/>
            </a:schemeClr>
          </a:solidFill>
        </p:spPr>
        <p:txBody>
          <a:bodyPr wrap="square" rtlCol="0">
            <a:spAutoFit/>
          </a:bodyPr>
          <a:lstStyle/>
          <a:p>
            <a:r>
              <a:rPr lang="fr-FR" dirty="0"/>
              <a:t>Le magma provient de la </a:t>
            </a:r>
            <a:r>
              <a:rPr lang="fr-FR" b="1" dirty="0"/>
              <a:t>fusion partielle du manteau </a:t>
            </a:r>
            <a:r>
              <a:rPr lang="fr-FR" dirty="0"/>
              <a:t>au niveau de l’asthénosphère juste en dessous de la lithosphère.</a:t>
            </a:r>
          </a:p>
          <a:p>
            <a:endParaRPr lang="fr-FR" dirty="0"/>
          </a:p>
          <a:p>
            <a:r>
              <a:rPr lang="fr-FR" dirty="0"/>
              <a:t>Il y a une couche liquide au niveau du noyau externe, mais cette couche est beaucoup trop profonde pour être à l’origine du magma</a:t>
            </a:r>
          </a:p>
          <a:p>
            <a:endParaRPr lang="fr-FR" dirty="0"/>
          </a:p>
        </p:txBody>
      </p:sp>
    </p:spTree>
    <p:extLst>
      <p:ext uri="{BB962C8B-B14F-4D97-AF65-F5344CB8AC3E}">
        <p14:creationId xmlns:p14="http://schemas.microsoft.com/office/powerpoint/2010/main" val="350929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742</TotalTime>
  <Words>530</Words>
  <Application>Microsoft Office PowerPoint</Application>
  <PresentationFormat>Grand écran</PresentationFormat>
  <Paragraphs>55</Paragraphs>
  <Slides>18</Slides>
  <Notes>0</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18</vt:i4>
      </vt:variant>
    </vt:vector>
  </HeadingPairs>
  <TitlesOfParts>
    <vt:vector size="23" baseType="lpstr">
      <vt:lpstr>Arial</vt:lpstr>
      <vt:lpstr>Trebuchet MS</vt:lpstr>
      <vt:lpstr>Wingdings 3</vt:lpstr>
      <vt:lpstr>Facette</vt:lpstr>
      <vt:lpstr>Objet d’environnement du Gestionnaire de liaisons</vt:lpstr>
      <vt:lpstr>La géodynamique interne</vt:lpstr>
      <vt:lpstr>Présentation PowerPoint</vt:lpstr>
      <vt:lpstr>Les conceptions initiales d’élèves de CM2</vt:lpstr>
      <vt:lpstr>Quelle est la structure d’un volcan?</vt:lpstr>
      <vt:lpstr>Schéma d’un volcan</vt:lpstr>
      <vt:lpstr>Attentions aux schémas choisis</vt:lpstr>
      <vt:lpstr>Présentation PowerPoint</vt:lpstr>
      <vt:lpstr>Quelle est l’origine du magma?</vt:lpstr>
      <vt:lpstr>Présentation PowerPoint</vt:lpstr>
      <vt:lpstr>Les caractéristiques des différents types de volcans</vt:lpstr>
      <vt:lpstr>Les deux types d’éruption</vt:lpstr>
      <vt:lpstr>Présentation PowerPoint</vt:lpstr>
      <vt:lpstr>Où sont localisés les volcans?</vt:lpstr>
      <vt:lpstr>Présentation PowerPoint</vt:lpstr>
      <vt:lpstr>Présentation PowerPoint</vt:lpstr>
      <vt:lpstr>Où sont localisés les volcans?</vt:lpstr>
      <vt:lpstr>La tectonique des plaques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géodynamique interne</dc:title>
  <dc:creator>Sylvia Bourget</dc:creator>
  <cp:lastModifiedBy>install</cp:lastModifiedBy>
  <cp:revision>34</cp:revision>
  <dcterms:created xsi:type="dcterms:W3CDTF">2019-01-28T21:24:48Z</dcterms:created>
  <dcterms:modified xsi:type="dcterms:W3CDTF">2024-11-25T14:57:55Z</dcterms:modified>
</cp:coreProperties>
</file>