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81" r:id="rId5"/>
    <p:sldId id="297" r:id="rId6"/>
    <p:sldId id="293" r:id="rId7"/>
    <p:sldId id="300" r:id="rId8"/>
    <p:sldId id="306" r:id="rId9"/>
    <p:sldId id="301" r:id="rId10"/>
    <p:sldId id="302" r:id="rId11"/>
    <p:sldId id="307" r:id="rId12"/>
    <p:sldId id="311"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E00"/>
    <a:srgbClr val="2B4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79853" autoAdjust="0"/>
  </p:normalViewPr>
  <p:slideViewPr>
    <p:cSldViewPr snapToGrid="0">
      <p:cViewPr varScale="1">
        <p:scale>
          <a:sx n="66" d="100"/>
          <a:sy n="66" d="100"/>
        </p:scale>
        <p:origin x="73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DC5ABD-B494-42E6-8958-AC0BBFF24E15}" type="datetimeFigureOut">
              <a:rPr lang="fr-FR" smtClean="0"/>
              <a:t>23/06/2023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A38C52-AB74-425C-9A84-DD1EA4AD1E84}" type="slidenum">
              <a:rPr lang="fr-FR" smtClean="0"/>
              <a:t>‹N°›</a:t>
            </a:fld>
            <a:endParaRPr lang="fr-FR"/>
          </a:p>
        </p:txBody>
      </p:sp>
    </p:spTree>
    <p:extLst>
      <p:ext uri="{BB962C8B-B14F-4D97-AF65-F5344CB8AC3E}">
        <p14:creationId xmlns:p14="http://schemas.microsoft.com/office/powerpoint/2010/main" val="3352965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A38C52-AB74-425C-9A84-DD1EA4AD1E84}" type="slidenum">
              <a:rPr lang="fr-FR" smtClean="0"/>
              <a:t>1</a:t>
            </a:fld>
            <a:endParaRPr lang="fr-FR"/>
          </a:p>
        </p:txBody>
      </p:sp>
    </p:spTree>
    <p:extLst>
      <p:ext uri="{BB962C8B-B14F-4D97-AF65-F5344CB8AC3E}">
        <p14:creationId xmlns:p14="http://schemas.microsoft.com/office/powerpoint/2010/main" val="2066947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dirty="0" smtClean="0"/>
              <a:t>- Comment commencer ou comment on prend l’amphi en main une fois que l’on est prêt à commencer ?</a:t>
            </a:r>
          </a:p>
          <a:p>
            <a:pPr marL="628650" lvl="1" indent="-171450">
              <a:buFont typeface="Wingdings" panose="05000000000000000000" pitchFamily="2" charset="2"/>
              <a:buChar char="è"/>
            </a:pPr>
            <a:r>
              <a:rPr lang="fr-FR" dirty="0" smtClean="0"/>
              <a:t>Installer un climat de confiance e</a:t>
            </a:r>
            <a:r>
              <a:rPr lang="fr-FR" dirty="0" smtClean="0">
                <a:sym typeface="Wingdings" panose="05000000000000000000" pitchFamily="2" charset="2"/>
              </a:rPr>
              <a:t>t de respect mutuel dès l’arrivée dans l’amphi.</a:t>
            </a:r>
          </a:p>
          <a:p>
            <a:pPr marL="628650" lvl="1" indent="-171450">
              <a:buFont typeface="Wingdings" panose="05000000000000000000" pitchFamily="2" charset="2"/>
              <a:buChar char="è"/>
            </a:pPr>
            <a:r>
              <a:rPr lang="fr-FR" dirty="0" smtClean="0">
                <a:sym typeface="Wingdings" panose="05000000000000000000" pitchFamily="2" charset="2"/>
              </a:rPr>
              <a:t>donner un peu de soi : qui je  suis, quelle recherche je mène, ou me trouver, comment me contacter…</a:t>
            </a:r>
          </a:p>
          <a:p>
            <a:pPr marL="628650" lvl="1" indent="-171450">
              <a:buFont typeface="Wingdings" panose="05000000000000000000" pitchFamily="2" charset="2"/>
              <a:buChar char="è"/>
            </a:pPr>
            <a:r>
              <a:rPr lang="fr-FR" dirty="0" smtClean="0">
                <a:sym typeface="Wingdings" panose="05000000000000000000" pitchFamily="2" charset="2"/>
              </a:rPr>
              <a:t>Bref, être</a:t>
            </a:r>
            <a:r>
              <a:rPr lang="fr-FR" baseline="0" dirty="0" smtClean="0">
                <a:sym typeface="Wingdings" panose="05000000000000000000" pitchFamily="2" charset="2"/>
              </a:rPr>
              <a:t> accessible autant que possible</a:t>
            </a:r>
            <a:endParaRPr lang="fr-FR" dirty="0" smtClean="0"/>
          </a:p>
          <a:p>
            <a:pPr lvl="1"/>
            <a:endParaRPr lang="fr-FR" dirty="0" smtClean="0"/>
          </a:p>
          <a:p>
            <a:pPr marL="171450" lvl="0" indent="-171450">
              <a:buFontTx/>
              <a:buChar char="-"/>
            </a:pPr>
            <a:r>
              <a:rPr lang="fr-FR" dirty="0" smtClean="0"/>
              <a:t>Règles du jeu :</a:t>
            </a:r>
            <a:r>
              <a:rPr lang="fr-FR" baseline="0" dirty="0" smtClean="0"/>
              <a:t> </a:t>
            </a:r>
            <a:r>
              <a:rPr lang="fr-FR" dirty="0" smtClean="0"/>
              <a:t>fixer les limites de ce qui nous semble acceptable ou non…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sym typeface="Wingdings" panose="05000000000000000000" pitchFamily="2" charset="2"/>
              </a:rPr>
              <a:t>	 </a:t>
            </a:r>
            <a:r>
              <a:rPr lang="fr-FR" dirty="0" smtClean="0"/>
              <a:t>Que faire en cas de retard ou d’absence, départ avant la fin du cours…</a:t>
            </a:r>
          </a:p>
          <a:p>
            <a:pPr marL="171450" lvl="0" indent="-171450">
              <a:buFontTx/>
              <a:buChar char="-"/>
            </a:pPr>
            <a:endParaRPr lang="fr-FR" dirty="0" smtClean="0"/>
          </a:p>
          <a:p>
            <a:pPr marL="1168400" lvl="2" indent="0">
              <a:buNone/>
            </a:pPr>
            <a:r>
              <a:rPr lang="fr-FR" dirty="0" smtClean="0"/>
              <a:t>…et appliquer ces règles soi-même : </a:t>
            </a:r>
          </a:p>
          <a:p>
            <a:pPr marL="1168400" lvl="2" indent="0">
              <a:buNone/>
            </a:pPr>
            <a:endParaRPr lang="fr-FR" dirty="0" smtClean="0"/>
          </a:p>
          <a:p>
            <a:pPr marL="1339850" lvl="2" indent="-171450">
              <a:buFont typeface="Wingdings" panose="05000000000000000000" pitchFamily="2" charset="2"/>
              <a:buChar char="è"/>
            </a:pPr>
            <a:r>
              <a:rPr lang="fr-FR" dirty="0" smtClean="0"/>
              <a:t>ne pas arriver en retard, ne pas quitter l’amphi précipitamment à la fin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a:t>
            </a:r>
            <a:r>
              <a:rPr lang="fr-FR" baseline="0" dirty="0" smtClean="0"/>
              <a:t> </a:t>
            </a:r>
            <a:r>
              <a:rPr lang="fr-FR" dirty="0" smtClean="0"/>
              <a:t>Changer d’activité tous les 15 à 20 min mais attention, en variant les activités et en sondant les étudiants sur ce qu’ils ont compris ou non, on y passe du temps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lang="fr-FR" dirty="0" smtClean="0">
                <a:sym typeface="Wingdings" panose="05000000000000000000" pitchFamily="2" charset="2"/>
              </a:rPr>
              <a:t>Temps en moins à consacrer au contenu lui-même.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dirty="0" smtClean="0">
                <a:sym typeface="Wingdings" panose="05000000000000000000" pitchFamily="2" charset="2"/>
              </a:rPr>
              <a:t>	 Un cours de 2H déroulé sans animation (100% descendant sur 100% du temps) : max d’infos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dirty="0" smtClean="0">
                <a:sym typeface="Wingdings" panose="05000000000000000000" pitchFamily="2" charset="2"/>
              </a:rPr>
              <a:t>		 Contenu plus important que si cours organisé avec différentes activités qui vont générer du temps de réflexion, plus ou moins de rétroaction ensuite…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dirty="0" smtClean="0">
                <a:sym typeface="Wingdings" panose="05000000000000000000" pitchFamily="2" charset="2"/>
              </a:rPr>
              <a:t> Importance du</a:t>
            </a:r>
            <a:r>
              <a:rPr lang="fr-FR" baseline="0" dirty="0" smtClean="0">
                <a:sym typeface="Wingdings" panose="05000000000000000000" pitchFamily="2" charset="2"/>
              </a:rPr>
              <a:t> </a:t>
            </a:r>
            <a:r>
              <a:rPr lang="fr-FR" baseline="0" dirty="0" err="1" smtClean="0">
                <a:sym typeface="Wingdings" panose="05000000000000000000" pitchFamily="2" charset="2"/>
              </a:rPr>
              <a:t>débrief</a:t>
            </a:r>
            <a:r>
              <a:rPr lang="fr-FR" baseline="0" dirty="0" smtClean="0">
                <a:sym typeface="Wingdings" panose="05000000000000000000" pitchFamily="2" charset="2"/>
              </a:rPr>
              <a:t> en fin de séance pour comptabiliser tous les moments avance/retard/</a:t>
            </a:r>
            <a:r>
              <a:rPr lang="fr-FR" baseline="0" dirty="0" err="1" smtClean="0">
                <a:sym typeface="Wingdings" panose="05000000000000000000" pitchFamily="2" charset="2"/>
              </a:rPr>
              <a:t>pb</a:t>
            </a:r>
            <a:r>
              <a:rPr lang="fr-FR" baseline="0" dirty="0" smtClean="0">
                <a:sym typeface="Wingdings" panose="05000000000000000000" pitchFamily="2" charset="2"/>
              </a:rPr>
              <a:t> technique qui ont modifié le déroulé initial.</a:t>
            </a:r>
            <a:endParaRPr lang="fr-FR" dirty="0"/>
          </a:p>
        </p:txBody>
      </p:sp>
      <p:sp>
        <p:nvSpPr>
          <p:cNvPr id="4" name="Espace réservé du numéro de diapositive 3"/>
          <p:cNvSpPr>
            <a:spLocks noGrp="1"/>
          </p:cNvSpPr>
          <p:nvPr>
            <p:ph type="sldNum" sz="quarter" idx="10"/>
          </p:nvPr>
        </p:nvSpPr>
        <p:spPr/>
        <p:txBody>
          <a:bodyPr/>
          <a:lstStyle/>
          <a:p>
            <a:fld id="{77A38C52-AB74-425C-9A84-DD1EA4AD1E84}" type="slidenum">
              <a:rPr lang="fr-FR" smtClean="0"/>
              <a:t>3</a:t>
            </a:fld>
            <a:endParaRPr lang="fr-FR"/>
          </a:p>
        </p:txBody>
      </p:sp>
    </p:spTree>
    <p:extLst>
      <p:ext uri="{BB962C8B-B14F-4D97-AF65-F5344CB8AC3E}">
        <p14:creationId xmlns:p14="http://schemas.microsoft.com/office/powerpoint/2010/main" val="483506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https://votar.libre-innovation.org/index.fr.html</a:t>
            </a:r>
          </a:p>
          <a:p>
            <a:endParaRPr lang="fr-FR" b="1" dirty="0" smtClean="0"/>
          </a:p>
          <a:p>
            <a:r>
              <a:rPr lang="fr-FR" sz="1200" kern="1200" dirty="0" smtClean="0">
                <a:solidFill>
                  <a:schemeClr val="tx1"/>
                </a:solidFill>
                <a:effectLst/>
                <a:latin typeface="+mn-lt"/>
                <a:ea typeface="+mn-ea"/>
                <a:cs typeface="+mn-cs"/>
              </a:rPr>
              <a:t>Respect de l’anonymat de l’amphi avec </a:t>
            </a:r>
            <a:r>
              <a:rPr lang="fr-FR" sz="1200" kern="1200" dirty="0" err="1" smtClean="0">
                <a:solidFill>
                  <a:schemeClr val="tx1"/>
                </a:solidFill>
                <a:effectLst/>
                <a:latin typeface="+mn-lt"/>
                <a:ea typeface="+mn-ea"/>
                <a:cs typeface="+mn-cs"/>
              </a:rPr>
              <a:t>Wooclap</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Attention aux questions ouvertes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Pendant le cours, après chaque chapitre (15 à 20mn) – 3 à 4 questions. 5-7 mn de réflexion </a:t>
            </a:r>
            <a:r>
              <a:rPr lang="fr-FR" sz="1200" kern="1200" dirty="0" err="1" smtClean="0">
                <a:solidFill>
                  <a:schemeClr val="tx1"/>
                </a:solidFill>
                <a:effectLst/>
                <a:latin typeface="+mn-lt"/>
                <a:ea typeface="+mn-ea"/>
                <a:cs typeface="+mn-cs"/>
              </a:rPr>
              <a:t>pr</a:t>
            </a:r>
            <a:r>
              <a:rPr lang="fr-FR" sz="1200" kern="1200" dirty="0" smtClean="0">
                <a:solidFill>
                  <a:schemeClr val="tx1"/>
                </a:solidFill>
                <a:effectLst/>
                <a:latin typeface="+mn-lt"/>
                <a:ea typeface="+mn-ea"/>
                <a:cs typeface="+mn-cs"/>
              </a:rPr>
              <a:t> échanger à plusieurs avant réponses. </a:t>
            </a:r>
          </a:p>
          <a:p>
            <a:r>
              <a:rPr lang="fr-FR" sz="1200" kern="1200" dirty="0" smtClean="0">
                <a:solidFill>
                  <a:schemeClr val="tx1"/>
                </a:solidFill>
                <a:effectLst/>
                <a:latin typeface="+mn-lt"/>
                <a:ea typeface="+mn-ea"/>
                <a:cs typeface="+mn-cs"/>
              </a:rPr>
              <a:t>&gt;&gt;&gt; sentiment d’adhésion par la prise en compte de leurs réponses. </a:t>
            </a:r>
          </a:p>
          <a:p>
            <a:r>
              <a:rPr lang="fr-FR" sz="1200" kern="1200" dirty="0" smtClean="0">
                <a:solidFill>
                  <a:schemeClr val="tx1"/>
                </a:solidFill>
                <a:effectLst/>
                <a:latin typeface="+mn-lt"/>
                <a:ea typeface="+mn-ea"/>
                <a:cs typeface="+mn-cs"/>
              </a:rPr>
              <a:t>Remet en perspective. L’enseignant voit où ils en sont avant de passer au chapitre suivant. Reformulation si pas compris. Cela garde la motivation : on prend en compte leur retour, c’est une vraie rétroaction Donner du sens à l’apprentissage</a:t>
            </a:r>
          </a:p>
          <a:p>
            <a:r>
              <a:rPr lang="fr-FR" sz="1200" kern="1200" dirty="0" smtClean="0">
                <a:solidFill>
                  <a:schemeClr val="tx1"/>
                </a:solidFill>
                <a:effectLst/>
                <a:latin typeface="+mn-lt"/>
                <a:ea typeface="+mn-ea"/>
                <a:cs typeface="+mn-cs"/>
              </a:rPr>
              <a:t>Droit à l’erreur, pas de réponse bête.</a:t>
            </a:r>
          </a:p>
          <a:p>
            <a:r>
              <a:rPr lang="fr-FR" sz="1200" kern="1200" dirty="0" smtClean="0">
                <a:solidFill>
                  <a:schemeClr val="tx1"/>
                </a:solidFill>
                <a:effectLst/>
                <a:latin typeface="+mn-lt"/>
                <a:ea typeface="+mn-ea"/>
                <a:cs typeface="+mn-cs"/>
              </a:rPr>
              <a:t>Autres outils de TRC en amphi grand groupe : </a:t>
            </a:r>
            <a:endParaRPr lang="fr-FR" b="1" dirty="0" smtClean="0"/>
          </a:p>
          <a:p>
            <a:endParaRPr lang="fr-FR" b="1" dirty="0" smtClean="0"/>
          </a:p>
          <a:p>
            <a:r>
              <a:rPr lang="fr-FR" b="1" dirty="0" smtClean="0"/>
              <a:t>Concordance de Jugement</a:t>
            </a:r>
            <a:r>
              <a:rPr lang="fr-FR" dirty="0" smtClean="0"/>
              <a:t> comme un exercice qui :</a:t>
            </a:r>
          </a:p>
          <a:p>
            <a:r>
              <a:rPr lang="fr-FR" i="1" dirty="0" smtClean="0"/>
              <a:t>« consiste à placer le participant devant des cas présentés dans de courtes vignettes reflétant la complexité et l’ambigüité souvent rencontrées dans la pratique professionnelle. La tâche du participant est de se prononcer sur le caractère adéquat ou inadéquat de comportements touchant le professionnalisme ou l’éthique.</a:t>
            </a:r>
            <a:endParaRPr lang="fr-FR" dirty="0" smtClean="0"/>
          </a:p>
          <a:p>
            <a:r>
              <a:rPr lang="fr-FR" i="1" dirty="0" smtClean="0"/>
              <a:t>La Concordance de Jugement ne prétend pas montrer quel serait le cheminement idéal du raisonnement professionnel ou éthique dans une situation donnée. Elle offre l’occasion de réfléchir à plusieurs reprises dans des contextes que le participant est susceptible de rencontrer dans sa pratique. »</a:t>
            </a:r>
            <a:endParaRPr lang="fr-FR" dirty="0" smtClean="0"/>
          </a:p>
          <a:p>
            <a:r>
              <a:rPr lang="fr-FR" dirty="0" smtClean="0"/>
              <a:t>Les réponses des étudiants sont comparées à des réponses préalablement données par des membres d'un panel d'experts.</a:t>
            </a:r>
          </a:p>
          <a:p>
            <a:endParaRPr lang="fr-FR" dirty="0" smtClean="0"/>
          </a:p>
          <a:p>
            <a:r>
              <a:rPr lang="fr-FR" b="1" dirty="0" smtClean="0"/>
              <a:t>Test de concordance de script</a:t>
            </a:r>
            <a:r>
              <a:rPr lang="fr-FR" dirty="0" smtClean="0"/>
              <a:t> décrit comme « </a:t>
            </a:r>
            <a:r>
              <a:rPr lang="fr-FR" b="1" dirty="0" smtClean="0"/>
              <a:t>un instrument d’évaluation du raisonnement en contexte d’incertitude. Bien qu’il ait été conçu et développé dans les sciences de la santé, ce test peut être utilisé dans tous les domaines professionnels.</a:t>
            </a:r>
            <a:r>
              <a:rPr lang="fr-FR" dirty="0" smtClean="0"/>
              <a:t> »</a:t>
            </a:r>
          </a:p>
          <a:p>
            <a:r>
              <a:rPr lang="fr-FR" dirty="0" smtClean="0"/>
              <a:t>Le Test de Concordance de Script :</a:t>
            </a:r>
          </a:p>
          <a:p>
            <a:r>
              <a:rPr lang="fr-FR" dirty="0" smtClean="0"/>
              <a:t>Place les candidats à évaluer dans un contexte professionnel authentique.</a:t>
            </a:r>
          </a:p>
          <a:p>
            <a:r>
              <a:rPr lang="fr-FR" dirty="0" smtClean="0"/>
              <a:t>Confronte ces candidats à une situation problématique, sonde leur raisonnement et leur donne un score en comparant leurs réponses à celle d’un panel de référence.</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77A38C52-AB74-425C-9A84-DD1EA4AD1E84}" type="slidenum">
              <a:rPr lang="fr-FR" smtClean="0"/>
              <a:t>4</a:t>
            </a:fld>
            <a:endParaRPr lang="fr-FR"/>
          </a:p>
        </p:txBody>
      </p:sp>
    </p:spTree>
    <p:extLst>
      <p:ext uri="{BB962C8B-B14F-4D97-AF65-F5344CB8AC3E}">
        <p14:creationId xmlns:p14="http://schemas.microsoft.com/office/powerpoint/2010/main" val="3764376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smtClean="0"/>
              <a:t>Xmind</a:t>
            </a:r>
            <a:r>
              <a:rPr lang="fr-FR" dirty="0" smtClean="0"/>
              <a:t> : outils pour réaliser des cartes mentales</a:t>
            </a:r>
            <a:endParaRPr lang="fr-FR" dirty="0"/>
          </a:p>
        </p:txBody>
      </p:sp>
      <p:sp>
        <p:nvSpPr>
          <p:cNvPr id="4" name="Espace réservé du numéro de diapositive 3"/>
          <p:cNvSpPr>
            <a:spLocks noGrp="1"/>
          </p:cNvSpPr>
          <p:nvPr>
            <p:ph type="sldNum" sz="quarter" idx="10"/>
          </p:nvPr>
        </p:nvSpPr>
        <p:spPr/>
        <p:txBody>
          <a:bodyPr/>
          <a:lstStyle/>
          <a:p>
            <a:fld id="{77A38C52-AB74-425C-9A84-DD1EA4AD1E84}" type="slidenum">
              <a:rPr lang="fr-FR" smtClean="0"/>
              <a:t>6</a:t>
            </a:fld>
            <a:endParaRPr lang="fr-FR"/>
          </a:p>
        </p:txBody>
      </p:sp>
    </p:spTree>
    <p:extLst>
      <p:ext uri="{BB962C8B-B14F-4D97-AF65-F5344CB8AC3E}">
        <p14:creationId xmlns:p14="http://schemas.microsoft.com/office/powerpoint/2010/main" val="33922253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Rectangle 7"/>
          <p:cNvSpPr/>
          <p:nvPr userDrawn="1"/>
        </p:nvSpPr>
        <p:spPr>
          <a:xfrm>
            <a:off x="6096000" y="2796988"/>
            <a:ext cx="6099586" cy="4061012"/>
          </a:xfrm>
          <a:prstGeom prst="rect">
            <a:avLst/>
          </a:prstGeom>
          <a:solidFill>
            <a:srgbClr val="FF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userDrawn="1"/>
        </p:nvSpPr>
        <p:spPr>
          <a:xfrm>
            <a:off x="0" y="2796988"/>
            <a:ext cx="6099586" cy="4061012"/>
          </a:xfrm>
          <a:prstGeom prst="rect">
            <a:avLst/>
          </a:prstGeom>
          <a:solidFill>
            <a:srgbClr val="2B4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userDrawn="1">
            <p:ph type="ctrTitle" hasCustomPrompt="1"/>
          </p:nvPr>
        </p:nvSpPr>
        <p:spPr>
          <a:xfrm>
            <a:off x="1052457" y="474459"/>
            <a:ext cx="10087087" cy="945551"/>
          </a:xfrm>
        </p:spPr>
        <p:txBody>
          <a:bodyPr anchor="b"/>
          <a:lstStyle>
            <a:lvl1pPr algn="ctr">
              <a:defRPr sz="6000" b="1">
                <a:solidFill>
                  <a:srgbClr val="2B475E"/>
                </a:solidFill>
                <a:latin typeface="Century Gothic" panose="020B0502020202020204" pitchFamily="34" charset="0"/>
              </a:defRPr>
            </a:lvl1pPr>
          </a:lstStyle>
          <a:p>
            <a:r>
              <a:rPr lang="fr-FR" dirty="0"/>
              <a:t>MODIFIEZ LE STYLE DU TITRE</a:t>
            </a:r>
          </a:p>
        </p:txBody>
      </p:sp>
      <p:sp>
        <p:nvSpPr>
          <p:cNvPr id="3" name="Sous-titre 2"/>
          <p:cNvSpPr>
            <a:spLocks noGrp="1"/>
          </p:cNvSpPr>
          <p:nvPr userDrawn="1">
            <p:ph type="subTitle" idx="1"/>
          </p:nvPr>
        </p:nvSpPr>
        <p:spPr>
          <a:xfrm>
            <a:off x="1524000" y="1850774"/>
            <a:ext cx="9144000" cy="515451"/>
          </a:xfrm>
        </p:spPr>
        <p:txBody>
          <a:bodyPr>
            <a:normAutofit/>
          </a:bodyPr>
          <a:lstStyle>
            <a:lvl1pPr marL="0" indent="0" algn="ctr">
              <a:buNone/>
              <a:defRPr sz="2400">
                <a:solidFill>
                  <a:srgbClr val="FFC000"/>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p:cNvSpPr>
            <a:spLocks noGrp="1"/>
          </p:cNvSpPr>
          <p:nvPr userDrawn="1">
            <p:ph type="dt" sz="half" idx="10"/>
          </p:nvPr>
        </p:nvSpPr>
        <p:spPr>
          <a:xfrm>
            <a:off x="2602453" y="6119681"/>
            <a:ext cx="2743200" cy="365125"/>
          </a:xfrm>
        </p:spPr>
        <p:txBody>
          <a:bodyPr/>
          <a:lstStyle>
            <a:lvl1pPr algn="ctr">
              <a:defRPr>
                <a:solidFill>
                  <a:schemeClr val="bg1"/>
                </a:solidFill>
                <a:latin typeface="Century Gothic" panose="020B0502020202020204" pitchFamily="34" charset="0"/>
              </a:defRPr>
            </a:lvl1pPr>
          </a:lstStyle>
          <a:p>
            <a:fld id="{5EBA84CA-59AF-40DA-9406-BE594BED151A}" type="datetime1">
              <a:rPr lang="fr-FR" smtClean="0"/>
              <a:t>23/06/2023</a:t>
            </a:fld>
            <a:endParaRPr lang="fr-FR" dirty="0"/>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87" y="5739017"/>
            <a:ext cx="1041029" cy="1041029"/>
          </a:xfrm>
          <a:prstGeom prst="rect">
            <a:avLst/>
          </a:prstGeom>
        </p:spPr>
      </p:pic>
      <p:pic>
        <p:nvPicPr>
          <p:cNvPr id="5" name="Imag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03137" y="6092619"/>
            <a:ext cx="1806632" cy="684195"/>
          </a:xfrm>
          <a:prstGeom prst="rect">
            <a:avLst/>
          </a:prstGeom>
        </p:spPr>
      </p:pic>
    </p:spTree>
    <p:extLst>
      <p:ext uri="{BB962C8B-B14F-4D97-AF65-F5344CB8AC3E}">
        <p14:creationId xmlns:p14="http://schemas.microsoft.com/office/powerpoint/2010/main" val="4046274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807B214-8633-4EBE-917C-3E80D8BDD933}" type="datetime1">
              <a:rPr lang="fr-FR" smtClean="0"/>
              <a:t>23/06/2023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48950C2-0196-4495-97B4-9C307AAC403A}" type="slidenum">
              <a:rPr lang="fr-FR" smtClean="0"/>
              <a:t>‹N°›</a:t>
            </a:fld>
            <a:endParaRPr lang="fr-FR"/>
          </a:p>
        </p:txBody>
      </p:sp>
    </p:spTree>
    <p:extLst>
      <p:ext uri="{BB962C8B-B14F-4D97-AF65-F5344CB8AC3E}">
        <p14:creationId xmlns:p14="http://schemas.microsoft.com/office/powerpoint/2010/main" val="2210651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A1561BA-1149-445A-8180-1330A33B9ECB}" type="datetime1">
              <a:rPr lang="fr-FR" smtClean="0"/>
              <a:t>23/06/2023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48950C2-0196-4495-97B4-9C307AAC403A}" type="slidenum">
              <a:rPr lang="fr-FR" smtClean="0"/>
              <a:t>‹N°›</a:t>
            </a:fld>
            <a:endParaRPr lang="fr-FR"/>
          </a:p>
        </p:txBody>
      </p:sp>
    </p:spTree>
    <p:extLst>
      <p:ext uri="{BB962C8B-B14F-4D97-AF65-F5344CB8AC3E}">
        <p14:creationId xmlns:p14="http://schemas.microsoft.com/office/powerpoint/2010/main" val="1227585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10" name="Rectangle 9"/>
          <p:cNvSpPr/>
          <p:nvPr userDrawn="1"/>
        </p:nvSpPr>
        <p:spPr>
          <a:xfrm>
            <a:off x="0" y="-1"/>
            <a:ext cx="828000" cy="6866603"/>
          </a:xfrm>
          <a:prstGeom prst="rect">
            <a:avLst/>
          </a:prstGeom>
          <a:solidFill>
            <a:srgbClr val="FF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userDrawn="1"/>
        </p:nvSpPr>
        <p:spPr>
          <a:xfrm>
            <a:off x="0" y="-4302"/>
            <a:ext cx="12192000" cy="828000"/>
          </a:xfrm>
          <a:prstGeom prst="rect">
            <a:avLst/>
          </a:prstGeom>
          <a:solidFill>
            <a:srgbClr val="2B4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a:off x="0" y="6038602"/>
            <a:ext cx="12192000" cy="828000"/>
          </a:xfrm>
          <a:prstGeom prst="rect">
            <a:avLst/>
          </a:prstGeom>
          <a:solidFill>
            <a:srgbClr val="2B4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838200" y="-1"/>
            <a:ext cx="10515600" cy="828000"/>
          </a:xfrm>
        </p:spPr>
        <p:txBody>
          <a:bodyPr>
            <a:normAutofit/>
          </a:bodyPr>
          <a:lstStyle>
            <a:lvl1pPr>
              <a:defRPr sz="3600" b="1">
                <a:solidFill>
                  <a:srgbClr val="FFBE00"/>
                </a:solidFill>
                <a:latin typeface="Century Gothic" panose="020B0502020202020204" pitchFamily="34" charset="0"/>
              </a:defRPr>
            </a:lvl1pPr>
          </a:lstStyle>
          <a:p>
            <a:r>
              <a:rPr lang="fr-FR" dirty="0"/>
              <a:t>MODIFIEZ LE STYLE DU TITRE</a:t>
            </a:r>
          </a:p>
        </p:txBody>
      </p:sp>
      <p:sp>
        <p:nvSpPr>
          <p:cNvPr id="3" name="Espace réservé du contenu 2"/>
          <p:cNvSpPr>
            <a:spLocks noGrp="1"/>
          </p:cNvSpPr>
          <p:nvPr>
            <p:ph idx="1"/>
          </p:nvPr>
        </p:nvSpPr>
        <p:spPr>
          <a:xfrm>
            <a:off x="933203" y="947491"/>
            <a:ext cx="11120252" cy="494598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1080000" y="6270039"/>
            <a:ext cx="2743200" cy="365125"/>
          </a:xfrm>
        </p:spPr>
        <p:txBody>
          <a:bodyPr/>
          <a:lstStyle>
            <a:lvl1pPr algn="ctr">
              <a:defRPr>
                <a:solidFill>
                  <a:schemeClr val="bg1"/>
                </a:solidFill>
                <a:latin typeface="Century Gothic" panose="020B0502020202020204" pitchFamily="34" charset="0"/>
              </a:defRPr>
            </a:lvl1pPr>
          </a:lstStyle>
          <a:p>
            <a:fld id="{16CAFA99-ACDD-412A-8986-C89B58696E82}" type="datetime1">
              <a:rPr lang="fr-FR" smtClean="0"/>
              <a:t>23/06/2023</a:t>
            </a:fld>
            <a:endParaRPr lang="fr-FR" dirty="0"/>
          </a:p>
        </p:txBody>
      </p:sp>
      <p:sp>
        <p:nvSpPr>
          <p:cNvPr id="5" name="Espace réservé du pied de page 4"/>
          <p:cNvSpPr>
            <a:spLocks noGrp="1"/>
          </p:cNvSpPr>
          <p:nvPr>
            <p:ph type="ftr" sz="quarter" idx="11"/>
          </p:nvPr>
        </p:nvSpPr>
        <p:spPr>
          <a:xfrm>
            <a:off x="4444200" y="6270038"/>
            <a:ext cx="4114800" cy="365125"/>
          </a:xfrm>
        </p:spPr>
        <p:txBody>
          <a:bodyPr/>
          <a:lstStyle>
            <a:lvl1pPr>
              <a:defRPr>
                <a:solidFill>
                  <a:schemeClr val="bg1"/>
                </a:solidFill>
                <a:latin typeface="Century Gothic" panose="020B0502020202020204" pitchFamily="34" charset="0"/>
              </a:defRPr>
            </a:lvl1pPr>
          </a:lstStyle>
          <a:p>
            <a:endParaRPr lang="fr-FR" dirty="0"/>
          </a:p>
        </p:txBody>
      </p:sp>
      <p:sp>
        <p:nvSpPr>
          <p:cNvPr id="6" name="Espace réservé du numéro de diapositive 5"/>
          <p:cNvSpPr>
            <a:spLocks noGrp="1"/>
          </p:cNvSpPr>
          <p:nvPr>
            <p:ph type="sldNum" sz="quarter" idx="12"/>
          </p:nvPr>
        </p:nvSpPr>
        <p:spPr>
          <a:xfrm>
            <a:off x="9180000" y="6271200"/>
            <a:ext cx="2743200" cy="365125"/>
          </a:xfrm>
        </p:spPr>
        <p:txBody>
          <a:bodyPr/>
          <a:lstStyle>
            <a:lvl1pPr>
              <a:defRPr>
                <a:solidFill>
                  <a:schemeClr val="bg1"/>
                </a:solidFill>
                <a:latin typeface="Century Gothic" panose="020B0502020202020204" pitchFamily="34" charset="0"/>
              </a:defRPr>
            </a:lvl1pPr>
          </a:lstStyle>
          <a:p>
            <a:fld id="{148950C2-0196-4495-97B4-9C307AAC403A}" type="slidenum">
              <a:rPr lang="fr-FR" smtClean="0"/>
              <a:pPr/>
              <a:t>‹N°›</a:t>
            </a:fld>
            <a:endParaRPr lang="fr-FR" dirty="0"/>
          </a:p>
        </p:txBody>
      </p:sp>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9406"/>
            <a:ext cx="808594" cy="808594"/>
          </a:xfrm>
          <a:prstGeom prst="rect">
            <a:avLst/>
          </a:prstGeom>
        </p:spPr>
      </p:pic>
      <p:sp>
        <p:nvSpPr>
          <p:cNvPr id="12" name="Triangle rectangle 11"/>
          <p:cNvSpPr/>
          <p:nvPr userDrawn="1"/>
        </p:nvSpPr>
        <p:spPr>
          <a:xfrm rot="10800000" flipH="1">
            <a:off x="0" y="816124"/>
            <a:ext cx="828000" cy="828000"/>
          </a:xfrm>
          <a:prstGeom prst="rtTriangle">
            <a:avLst/>
          </a:prstGeom>
          <a:solidFill>
            <a:srgbClr val="2B4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65817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7762546B-1775-4EF9-8411-0E6649D0A850}" type="datetime1">
              <a:rPr lang="fr-FR" smtClean="0"/>
              <a:t>23/06/2023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48950C2-0196-4495-97B4-9C307AAC403A}" type="slidenum">
              <a:rPr lang="fr-FR" smtClean="0"/>
              <a:t>‹N°›</a:t>
            </a:fld>
            <a:endParaRPr lang="fr-FR"/>
          </a:p>
        </p:txBody>
      </p:sp>
    </p:spTree>
    <p:extLst>
      <p:ext uri="{BB962C8B-B14F-4D97-AF65-F5344CB8AC3E}">
        <p14:creationId xmlns:p14="http://schemas.microsoft.com/office/powerpoint/2010/main" val="125543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0" name="Rectangle 9"/>
          <p:cNvSpPr/>
          <p:nvPr userDrawn="1"/>
        </p:nvSpPr>
        <p:spPr>
          <a:xfrm>
            <a:off x="0" y="-1"/>
            <a:ext cx="828000" cy="6866603"/>
          </a:xfrm>
          <a:prstGeom prst="rect">
            <a:avLst/>
          </a:prstGeom>
          <a:solidFill>
            <a:srgbClr val="FF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userDrawn="1"/>
        </p:nvSpPr>
        <p:spPr>
          <a:xfrm>
            <a:off x="0" y="-4302"/>
            <a:ext cx="12192000" cy="828000"/>
          </a:xfrm>
          <a:prstGeom prst="rect">
            <a:avLst/>
          </a:prstGeom>
          <a:solidFill>
            <a:srgbClr val="2B4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a:off x="0" y="6030000"/>
            <a:ext cx="12192000" cy="828000"/>
          </a:xfrm>
          <a:prstGeom prst="rect">
            <a:avLst/>
          </a:prstGeom>
          <a:solidFill>
            <a:srgbClr val="2B4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838200" y="0"/>
            <a:ext cx="10515600" cy="835574"/>
          </a:xfrm>
        </p:spPr>
        <p:txBody>
          <a:bodyPr>
            <a:normAutofit/>
          </a:bodyPr>
          <a:lstStyle>
            <a:lvl1pPr>
              <a:defRPr sz="3600" b="1">
                <a:solidFill>
                  <a:srgbClr val="FFBE00"/>
                </a:solidFill>
                <a:latin typeface="Century Gothic" panose="020B0502020202020204" pitchFamily="34" charset="0"/>
              </a:defRPr>
            </a:lvl1pPr>
          </a:lstStyle>
          <a:p>
            <a:r>
              <a:rPr lang="fr-FR" dirty="0"/>
              <a:t>MODIFIEZ LE STYLE DU TITRE</a:t>
            </a:r>
          </a:p>
        </p:txBody>
      </p:sp>
      <p:sp>
        <p:nvSpPr>
          <p:cNvPr id="3" name="Espace réservé du contenu 2"/>
          <p:cNvSpPr>
            <a:spLocks noGrp="1"/>
          </p:cNvSpPr>
          <p:nvPr>
            <p:ph sz="half" idx="1"/>
          </p:nvPr>
        </p:nvSpPr>
        <p:spPr>
          <a:xfrm>
            <a:off x="927265" y="1014960"/>
            <a:ext cx="5390408" cy="487851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531429" y="1014959"/>
            <a:ext cx="5439888" cy="4878516"/>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1080000" y="6271200"/>
            <a:ext cx="2743200" cy="365125"/>
          </a:xfrm>
        </p:spPr>
        <p:txBody>
          <a:bodyPr/>
          <a:lstStyle>
            <a:lvl1pPr algn="ctr">
              <a:defRPr>
                <a:solidFill>
                  <a:schemeClr val="bg1"/>
                </a:solidFill>
                <a:latin typeface="Century Gothic" panose="020B0502020202020204" pitchFamily="34" charset="0"/>
              </a:defRPr>
            </a:lvl1pPr>
          </a:lstStyle>
          <a:p>
            <a:fld id="{904D17D6-A796-4801-9C58-0E1BC797CEA2}" type="datetime1">
              <a:rPr lang="fr-FR" smtClean="0"/>
              <a:t>23/06/2023</a:t>
            </a:fld>
            <a:endParaRPr lang="fr-FR" dirty="0"/>
          </a:p>
        </p:txBody>
      </p:sp>
      <p:sp>
        <p:nvSpPr>
          <p:cNvPr id="6" name="Espace réservé du pied de page 5"/>
          <p:cNvSpPr>
            <a:spLocks noGrp="1"/>
          </p:cNvSpPr>
          <p:nvPr>
            <p:ph type="ftr" sz="quarter" idx="11"/>
          </p:nvPr>
        </p:nvSpPr>
        <p:spPr>
          <a:xfrm>
            <a:off x="4444200" y="6271200"/>
            <a:ext cx="4114800" cy="365125"/>
          </a:xfrm>
        </p:spPr>
        <p:txBody>
          <a:bodyPr/>
          <a:lstStyle>
            <a:lvl1pPr>
              <a:defRPr>
                <a:solidFill>
                  <a:schemeClr val="bg1"/>
                </a:solidFill>
                <a:latin typeface="Century Gothic" panose="020B0502020202020204" pitchFamily="34" charset="0"/>
              </a:defRPr>
            </a:lvl1pPr>
          </a:lstStyle>
          <a:p>
            <a:endParaRPr lang="fr-FR" dirty="0"/>
          </a:p>
        </p:txBody>
      </p:sp>
      <p:sp>
        <p:nvSpPr>
          <p:cNvPr id="7" name="Espace réservé du numéro de diapositive 6"/>
          <p:cNvSpPr>
            <a:spLocks noGrp="1"/>
          </p:cNvSpPr>
          <p:nvPr>
            <p:ph type="sldNum" sz="quarter" idx="12"/>
          </p:nvPr>
        </p:nvSpPr>
        <p:spPr>
          <a:xfrm>
            <a:off x="9180000" y="6271200"/>
            <a:ext cx="2743200" cy="365125"/>
          </a:xfrm>
        </p:spPr>
        <p:txBody>
          <a:bodyPr/>
          <a:lstStyle>
            <a:lvl1pPr>
              <a:defRPr>
                <a:solidFill>
                  <a:schemeClr val="bg1"/>
                </a:solidFill>
                <a:latin typeface="Century Gothic" panose="020B0502020202020204" pitchFamily="34" charset="0"/>
              </a:defRPr>
            </a:lvl1pPr>
          </a:lstStyle>
          <a:p>
            <a:fld id="{148950C2-0196-4495-97B4-9C307AAC403A}" type="slidenum">
              <a:rPr lang="fr-FR" smtClean="0"/>
              <a:pPr/>
              <a:t>‹N°›</a:t>
            </a:fld>
            <a:endParaRPr lang="fr-FR"/>
          </a:p>
        </p:txBody>
      </p:sp>
      <p:sp>
        <p:nvSpPr>
          <p:cNvPr id="11" name="Triangle rectangle 10"/>
          <p:cNvSpPr/>
          <p:nvPr userDrawn="1"/>
        </p:nvSpPr>
        <p:spPr>
          <a:xfrm rot="10800000" flipH="1">
            <a:off x="0" y="804249"/>
            <a:ext cx="828000" cy="828000"/>
          </a:xfrm>
          <a:prstGeom prst="rtTriangle">
            <a:avLst/>
          </a:prstGeom>
          <a:solidFill>
            <a:srgbClr val="2B4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9406"/>
            <a:ext cx="808594" cy="808594"/>
          </a:xfrm>
          <a:prstGeom prst="rect">
            <a:avLst/>
          </a:prstGeom>
        </p:spPr>
      </p:pic>
    </p:spTree>
    <p:extLst>
      <p:ext uri="{BB962C8B-B14F-4D97-AF65-F5344CB8AC3E}">
        <p14:creationId xmlns:p14="http://schemas.microsoft.com/office/powerpoint/2010/main" val="303507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Rectangle 9"/>
          <p:cNvSpPr/>
          <p:nvPr userDrawn="1"/>
        </p:nvSpPr>
        <p:spPr>
          <a:xfrm>
            <a:off x="0" y="-1"/>
            <a:ext cx="828000" cy="6866603"/>
          </a:xfrm>
          <a:prstGeom prst="rect">
            <a:avLst/>
          </a:prstGeom>
          <a:solidFill>
            <a:srgbClr val="FF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userDrawn="1"/>
        </p:nvSpPr>
        <p:spPr>
          <a:xfrm>
            <a:off x="0" y="-4302"/>
            <a:ext cx="12192000" cy="828000"/>
          </a:xfrm>
          <a:prstGeom prst="rect">
            <a:avLst/>
          </a:prstGeom>
          <a:solidFill>
            <a:srgbClr val="2B4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6038602"/>
            <a:ext cx="12192000" cy="828000"/>
          </a:xfrm>
          <a:prstGeom prst="rect">
            <a:avLst/>
          </a:prstGeom>
          <a:solidFill>
            <a:srgbClr val="2B4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9406"/>
            <a:ext cx="808594" cy="808594"/>
          </a:xfrm>
          <a:prstGeom prst="rect">
            <a:avLst/>
          </a:prstGeom>
        </p:spPr>
      </p:pic>
      <p:sp>
        <p:nvSpPr>
          <p:cNvPr id="14" name="Triangle rectangle 13"/>
          <p:cNvSpPr/>
          <p:nvPr userDrawn="1"/>
        </p:nvSpPr>
        <p:spPr>
          <a:xfrm rot="10800000" flipH="1">
            <a:off x="0" y="816124"/>
            <a:ext cx="828000" cy="828000"/>
          </a:xfrm>
          <a:prstGeom prst="rtTriangle">
            <a:avLst/>
          </a:prstGeom>
          <a:solidFill>
            <a:srgbClr val="2B4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838200" y="1"/>
            <a:ext cx="11155878" cy="816124"/>
          </a:xfrm>
        </p:spPr>
        <p:txBody>
          <a:bodyPr>
            <a:normAutofit/>
          </a:bodyPr>
          <a:lstStyle>
            <a:lvl1pPr>
              <a:defRPr sz="3600" b="1">
                <a:solidFill>
                  <a:srgbClr val="FFBE00"/>
                </a:solidFill>
                <a:latin typeface="Century Gothic" panose="020B0502020202020204" pitchFamily="34" charset="0"/>
              </a:defRPr>
            </a:lvl1pPr>
          </a:lstStyle>
          <a:p>
            <a:r>
              <a:rPr lang="fr-FR" dirty="0"/>
              <a:t>MODIFIEZ LE STYLE DU TITRE</a:t>
            </a:r>
          </a:p>
        </p:txBody>
      </p:sp>
      <p:sp>
        <p:nvSpPr>
          <p:cNvPr id="3" name="Espace réservé du texte 2"/>
          <p:cNvSpPr>
            <a:spLocks noGrp="1"/>
          </p:cNvSpPr>
          <p:nvPr>
            <p:ph type="body" idx="1"/>
          </p:nvPr>
        </p:nvSpPr>
        <p:spPr>
          <a:xfrm>
            <a:off x="1011755" y="959272"/>
            <a:ext cx="5396467" cy="823912"/>
          </a:xfrm>
        </p:spPr>
        <p:txBody>
          <a:bodyPr anchor="ctr" anchorCtr="0"/>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p:nvPr>
        </p:nvSpPr>
        <p:spPr>
          <a:xfrm>
            <a:off x="1011755" y="1783183"/>
            <a:ext cx="5396467" cy="411029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626431" y="959272"/>
            <a:ext cx="5367647" cy="823912"/>
          </a:xfrm>
        </p:spPr>
        <p:txBody>
          <a:bodyPr anchor="ctr" anchorCtr="0"/>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626431" y="1783184"/>
            <a:ext cx="5367647" cy="411029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1080000" y="6271200"/>
            <a:ext cx="2743200" cy="365125"/>
          </a:xfrm>
        </p:spPr>
        <p:txBody>
          <a:bodyPr/>
          <a:lstStyle>
            <a:lvl1pPr>
              <a:defRPr>
                <a:solidFill>
                  <a:schemeClr val="bg1"/>
                </a:solidFill>
                <a:latin typeface="Century Gothic" panose="020B0502020202020204" pitchFamily="34" charset="0"/>
              </a:defRPr>
            </a:lvl1pPr>
          </a:lstStyle>
          <a:p>
            <a:fld id="{59C9411B-4EAE-4BED-AFF5-AC9617D01BA4}" type="datetime1">
              <a:rPr lang="fr-FR" smtClean="0"/>
              <a:t>23/06/2023</a:t>
            </a:fld>
            <a:endParaRPr lang="fr-FR"/>
          </a:p>
        </p:txBody>
      </p:sp>
      <p:sp>
        <p:nvSpPr>
          <p:cNvPr id="8" name="Espace réservé du pied de page 7"/>
          <p:cNvSpPr>
            <a:spLocks noGrp="1"/>
          </p:cNvSpPr>
          <p:nvPr>
            <p:ph type="ftr" sz="quarter" idx="11"/>
          </p:nvPr>
        </p:nvSpPr>
        <p:spPr>
          <a:xfrm>
            <a:off x="4444200" y="6269219"/>
            <a:ext cx="4114800" cy="365125"/>
          </a:xfrm>
        </p:spPr>
        <p:txBody>
          <a:bodyPr/>
          <a:lstStyle>
            <a:lvl1pPr>
              <a:defRPr>
                <a:solidFill>
                  <a:schemeClr val="bg1"/>
                </a:solidFill>
                <a:latin typeface="Century Gothic" panose="020B0502020202020204" pitchFamily="34" charset="0"/>
              </a:defRPr>
            </a:lvl1pPr>
          </a:lstStyle>
          <a:p>
            <a:endParaRPr lang="fr-FR" dirty="0"/>
          </a:p>
        </p:txBody>
      </p:sp>
      <p:sp>
        <p:nvSpPr>
          <p:cNvPr id="9" name="Espace réservé du numéro de diapositive 8"/>
          <p:cNvSpPr>
            <a:spLocks noGrp="1"/>
          </p:cNvSpPr>
          <p:nvPr>
            <p:ph type="sldNum" sz="quarter" idx="12"/>
          </p:nvPr>
        </p:nvSpPr>
        <p:spPr>
          <a:xfrm>
            <a:off x="9180000" y="6271200"/>
            <a:ext cx="2743200" cy="365125"/>
          </a:xfrm>
        </p:spPr>
        <p:txBody>
          <a:bodyPr/>
          <a:lstStyle>
            <a:lvl1pPr>
              <a:defRPr>
                <a:solidFill>
                  <a:schemeClr val="bg1"/>
                </a:solidFill>
                <a:latin typeface="Century Gothic" panose="020B0502020202020204" pitchFamily="34" charset="0"/>
              </a:defRPr>
            </a:lvl1pPr>
          </a:lstStyle>
          <a:p>
            <a:fld id="{148950C2-0196-4495-97B4-9C307AAC403A}" type="slidenum">
              <a:rPr lang="fr-FR" smtClean="0"/>
              <a:pPr/>
              <a:t>‹N°›</a:t>
            </a:fld>
            <a:endParaRPr lang="fr-FR"/>
          </a:p>
        </p:txBody>
      </p:sp>
    </p:spTree>
    <p:extLst>
      <p:ext uri="{BB962C8B-B14F-4D97-AF65-F5344CB8AC3E}">
        <p14:creationId xmlns:p14="http://schemas.microsoft.com/office/powerpoint/2010/main" val="3799819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FFC4187-6C49-4704-8CE2-52F84AF8BA78}" type="datetime1">
              <a:rPr lang="fr-FR" smtClean="0"/>
              <a:t>23/06/2023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48950C2-0196-4495-97B4-9C307AAC403A}" type="slidenum">
              <a:rPr lang="fr-FR" smtClean="0"/>
              <a:t>‹N°›</a:t>
            </a:fld>
            <a:endParaRPr lang="fr-FR"/>
          </a:p>
        </p:txBody>
      </p:sp>
    </p:spTree>
    <p:extLst>
      <p:ext uri="{BB962C8B-B14F-4D97-AF65-F5344CB8AC3E}">
        <p14:creationId xmlns:p14="http://schemas.microsoft.com/office/powerpoint/2010/main" val="4152812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userDrawn="1"/>
        </p:nvSpPr>
        <p:spPr>
          <a:xfrm>
            <a:off x="0" y="-1"/>
            <a:ext cx="828000" cy="6866603"/>
          </a:xfrm>
          <a:prstGeom prst="rect">
            <a:avLst/>
          </a:prstGeom>
          <a:solidFill>
            <a:srgbClr val="FF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userDrawn="1"/>
        </p:nvSpPr>
        <p:spPr>
          <a:xfrm>
            <a:off x="0" y="-4302"/>
            <a:ext cx="12192000" cy="828000"/>
          </a:xfrm>
          <a:prstGeom prst="rect">
            <a:avLst/>
          </a:prstGeom>
          <a:solidFill>
            <a:srgbClr val="2B4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userDrawn="1"/>
        </p:nvSpPr>
        <p:spPr>
          <a:xfrm>
            <a:off x="0" y="6038602"/>
            <a:ext cx="12192000" cy="828000"/>
          </a:xfrm>
          <a:prstGeom prst="rect">
            <a:avLst/>
          </a:prstGeom>
          <a:solidFill>
            <a:srgbClr val="2B4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9406"/>
            <a:ext cx="808594" cy="808594"/>
          </a:xfrm>
          <a:prstGeom prst="rect">
            <a:avLst/>
          </a:prstGeom>
        </p:spPr>
      </p:pic>
      <p:sp>
        <p:nvSpPr>
          <p:cNvPr id="9" name="Triangle rectangle 8"/>
          <p:cNvSpPr/>
          <p:nvPr userDrawn="1"/>
        </p:nvSpPr>
        <p:spPr>
          <a:xfrm rot="10800000" flipH="1">
            <a:off x="0" y="816124"/>
            <a:ext cx="828000" cy="828000"/>
          </a:xfrm>
          <a:prstGeom prst="rtTriangle">
            <a:avLst/>
          </a:prstGeom>
          <a:solidFill>
            <a:srgbClr val="2B4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e la date 1"/>
          <p:cNvSpPr>
            <a:spLocks noGrp="1"/>
          </p:cNvSpPr>
          <p:nvPr>
            <p:ph type="dt" sz="half" idx="10"/>
          </p:nvPr>
        </p:nvSpPr>
        <p:spPr>
          <a:xfrm>
            <a:off x="1080000" y="6271200"/>
            <a:ext cx="2743200" cy="365125"/>
          </a:xfrm>
        </p:spPr>
        <p:txBody>
          <a:bodyPr/>
          <a:lstStyle>
            <a:lvl1pPr algn="ctr">
              <a:defRPr>
                <a:solidFill>
                  <a:schemeClr val="bg1"/>
                </a:solidFill>
                <a:latin typeface="Century Gothic" panose="020B0502020202020204" pitchFamily="34" charset="0"/>
              </a:defRPr>
            </a:lvl1pPr>
          </a:lstStyle>
          <a:p>
            <a:fld id="{C844A14A-B2DD-4BC7-9D54-725A7F103735}" type="datetime1">
              <a:rPr lang="fr-FR" smtClean="0"/>
              <a:t>23/06/2023</a:t>
            </a:fld>
            <a:endParaRPr lang="fr-FR" dirty="0"/>
          </a:p>
        </p:txBody>
      </p:sp>
      <p:sp>
        <p:nvSpPr>
          <p:cNvPr id="3" name="Espace réservé du pied de page 2"/>
          <p:cNvSpPr>
            <a:spLocks noGrp="1"/>
          </p:cNvSpPr>
          <p:nvPr>
            <p:ph type="ftr" sz="quarter" idx="11"/>
          </p:nvPr>
        </p:nvSpPr>
        <p:spPr>
          <a:xfrm>
            <a:off x="4444200" y="6271200"/>
            <a:ext cx="4114800" cy="365125"/>
          </a:xfrm>
        </p:spPr>
        <p:txBody>
          <a:bodyPr/>
          <a:lstStyle>
            <a:lvl1pPr>
              <a:defRPr>
                <a:solidFill>
                  <a:schemeClr val="bg1"/>
                </a:solidFill>
                <a:latin typeface="Century Gothic" panose="020B0502020202020204" pitchFamily="34" charset="0"/>
              </a:defRPr>
            </a:lvl1pPr>
          </a:lstStyle>
          <a:p>
            <a:endParaRPr lang="fr-FR" dirty="0"/>
          </a:p>
        </p:txBody>
      </p:sp>
      <p:sp>
        <p:nvSpPr>
          <p:cNvPr id="4" name="Espace réservé du numéro de diapositive 3"/>
          <p:cNvSpPr>
            <a:spLocks noGrp="1"/>
          </p:cNvSpPr>
          <p:nvPr>
            <p:ph type="sldNum" sz="quarter" idx="12"/>
          </p:nvPr>
        </p:nvSpPr>
        <p:spPr>
          <a:xfrm>
            <a:off x="9180000" y="6271200"/>
            <a:ext cx="2743200" cy="365125"/>
          </a:xfrm>
        </p:spPr>
        <p:txBody>
          <a:bodyPr/>
          <a:lstStyle>
            <a:lvl1pPr>
              <a:defRPr>
                <a:solidFill>
                  <a:schemeClr val="bg1"/>
                </a:solidFill>
                <a:latin typeface="Century Gothic" panose="020B0502020202020204" pitchFamily="34" charset="0"/>
              </a:defRPr>
            </a:lvl1pPr>
          </a:lstStyle>
          <a:p>
            <a:fld id="{148950C2-0196-4495-97B4-9C307AAC403A}" type="slidenum">
              <a:rPr lang="fr-FR" smtClean="0"/>
              <a:pPr/>
              <a:t>‹N°›</a:t>
            </a:fld>
            <a:endParaRPr lang="fr-FR" dirty="0"/>
          </a:p>
        </p:txBody>
      </p:sp>
    </p:spTree>
    <p:extLst>
      <p:ext uri="{BB962C8B-B14F-4D97-AF65-F5344CB8AC3E}">
        <p14:creationId xmlns:p14="http://schemas.microsoft.com/office/powerpoint/2010/main" val="3723006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989217A-2835-4233-8EC2-580DAFB50826}" type="datetime1">
              <a:rPr lang="fr-FR" smtClean="0"/>
              <a:t>23/06/2023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48950C2-0196-4495-97B4-9C307AAC403A}" type="slidenum">
              <a:rPr lang="fr-FR" smtClean="0"/>
              <a:t>‹N°›</a:t>
            </a:fld>
            <a:endParaRPr lang="fr-FR"/>
          </a:p>
        </p:txBody>
      </p:sp>
    </p:spTree>
    <p:extLst>
      <p:ext uri="{BB962C8B-B14F-4D97-AF65-F5344CB8AC3E}">
        <p14:creationId xmlns:p14="http://schemas.microsoft.com/office/powerpoint/2010/main" val="4037144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8388703-B72E-4206-80F8-A04407D04730}" type="datetime1">
              <a:rPr lang="fr-FR" smtClean="0"/>
              <a:t>23/06/2023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48950C2-0196-4495-97B4-9C307AAC403A}" type="slidenum">
              <a:rPr lang="fr-FR" smtClean="0"/>
              <a:t>‹N°›</a:t>
            </a:fld>
            <a:endParaRPr lang="fr-FR"/>
          </a:p>
        </p:txBody>
      </p:sp>
    </p:spTree>
    <p:extLst>
      <p:ext uri="{BB962C8B-B14F-4D97-AF65-F5344CB8AC3E}">
        <p14:creationId xmlns:p14="http://schemas.microsoft.com/office/powerpoint/2010/main" val="1928707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5535EC-21A4-4F34-8018-938621EF5FC5}" type="datetime1">
              <a:rPr lang="fr-FR" smtClean="0"/>
              <a:t>23/06/2023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8950C2-0196-4495-97B4-9C307AAC403A}" type="slidenum">
              <a:rPr lang="fr-FR" smtClean="0"/>
              <a:t>‹N°›</a:t>
            </a:fld>
            <a:endParaRPr lang="fr-FR"/>
          </a:p>
        </p:txBody>
      </p:sp>
    </p:spTree>
    <p:extLst>
      <p:ext uri="{BB962C8B-B14F-4D97-AF65-F5344CB8AC3E}">
        <p14:creationId xmlns:p14="http://schemas.microsoft.com/office/powerpoint/2010/main" val="3390203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unefrennes.over-blog.com/article-24894920.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hyperlink" Target="https://app.wooclap.com/home"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52457" y="474459"/>
            <a:ext cx="10087087" cy="2168157"/>
          </a:xfrm>
        </p:spPr>
        <p:txBody>
          <a:bodyPr>
            <a:normAutofit fontScale="90000"/>
          </a:bodyPr>
          <a:lstStyle/>
          <a:p>
            <a:r>
              <a:rPr lang="fr-FR" dirty="0" smtClean="0"/>
              <a:t>Performance d’un enseignant en cours… (2)</a:t>
            </a:r>
            <a:r>
              <a:rPr lang="fr-FR" dirty="0"/>
              <a:t/>
            </a:r>
            <a:br>
              <a:rPr lang="fr-FR" dirty="0"/>
            </a:br>
            <a:endParaRPr lang="fr-FR" dirty="0"/>
          </a:p>
        </p:txBody>
      </p:sp>
      <p:sp>
        <p:nvSpPr>
          <p:cNvPr id="3" name="Sous-titre 2"/>
          <p:cNvSpPr>
            <a:spLocks noGrp="1"/>
          </p:cNvSpPr>
          <p:nvPr>
            <p:ph type="subTitle" idx="1"/>
          </p:nvPr>
        </p:nvSpPr>
        <p:spPr>
          <a:xfrm>
            <a:off x="2554146" y="6342549"/>
            <a:ext cx="9144000" cy="515451"/>
          </a:xfrm>
        </p:spPr>
        <p:txBody>
          <a:bodyPr/>
          <a:lstStyle/>
          <a:p>
            <a:r>
              <a:rPr lang="fr-FR" dirty="0" smtClean="0">
                <a:solidFill>
                  <a:srgbClr val="002060"/>
                </a:solidFill>
              </a:rPr>
              <a:t>26 juin 2023</a:t>
            </a:r>
            <a:endParaRPr lang="fr-FR" dirty="0">
              <a:solidFill>
                <a:srgbClr val="002060"/>
              </a:solidFill>
            </a:endParaRPr>
          </a:p>
        </p:txBody>
      </p:sp>
      <p:pic>
        <p:nvPicPr>
          <p:cNvPr id="4" name="Image 3" descr="Une image contenant texte&#10;&#10;Description générée automatiquement">
            <a:extLst>
              <a:ext uri="{FF2B5EF4-FFF2-40B4-BE49-F238E27FC236}">
                <a16:creationId xmlns:a16="http://schemas.microsoft.com/office/drawing/2014/main" id="{F1EC985F-1734-3B47-BC51-AF87625C0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0774" y="3061915"/>
            <a:ext cx="2741061" cy="2690705"/>
          </a:xfrm>
          <a:prstGeom prst="rect">
            <a:avLst/>
          </a:prstGeom>
        </p:spPr>
      </p:pic>
      <p:sp>
        <p:nvSpPr>
          <p:cNvPr id="5" name="Sous-titre 2"/>
          <p:cNvSpPr txBox="1">
            <a:spLocks/>
          </p:cNvSpPr>
          <p:nvPr/>
        </p:nvSpPr>
        <p:spPr>
          <a:xfrm>
            <a:off x="6748040" y="5706320"/>
            <a:ext cx="6219463" cy="5154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FFC000"/>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800" dirty="0" smtClean="0">
                <a:solidFill>
                  <a:srgbClr val="002060"/>
                </a:solidFill>
              </a:rPr>
              <a:t>Francoise.Archaimbault@univ-orleans.fr</a:t>
            </a:r>
            <a:endParaRPr lang="fr-FR" sz="1800" dirty="0">
              <a:solidFill>
                <a:srgbClr val="002060"/>
              </a:solidFill>
            </a:endParaRPr>
          </a:p>
        </p:txBody>
      </p:sp>
      <p:sp>
        <p:nvSpPr>
          <p:cNvPr id="6" name="ZoneTexte 5">
            <a:extLst>
              <a:ext uri="{FF2B5EF4-FFF2-40B4-BE49-F238E27FC236}">
                <a16:creationId xmlns:a16="http://schemas.microsoft.com/office/drawing/2014/main" id="{01964839-9134-B0C0-EC52-3571526D1352}"/>
              </a:ext>
            </a:extLst>
          </p:cNvPr>
          <p:cNvSpPr txBox="1"/>
          <p:nvPr/>
        </p:nvSpPr>
        <p:spPr>
          <a:xfrm>
            <a:off x="831447" y="5706320"/>
            <a:ext cx="4579717" cy="307777"/>
          </a:xfrm>
          <a:prstGeom prst="rect">
            <a:avLst/>
          </a:prstGeom>
          <a:solidFill>
            <a:srgbClr val="FFBE00"/>
          </a:solidFill>
        </p:spPr>
        <p:txBody>
          <a:bodyPr wrap="square">
            <a:spAutoFit/>
          </a:bodyPr>
          <a:lstStyle/>
          <a:p>
            <a:r>
              <a:rPr lang="fr-FR" sz="1400" b="0" i="0" dirty="0">
                <a:solidFill>
                  <a:srgbClr val="002060"/>
                </a:solidFill>
                <a:effectLst/>
                <a:latin typeface="Open Sans" panose="020B0606030504020204" pitchFamily="34" charset="0"/>
              </a:rPr>
              <a:t>Crédits : </a:t>
            </a:r>
            <a:r>
              <a:rPr lang="fr-FR" sz="1400" b="0" i="0" u="none" strike="noStrike" dirty="0">
                <a:solidFill>
                  <a:srgbClr val="002060"/>
                </a:solidFill>
                <a:effectLst/>
                <a:latin typeface="Open Sans" panose="020B0606030504020204" pitchFamily="34" charset="0"/>
                <a:hlinkClick r:id="rId4"/>
              </a:rPr>
              <a:t>http://unefrennes.over-blog.com/article-24894920.html</a:t>
            </a:r>
            <a:endParaRPr lang="fr-FR" sz="1400" dirty="0">
              <a:solidFill>
                <a:srgbClr val="002060"/>
              </a:solidFill>
            </a:endParaRPr>
          </a:p>
        </p:txBody>
      </p:sp>
      <p:sp>
        <p:nvSpPr>
          <p:cNvPr id="7" name="Sous-titre 2"/>
          <p:cNvSpPr txBox="1">
            <a:spLocks/>
          </p:cNvSpPr>
          <p:nvPr/>
        </p:nvSpPr>
        <p:spPr>
          <a:xfrm>
            <a:off x="6342927" y="3149949"/>
            <a:ext cx="5721752" cy="128841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FFC000"/>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dirty="0" smtClean="0">
                <a:solidFill>
                  <a:srgbClr val="002060"/>
                </a:solidFill>
              </a:rPr>
              <a:t>… Ou de l’importance d’animer ses cours en amphi, en grands </a:t>
            </a:r>
            <a:r>
              <a:rPr lang="fr-FR" dirty="0" smtClean="0">
                <a:solidFill>
                  <a:srgbClr val="002060"/>
                </a:solidFill>
              </a:rPr>
              <a:t>(ou petits) </a:t>
            </a:r>
            <a:r>
              <a:rPr lang="fr-FR" dirty="0" smtClean="0">
                <a:solidFill>
                  <a:srgbClr val="002060"/>
                </a:solidFill>
              </a:rPr>
              <a:t>groupes.</a:t>
            </a:r>
            <a:endParaRPr lang="fr-FR" dirty="0">
              <a:solidFill>
                <a:srgbClr val="002060"/>
              </a:solidFill>
            </a:endParaRPr>
          </a:p>
        </p:txBody>
      </p:sp>
    </p:spTree>
    <p:extLst>
      <p:ext uri="{BB962C8B-B14F-4D97-AF65-F5344CB8AC3E}">
        <p14:creationId xmlns:p14="http://schemas.microsoft.com/office/powerpoint/2010/main" val="2263796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9343627" y="959066"/>
            <a:ext cx="2848373" cy="4563112"/>
          </a:xfrm>
          <a:prstGeom prst="rect">
            <a:avLst/>
          </a:prstGeom>
        </p:spPr>
      </p:pic>
      <p:sp>
        <p:nvSpPr>
          <p:cNvPr id="2" name="Titre 1"/>
          <p:cNvSpPr>
            <a:spLocks noGrp="1"/>
          </p:cNvSpPr>
          <p:nvPr>
            <p:ph type="title"/>
          </p:nvPr>
        </p:nvSpPr>
        <p:spPr/>
        <p:txBody>
          <a:bodyPr>
            <a:normAutofit/>
          </a:bodyPr>
          <a:lstStyle/>
          <a:p>
            <a:r>
              <a:rPr lang="fr-FR" dirty="0" smtClean="0"/>
              <a:t>Rendre ses étudiants actifs pendant le cours</a:t>
            </a:r>
            <a:endParaRPr lang="fr-FR" dirty="0"/>
          </a:p>
        </p:txBody>
      </p:sp>
      <p:sp>
        <p:nvSpPr>
          <p:cNvPr id="3" name="Espace réservé du contenu 2"/>
          <p:cNvSpPr>
            <a:spLocks noGrp="1"/>
          </p:cNvSpPr>
          <p:nvPr>
            <p:ph idx="1"/>
          </p:nvPr>
        </p:nvSpPr>
        <p:spPr>
          <a:xfrm>
            <a:off x="838200" y="959066"/>
            <a:ext cx="11245770" cy="4945984"/>
          </a:xfrm>
        </p:spPr>
        <p:txBody>
          <a:bodyPr/>
          <a:lstStyle/>
          <a:p>
            <a:pPr marL="0" indent="0">
              <a:buNone/>
            </a:pPr>
            <a:r>
              <a:rPr lang="fr-FR" sz="3600" b="1" dirty="0" smtClean="0">
                <a:solidFill>
                  <a:schemeClr val="accent1">
                    <a:lumMod val="50000"/>
                  </a:schemeClr>
                </a:solidFill>
              </a:rPr>
              <a:t>Pourquoi ?</a:t>
            </a:r>
          </a:p>
          <a:p>
            <a:pPr marL="0" indent="0">
              <a:buNone/>
            </a:pPr>
            <a:endParaRPr lang="fr-FR" sz="2000" b="1" dirty="0">
              <a:solidFill>
                <a:schemeClr val="accent1">
                  <a:lumMod val="50000"/>
                </a:schemeClr>
              </a:solidFill>
            </a:endParaRPr>
          </a:p>
          <a:p>
            <a:pPr>
              <a:buFontTx/>
              <a:buChar char="-"/>
            </a:pPr>
            <a:r>
              <a:rPr lang="fr-FR" dirty="0" smtClean="0"/>
              <a:t>L’attention </a:t>
            </a:r>
            <a:r>
              <a:rPr lang="fr-FR" dirty="0"/>
              <a:t>doit être relancée </a:t>
            </a:r>
            <a:r>
              <a:rPr lang="fr-FR" dirty="0" smtClean="0"/>
              <a:t>souvent.</a:t>
            </a:r>
          </a:p>
          <a:p>
            <a:pPr marL="1076325" lvl="1" indent="0">
              <a:buNone/>
            </a:pPr>
            <a:r>
              <a:rPr lang="fr-FR" sz="2000" dirty="0">
                <a:sym typeface="Wingdings" panose="05000000000000000000" pitchFamily="2" charset="2"/>
              </a:rPr>
              <a:t> </a:t>
            </a:r>
            <a:r>
              <a:rPr lang="fr-FR" sz="2000" dirty="0" smtClean="0">
                <a:sym typeface="Wingdings" panose="05000000000000000000" pitchFamily="2" charset="2"/>
              </a:rPr>
              <a:t>L’a</a:t>
            </a:r>
            <a:r>
              <a:rPr lang="fr-FR" sz="2000" dirty="0" smtClean="0"/>
              <a:t>ttention </a:t>
            </a:r>
            <a:r>
              <a:rPr lang="fr-FR" sz="2000" dirty="0"/>
              <a:t>des étudiants baisse au bout de 10 mn</a:t>
            </a:r>
          </a:p>
          <a:p>
            <a:pPr marL="1793875" lvl="1" indent="0">
              <a:buNone/>
            </a:pPr>
            <a:r>
              <a:rPr lang="fr-FR" sz="2000" dirty="0">
                <a:sym typeface="Wingdings" panose="05000000000000000000" pitchFamily="2" charset="2"/>
              </a:rPr>
              <a:t> </a:t>
            </a:r>
            <a:r>
              <a:rPr lang="fr-FR" sz="2000" dirty="0"/>
              <a:t>Changer si possible d’activité tous les 15 à 20 mn</a:t>
            </a:r>
          </a:p>
          <a:p>
            <a:pPr marL="0" indent="0">
              <a:buNone/>
            </a:pPr>
            <a:r>
              <a:rPr lang="fr-FR" dirty="0" smtClean="0"/>
              <a:t>- On </a:t>
            </a:r>
            <a:r>
              <a:rPr lang="fr-FR" dirty="0"/>
              <a:t>comprend </a:t>
            </a:r>
            <a:r>
              <a:rPr lang="fr-FR" dirty="0" smtClean="0"/>
              <a:t>et on mémorise mieux </a:t>
            </a:r>
            <a:r>
              <a:rPr lang="fr-FR" dirty="0"/>
              <a:t>quand on a fait </a:t>
            </a:r>
            <a:r>
              <a:rPr lang="fr-FR" dirty="0" smtClean="0"/>
              <a:t>soi-même.</a:t>
            </a:r>
          </a:p>
          <a:p>
            <a:pPr marL="0" indent="0">
              <a:buNone/>
            </a:pPr>
            <a:r>
              <a:rPr lang="fr-FR" dirty="0" smtClean="0"/>
              <a:t>- Les étudiants sont plus motivés.</a:t>
            </a:r>
          </a:p>
          <a:p>
            <a:pPr marL="0" indent="0">
              <a:buNone/>
            </a:pPr>
            <a:r>
              <a:rPr lang="fr-FR" dirty="0" smtClean="0"/>
              <a:t>- Cela permet de recevoir </a:t>
            </a:r>
            <a:r>
              <a:rPr lang="fr-FR" dirty="0"/>
              <a:t>et donner du feed-back.</a:t>
            </a:r>
          </a:p>
          <a:p>
            <a:pPr marL="514350" indent="-514350">
              <a:buFont typeface="+mj-lt"/>
              <a:buAutoNum type="arabicParenR"/>
            </a:pPr>
            <a:endParaRPr lang="fr-FR" dirty="0"/>
          </a:p>
        </p:txBody>
      </p:sp>
      <p:sp>
        <p:nvSpPr>
          <p:cNvPr id="4" name="Espace réservé du numéro de diapositive 3"/>
          <p:cNvSpPr>
            <a:spLocks noGrp="1"/>
          </p:cNvSpPr>
          <p:nvPr>
            <p:ph type="sldNum" sz="quarter" idx="12"/>
          </p:nvPr>
        </p:nvSpPr>
        <p:spPr/>
        <p:txBody>
          <a:bodyPr/>
          <a:lstStyle/>
          <a:p>
            <a:fld id="{148950C2-0196-4495-97B4-9C307AAC403A}" type="slidenum">
              <a:rPr lang="fr-FR" smtClean="0"/>
              <a:pPr/>
              <a:t>2</a:t>
            </a:fld>
            <a:endParaRPr lang="fr-FR" dirty="0"/>
          </a:p>
        </p:txBody>
      </p:sp>
    </p:spTree>
    <p:extLst>
      <p:ext uri="{BB962C8B-B14F-4D97-AF65-F5344CB8AC3E}">
        <p14:creationId xmlns:p14="http://schemas.microsoft.com/office/powerpoint/2010/main" val="330684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l="20165" r="11698"/>
          <a:stretch/>
        </p:blipFill>
        <p:spPr>
          <a:xfrm>
            <a:off x="900000" y="1343525"/>
            <a:ext cx="2520000" cy="3698458"/>
          </a:xfrm>
          <a:prstGeom prst="rect">
            <a:avLst/>
          </a:prstGeom>
        </p:spPr>
      </p:pic>
      <p:sp>
        <p:nvSpPr>
          <p:cNvPr id="2" name="Titre 1"/>
          <p:cNvSpPr>
            <a:spLocks noGrp="1"/>
          </p:cNvSpPr>
          <p:nvPr>
            <p:ph type="title"/>
          </p:nvPr>
        </p:nvSpPr>
        <p:spPr/>
        <p:txBody>
          <a:bodyPr/>
          <a:lstStyle/>
          <a:p>
            <a:r>
              <a:rPr lang="fr-FR" dirty="0"/>
              <a:t>A chaque séance</a:t>
            </a:r>
          </a:p>
        </p:txBody>
      </p:sp>
      <p:sp>
        <p:nvSpPr>
          <p:cNvPr id="3" name="Espace réservé du contenu 2"/>
          <p:cNvSpPr>
            <a:spLocks noGrp="1"/>
          </p:cNvSpPr>
          <p:nvPr>
            <p:ph idx="1"/>
          </p:nvPr>
        </p:nvSpPr>
        <p:spPr>
          <a:xfrm>
            <a:off x="3314573" y="1812127"/>
            <a:ext cx="9089985" cy="1815084"/>
          </a:xfrm>
        </p:spPr>
        <p:txBody>
          <a:bodyPr>
            <a:normAutofit/>
          </a:bodyPr>
          <a:lstStyle/>
          <a:p>
            <a:pPr marL="457200" lvl="1" indent="0">
              <a:buNone/>
            </a:pPr>
            <a:r>
              <a:rPr lang="fr-FR" sz="2600" dirty="0" smtClean="0"/>
              <a:t>- Maintenir une </a:t>
            </a:r>
            <a:r>
              <a:rPr lang="fr-FR" sz="2600" dirty="0"/>
              <a:t>dynamique positive</a:t>
            </a:r>
          </a:p>
          <a:p>
            <a:pPr lvl="2"/>
            <a:r>
              <a:rPr lang="fr-FR" dirty="0" smtClean="0"/>
              <a:t>Bienveillance</a:t>
            </a:r>
            <a:endParaRPr lang="fr-FR" sz="1800" dirty="0"/>
          </a:p>
          <a:p>
            <a:pPr lvl="2"/>
            <a:r>
              <a:rPr lang="fr-FR" dirty="0" smtClean="0"/>
              <a:t>Humour</a:t>
            </a:r>
            <a:endParaRPr lang="fr-FR" sz="1800" dirty="0"/>
          </a:p>
          <a:p>
            <a:pPr lvl="2"/>
            <a:r>
              <a:rPr lang="fr-FR" dirty="0" smtClean="0"/>
              <a:t>Références </a:t>
            </a:r>
            <a:r>
              <a:rPr lang="fr-FR" dirty="0"/>
              <a:t>communes</a:t>
            </a:r>
            <a:endParaRPr lang="fr-FR" sz="1800" dirty="0"/>
          </a:p>
          <a:p>
            <a:pPr lvl="2"/>
            <a:endParaRPr lang="fr-FR" sz="1800" dirty="0"/>
          </a:p>
          <a:p>
            <a:pPr lvl="2"/>
            <a:endParaRPr lang="fr-FR" sz="1800" dirty="0"/>
          </a:p>
        </p:txBody>
      </p:sp>
      <p:sp>
        <p:nvSpPr>
          <p:cNvPr id="4" name="Espace réservé du numéro de diapositive 3"/>
          <p:cNvSpPr>
            <a:spLocks noGrp="1"/>
          </p:cNvSpPr>
          <p:nvPr>
            <p:ph type="sldNum" sz="quarter" idx="12"/>
          </p:nvPr>
        </p:nvSpPr>
        <p:spPr/>
        <p:txBody>
          <a:bodyPr/>
          <a:lstStyle/>
          <a:p>
            <a:fld id="{148950C2-0196-4495-97B4-9C307AAC403A}" type="slidenum">
              <a:rPr lang="fr-FR" smtClean="0"/>
              <a:pPr/>
              <a:t>3</a:t>
            </a:fld>
            <a:endParaRPr lang="fr-FR" dirty="0"/>
          </a:p>
        </p:txBody>
      </p:sp>
      <p:sp>
        <p:nvSpPr>
          <p:cNvPr id="5" name="Rectangle 4"/>
          <p:cNvSpPr/>
          <p:nvPr/>
        </p:nvSpPr>
        <p:spPr>
          <a:xfrm>
            <a:off x="2085473" y="4431337"/>
            <a:ext cx="10319085" cy="1031051"/>
          </a:xfrm>
          <a:prstGeom prst="rect">
            <a:avLst/>
          </a:prstGeom>
        </p:spPr>
        <p:txBody>
          <a:bodyPr wrap="square">
            <a:spAutoFit/>
          </a:bodyPr>
          <a:lstStyle/>
          <a:p>
            <a:pPr lvl="1"/>
            <a:r>
              <a:rPr lang="fr-FR" sz="2600" dirty="0">
                <a:latin typeface="Arial" panose="020B0604020202020204" pitchFamily="34" charset="0"/>
                <a:cs typeface="Arial" panose="020B0604020202020204" pitchFamily="34" charset="0"/>
              </a:rPr>
              <a:t>- Varier les activités pour remobiliser l’attention des étudiants : </a:t>
            </a:r>
          </a:p>
          <a:p>
            <a:pPr lvl="2">
              <a:spcBef>
                <a:spcPts val="1800"/>
              </a:spcBef>
            </a:pPr>
            <a:r>
              <a:rPr lang="fr-FR" sz="2000" dirty="0">
                <a:latin typeface="Arial" panose="020B0604020202020204" pitchFamily="34" charset="0"/>
                <a:cs typeface="Arial" panose="020B0604020202020204" pitchFamily="34" charset="0"/>
                <a:sym typeface="Wingdings" panose="05000000000000000000" pitchFamily="2" charset="2"/>
              </a:rPr>
              <a:t> </a:t>
            </a:r>
            <a:r>
              <a:rPr lang="fr-FR" sz="2000" dirty="0">
                <a:latin typeface="Arial" panose="020B0604020202020204" pitchFamily="34" charset="0"/>
                <a:cs typeface="Arial" panose="020B0604020202020204" pitchFamily="34" charset="0"/>
              </a:rPr>
              <a:t>susciter l’intérêt et le questionnement</a:t>
            </a:r>
          </a:p>
        </p:txBody>
      </p:sp>
    </p:spTree>
    <p:extLst>
      <p:ext uri="{BB962C8B-B14F-4D97-AF65-F5344CB8AC3E}">
        <p14:creationId xmlns:p14="http://schemas.microsoft.com/office/powerpoint/2010/main" val="177372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Varier les activités (1)</a:t>
            </a:r>
            <a:endParaRPr lang="fr-FR" dirty="0"/>
          </a:p>
        </p:txBody>
      </p:sp>
      <p:sp>
        <p:nvSpPr>
          <p:cNvPr id="3" name="Espace réservé du contenu 2"/>
          <p:cNvSpPr>
            <a:spLocks noGrp="1"/>
          </p:cNvSpPr>
          <p:nvPr>
            <p:ph idx="1"/>
          </p:nvPr>
        </p:nvSpPr>
        <p:spPr>
          <a:xfrm>
            <a:off x="983847" y="376074"/>
            <a:ext cx="11120252" cy="1500602"/>
          </a:xfrm>
        </p:spPr>
        <p:txBody>
          <a:bodyPr/>
          <a:lstStyle/>
          <a:p>
            <a:endParaRPr lang="fr-FR" dirty="0" smtClean="0"/>
          </a:p>
          <a:p>
            <a:r>
              <a:rPr lang="fr-FR" dirty="0" smtClean="0"/>
              <a:t>Varier les activités avec les outils numériques :</a:t>
            </a:r>
          </a:p>
          <a:p>
            <a:pPr marL="457200" lvl="1" indent="0">
              <a:buNone/>
            </a:pPr>
            <a:r>
              <a:rPr lang="fr-FR" sz="2200" dirty="0" smtClean="0">
                <a:sym typeface="Wingdings" panose="05000000000000000000" pitchFamily="2" charset="2"/>
              </a:rPr>
              <a:t> </a:t>
            </a:r>
            <a:r>
              <a:rPr lang="fr-FR" sz="2200" dirty="0" err="1" smtClean="0"/>
              <a:t>Socrative</a:t>
            </a:r>
            <a:r>
              <a:rPr lang="fr-FR" sz="2200" dirty="0" smtClean="0"/>
              <a:t>, </a:t>
            </a:r>
            <a:r>
              <a:rPr lang="fr-FR" sz="2200" dirty="0" err="1" smtClean="0"/>
              <a:t>Kahoot</a:t>
            </a:r>
            <a:r>
              <a:rPr lang="fr-FR" sz="2200" dirty="0" smtClean="0"/>
              <a:t>, </a:t>
            </a:r>
            <a:r>
              <a:rPr lang="fr-FR" sz="2200" dirty="0" err="1" smtClean="0"/>
              <a:t>VotAR</a:t>
            </a:r>
            <a:r>
              <a:rPr lang="fr-FR" sz="2200" dirty="0" smtClean="0"/>
              <a:t>…		</a:t>
            </a:r>
            <a:endParaRPr lang="fr-FR" dirty="0"/>
          </a:p>
        </p:txBody>
      </p:sp>
      <p:sp>
        <p:nvSpPr>
          <p:cNvPr id="4" name="Espace réservé du numéro de diapositive 3"/>
          <p:cNvSpPr>
            <a:spLocks noGrp="1"/>
          </p:cNvSpPr>
          <p:nvPr>
            <p:ph type="sldNum" sz="quarter" idx="12"/>
          </p:nvPr>
        </p:nvSpPr>
        <p:spPr/>
        <p:txBody>
          <a:bodyPr/>
          <a:lstStyle/>
          <a:p>
            <a:fld id="{148950C2-0196-4495-97B4-9C307AAC403A}" type="slidenum">
              <a:rPr lang="fr-FR" smtClean="0"/>
              <a:pPr/>
              <a:t>4</a:t>
            </a:fld>
            <a:endParaRPr lang="fr-FR" dirty="0"/>
          </a:p>
        </p:txBody>
      </p:sp>
      <p:sp>
        <p:nvSpPr>
          <p:cNvPr id="7" name="Espace réservé du contenu 2"/>
          <p:cNvSpPr txBox="1">
            <a:spLocks/>
          </p:cNvSpPr>
          <p:nvPr/>
        </p:nvSpPr>
        <p:spPr>
          <a:xfrm>
            <a:off x="802948" y="4039253"/>
            <a:ext cx="11120252" cy="24849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err="1" smtClean="0">
                <a:sym typeface="Wingdings" panose="05000000000000000000" pitchFamily="2" charset="2"/>
              </a:rPr>
              <a:t>Wooclap</a:t>
            </a:r>
            <a:r>
              <a:rPr lang="fr-FR" dirty="0" smtClean="0">
                <a:sym typeface="Wingdings" panose="05000000000000000000" pitchFamily="2" charset="2"/>
              </a:rPr>
              <a:t> ou </a:t>
            </a:r>
            <a:r>
              <a:rPr lang="fr-FR" dirty="0" err="1" smtClean="0">
                <a:sym typeface="Wingdings" panose="05000000000000000000" pitchFamily="2" charset="2"/>
              </a:rPr>
              <a:t>VotAR</a:t>
            </a:r>
            <a:r>
              <a:rPr lang="fr-FR" dirty="0" smtClean="0">
                <a:sym typeface="Wingdings" panose="05000000000000000000" pitchFamily="2" charset="2"/>
              </a:rPr>
              <a:t> pendant le cours : </a:t>
            </a:r>
          </a:p>
          <a:p>
            <a:pPr lvl="1">
              <a:buFont typeface="Wingdings" panose="05000000000000000000" pitchFamily="2" charset="2"/>
              <a:buChar char="è"/>
            </a:pPr>
            <a:r>
              <a:rPr lang="fr-FR" sz="2200" dirty="0" smtClean="0">
                <a:sym typeface="Wingdings" panose="05000000000000000000" pitchFamily="2" charset="2"/>
              </a:rPr>
              <a:t>Changer d’activité (QCM, appariement…)</a:t>
            </a:r>
          </a:p>
          <a:p>
            <a:pPr lvl="1">
              <a:buFont typeface="Wingdings" panose="05000000000000000000" pitchFamily="2" charset="2"/>
              <a:buChar char="è"/>
            </a:pPr>
            <a:r>
              <a:rPr lang="fr-FR" sz="2200" dirty="0" smtClean="0">
                <a:sym typeface="Wingdings" panose="05000000000000000000" pitchFamily="2" charset="2"/>
              </a:rPr>
              <a:t>Permet à l’enseignant de sonder l’amphi et de faire de la rétroaction si besoin</a:t>
            </a:r>
          </a:p>
          <a:p>
            <a:pPr lvl="1">
              <a:buFont typeface="Wingdings" panose="05000000000000000000" pitchFamily="2" charset="2"/>
              <a:buChar char="è"/>
            </a:pPr>
            <a:r>
              <a:rPr lang="fr-FR" sz="2200" dirty="0" smtClean="0">
                <a:sym typeface="Wingdings" panose="05000000000000000000" pitchFamily="2" charset="2"/>
              </a:rPr>
              <a:t>Permet aussi d’évaluer les connaissances des étudiants sur le sujet qui va être traité ensuite…</a:t>
            </a:r>
          </a:p>
          <a:p>
            <a:pPr lvl="1">
              <a:buFont typeface="Wingdings" panose="05000000000000000000" pitchFamily="2" charset="2"/>
              <a:buChar char="è"/>
            </a:pPr>
            <a:endParaRPr lang="fr-FR" sz="2200" dirty="0" smtClean="0">
              <a:sym typeface="Wingdings" panose="05000000000000000000" pitchFamily="2" charset="2"/>
            </a:endParaRPr>
          </a:p>
          <a:p>
            <a:pPr marL="0" indent="0">
              <a:buFont typeface="Arial" panose="020B0604020202020204" pitchFamily="34" charset="0"/>
              <a:buNone/>
            </a:pPr>
            <a:endParaRPr lang="fr-FR" dirty="0" smtClean="0"/>
          </a:p>
          <a:p>
            <a:endParaRPr lang="fr-FR"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9071" y="2027315"/>
            <a:ext cx="2951546" cy="1908693"/>
          </a:xfrm>
          <a:prstGeom prst="rect">
            <a:avLst/>
          </a:prstGeom>
        </p:spPr>
      </p:pic>
      <p:pic>
        <p:nvPicPr>
          <p:cNvPr id="10" name="Image 9"/>
          <p:cNvPicPr>
            <a:picLocks noChangeAspect="1"/>
          </p:cNvPicPr>
          <p:nvPr/>
        </p:nvPicPr>
        <p:blipFill>
          <a:blip r:embed="rId4"/>
          <a:stretch>
            <a:fillRect/>
          </a:stretch>
        </p:blipFill>
        <p:spPr>
          <a:xfrm>
            <a:off x="8719788" y="918575"/>
            <a:ext cx="3384311" cy="1548843"/>
          </a:xfrm>
          <a:prstGeom prst="rect">
            <a:avLst/>
          </a:prstGeom>
        </p:spPr>
      </p:pic>
      <p:pic>
        <p:nvPicPr>
          <p:cNvPr id="6" name="Image 5"/>
          <p:cNvPicPr>
            <a:picLocks noChangeAspect="1"/>
          </p:cNvPicPr>
          <p:nvPr/>
        </p:nvPicPr>
        <p:blipFill>
          <a:blip r:embed="rId5"/>
          <a:stretch>
            <a:fillRect/>
          </a:stretch>
        </p:blipFill>
        <p:spPr>
          <a:xfrm>
            <a:off x="7466819" y="2650333"/>
            <a:ext cx="4594747" cy="2140817"/>
          </a:xfrm>
          <a:prstGeom prst="rect">
            <a:avLst/>
          </a:prstGeom>
        </p:spPr>
      </p:pic>
      <p:sp>
        <p:nvSpPr>
          <p:cNvPr id="11" name="Espace réservé du contenu 2"/>
          <p:cNvSpPr txBox="1">
            <a:spLocks/>
          </p:cNvSpPr>
          <p:nvPr/>
        </p:nvSpPr>
        <p:spPr>
          <a:xfrm>
            <a:off x="5793674" y="843088"/>
            <a:ext cx="3735337" cy="15006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smtClean="0"/>
          </a:p>
          <a:p>
            <a:pPr marL="0" indent="0">
              <a:buNone/>
            </a:pPr>
            <a:r>
              <a:rPr lang="fr-FR" sz="2200" dirty="0" smtClean="0"/>
              <a:t>et </a:t>
            </a:r>
            <a:r>
              <a:rPr lang="fr-FR" sz="2200" dirty="0" err="1" smtClean="0"/>
              <a:t>Wooclap</a:t>
            </a:r>
            <a:r>
              <a:rPr lang="fr-FR" sz="2200" dirty="0" smtClean="0"/>
              <a:t>…</a:t>
            </a:r>
          </a:p>
          <a:p>
            <a:pPr lvl="1">
              <a:buFont typeface="Wingdings" panose="05000000000000000000" pitchFamily="2" charset="2"/>
              <a:buChar char="è"/>
            </a:pPr>
            <a:endParaRPr lang="fr-FR" dirty="0"/>
          </a:p>
        </p:txBody>
      </p:sp>
      <p:pic>
        <p:nvPicPr>
          <p:cNvPr id="12" name="Image 11"/>
          <p:cNvPicPr>
            <a:picLocks noChangeAspect="1"/>
          </p:cNvPicPr>
          <p:nvPr/>
        </p:nvPicPr>
        <p:blipFill>
          <a:blip r:embed="rId6"/>
          <a:stretch>
            <a:fillRect/>
          </a:stretch>
        </p:blipFill>
        <p:spPr>
          <a:xfrm>
            <a:off x="4545592" y="2252751"/>
            <a:ext cx="1599108" cy="1603587"/>
          </a:xfrm>
          <a:prstGeom prst="rect">
            <a:avLst/>
          </a:prstGeom>
        </p:spPr>
      </p:pic>
    </p:spTree>
    <p:extLst>
      <p:ext uri="{BB962C8B-B14F-4D97-AF65-F5344CB8AC3E}">
        <p14:creationId xmlns:p14="http://schemas.microsoft.com/office/powerpoint/2010/main" val="261079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82255" y="2637395"/>
            <a:ext cx="11281022" cy="4945984"/>
          </a:xfrm>
        </p:spPr>
        <p:txBody>
          <a:bodyPr/>
          <a:lstStyle/>
          <a:p>
            <a:r>
              <a:rPr lang="fr-FR" dirty="0" smtClean="0"/>
              <a:t>Autres outils d’animation</a:t>
            </a:r>
          </a:p>
          <a:p>
            <a:pPr lvl="1"/>
            <a:r>
              <a:rPr lang="fr-FR" dirty="0" smtClean="0"/>
              <a:t>Exercices (calculs numériques…)</a:t>
            </a:r>
          </a:p>
          <a:p>
            <a:pPr marL="914400" lvl="2" indent="0">
              <a:buNone/>
            </a:pPr>
            <a:r>
              <a:rPr lang="fr-FR" dirty="0" smtClean="0">
                <a:sym typeface="Wingdings" panose="05000000000000000000" pitchFamily="2" charset="2"/>
              </a:rPr>
              <a:t> A faire en petits/moyens groupes</a:t>
            </a:r>
            <a:endParaRPr lang="fr-FR" dirty="0" smtClean="0"/>
          </a:p>
          <a:p>
            <a:pPr marL="457200" lvl="1" indent="0">
              <a:buNone/>
            </a:pPr>
            <a:r>
              <a:rPr lang="fr-FR" dirty="0" smtClean="0">
                <a:sym typeface="Wingdings" panose="05000000000000000000" pitchFamily="2" charset="2"/>
              </a:rPr>
              <a:t>	</a:t>
            </a:r>
            <a:endParaRPr lang="fr-FR" dirty="0" smtClean="0"/>
          </a:p>
          <a:p>
            <a:pPr lvl="1"/>
            <a:r>
              <a:rPr lang="fr-FR" dirty="0" smtClean="0"/>
              <a:t>Questions ouvertes/brainstorming à traiter en sous-groupes (si étudiants pas trop nombreux) :</a:t>
            </a:r>
          </a:p>
          <a:p>
            <a:pPr marL="914400" lvl="2" indent="0">
              <a:buNone/>
            </a:pPr>
            <a:r>
              <a:rPr lang="fr-FR" dirty="0" smtClean="0">
                <a:sym typeface="Wingdings" panose="05000000000000000000" pitchFamily="2" charset="2"/>
              </a:rPr>
              <a:t></a:t>
            </a:r>
            <a:r>
              <a:rPr lang="fr-FR" dirty="0" smtClean="0"/>
              <a:t> production d’une diapo par sous groupe qui sera projetée la fois suivante (triée par l’enseignant entre les deux CM)</a:t>
            </a:r>
          </a:p>
          <a:p>
            <a:pPr marL="914400" lvl="2" indent="0">
              <a:buNone/>
            </a:pPr>
            <a:r>
              <a:rPr lang="fr-FR" dirty="0" smtClean="0">
                <a:sym typeface="Wingdings" panose="05000000000000000000" pitchFamily="2" charset="2"/>
              </a:rPr>
              <a:t> </a:t>
            </a:r>
            <a:r>
              <a:rPr lang="fr-FR" dirty="0" smtClean="0"/>
              <a:t>Principe de la classe renversée</a:t>
            </a:r>
            <a:endParaRPr lang="fr-FR" dirty="0"/>
          </a:p>
        </p:txBody>
      </p:sp>
      <p:sp>
        <p:nvSpPr>
          <p:cNvPr id="4" name="Espace réservé du numéro de diapositive 3"/>
          <p:cNvSpPr>
            <a:spLocks noGrp="1"/>
          </p:cNvSpPr>
          <p:nvPr>
            <p:ph type="sldNum" sz="quarter" idx="12"/>
          </p:nvPr>
        </p:nvSpPr>
        <p:spPr/>
        <p:txBody>
          <a:bodyPr/>
          <a:lstStyle/>
          <a:p>
            <a:fld id="{148950C2-0196-4495-97B4-9C307AAC403A}" type="slidenum">
              <a:rPr lang="fr-FR" smtClean="0"/>
              <a:pPr/>
              <a:t>5</a:t>
            </a:fld>
            <a:endParaRPr lang="fr-FR" dirty="0"/>
          </a:p>
        </p:txBody>
      </p:sp>
      <p:sp>
        <p:nvSpPr>
          <p:cNvPr id="7" name="Titre 1"/>
          <p:cNvSpPr txBox="1">
            <a:spLocks/>
          </p:cNvSpPr>
          <p:nvPr/>
        </p:nvSpPr>
        <p:spPr>
          <a:xfrm>
            <a:off x="782255" y="38468"/>
            <a:ext cx="10515600" cy="82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FFBE00"/>
                </a:solidFill>
                <a:latin typeface="Century Gothic" panose="020B0502020202020204" pitchFamily="34" charset="0"/>
                <a:ea typeface="+mj-ea"/>
                <a:cs typeface="+mj-cs"/>
              </a:defRPr>
            </a:lvl1pPr>
          </a:lstStyle>
          <a:p>
            <a:r>
              <a:rPr lang="fr-FR" dirty="0" smtClean="0"/>
              <a:t>Varier les activités (2)</a:t>
            </a:r>
            <a:endParaRPr lang="fr-FR" dirty="0"/>
          </a:p>
        </p:txBody>
      </p:sp>
      <p:sp>
        <p:nvSpPr>
          <p:cNvPr id="8" name="Espace réservé du contenu 2"/>
          <p:cNvSpPr txBox="1">
            <a:spLocks/>
          </p:cNvSpPr>
          <p:nvPr/>
        </p:nvSpPr>
        <p:spPr>
          <a:xfrm>
            <a:off x="802948" y="944639"/>
            <a:ext cx="11120252" cy="15207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err="1" smtClean="0"/>
              <a:t>Wooclap</a:t>
            </a:r>
            <a:r>
              <a:rPr lang="fr-FR" dirty="0" smtClean="0"/>
              <a:t> en début de cours : activité pour s’échauffer…</a:t>
            </a:r>
          </a:p>
          <a:p>
            <a:pPr marL="457200" lvl="1" indent="0">
              <a:buFont typeface="Arial" panose="020B0604020202020204" pitchFamily="34" charset="0"/>
              <a:buNone/>
            </a:pPr>
            <a:r>
              <a:rPr lang="fr-FR" dirty="0" smtClean="0">
                <a:sym typeface="Wingdings" panose="05000000000000000000" pitchFamily="2" charset="2"/>
              </a:rPr>
              <a:t> </a:t>
            </a:r>
            <a:r>
              <a:rPr lang="fr-FR" dirty="0" smtClean="0"/>
              <a:t>Nuage de mots</a:t>
            </a:r>
          </a:p>
          <a:p>
            <a:pPr lvl="1">
              <a:buFont typeface="Wingdings" panose="05000000000000000000" pitchFamily="2" charset="2"/>
              <a:buChar char="è"/>
            </a:pPr>
            <a:r>
              <a:rPr lang="fr-FR" dirty="0" smtClean="0">
                <a:sym typeface="Wingdings" panose="05000000000000000000" pitchFamily="2" charset="2"/>
              </a:rPr>
              <a:t> QCM pour faire du lien avec le cours précédent</a:t>
            </a:r>
          </a:p>
        </p:txBody>
      </p:sp>
      <p:pic>
        <p:nvPicPr>
          <p:cNvPr id="9" name="Image 8"/>
          <p:cNvPicPr>
            <a:picLocks noChangeAspect="1"/>
          </p:cNvPicPr>
          <p:nvPr/>
        </p:nvPicPr>
        <p:blipFill>
          <a:blip r:embed="rId2"/>
          <a:stretch>
            <a:fillRect/>
          </a:stretch>
        </p:blipFill>
        <p:spPr>
          <a:xfrm>
            <a:off x="7992381" y="2289614"/>
            <a:ext cx="4070896" cy="1842548"/>
          </a:xfrm>
          <a:prstGeom prst="rect">
            <a:avLst/>
          </a:prstGeom>
        </p:spPr>
      </p:pic>
    </p:spTree>
    <p:extLst>
      <p:ext uri="{BB962C8B-B14F-4D97-AF65-F5344CB8AC3E}">
        <p14:creationId xmlns:p14="http://schemas.microsoft.com/office/powerpoint/2010/main" val="4164809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 fin de cours</a:t>
            </a:r>
            <a:endParaRPr lang="fr-FR" dirty="0"/>
          </a:p>
        </p:txBody>
      </p:sp>
      <p:sp>
        <p:nvSpPr>
          <p:cNvPr id="3" name="Espace réservé du contenu 2"/>
          <p:cNvSpPr>
            <a:spLocks noGrp="1"/>
          </p:cNvSpPr>
          <p:nvPr>
            <p:ph idx="1"/>
          </p:nvPr>
        </p:nvSpPr>
        <p:spPr>
          <a:xfrm>
            <a:off x="838200" y="870964"/>
            <a:ext cx="11353800" cy="2353766"/>
          </a:xfrm>
        </p:spPr>
        <p:txBody>
          <a:bodyPr>
            <a:normAutofit/>
          </a:bodyPr>
          <a:lstStyle/>
          <a:p>
            <a:pPr marL="0" indent="0">
              <a:buNone/>
            </a:pPr>
            <a:r>
              <a:rPr lang="fr-FR" sz="2600" dirty="0" smtClean="0"/>
              <a:t>- </a:t>
            </a:r>
            <a:r>
              <a:rPr lang="fr-FR" sz="2600" dirty="0" err="1" smtClean="0"/>
              <a:t>Wooclap</a:t>
            </a:r>
            <a:r>
              <a:rPr lang="fr-FR" sz="2600" dirty="0" smtClean="0"/>
              <a:t> pour lister </a:t>
            </a:r>
            <a:r>
              <a:rPr lang="fr-FR" sz="2600" dirty="0"/>
              <a:t>les mots-clés de la séance via </a:t>
            </a:r>
            <a:r>
              <a:rPr lang="fr-FR" sz="2600" dirty="0" smtClean="0"/>
              <a:t>un nuage </a:t>
            </a:r>
            <a:r>
              <a:rPr lang="fr-FR" sz="2600" dirty="0"/>
              <a:t>de mots </a:t>
            </a:r>
          </a:p>
          <a:p>
            <a:pPr marL="0" indent="0">
              <a:buNone/>
            </a:pPr>
            <a:r>
              <a:rPr lang="fr-FR" sz="2600" dirty="0" smtClean="0"/>
              <a:t>- «</a:t>
            </a:r>
            <a:r>
              <a:rPr lang="fr-FR" sz="2600" dirty="0"/>
              <a:t> one minute </a:t>
            </a:r>
            <a:r>
              <a:rPr lang="fr-FR" sz="2600" dirty="0" err="1"/>
              <a:t>paper</a:t>
            </a:r>
            <a:r>
              <a:rPr lang="fr-FR" sz="2600" dirty="0"/>
              <a:t> » remis en fin de cours </a:t>
            </a:r>
            <a:r>
              <a:rPr lang="fr-FR" sz="2600" dirty="0" smtClean="0"/>
              <a:t>par les</a:t>
            </a:r>
          </a:p>
          <a:p>
            <a:pPr marL="0" indent="0">
              <a:buNone/>
            </a:pPr>
            <a:r>
              <a:rPr lang="fr-FR" sz="2600" dirty="0" smtClean="0"/>
              <a:t> étudiants (si </a:t>
            </a:r>
            <a:r>
              <a:rPr lang="fr-FR" sz="2600" dirty="0"/>
              <a:t>pas trop nombreux) pour </a:t>
            </a:r>
            <a:r>
              <a:rPr lang="fr-FR" sz="2600" dirty="0" smtClean="0"/>
              <a:t>:</a:t>
            </a:r>
          </a:p>
          <a:p>
            <a:pPr lvl="1">
              <a:lnSpc>
                <a:spcPts val="2200"/>
              </a:lnSpc>
              <a:spcBef>
                <a:spcPts val="1800"/>
              </a:spcBef>
            </a:pPr>
            <a:r>
              <a:rPr lang="fr-FR" dirty="0" smtClean="0"/>
              <a:t>Faire </a:t>
            </a:r>
            <a:r>
              <a:rPr lang="fr-FR" dirty="0"/>
              <a:t>construire </a:t>
            </a:r>
            <a:r>
              <a:rPr lang="fr-FR" dirty="0" smtClean="0"/>
              <a:t>l’évaluation par les étudiants</a:t>
            </a:r>
            <a:r>
              <a:rPr lang="fr-FR" dirty="0"/>
              <a:t>, </a:t>
            </a:r>
            <a:endParaRPr lang="fr-FR" dirty="0" smtClean="0"/>
          </a:p>
          <a:p>
            <a:pPr lvl="1">
              <a:lnSpc>
                <a:spcPts val="2200"/>
              </a:lnSpc>
            </a:pPr>
            <a:r>
              <a:rPr lang="fr-FR" dirty="0"/>
              <a:t>R</a:t>
            </a:r>
            <a:r>
              <a:rPr lang="fr-FR" dirty="0" smtClean="0"/>
              <a:t>éfléchir </a:t>
            </a:r>
            <a:r>
              <a:rPr lang="fr-FR" dirty="0"/>
              <a:t>à une question </a:t>
            </a:r>
            <a:r>
              <a:rPr lang="fr-FR" dirty="0" smtClean="0"/>
              <a:t>d’évaluation</a:t>
            </a:r>
            <a:endParaRPr lang="fr-FR" sz="2000" dirty="0"/>
          </a:p>
        </p:txBody>
      </p:sp>
      <p:sp>
        <p:nvSpPr>
          <p:cNvPr id="4" name="Espace réservé du numéro de diapositive 3"/>
          <p:cNvSpPr>
            <a:spLocks noGrp="1"/>
          </p:cNvSpPr>
          <p:nvPr>
            <p:ph type="sldNum" sz="quarter" idx="12"/>
          </p:nvPr>
        </p:nvSpPr>
        <p:spPr/>
        <p:txBody>
          <a:bodyPr/>
          <a:lstStyle/>
          <a:p>
            <a:fld id="{148950C2-0196-4495-97B4-9C307AAC403A}" type="slidenum">
              <a:rPr lang="fr-FR" smtClean="0"/>
              <a:pPr/>
              <a:t>6</a:t>
            </a:fld>
            <a:endParaRPr lang="fr-FR"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6200" y="1411795"/>
            <a:ext cx="2667000" cy="1718965"/>
          </a:xfrm>
          <a:prstGeom prst="rect">
            <a:avLst/>
          </a:prstGeom>
        </p:spPr>
      </p:pic>
      <p:pic>
        <p:nvPicPr>
          <p:cNvPr id="7" name="Image 6"/>
          <p:cNvPicPr>
            <a:picLocks noChangeAspect="1"/>
          </p:cNvPicPr>
          <p:nvPr/>
        </p:nvPicPr>
        <p:blipFill rotWithShape="1">
          <a:blip r:embed="rId4">
            <a:extLst>
              <a:ext uri="{28A0092B-C50C-407E-A947-70E740481C1C}">
                <a14:useLocalDpi xmlns:a14="http://schemas.microsoft.com/office/drawing/2010/main" val="0"/>
              </a:ext>
            </a:extLst>
          </a:blip>
          <a:srcRect l="10116" r="2427"/>
          <a:stretch/>
        </p:blipFill>
        <p:spPr>
          <a:xfrm>
            <a:off x="838200" y="3130760"/>
            <a:ext cx="3276000" cy="2821080"/>
          </a:xfrm>
          <a:prstGeom prst="rect">
            <a:avLst/>
          </a:prstGeom>
        </p:spPr>
      </p:pic>
      <p:sp>
        <p:nvSpPr>
          <p:cNvPr id="10" name="Espace réservé du contenu 2"/>
          <p:cNvSpPr txBox="1">
            <a:spLocks/>
          </p:cNvSpPr>
          <p:nvPr/>
        </p:nvSpPr>
        <p:spPr>
          <a:xfrm>
            <a:off x="3156284" y="3267695"/>
            <a:ext cx="9035716" cy="34115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r-FR" sz="2600" dirty="0" smtClean="0">
                <a:latin typeface="Arial" panose="020B0604020202020204" pitchFamily="34" charset="0"/>
                <a:cs typeface="Arial" panose="020B0604020202020204" pitchFamily="34" charset="0"/>
              </a:rPr>
              <a:t>Faire une carte mentale de synthèse de l’ensemble du cours (dernière séance)</a:t>
            </a:r>
          </a:p>
          <a:p>
            <a:pPr lvl="1">
              <a:lnSpc>
                <a:spcPts val="2200"/>
              </a:lnSpc>
              <a:spcBef>
                <a:spcPts val="1800"/>
              </a:spcBef>
            </a:pPr>
            <a:r>
              <a:rPr lang="fr-FR" dirty="0" smtClean="0"/>
              <a:t> </a:t>
            </a:r>
            <a:r>
              <a:rPr lang="fr-FR" dirty="0" smtClean="0">
                <a:latin typeface="Arial" panose="020B0604020202020204" pitchFamily="34" charset="0"/>
                <a:cs typeface="Arial" panose="020B0604020202020204" pitchFamily="34" charset="0"/>
              </a:rPr>
              <a:t>tableau + craie</a:t>
            </a:r>
          </a:p>
          <a:p>
            <a:pPr lvl="1">
              <a:lnSpc>
                <a:spcPts val="2200"/>
              </a:lnSpc>
            </a:pPr>
            <a:r>
              <a:rPr lang="fr-FR" dirty="0" smtClean="0">
                <a:latin typeface="Arial" panose="020B0604020202020204" pitchFamily="34" charset="0"/>
                <a:cs typeface="Arial" panose="020B0604020202020204" pitchFamily="34" charset="0"/>
              </a:rPr>
              <a:t> complétée (propositions des étudiants) avec un outil type </a:t>
            </a:r>
            <a:r>
              <a:rPr lang="fr-FR" dirty="0" err="1" smtClean="0">
                <a:latin typeface="Arial" panose="020B0604020202020204" pitchFamily="34" charset="0"/>
                <a:cs typeface="Arial" panose="020B0604020202020204" pitchFamily="34" charset="0"/>
              </a:rPr>
              <a:t>Xmind</a:t>
            </a:r>
            <a:r>
              <a:rPr lang="fr-FR" dirty="0" smtClean="0">
                <a:latin typeface="Arial" panose="020B0604020202020204" pitchFamily="34" charset="0"/>
                <a:cs typeface="Arial" panose="020B0604020202020204" pitchFamily="34" charset="0"/>
              </a:rPr>
              <a:t>  et projetée au fur et à mesure </a:t>
            </a:r>
          </a:p>
          <a:p>
            <a:pPr marL="625475" lvl="1" indent="0">
              <a:lnSpc>
                <a:spcPts val="2200"/>
              </a:lnSpc>
              <a:buNone/>
            </a:pPr>
            <a:r>
              <a:rPr lang="fr-FR" dirty="0" smtClean="0">
                <a:latin typeface="Arial" panose="020B0604020202020204" pitchFamily="34" charset="0"/>
                <a:cs typeface="Arial" panose="020B0604020202020204" pitchFamily="34" charset="0"/>
                <a:sym typeface="Wingdings" panose="05000000000000000000" pitchFamily="2" charset="2"/>
              </a:rPr>
              <a:t> </a:t>
            </a:r>
            <a:r>
              <a:rPr lang="fr-FR" dirty="0" smtClean="0">
                <a:solidFill>
                  <a:srgbClr val="FF0000"/>
                </a:solidFill>
                <a:latin typeface="Arial" panose="020B0604020202020204" pitchFamily="34" charset="0"/>
                <a:cs typeface="Arial" panose="020B0604020202020204" pitchFamily="34" charset="0"/>
              </a:rPr>
              <a:t>Objectifs : mobiliser les savoirs principaux ; faire le lien avec la suite ; varier les supports d’apprentissage</a:t>
            </a:r>
            <a:endParaRPr lang="fr-FR" sz="2000" dirty="0" smtClean="0">
              <a:solidFill>
                <a:srgbClr val="FF0000"/>
              </a:solidFill>
              <a:latin typeface="Arial" panose="020B0604020202020204" pitchFamily="34" charset="0"/>
              <a:cs typeface="Arial" panose="020B0604020202020204" pitchFamily="34" charset="0"/>
            </a:endParaRPr>
          </a:p>
          <a:p>
            <a:pPr>
              <a:lnSpc>
                <a:spcPts val="2200"/>
              </a:lnSpc>
            </a:pPr>
            <a:endParaRPr lang="fr-FR" sz="2400" dirty="0" smtClean="0"/>
          </a:p>
          <a:p>
            <a:pPr>
              <a:lnSpc>
                <a:spcPts val="2200"/>
              </a:lnSpc>
            </a:pPr>
            <a:endParaRPr lang="fr-FR" dirty="0"/>
          </a:p>
        </p:txBody>
      </p:sp>
    </p:spTree>
    <p:extLst>
      <p:ext uri="{BB962C8B-B14F-4D97-AF65-F5344CB8AC3E}">
        <p14:creationId xmlns:p14="http://schemas.microsoft.com/office/powerpoint/2010/main" val="237120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Après le cours</a:t>
            </a:r>
            <a:endParaRPr lang="fr-FR" dirty="0"/>
          </a:p>
        </p:txBody>
      </p:sp>
      <p:sp>
        <p:nvSpPr>
          <p:cNvPr id="3" name="Espace réservé du contenu 2"/>
          <p:cNvSpPr>
            <a:spLocks noGrp="1"/>
          </p:cNvSpPr>
          <p:nvPr>
            <p:ph idx="1"/>
          </p:nvPr>
        </p:nvSpPr>
        <p:spPr/>
        <p:txBody>
          <a:bodyPr/>
          <a:lstStyle/>
          <a:p>
            <a:r>
              <a:rPr lang="fr-FR" sz="2600" dirty="0"/>
              <a:t>Mise à dispo des ressources crées pour </a:t>
            </a:r>
            <a:r>
              <a:rPr lang="fr-FR" sz="2600" dirty="0" err="1" smtClean="0"/>
              <a:t>revisionner</a:t>
            </a:r>
            <a:r>
              <a:rPr lang="fr-FR" sz="2600" dirty="0"/>
              <a:t>, ancrer les apprentissages</a:t>
            </a:r>
          </a:p>
          <a:p>
            <a:endParaRPr lang="fr-FR" dirty="0" smtClean="0"/>
          </a:p>
          <a:p>
            <a:r>
              <a:rPr lang="fr-FR" sz="2600" dirty="0" smtClean="0"/>
              <a:t>Proposer </a:t>
            </a:r>
            <a:r>
              <a:rPr lang="fr-FR" sz="2600" dirty="0"/>
              <a:t>des QCM </a:t>
            </a:r>
            <a:r>
              <a:rPr lang="fr-FR" sz="2600" dirty="0" smtClean="0"/>
              <a:t>d’autoévaluation </a:t>
            </a:r>
            <a:r>
              <a:rPr lang="fr-FR" sz="2600" dirty="0"/>
              <a:t>avec </a:t>
            </a:r>
            <a:r>
              <a:rPr lang="fr-FR" sz="2600" dirty="0" smtClean="0"/>
              <a:t>rétroaction </a:t>
            </a:r>
            <a:r>
              <a:rPr lang="fr-FR" sz="2600" dirty="0"/>
              <a:t>sur CELENE pour s’entrainer </a:t>
            </a:r>
            <a:endParaRPr lang="fr-FR" sz="2600" dirty="0" smtClean="0"/>
          </a:p>
          <a:p>
            <a:pPr marL="457200" lvl="1" indent="0">
              <a:buNone/>
            </a:pPr>
            <a:r>
              <a:rPr lang="fr-FR" dirty="0" smtClean="0">
                <a:sym typeface="Wingdings" panose="05000000000000000000" pitchFamily="2" charset="2"/>
              </a:rPr>
              <a:t> </a:t>
            </a:r>
            <a:r>
              <a:rPr lang="fr-FR" dirty="0" smtClean="0"/>
              <a:t>veiller </a:t>
            </a:r>
            <a:r>
              <a:rPr lang="fr-FR" dirty="0"/>
              <a:t>à l’alignement pédago : </a:t>
            </a:r>
            <a:r>
              <a:rPr lang="fr-FR" dirty="0" smtClean="0"/>
              <a:t>même </a:t>
            </a:r>
            <a:r>
              <a:rPr lang="fr-FR" dirty="0"/>
              <a:t>type </a:t>
            </a:r>
            <a:r>
              <a:rPr lang="fr-FR" dirty="0" smtClean="0"/>
              <a:t>d’exercices qu’en évaluation</a:t>
            </a:r>
            <a:endParaRPr lang="fr-FR" sz="2000" dirty="0"/>
          </a:p>
          <a:p>
            <a:endParaRPr lang="fr-FR" dirty="0" smtClean="0"/>
          </a:p>
          <a:p>
            <a:r>
              <a:rPr lang="fr-FR" dirty="0" smtClean="0">
                <a:solidFill>
                  <a:srgbClr val="FF0000"/>
                </a:solidFill>
              </a:rPr>
              <a:t>Pour </a:t>
            </a:r>
            <a:r>
              <a:rPr lang="fr-FR" dirty="0">
                <a:solidFill>
                  <a:srgbClr val="FF0000"/>
                </a:solidFill>
              </a:rPr>
              <a:t>l’enseignant : prendre des notes sur ce qui a </a:t>
            </a:r>
            <a:endParaRPr lang="fr-FR" dirty="0" smtClean="0">
              <a:solidFill>
                <a:srgbClr val="FF0000"/>
              </a:solidFill>
            </a:endParaRPr>
          </a:p>
          <a:p>
            <a:pPr marL="0" indent="0">
              <a:buNone/>
            </a:pPr>
            <a:r>
              <a:rPr lang="fr-FR" dirty="0" smtClean="0">
                <a:solidFill>
                  <a:srgbClr val="FF0000"/>
                </a:solidFill>
              </a:rPr>
              <a:t>fonctionné </a:t>
            </a:r>
            <a:r>
              <a:rPr lang="fr-FR" dirty="0">
                <a:solidFill>
                  <a:srgbClr val="FF0000"/>
                </a:solidFill>
              </a:rPr>
              <a:t>ou non </a:t>
            </a:r>
            <a:endParaRPr lang="fr-FR" dirty="0" smtClean="0">
              <a:solidFill>
                <a:srgbClr val="FF0000"/>
              </a:solidFill>
            </a:endParaRPr>
          </a:p>
          <a:p>
            <a:pPr marL="457200" lvl="1" indent="0">
              <a:spcBef>
                <a:spcPts val="1800"/>
              </a:spcBef>
              <a:buNone/>
            </a:pPr>
            <a:r>
              <a:rPr lang="fr-FR" dirty="0" smtClean="0">
                <a:solidFill>
                  <a:srgbClr val="FF0000"/>
                </a:solidFill>
                <a:sym typeface="Wingdings" panose="05000000000000000000" pitchFamily="2" charset="2"/>
              </a:rPr>
              <a:t> alimenter/améliorer le mémo du cours</a:t>
            </a:r>
            <a:endParaRPr lang="fr-FR" dirty="0">
              <a:solidFill>
                <a:srgbClr val="FF0000"/>
              </a:solidFill>
            </a:endParaRPr>
          </a:p>
          <a:p>
            <a:endParaRPr lang="fr-FR" dirty="0"/>
          </a:p>
        </p:txBody>
      </p:sp>
      <p:sp>
        <p:nvSpPr>
          <p:cNvPr id="4" name="Espace réservé du numéro de diapositive 3"/>
          <p:cNvSpPr>
            <a:spLocks noGrp="1"/>
          </p:cNvSpPr>
          <p:nvPr>
            <p:ph type="sldNum" sz="quarter" idx="12"/>
          </p:nvPr>
        </p:nvSpPr>
        <p:spPr/>
        <p:txBody>
          <a:bodyPr/>
          <a:lstStyle/>
          <a:p>
            <a:fld id="{148950C2-0196-4495-97B4-9C307AAC403A}" type="slidenum">
              <a:rPr lang="fr-FR" smtClean="0"/>
              <a:pPr/>
              <a:t>7</a:t>
            </a:fld>
            <a:endParaRPr lang="fr-FR" dirty="0"/>
          </a:p>
        </p:txBody>
      </p:sp>
      <p:pic>
        <p:nvPicPr>
          <p:cNvPr id="8" name="Image 7"/>
          <p:cNvPicPr>
            <a:picLocks noChangeAspect="1"/>
          </p:cNvPicPr>
          <p:nvPr/>
        </p:nvPicPr>
        <p:blipFill>
          <a:blip r:embed="rId2"/>
          <a:stretch>
            <a:fillRect/>
          </a:stretch>
        </p:blipFill>
        <p:spPr>
          <a:xfrm rot="1561834">
            <a:off x="9574329" y="3855882"/>
            <a:ext cx="1873229" cy="2600668"/>
          </a:xfrm>
          <a:prstGeom prst="rect">
            <a:avLst/>
          </a:prstGeom>
        </p:spPr>
      </p:pic>
    </p:spTree>
    <p:extLst>
      <p:ext uri="{BB962C8B-B14F-4D97-AF65-F5344CB8AC3E}">
        <p14:creationId xmlns:p14="http://schemas.microsoft.com/office/powerpoint/2010/main" val="2293712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 résumé</a:t>
            </a:r>
            <a:endParaRPr lang="fr-FR" dirty="0"/>
          </a:p>
        </p:txBody>
      </p:sp>
      <p:sp>
        <p:nvSpPr>
          <p:cNvPr id="3" name="Espace réservé du contenu 2"/>
          <p:cNvSpPr>
            <a:spLocks noGrp="1"/>
          </p:cNvSpPr>
          <p:nvPr>
            <p:ph idx="1"/>
          </p:nvPr>
        </p:nvSpPr>
        <p:spPr/>
        <p:txBody>
          <a:bodyPr/>
          <a:lstStyle/>
          <a:p>
            <a:r>
              <a:rPr lang="fr-FR" dirty="0"/>
              <a:t>Animer un cours en amphi va permettre </a:t>
            </a:r>
            <a:r>
              <a:rPr lang="fr-FR" dirty="0" smtClean="0"/>
              <a:t>:</a:t>
            </a:r>
          </a:p>
          <a:p>
            <a:pPr lvl="1"/>
            <a:r>
              <a:rPr lang="fr-FR" dirty="0" smtClean="0"/>
              <a:t>de </a:t>
            </a:r>
            <a:r>
              <a:rPr lang="fr-FR" dirty="0"/>
              <a:t>garder les étudiants intellectuellement </a:t>
            </a:r>
            <a:r>
              <a:rPr lang="fr-FR" dirty="0" smtClean="0"/>
              <a:t>actifs pendant </a:t>
            </a:r>
            <a:r>
              <a:rPr lang="fr-FR" dirty="0"/>
              <a:t>un </a:t>
            </a:r>
            <a:r>
              <a:rPr lang="fr-FR" dirty="0" smtClean="0"/>
              <a:t>CM.</a:t>
            </a:r>
          </a:p>
          <a:p>
            <a:pPr lvl="1"/>
            <a:r>
              <a:rPr lang="fr-FR" dirty="0" smtClean="0"/>
              <a:t>de favoriser </a:t>
            </a:r>
            <a:r>
              <a:rPr lang="fr-FR" dirty="0"/>
              <a:t>la compréhension. </a:t>
            </a:r>
            <a:endParaRPr lang="fr-FR" dirty="0" smtClean="0"/>
          </a:p>
          <a:p>
            <a:pPr lvl="1"/>
            <a:r>
              <a:rPr lang="fr-FR" dirty="0" smtClean="0"/>
              <a:t>de </a:t>
            </a:r>
            <a:r>
              <a:rPr lang="fr-FR" dirty="0"/>
              <a:t>vérifier </a:t>
            </a:r>
            <a:r>
              <a:rPr lang="fr-FR" dirty="0" smtClean="0"/>
              <a:t>la compréhension </a:t>
            </a:r>
            <a:r>
              <a:rPr lang="fr-FR" dirty="0"/>
              <a:t>des étudiants.</a:t>
            </a:r>
          </a:p>
        </p:txBody>
      </p:sp>
      <p:sp>
        <p:nvSpPr>
          <p:cNvPr id="4" name="Espace réservé du numéro de diapositive 3"/>
          <p:cNvSpPr>
            <a:spLocks noGrp="1"/>
          </p:cNvSpPr>
          <p:nvPr>
            <p:ph type="sldNum" sz="quarter" idx="12"/>
          </p:nvPr>
        </p:nvSpPr>
        <p:spPr/>
        <p:txBody>
          <a:bodyPr/>
          <a:lstStyle/>
          <a:p>
            <a:fld id="{148950C2-0196-4495-97B4-9C307AAC403A}" type="slidenum">
              <a:rPr lang="fr-FR" smtClean="0"/>
              <a:pPr/>
              <a:t>8</a:t>
            </a:fld>
            <a:endParaRPr lang="fr-FR"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8210" y="2056876"/>
            <a:ext cx="3884990" cy="4025462"/>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49" y="2934347"/>
            <a:ext cx="3620765" cy="2698602"/>
          </a:xfrm>
          <a:prstGeom prst="rect">
            <a:avLst/>
          </a:prstGeom>
        </p:spPr>
      </p:pic>
    </p:spTree>
    <p:extLst>
      <p:ext uri="{BB962C8B-B14F-4D97-AF65-F5344CB8AC3E}">
        <p14:creationId xmlns:p14="http://schemas.microsoft.com/office/powerpoint/2010/main" val="3348368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Démo </a:t>
            </a:r>
            <a:r>
              <a:rPr lang="fr-FR" dirty="0" err="1" smtClean="0"/>
              <a:t>wooclap</a:t>
            </a:r>
            <a:endParaRPr lang="fr-FR" dirty="0"/>
          </a:p>
        </p:txBody>
      </p:sp>
      <p:sp>
        <p:nvSpPr>
          <p:cNvPr id="4" name="Espace réservé du numéro de diapositive 3"/>
          <p:cNvSpPr>
            <a:spLocks noGrp="1"/>
          </p:cNvSpPr>
          <p:nvPr>
            <p:ph type="sldNum" sz="quarter" idx="12"/>
          </p:nvPr>
        </p:nvSpPr>
        <p:spPr/>
        <p:txBody>
          <a:bodyPr/>
          <a:lstStyle/>
          <a:p>
            <a:fld id="{148950C2-0196-4495-97B4-9C307AAC403A}" type="slidenum">
              <a:rPr lang="fr-FR" smtClean="0"/>
              <a:pPr/>
              <a:t>9</a:t>
            </a:fld>
            <a:endParaRPr lang="fr-FR" dirty="0"/>
          </a:p>
        </p:txBody>
      </p:sp>
      <p:pic>
        <p:nvPicPr>
          <p:cNvPr id="6" name="Picture 94" descr="Résultat de recherche d'images pour &quot;gif animé smartphone&quot;">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52914" y="2163401"/>
            <a:ext cx="3494515" cy="349451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04931" y="1264867"/>
            <a:ext cx="9035969" cy="461665"/>
          </a:xfrm>
          <a:prstGeom prst="rect">
            <a:avLst/>
          </a:prstGeom>
        </p:spPr>
        <p:txBody>
          <a:bodyPr wrap="square">
            <a:spAutoFit/>
          </a:bodyPr>
          <a:lstStyle/>
          <a:p>
            <a:r>
              <a:rPr lang="fr-FR" sz="2400" dirty="0" err="1">
                <a:latin typeface="Arial" panose="020B0604020202020204" pitchFamily="34" charset="0"/>
                <a:cs typeface="Arial" panose="020B0604020202020204" pitchFamily="34" charset="0"/>
              </a:rPr>
              <a:t>Wooclap</a:t>
            </a:r>
            <a:r>
              <a:rPr lang="fr-FR" sz="2400" dirty="0">
                <a:latin typeface="Arial" panose="020B0604020202020204" pitchFamily="34" charset="0"/>
                <a:cs typeface="Arial" panose="020B0604020202020204" pitchFamily="34" charset="0"/>
              </a:rPr>
              <a:t> </a:t>
            </a:r>
            <a:r>
              <a:rPr lang="fr-FR" sz="2400" dirty="0" smtClean="0">
                <a:latin typeface="Arial" panose="020B0604020202020204" pitchFamily="34" charset="0"/>
                <a:cs typeface="Arial" panose="020B0604020202020204" pitchFamily="34" charset="0"/>
              </a:rPr>
              <a:t>en live avec deux questions démo…</a:t>
            </a:r>
            <a:endParaRPr lang="fr-FR" sz="2400" dirty="0">
              <a:latin typeface="Arial" panose="020B0604020202020204" pitchFamily="34" charset="0"/>
              <a:cs typeface="Arial" panose="020B0604020202020204" pitchFamily="34" charset="0"/>
              <a:sym typeface="Wingdings" panose="05000000000000000000" pitchFamily="2" charset="2"/>
            </a:endParaRP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5278" y="946655"/>
            <a:ext cx="1098087" cy="1098087"/>
          </a:xfrm>
          <a:prstGeom prst="rect">
            <a:avLst/>
          </a:prstGeom>
        </p:spPr>
      </p:pic>
    </p:spTree>
    <p:extLst>
      <p:ext uri="{BB962C8B-B14F-4D97-AF65-F5344CB8AC3E}">
        <p14:creationId xmlns:p14="http://schemas.microsoft.com/office/powerpoint/2010/main" val="164322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0B9E55F9A2C846BD33150B81A6B2C6" ma:contentTypeVersion="9" ma:contentTypeDescription="Crée un document." ma:contentTypeScope="" ma:versionID="a2535fdf5665f22c4dc957793cd9959d">
  <xsd:schema xmlns:xsd="http://www.w3.org/2001/XMLSchema" xmlns:xs="http://www.w3.org/2001/XMLSchema" xmlns:p="http://schemas.microsoft.com/office/2006/metadata/properties" xmlns:ns2="6a6f5579-10d8-470e-8358-dcadbc1ae38a" targetNamespace="http://schemas.microsoft.com/office/2006/metadata/properties" ma:root="true" ma:fieldsID="d403192ac56c53359287b3ead112cbb4" ns2:_="">
    <xsd:import namespace="6a6f5579-10d8-470e-8358-dcadbc1ae3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6f5579-10d8-470e-8358-dcadbc1ae3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B66F462-285E-49D7-8C35-D7BE0DDCDA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6f5579-10d8-470e-8358-dcadbc1ae3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DB67EE-BB04-4668-AB86-DBF09F8C45D2}">
  <ds:schemaRefs>
    <ds:schemaRef ds:uri="http://schemas.microsoft.com/sharepoint/v3/contenttype/forms"/>
  </ds:schemaRefs>
</ds:datastoreItem>
</file>

<file path=customXml/itemProps3.xml><?xml version="1.0" encoding="utf-8"?>
<ds:datastoreItem xmlns:ds="http://schemas.openxmlformats.org/officeDocument/2006/customXml" ds:itemID="{37C6AAEF-EF91-49AA-A477-C0FD14729A3C}">
  <ds:schemaRefs>
    <ds:schemaRef ds:uri="http://schemas.microsoft.com/office/2006/metadata/properties"/>
    <ds:schemaRef ds:uri="6a6f5579-10d8-470e-8358-dcadbc1ae38a"/>
    <ds:schemaRef ds:uri="http://schemas.microsoft.com/office/2006/documentManagement/types"/>
    <ds:schemaRef ds:uri="http://purl.org/dc/dcmitype/"/>
    <ds:schemaRef ds:uri="http://schemas.microsoft.com/office/infopath/2007/PartnerControls"/>
    <ds:schemaRef ds:uri="http://www.w3.org/XML/1998/namespace"/>
    <ds:schemaRef ds:uri="http://purl.org/dc/term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3444</TotalTime>
  <Words>1088</Words>
  <Application>Microsoft Office PowerPoint</Application>
  <PresentationFormat>Grand écran</PresentationFormat>
  <Paragraphs>118</Paragraphs>
  <Slides>9</Slides>
  <Notes>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9</vt:i4>
      </vt:variant>
    </vt:vector>
  </HeadingPairs>
  <TitlesOfParts>
    <vt:vector size="16" baseType="lpstr">
      <vt:lpstr>Arial</vt:lpstr>
      <vt:lpstr>Calibri</vt:lpstr>
      <vt:lpstr>Calibri Light</vt:lpstr>
      <vt:lpstr>Century Gothic</vt:lpstr>
      <vt:lpstr>Open Sans</vt:lpstr>
      <vt:lpstr>Wingdings</vt:lpstr>
      <vt:lpstr>Thème Office</vt:lpstr>
      <vt:lpstr>Performance d’un enseignant en cours… (2) </vt:lpstr>
      <vt:lpstr>Rendre ses étudiants actifs pendant le cours</vt:lpstr>
      <vt:lpstr>A chaque séance</vt:lpstr>
      <vt:lpstr>Varier les activités (1)</vt:lpstr>
      <vt:lpstr>Présentation PowerPoint</vt:lpstr>
      <vt:lpstr>En fin de cours</vt:lpstr>
      <vt:lpstr>Après le cours</vt:lpstr>
      <vt:lpstr>En résumé</vt:lpstr>
      <vt:lpstr>Démo wooclap</vt:lpstr>
    </vt:vector>
  </TitlesOfParts>
  <Company>Université d'Orléans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Magali Mairand</dc:creator>
  <cp:lastModifiedBy>Françoise</cp:lastModifiedBy>
  <cp:revision>164</cp:revision>
  <dcterms:created xsi:type="dcterms:W3CDTF">2021-01-27T12:40:07Z</dcterms:created>
  <dcterms:modified xsi:type="dcterms:W3CDTF">2023-06-23T15:37:39Z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0x010100B90B9E55F9A2C846BD33150B81A6B2C6</vt:lpwstr>
  </property>
</Properties>
</file>