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9"/>
  </p:notesMasterIdLst>
  <p:sldIdLst>
    <p:sldId id="256" r:id="rId2"/>
    <p:sldId id="307" r:id="rId3"/>
    <p:sldId id="305" r:id="rId4"/>
    <p:sldId id="260" r:id="rId5"/>
    <p:sldId id="262" r:id="rId6"/>
    <p:sldId id="274" r:id="rId7"/>
    <p:sldId id="275" r:id="rId8"/>
    <p:sldId id="272" r:id="rId9"/>
    <p:sldId id="308" r:id="rId10"/>
    <p:sldId id="267" r:id="rId11"/>
    <p:sldId id="309" r:id="rId12"/>
    <p:sldId id="315" r:id="rId13"/>
    <p:sldId id="266" r:id="rId14"/>
    <p:sldId id="278" r:id="rId15"/>
    <p:sldId id="280" r:id="rId16"/>
    <p:sldId id="314" r:id="rId17"/>
    <p:sldId id="273" r:id="rId1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0" autoAdjust="0"/>
    <p:restoredTop sz="94660"/>
  </p:normalViewPr>
  <p:slideViewPr>
    <p:cSldViewPr>
      <p:cViewPr varScale="1">
        <p:scale>
          <a:sx n="67" d="100"/>
          <a:sy n="67" d="100"/>
        </p:scale>
        <p:origin x="61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57FB0E-9F9B-4027-90F7-74EBFD402A3C}" type="datetimeFigureOut">
              <a:rPr lang="fr-FR" smtClean="0"/>
              <a:t>25/09/2023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71023A-1C9C-410C-A364-956A830A96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123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71023A-1C9C-410C-A364-956A830A9640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69193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71023A-1C9C-410C-A364-956A830A9640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25964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71023A-1C9C-410C-A364-956A830A9640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3127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/>
              <a:t>Modifiez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335E4134-85ED-4294-97F9-F9CE7BCAA7B6}" type="datetimeFigureOut">
              <a:rPr lang="fr-FR" smtClean="0"/>
              <a:pPr/>
              <a:t>25/09/2023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3CA2F7D-2946-4F61-84A5-56A0FAAE67E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E4134-85ED-4294-97F9-F9CE7BCAA7B6}" type="datetimeFigureOut">
              <a:rPr lang="fr-FR" smtClean="0"/>
              <a:pPr/>
              <a:t>25/09/2023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A2F7D-2946-4F61-84A5-56A0FAAE67E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335E4134-85ED-4294-97F9-F9CE7BCAA7B6}" type="datetimeFigureOut">
              <a:rPr lang="fr-FR" smtClean="0"/>
              <a:pPr/>
              <a:t>25/09/2023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03CA2F7D-2946-4F61-84A5-56A0FAAE67E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E4134-85ED-4294-97F9-F9CE7BCAA7B6}" type="datetimeFigureOut">
              <a:rPr lang="fr-FR" smtClean="0"/>
              <a:pPr/>
              <a:t>25/09/2023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3CA2F7D-2946-4F61-84A5-56A0FAAE67E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E4134-85ED-4294-97F9-F9CE7BCAA7B6}" type="datetimeFigureOut">
              <a:rPr lang="fr-FR" smtClean="0"/>
              <a:pPr/>
              <a:t>25/09/2023</a:t>
            </a:fld>
            <a:endParaRPr lang="fr-FR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03CA2F7D-2946-4F61-84A5-56A0FAAE67E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35E4134-85ED-4294-97F9-F9CE7BCAA7B6}" type="datetimeFigureOut">
              <a:rPr lang="fr-FR" smtClean="0"/>
              <a:pPr/>
              <a:t>25/09/2023</a:t>
            </a:fld>
            <a:endParaRPr lang="fr-FR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3CA2F7D-2946-4F61-84A5-56A0FAAE67E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35E4134-85ED-4294-97F9-F9CE7BCAA7B6}" type="datetimeFigureOut">
              <a:rPr lang="fr-FR" smtClean="0"/>
              <a:pPr/>
              <a:t>25/09/2023</a:t>
            </a:fld>
            <a:endParaRPr lang="fr-FR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3CA2F7D-2946-4F61-84A5-56A0FAAE67E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fr-FR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E4134-85ED-4294-97F9-F9CE7BCAA7B6}" type="datetimeFigureOut">
              <a:rPr lang="fr-FR" smtClean="0"/>
              <a:pPr/>
              <a:t>25/09/2023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3CA2F7D-2946-4F61-84A5-56A0FAAE67E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E4134-85ED-4294-97F9-F9CE7BCAA7B6}" type="datetimeFigureOut">
              <a:rPr lang="fr-FR" smtClean="0"/>
              <a:pPr/>
              <a:t>25/09/2023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3CA2F7D-2946-4F61-84A5-56A0FAAE67E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E4134-85ED-4294-97F9-F9CE7BCAA7B6}" type="datetimeFigureOut">
              <a:rPr lang="fr-FR" smtClean="0"/>
              <a:pPr/>
              <a:t>25/09/2023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3CA2F7D-2946-4F61-84A5-56A0FAAE67E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335E4134-85ED-4294-97F9-F9CE7BCAA7B6}" type="datetimeFigureOut">
              <a:rPr lang="fr-FR" smtClean="0"/>
              <a:pPr/>
              <a:t>25/09/2023</a:t>
            </a:fld>
            <a:endParaRPr lang="fr-FR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03CA2F7D-2946-4F61-84A5-56A0FAAE67E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/>
              <a:t>Cliquez sur l'icône pour ajouter une image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/>
              <a:t>Modifiez les styles du texte du masque</a:t>
            </a:r>
          </a:p>
          <a:p>
            <a:pPr lvl="1" eaLnBrk="1" latinLnBrk="0" hangingPunct="1"/>
            <a:r>
              <a:rPr kumimoji="0" lang="fr-FR"/>
              <a:t>Deuxième niveau</a:t>
            </a:r>
          </a:p>
          <a:p>
            <a:pPr lvl="2" eaLnBrk="1" latinLnBrk="0" hangingPunct="1"/>
            <a:r>
              <a:rPr kumimoji="0" lang="fr-FR"/>
              <a:t>Troisième niveau</a:t>
            </a:r>
          </a:p>
          <a:p>
            <a:pPr lvl="3" eaLnBrk="1" latinLnBrk="0" hangingPunct="1"/>
            <a:r>
              <a:rPr kumimoji="0" lang="fr-FR"/>
              <a:t>Quatrième niveau</a:t>
            </a:r>
          </a:p>
          <a:p>
            <a:pPr lvl="4" eaLnBrk="1" latinLnBrk="0" hangingPunct="1"/>
            <a:r>
              <a:rPr kumimoji="0" lang="fr-FR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35E4134-85ED-4294-97F9-F9CE7BCAA7B6}" type="datetimeFigureOut">
              <a:rPr lang="fr-FR" smtClean="0"/>
              <a:pPr/>
              <a:t>25/09/2023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3CA2F7D-2946-4F61-84A5-56A0FAAE67E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artablecps.org/page-21-0-0.html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artablecps.org/page-12-0-0.html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eduscol.education.fr/document/1975/download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pes.sante.fr/CFESBases/catalogue/pdf/1272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duscol.education.fr/document/1689/download?attachment" TargetMode="External"/><Relationship Id="rId5" Type="http://schemas.openxmlformats.org/officeDocument/2006/relationships/hyperlink" Target="https://eduscol.education.fr/cid105644/le-parcours-educatif-sante.html" TargetMode="External"/><Relationship Id="rId4" Type="http://schemas.openxmlformats.org/officeDocument/2006/relationships/hyperlink" Target="http://www.education.gouv.fr/cid50297/la-sante-des-eleves.htm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123728" y="1052736"/>
            <a:ext cx="6477000" cy="1828800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S. Bourget , ESPE CVL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BBF4FF6-FBF5-A420-4B7C-D212785C93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4704"/>
            <a:ext cx="9144000" cy="3944086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993CB5F4-C4C1-B91B-424E-D1B1143EB1D8}"/>
              </a:ext>
            </a:extLst>
          </p:cNvPr>
          <p:cNvSpPr txBox="1"/>
          <p:nvPr/>
        </p:nvSpPr>
        <p:spPr>
          <a:xfrm>
            <a:off x="3059832" y="5157192"/>
            <a:ext cx="6007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JOURNEE MONDIALE DE LA SANTE  7 AVRIL 2023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534"/>
    </mc:Choice>
    <mc:Fallback xmlns="">
      <p:transition spd="slow" advTm="24534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4725" t="16242" r="14652" b="8454"/>
          <a:stretch>
            <a:fillRect/>
          </a:stretch>
        </p:blipFill>
        <p:spPr bwMode="auto">
          <a:xfrm>
            <a:off x="467544" y="332656"/>
            <a:ext cx="8287702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704"/>
    </mc:Choice>
    <mc:Fallback xmlns="">
      <p:transition spd="slow" advTm="56704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Plusieurs instances et dispositifs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dirty="0"/>
              <a:t>Les CESC sont déclinés à plusieurs échelles </a:t>
            </a:r>
          </a:p>
          <a:p>
            <a:pPr marL="0" indent="0">
              <a:buNone/>
            </a:pPr>
            <a:r>
              <a:rPr lang="fr-FR" dirty="0"/>
              <a:t>(académiques, départementales, du bassin , de l’établissement)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i="1" dirty="0"/>
              <a:t>CESC: comité d’éducation à la santé et à la citoyenneté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Mise en place d’un Parcours éducatif de santé, et du Parcours citoyen qui vont développer des compétences auprès des élèves.</a:t>
            </a:r>
          </a:p>
        </p:txBody>
      </p:sp>
    </p:spTree>
    <p:extLst>
      <p:ext uri="{BB962C8B-B14F-4D97-AF65-F5344CB8AC3E}">
        <p14:creationId xmlns:p14="http://schemas.microsoft.com/office/powerpoint/2010/main" val="9366349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BBDE60-773B-450C-8EF8-61C3D9C46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parcours éducatif de santé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ADF205A-46C0-43AA-A830-5931C27CEEFA}"/>
              </a:ext>
            </a:extLst>
          </p:cNvPr>
          <p:cNvSpPr/>
          <p:nvPr/>
        </p:nvSpPr>
        <p:spPr>
          <a:xfrm>
            <a:off x="3446161" y="3429000"/>
            <a:ext cx="2133951" cy="2016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/>
              <a:t>Parcours éducatif </a:t>
            </a:r>
            <a:r>
              <a:rPr lang="fr-FR" sz="2800" dirty="0"/>
              <a:t>de santé</a:t>
            </a: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B381EBAC-7947-4506-A74C-A58D3EAE3280}"/>
              </a:ext>
            </a:extLst>
          </p:cNvPr>
          <p:cNvSpPr/>
          <p:nvPr/>
        </p:nvSpPr>
        <p:spPr>
          <a:xfrm>
            <a:off x="539549" y="1553367"/>
            <a:ext cx="2520280" cy="115077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/>
              <a:t>Education et de prévention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422CA14B-0F28-4DC7-A193-950E7C3AFAD3}"/>
              </a:ext>
            </a:extLst>
          </p:cNvPr>
          <p:cNvSpPr/>
          <p:nvPr/>
        </p:nvSpPr>
        <p:spPr>
          <a:xfrm>
            <a:off x="6116569" y="1462604"/>
            <a:ext cx="2520280" cy="120294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/>
              <a:t>protection</a:t>
            </a:r>
          </a:p>
        </p:txBody>
      </p: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48CB6FA3-BAB9-479A-9703-EB1D828AE536}"/>
              </a:ext>
            </a:extLst>
          </p:cNvPr>
          <p:cNvCxnSpPr>
            <a:cxnSpLocks/>
          </p:cNvCxnSpPr>
          <p:nvPr/>
        </p:nvCxnSpPr>
        <p:spPr>
          <a:xfrm flipH="1" flipV="1">
            <a:off x="2915816" y="2376105"/>
            <a:ext cx="432046" cy="889040"/>
          </a:xfrm>
          <a:prstGeom prst="straightConnector1">
            <a:avLst/>
          </a:prstGeom>
          <a:ln w="698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A2D05AFE-E107-4317-BDC0-37BD7481672E}"/>
              </a:ext>
            </a:extLst>
          </p:cNvPr>
          <p:cNvCxnSpPr>
            <a:cxnSpLocks/>
          </p:cNvCxnSpPr>
          <p:nvPr/>
        </p:nvCxnSpPr>
        <p:spPr>
          <a:xfrm flipV="1">
            <a:off x="5479966" y="2204864"/>
            <a:ext cx="636603" cy="1096284"/>
          </a:xfrm>
          <a:prstGeom prst="straightConnector1">
            <a:avLst/>
          </a:prstGeom>
          <a:ln w="698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>
            <a:extLst>
              <a:ext uri="{FF2B5EF4-FFF2-40B4-BE49-F238E27FC236}">
                <a16:creationId xmlns:a16="http://schemas.microsoft.com/office/drawing/2014/main" id="{96592854-DA70-43CE-A7B9-76744051DC99}"/>
              </a:ext>
            </a:extLst>
          </p:cNvPr>
          <p:cNvSpPr txBox="1"/>
          <p:nvPr/>
        </p:nvSpPr>
        <p:spPr>
          <a:xfrm flipH="1">
            <a:off x="434444" y="2722697"/>
            <a:ext cx="293971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-prévention des conduites addictives</a:t>
            </a:r>
          </a:p>
          <a:p>
            <a:r>
              <a:rPr lang="fr-FR" dirty="0"/>
              <a:t>-éducation à l’alimentation et au gout</a:t>
            </a:r>
          </a:p>
          <a:p>
            <a:r>
              <a:rPr lang="fr-FR" dirty="0"/>
              <a:t>-promotion de l’activité physique</a:t>
            </a:r>
          </a:p>
          <a:p>
            <a:r>
              <a:rPr lang="fr-FR" dirty="0"/>
              <a:t>-éducation à la sexualité</a:t>
            </a:r>
          </a:p>
          <a:p>
            <a:r>
              <a:rPr lang="fr-FR" dirty="0"/>
              <a:t>-protection de l’enfance</a:t>
            </a:r>
          </a:p>
          <a:p>
            <a:r>
              <a:rPr lang="fr-FR" dirty="0"/>
              <a:t>-vaccination, environnement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962A29FE-700F-4866-82D2-00C33267D913}"/>
              </a:ext>
            </a:extLst>
          </p:cNvPr>
          <p:cNvSpPr txBox="1"/>
          <p:nvPr/>
        </p:nvSpPr>
        <p:spPr>
          <a:xfrm flipH="1">
            <a:off x="5652119" y="2722697"/>
            <a:ext cx="338437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-mener des actions visant à créer un climat favorisant les apprentissages et du mieux vivre ensemble</a:t>
            </a:r>
          </a:p>
          <a:p>
            <a:r>
              <a:rPr lang="fr-FR" dirty="0"/>
              <a:t>-articulation des différents temps de vie de l’élève, amélioration de l’environnement de l’établissement</a:t>
            </a:r>
          </a:p>
          <a:p>
            <a:r>
              <a:rPr lang="fr-FR" dirty="0"/>
              <a:t>-mettre à disposition des ressources pour les élèves et leur famille en matière de santé (dépistage, visites médicale…) </a:t>
            </a:r>
          </a:p>
        </p:txBody>
      </p:sp>
    </p:spTree>
    <p:extLst>
      <p:ext uri="{BB962C8B-B14F-4D97-AF65-F5344CB8AC3E}">
        <p14:creationId xmlns:p14="http://schemas.microsoft.com/office/powerpoint/2010/main" val="5909376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fr-FR" dirty="0"/>
            </a:br>
            <a:br>
              <a:rPr lang="fr-FR" dirty="0"/>
            </a:br>
            <a:br>
              <a:rPr lang="fr-FR" dirty="0"/>
            </a:br>
            <a:r>
              <a:rPr lang="fr-FR" dirty="0"/>
              <a:t>Les compétences psycho-sociales de l’OMS</a:t>
            </a:r>
            <a:br>
              <a:rPr lang="fr-FR" dirty="0"/>
            </a:br>
            <a:br>
              <a:rPr lang="fr-FR" dirty="0"/>
            </a:br>
            <a:br>
              <a:rPr lang="fr-FR" dirty="0"/>
            </a:b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1403648" y="2204864"/>
            <a:ext cx="756084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Définition:</a:t>
            </a:r>
          </a:p>
          <a:p>
            <a:r>
              <a:rPr lang="fr-FR" sz="2800" dirty="0"/>
              <a:t>« la capacité d’une personne à répondre avec efficacité aux exigences et aux épreuves de la vie quotidienne. C’est l’aptitude d’une personne à maintenir un état de bien-être mental, en adoptant un comportement approprié et positif à l’occasion des relations entretenues avec les autres, sa propre culture et son environnement. »</a:t>
            </a:r>
          </a:p>
          <a:p>
            <a:endParaRPr lang="fr-FR" sz="2800" dirty="0"/>
          </a:p>
          <a:p>
            <a:r>
              <a:rPr lang="fr-FR" sz="2800" dirty="0">
                <a:hlinkClick r:id="rId2"/>
              </a:rPr>
              <a:t>http://www.cartablecps.org/page-21-0-0.html</a:t>
            </a:r>
            <a:endParaRPr lang="fr-FR" sz="2800" dirty="0"/>
          </a:p>
          <a:p>
            <a:endParaRPr lang="fr-FR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171"/>
    </mc:Choice>
    <mc:Fallback xmlns="">
      <p:transition spd="slow" advTm="8417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fr-FR" dirty="0"/>
            </a:br>
            <a:br>
              <a:rPr lang="fr-FR" dirty="0"/>
            </a:br>
            <a:br>
              <a:rPr lang="fr-FR" dirty="0"/>
            </a:br>
            <a:r>
              <a:rPr lang="fr-FR" dirty="0"/>
              <a:t>Les compétences psycho-sociales de l’OMS</a:t>
            </a:r>
            <a:br>
              <a:rPr lang="fr-FR" dirty="0"/>
            </a:br>
            <a:br>
              <a:rPr lang="fr-FR" dirty="0"/>
            </a:br>
            <a:br>
              <a:rPr lang="fr-FR" dirty="0"/>
            </a:br>
            <a:endParaRPr lang="fr-FR" dirty="0"/>
          </a:p>
        </p:txBody>
      </p:sp>
      <p:pic>
        <p:nvPicPr>
          <p:cNvPr id="4" name="Espace réservé pour une image  4" descr="Le cartable des compétences psychosociales || IREPS Pays de la Loir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684584" y="1988840"/>
            <a:ext cx="10316581" cy="3456384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3131840" y="5877272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hlinkClick r:id="rId4"/>
              </a:rPr>
              <a:t>http://www.cartablecps.org/page-12-0-0.html</a:t>
            </a:r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00076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916"/>
    </mc:Choice>
    <mc:Fallback xmlns="">
      <p:transition spd="slow" advTm="41916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1114" y="97492"/>
            <a:ext cx="8153400" cy="598512"/>
          </a:xfrm>
        </p:spPr>
        <p:txBody>
          <a:bodyPr>
            <a:normAutofit/>
          </a:bodyPr>
          <a:lstStyle/>
          <a:p>
            <a:r>
              <a:rPr lang="fr-FR" sz="2800" dirty="0"/>
              <a:t>Lien entre les CPS et les compétences du SCCC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7199784" y="1641107"/>
            <a:ext cx="194421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Mise en œuvre du parcours de santé</a:t>
            </a:r>
          </a:p>
          <a:p>
            <a:endParaRPr lang="fr-FR" dirty="0"/>
          </a:p>
          <a:p>
            <a:r>
              <a:rPr lang="fr-FR" dirty="0">
                <a:hlinkClick r:id="rId2"/>
              </a:rPr>
              <a:t>https://eduscol.education.fr/document/1975/download</a:t>
            </a:r>
            <a:endParaRPr lang="fr-FR" dirty="0"/>
          </a:p>
          <a:p>
            <a:endParaRPr lang="fr-FR" dirty="0"/>
          </a:p>
        </p:txBody>
      </p:sp>
      <p:pic>
        <p:nvPicPr>
          <p:cNvPr id="6" name="Espace réservé pour une image  4" descr="guide-pes-v6-688325-pdf-1975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2531" y="696004"/>
            <a:ext cx="7212315" cy="6009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25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454"/>
    </mc:Choice>
    <mc:Fallback xmlns="">
      <p:transition spd="slow" advTm="89454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pour une image  4" descr="guide-pes-v6-688325-pdf-1975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536" y="260648"/>
            <a:ext cx="7560840" cy="6456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1535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Biblio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sz="2000" dirty="0"/>
              <a:t>L’éducation à la santé, quelle formation pour les enseignants? Didier Jourdan. </a:t>
            </a:r>
            <a:r>
              <a:rPr lang="fr-FR" sz="2000" dirty="0">
                <a:hlinkClick r:id="rId3"/>
              </a:rPr>
              <a:t>http://www.inpes.sante.fr/CFESBases/catalogue/pdf/1272.pdf</a:t>
            </a:r>
            <a:endParaRPr lang="fr-FR" sz="2000" dirty="0"/>
          </a:p>
          <a:p>
            <a:endParaRPr lang="fr-FR" sz="2000" dirty="0"/>
          </a:p>
          <a:p>
            <a:r>
              <a:rPr lang="fr-FR" sz="2000" dirty="0">
                <a:hlinkClick r:id="rId4"/>
              </a:rPr>
              <a:t>http://www.education.gouv.fr/cid50297/la-sante-des-eleves.html</a:t>
            </a:r>
          </a:p>
          <a:p>
            <a:pPr marL="0" indent="0">
              <a:buNone/>
            </a:pPr>
            <a:r>
              <a:rPr lang="fr-FR" sz="2000" dirty="0">
                <a:hlinkClick r:id="rId4"/>
              </a:rPr>
              <a:t>circulaire  n° 2001-012 du 12 janvier 2001 sur la mission de promotion de la santé en faveur des élèves</a:t>
            </a:r>
            <a:endParaRPr lang="fr-FR" sz="2000" dirty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r>
              <a:rPr lang="fr-FR" sz="2000" dirty="0">
                <a:hlinkClick r:id="rId4"/>
              </a:rPr>
              <a:t>http://www.education.gouv.fr/cid50297/la-sante-des-eleves.html</a:t>
            </a:r>
            <a:endParaRPr lang="fr-FR" sz="2000" dirty="0"/>
          </a:p>
          <a:p>
            <a:pPr marL="0" indent="0">
              <a:buNone/>
            </a:pPr>
            <a:endParaRPr lang="fr-FR" sz="2000" dirty="0">
              <a:hlinkClick r:id="rId5"/>
            </a:endParaRPr>
          </a:p>
          <a:p>
            <a:pPr marL="0" indent="0">
              <a:buNone/>
            </a:pPr>
            <a:r>
              <a:rPr lang="fr-FR" sz="2000" dirty="0">
                <a:hlinkClick r:id="rId5"/>
              </a:rPr>
              <a:t>https://eduscol.education.fr/cid105644/le-parcours-educatif-sante.html</a:t>
            </a:r>
            <a:endParaRPr lang="fr-FR" sz="2000" dirty="0"/>
          </a:p>
          <a:p>
            <a:pPr marL="0" indent="0">
              <a:buNone/>
            </a:pPr>
            <a:r>
              <a:rPr lang="fr-FR" sz="2000" dirty="0">
                <a:hlinkClick r:id="rId6"/>
              </a:rPr>
              <a:t>https://eduscol.education.fr/document/1689/download?attachment</a:t>
            </a:r>
            <a:r>
              <a:rPr lang="fr-FR" sz="2000" dirty="0"/>
              <a:t> </a:t>
            </a:r>
          </a:p>
          <a:p>
            <a:pPr marL="0" indent="0">
              <a:buNone/>
            </a:pPr>
            <a:r>
              <a:rPr lang="fr-FR" dirty="0" err="1"/>
              <a:t>Fraps</a:t>
            </a:r>
            <a:r>
              <a:rPr lang="fr-FR" dirty="0"/>
              <a:t> à </a:t>
            </a:r>
            <a:r>
              <a:rPr lang="fr-FR" dirty="0" err="1"/>
              <a:t>blois</a:t>
            </a:r>
            <a:r>
              <a:rPr lang="fr-FR" dirty="0"/>
              <a:t>:</a:t>
            </a:r>
          </a:p>
          <a:p>
            <a:pPr marL="0" indent="0">
              <a:buNone/>
            </a:pPr>
            <a:r>
              <a:rPr lang="fr-FR" dirty="0"/>
              <a:t>-http://frapscentre.org/outil-capsule/: document pour travailler sur des thématiques avec élèves</a:t>
            </a:r>
          </a:p>
          <a:p>
            <a:pPr marL="0" indent="0">
              <a:buNone/>
            </a:pPr>
            <a:r>
              <a:rPr lang="fr-FR" dirty="0"/>
              <a:t>-https://fraps.centredoc.fr/: documents disponibles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  <a:p>
            <a:endParaRPr lang="fr-F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718"/>
    </mc:Choice>
    <mc:Fallback xmlns="">
      <p:transition spd="slow" advTm="15718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A92F55-BA37-407C-90D2-54F354FBB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objectifs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842CA38-19C3-4E28-B6D3-70BD303120E9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/>
              <a:t>Définir la santé</a:t>
            </a:r>
          </a:p>
          <a:p>
            <a:r>
              <a:rPr lang="fr-FR" dirty="0"/>
              <a:t>Définir l’éducation à la santé</a:t>
            </a:r>
          </a:p>
          <a:p>
            <a:r>
              <a:rPr lang="fr-FR" dirty="0"/>
              <a:t>Etude de quelques séquence de classe.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1255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Quelle est votre définition de la santé?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57269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180"/>
    </mc:Choice>
    <mc:Fallback xmlns="">
      <p:transition spd="slow" advTm="7718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définition de la santé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5947" t="34699" r="16132" b="23958"/>
          <a:stretch>
            <a:fillRect/>
          </a:stretch>
        </p:blipFill>
        <p:spPr bwMode="auto">
          <a:xfrm>
            <a:off x="611560" y="1700808"/>
            <a:ext cx="8280920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436"/>
    </mc:Choice>
    <mc:Fallback xmlns="">
      <p:transition spd="slow" advTm="96436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Pyramide de </a:t>
            </a:r>
            <a:r>
              <a:rPr lang="fr-FR" dirty="0" err="1"/>
              <a:t>Maslow</a:t>
            </a:r>
            <a:endParaRPr lang="fr-FR" dirty="0"/>
          </a:p>
        </p:txBody>
      </p:sp>
      <p:sp>
        <p:nvSpPr>
          <p:cNvPr id="3" name="AutoShape 2" descr="Pyramide des besoins — Wikipédia"/>
          <p:cNvSpPr>
            <a:spLocks noChangeAspect="1" noChangeArrowheads="1"/>
          </p:cNvSpPr>
          <p:nvPr/>
        </p:nvSpPr>
        <p:spPr bwMode="auto">
          <a:xfrm>
            <a:off x="155575" y="-601663"/>
            <a:ext cx="2095500" cy="126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325" y="1124744"/>
            <a:ext cx="5925951" cy="56365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3190"/>
    </mc:Choice>
    <mc:Fallback xmlns="">
      <p:transition spd="slow" advTm="14319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Quelles sont les actions pour promouvoir la santé?</a:t>
            </a:r>
          </a:p>
        </p:txBody>
      </p:sp>
      <p:pic>
        <p:nvPicPr>
          <p:cNvPr id="5" name="Espace réservé du contenu 3" descr="photo paquet de cigarette.jpg">
            <a:extLst>
              <a:ext uri="{FF2B5EF4-FFF2-40B4-BE49-F238E27FC236}">
                <a16:creationId xmlns:a16="http://schemas.microsoft.com/office/drawing/2014/main" id="{1F9722A0-37F8-43F6-9B19-3753730A2A58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1988840"/>
            <a:ext cx="6192688" cy="3096344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828"/>
    </mc:Choice>
    <mc:Fallback xmlns="">
      <p:transition spd="slow" advTm="11828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681070" y="1233205"/>
            <a:ext cx="2269828" cy="990600"/>
          </a:xfrm>
        </p:spPr>
        <p:txBody>
          <a:bodyPr>
            <a:normAutofit fontScale="90000"/>
          </a:bodyPr>
          <a:lstStyle/>
          <a:p>
            <a:br>
              <a:rPr lang="fr-FR" sz="2800" dirty="0"/>
            </a:br>
            <a:br>
              <a:rPr lang="fr-FR" sz="2800" dirty="0"/>
            </a:br>
            <a:br>
              <a:rPr lang="fr-FR" sz="2800" dirty="0"/>
            </a:br>
            <a:br>
              <a:rPr lang="fr-FR" sz="2800" dirty="0"/>
            </a:br>
            <a:br>
              <a:rPr lang="fr-FR" sz="2800" dirty="0"/>
            </a:br>
            <a:r>
              <a:rPr lang="fr-FR" sz="2800" dirty="0"/>
              <a:t>La promotion de la santé définie par R. </a:t>
            </a:r>
            <a:r>
              <a:rPr lang="fr-FR" sz="2800" dirty="0" err="1"/>
              <a:t>Downies</a:t>
            </a:r>
            <a:r>
              <a:rPr lang="fr-FR" sz="2800" dirty="0"/>
              <a:t>, S. </a:t>
            </a:r>
            <a:r>
              <a:rPr lang="fr-FR" sz="2800" dirty="0" err="1"/>
              <a:t>Downies</a:t>
            </a:r>
            <a:r>
              <a:rPr lang="fr-FR" sz="2800" dirty="0"/>
              <a:t> et A. </a:t>
            </a:r>
            <a:r>
              <a:rPr lang="fr-FR" sz="2800" dirty="0" err="1"/>
              <a:t>Tannahil</a:t>
            </a:r>
            <a:r>
              <a:rPr lang="fr-FR" sz="2800" dirty="0"/>
              <a:t> (1996)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2771800" y="4221088"/>
            <a:ext cx="1220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prévention</a:t>
            </a:r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539552" y="102632"/>
            <a:ext cx="8153400" cy="990600"/>
          </a:xfrm>
          <a:prstGeom prst="rect">
            <a:avLst/>
          </a:prstGeom>
        </p:spPr>
        <p:txBody>
          <a:bodyPr vert="horz" anchor="ctr">
            <a:normAutofit fontScale="82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La promotion de la santé en milieu scolaire.</a:t>
            </a:r>
          </a:p>
        </p:txBody>
      </p:sp>
      <p:pic>
        <p:nvPicPr>
          <p:cNvPr id="7" name="Espace réservé pour une image  4" descr="These_finale - Copie - 6c498d46-5fbc-4a86-b8b2-aaa0c12e7302">
            <a:extLst>
              <a:ext uri="{FF2B5EF4-FFF2-40B4-BE49-F238E27FC236}">
                <a16:creationId xmlns:a16="http://schemas.microsoft.com/office/drawing/2014/main" id="{44969F0F-672D-42C1-B45B-A38E126B58A3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376515" y="764704"/>
            <a:ext cx="7108755" cy="5976664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4455"/>
    </mc:Choice>
    <mc:Fallback xmlns="">
      <p:transition spd="slow" advTm="184455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 cstate="print"/>
          <a:srcRect l="14410" t="39382" r="14444" b="17149"/>
          <a:stretch/>
        </p:blipFill>
        <p:spPr bwMode="auto">
          <a:xfrm>
            <a:off x="611560" y="1700808"/>
            <a:ext cx="7365956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993"/>
    </mc:Choice>
    <mc:Fallback xmlns="">
      <p:transition spd="slow" advTm="25993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99F49B-A5D9-488D-9A20-B9C9CFFD8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La définition de l’éducation à la santé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18D7EE0-4033-436D-AE2B-B5A6D08470FC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sz="2400" dirty="0"/>
              <a:t>L’éducation à la santé à l’École « vise à aider chaque jeune à s’approprier progressivement les moyens d’opérer des choix, d’adopter des comportements responsables, pour lui-même comme vis-à-vis d’autrui et de l’environnement. Elle permet ainsi de préparer les jeunes à exercer leur citoyenneté avec responsabilité, dans une société où les questions de santé constituent une préoccupation majeure. Ni simple discours sur la santé, ni seulement apport d’informations, elle a pour objectif le développement de compétences. »</a:t>
            </a:r>
          </a:p>
          <a:p>
            <a:endParaRPr lang="fr-FR" sz="2400" dirty="0"/>
          </a:p>
          <a:p>
            <a:pPr marL="0" indent="0">
              <a:buNone/>
            </a:pPr>
            <a:r>
              <a:rPr lang="fr-FR" sz="1500" dirty="0"/>
              <a:t>Education à la santé en milieu scolairehttps://cache.media.eduscol.education.fr/file/Action_sanitaire_et_sociale/30/4/guide_education_sante_115304.pdf</a:t>
            </a:r>
          </a:p>
          <a:p>
            <a:pPr marL="0" indent="0">
              <a:buNone/>
            </a:pPr>
            <a:r>
              <a:rPr lang="fr-FR" sz="1500" dirty="0"/>
              <a:t>circulaire n° 98-237 du 24 novembre 1998, « Orientations pour l’éducation à la santé à l’école et au </a:t>
            </a:r>
            <a:br>
              <a:rPr lang="fr-FR" sz="1500" dirty="0"/>
            </a:br>
            <a:r>
              <a:rPr lang="fr-FR" sz="1500" dirty="0"/>
              <a:t>collège », BOEN n° 45 du 3 décembre 1998.</a:t>
            </a:r>
          </a:p>
          <a:p>
            <a:pPr marL="0" indent="0">
              <a:buNone/>
            </a:pP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10153285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31.2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édian">
  <a:themeElements>
    <a:clrScheme name="Mé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é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é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1548</TotalTime>
  <Words>687</Words>
  <Application>Microsoft Office PowerPoint</Application>
  <PresentationFormat>Affichage à l'écran (4:3)</PresentationFormat>
  <Paragraphs>67</Paragraphs>
  <Slides>17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2" baseType="lpstr">
      <vt:lpstr>Calibri</vt:lpstr>
      <vt:lpstr>Tw Cen MT</vt:lpstr>
      <vt:lpstr>Wingdings</vt:lpstr>
      <vt:lpstr>Wingdings 2</vt:lpstr>
      <vt:lpstr>Médian</vt:lpstr>
      <vt:lpstr>Présentation PowerPoint</vt:lpstr>
      <vt:lpstr>Les objectifs</vt:lpstr>
      <vt:lpstr>Quelle est votre définition de la santé?</vt:lpstr>
      <vt:lpstr>La définition de la santé</vt:lpstr>
      <vt:lpstr>Pyramide de Maslow</vt:lpstr>
      <vt:lpstr>Quelles sont les actions pour promouvoir la santé?</vt:lpstr>
      <vt:lpstr>     La promotion de la santé définie par R. Downies, S. Downies et A. Tannahil (1996)</vt:lpstr>
      <vt:lpstr>Présentation PowerPoint</vt:lpstr>
      <vt:lpstr>La définition de l’éducation à la santé</vt:lpstr>
      <vt:lpstr>Présentation PowerPoint</vt:lpstr>
      <vt:lpstr>Plusieurs instances et dispositifs</vt:lpstr>
      <vt:lpstr>Le parcours éducatif de santé</vt:lpstr>
      <vt:lpstr>   Les compétences psycho-sociales de l’OMS   </vt:lpstr>
      <vt:lpstr>   Les compétences psycho-sociales de l’OMS   </vt:lpstr>
      <vt:lpstr>Lien entre les CPS et les compétences du SCCC</vt:lpstr>
      <vt:lpstr>Présentation PowerPoint</vt:lpstr>
      <vt:lpstr>Biblio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Education à la santé</dc:title>
  <dc:creator>QUESSARD</dc:creator>
  <cp:lastModifiedBy>install</cp:lastModifiedBy>
  <cp:revision>78</cp:revision>
  <dcterms:created xsi:type="dcterms:W3CDTF">2014-01-21T09:06:47Z</dcterms:created>
  <dcterms:modified xsi:type="dcterms:W3CDTF">2023-09-25T14:47:10Z</dcterms:modified>
</cp:coreProperties>
</file>