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76" r:id="rId3"/>
    <p:sldId id="336" r:id="rId4"/>
    <p:sldId id="337" r:id="rId5"/>
    <p:sldId id="340" r:id="rId6"/>
    <p:sldId id="338" r:id="rId7"/>
    <p:sldId id="339" r:id="rId8"/>
    <p:sldId id="324" r:id="rId9"/>
    <p:sldId id="329" r:id="rId10"/>
    <p:sldId id="330" r:id="rId11"/>
    <p:sldId id="332" r:id="rId12"/>
    <p:sldId id="333" r:id="rId13"/>
    <p:sldId id="334" r:id="rId14"/>
    <p:sldId id="335" r:id="rId15"/>
    <p:sldId id="327" r:id="rId16"/>
    <p:sldId id="328" r:id="rId17"/>
    <p:sldId id="28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CHA FONTE" initials="AF" lastIdx="2" clrIdx="0">
    <p:extLst>
      <p:ext uri="{19B8F6BF-5375-455C-9EA6-DF929625EA0E}">
        <p15:presenceInfo xmlns:p15="http://schemas.microsoft.com/office/powerpoint/2012/main" userId="AICHA F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BA002A"/>
    <a:srgbClr val="C10924"/>
    <a:srgbClr val="7E7564"/>
    <a:srgbClr val="334D57"/>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5" d="100"/>
          <a:sy n="55" d="100"/>
        </p:scale>
        <p:origin x="62" y="3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13/01/2021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13/01/2021</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13/01/2021</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13/01/2021</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13/01/2021</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13/01/2021</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13/01/2021</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13/01/2021</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13/01/2021</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13/01/2021</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13/01/2021</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13/01/2021</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13/01/2021</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Sp%C3%A9cial:Ouvrages_de_r%C3%A9f%C3%A9rence/2-10-005777-4" TargetMode="External"/><Relationship Id="rId2" Type="http://schemas.openxmlformats.org/officeDocument/2006/relationships/hyperlink" Target="https://fr.wikipedia.org/wiki/International_Standard_Book_Number" TargetMode="External"/><Relationship Id="rId1" Type="http://schemas.openxmlformats.org/officeDocument/2006/relationships/slideLayout" Target="../slideLayouts/slideLayout2.xml"/><Relationship Id="rId5" Type="http://schemas.openxmlformats.org/officeDocument/2006/relationships/hyperlink" Target="https://www.sick.com/fr/fr/capteurs-photoelectriques/c/g172752?q=:Def_Type:Product" TargetMode="External"/><Relationship Id="rId4" Type="http://schemas.openxmlformats.org/officeDocument/2006/relationships/hyperlink" Target="https://www.lionprecision.com/fr/products/capacitive-sensors-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0AC79-23B4-4F9D-8348-33B9EDF24675}"/>
              </a:ext>
            </a:extLst>
          </p:cNvPr>
          <p:cNvSpPr>
            <a:spLocks noGrp="1"/>
          </p:cNvSpPr>
          <p:nvPr>
            <p:ph type="title"/>
          </p:nvPr>
        </p:nvSpPr>
        <p:spPr>
          <a:xfrm>
            <a:off x="4859481" y="1201209"/>
            <a:ext cx="5011883" cy="990496"/>
          </a:xfrm>
        </p:spPr>
        <p:txBody>
          <a:bodyPr>
            <a:normAutofit fontScale="90000"/>
          </a:bodyPr>
          <a:lstStyle/>
          <a:p>
            <a:r>
              <a:rPr lang="fr-FR" sz="3600" b="1" i="0" dirty="0">
                <a:solidFill>
                  <a:schemeClr val="accent1"/>
                </a:solidFill>
                <a:effectLst/>
                <a:latin typeface="Calibri" panose="020F0502020204030204" pitchFamily="34" charset="0"/>
                <a:cs typeface="Calibri" panose="020F0502020204030204" pitchFamily="34" charset="0"/>
              </a:rPr>
              <a:t>Détection barrage: avantages et inconvénients</a:t>
            </a:r>
            <a:endParaRPr lang="fr-FR" sz="3600" b="1" dirty="0">
              <a:solidFill>
                <a:schemeClr val="accent1"/>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570E90F9-2142-4994-A109-CA949851C6BD}"/>
              </a:ext>
            </a:extLst>
          </p:cNvPr>
          <p:cNvSpPr>
            <a:spLocks noGrp="1"/>
          </p:cNvSpPr>
          <p:nvPr>
            <p:ph idx="1"/>
          </p:nvPr>
        </p:nvSpPr>
        <p:spPr>
          <a:xfrm>
            <a:off x="406329" y="3128672"/>
            <a:ext cx="6121544" cy="3409229"/>
          </a:xfrm>
        </p:spPr>
        <p:txBody>
          <a:bodyPr>
            <a:normAutofit fontScale="92500"/>
          </a:bodyPr>
          <a:lstStyle/>
          <a:p>
            <a:pPr algn="just" fontAlgn="base">
              <a:lnSpc>
                <a:spcPct val="100000"/>
              </a:lnSpc>
              <a:buFont typeface="Arial" panose="020B0604020202020204" pitchFamily="34" charset="0"/>
              <a:buChar char="•"/>
            </a:pPr>
            <a:r>
              <a:rPr lang="fr-FR" sz="2600" b="0" i="0" dirty="0">
                <a:solidFill>
                  <a:srgbClr val="626469"/>
                </a:solidFill>
                <a:effectLst/>
              </a:rPr>
              <a:t>portée élevée </a:t>
            </a:r>
            <a:r>
              <a:rPr lang="fr-FR" sz="2600" b="1" i="0" dirty="0">
                <a:solidFill>
                  <a:srgbClr val="626469"/>
                </a:solidFill>
                <a:effectLst/>
              </a:rPr>
              <a:t>(jusqu'à100m)</a:t>
            </a:r>
            <a:endParaRPr lang="fr-FR" sz="2600" b="0" i="0" dirty="0">
              <a:solidFill>
                <a:srgbClr val="626469"/>
              </a:solidFill>
              <a:effectLst/>
            </a:endParaRPr>
          </a:p>
          <a:p>
            <a:pPr algn="just" fontAlgn="base">
              <a:lnSpc>
                <a:spcPct val="100000"/>
              </a:lnSpc>
              <a:buFont typeface="Arial" panose="020B0604020202020204" pitchFamily="34" charset="0"/>
              <a:buChar char="•"/>
            </a:pPr>
            <a:r>
              <a:rPr lang="fr-FR" sz="2600" b="0" i="0" dirty="0">
                <a:solidFill>
                  <a:srgbClr val="626469"/>
                </a:solidFill>
                <a:effectLst/>
              </a:rPr>
              <a:t>détection très précise, reproductibilité élevée,</a:t>
            </a:r>
          </a:p>
          <a:p>
            <a:pPr algn="just" fontAlgn="base">
              <a:lnSpc>
                <a:spcPct val="100000"/>
              </a:lnSpc>
              <a:buFont typeface="Arial" panose="020B0604020202020204" pitchFamily="34" charset="0"/>
              <a:buChar char="•"/>
            </a:pPr>
            <a:r>
              <a:rPr lang="fr-FR" sz="2600" b="0" i="0" dirty="0">
                <a:solidFill>
                  <a:srgbClr val="626469"/>
                </a:solidFill>
                <a:effectLst/>
              </a:rPr>
              <a:t>détection indépendante de la couleur de l'objet,</a:t>
            </a:r>
          </a:p>
          <a:p>
            <a:pPr algn="just" fontAlgn="base">
              <a:lnSpc>
                <a:spcPct val="100000"/>
              </a:lnSpc>
              <a:buFont typeface="Arial" panose="020B0604020202020204" pitchFamily="34" charset="0"/>
              <a:buChar char="•"/>
            </a:pPr>
            <a:r>
              <a:rPr lang="fr-FR" sz="2600" b="0" i="0" dirty="0">
                <a:solidFill>
                  <a:srgbClr val="626469"/>
                </a:solidFill>
                <a:effectLst/>
              </a:rPr>
              <a:t>capable de détecter dans des conditions difficiles ( poussières, encrassement, etc.),</a:t>
            </a:r>
          </a:p>
          <a:p>
            <a:pPr algn="just" fontAlgn="base">
              <a:lnSpc>
                <a:spcPct val="100000"/>
              </a:lnSpc>
              <a:buFont typeface="Arial" panose="020B0604020202020204" pitchFamily="34" charset="0"/>
              <a:buChar char="•"/>
            </a:pPr>
            <a:r>
              <a:rPr lang="fr-FR" sz="2600" b="0" i="0" dirty="0">
                <a:solidFill>
                  <a:srgbClr val="626469"/>
                </a:solidFill>
                <a:effectLst/>
              </a:rPr>
              <a:t>pas de zone aveugle.</a:t>
            </a:r>
          </a:p>
          <a:p>
            <a:endParaRPr lang="fr-FR" dirty="0"/>
          </a:p>
        </p:txBody>
      </p:sp>
      <p:sp>
        <p:nvSpPr>
          <p:cNvPr id="4" name="Espace réservé du numéro de diapositive 3">
            <a:extLst>
              <a:ext uri="{FF2B5EF4-FFF2-40B4-BE49-F238E27FC236}">
                <a16:creationId xmlns:a16="http://schemas.microsoft.com/office/drawing/2014/main" id="{70C90393-ED63-4AFB-B1C1-0E0EA8629E78}"/>
              </a:ext>
            </a:extLst>
          </p:cNvPr>
          <p:cNvSpPr>
            <a:spLocks noGrp="1"/>
          </p:cNvSpPr>
          <p:nvPr>
            <p:ph type="sldNum" sz="quarter" idx="12"/>
          </p:nvPr>
        </p:nvSpPr>
        <p:spPr/>
        <p:txBody>
          <a:bodyPr/>
          <a:lstStyle/>
          <a:p>
            <a:fld id="{3A214FC8-7A6B-454A-ADA5-8A1A54B328A5}" type="slidenum">
              <a:rPr lang="fr-FR" smtClean="0"/>
              <a:t>10</a:t>
            </a:fld>
            <a:endParaRPr lang="fr-FR"/>
          </a:p>
        </p:txBody>
      </p:sp>
      <p:sp>
        <p:nvSpPr>
          <p:cNvPr id="7" name="ZoneTexte 6">
            <a:extLst>
              <a:ext uri="{FF2B5EF4-FFF2-40B4-BE49-F238E27FC236}">
                <a16:creationId xmlns:a16="http://schemas.microsoft.com/office/drawing/2014/main" id="{C03CC46A-20FB-472E-9DCC-3DDE6684054E}"/>
              </a:ext>
            </a:extLst>
          </p:cNvPr>
          <p:cNvSpPr txBox="1"/>
          <p:nvPr/>
        </p:nvSpPr>
        <p:spPr>
          <a:xfrm>
            <a:off x="7550727" y="2605452"/>
            <a:ext cx="2320637" cy="523220"/>
          </a:xfrm>
          <a:prstGeom prst="rect">
            <a:avLst/>
          </a:prstGeom>
          <a:noFill/>
        </p:spPr>
        <p:txBody>
          <a:bodyPr wrap="square">
            <a:spAutoFit/>
          </a:bodyPr>
          <a:lstStyle/>
          <a:p>
            <a:r>
              <a:rPr lang="fr-FR" sz="2800" b="1" dirty="0">
                <a:solidFill>
                  <a:srgbClr val="FF0000"/>
                </a:solidFill>
                <a:latin typeface="Calibri" panose="020F0502020204030204" pitchFamily="34" charset="0"/>
                <a:cs typeface="Calibri" panose="020F0502020204030204" pitchFamily="34" charset="0"/>
              </a:rPr>
              <a:t>Inconvénients</a:t>
            </a:r>
            <a:r>
              <a:rPr lang="fr-FR" sz="2800" b="1" i="0" dirty="0">
                <a:solidFill>
                  <a:schemeClr val="accent1"/>
                </a:solidFill>
                <a:effectLst/>
                <a:latin typeface="Calibri" panose="020F0502020204030204" pitchFamily="34" charset="0"/>
                <a:cs typeface="Calibri" panose="020F0502020204030204" pitchFamily="34" charset="0"/>
              </a:rPr>
              <a:t> </a:t>
            </a:r>
            <a:endParaRPr lang="fr-FR" sz="2800" dirty="0"/>
          </a:p>
        </p:txBody>
      </p:sp>
      <p:sp>
        <p:nvSpPr>
          <p:cNvPr id="12" name="Espace réservé du contenu 2">
            <a:extLst>
              <a:ext uri="{FF2B5EF4-FFF2-40B4-BE49-F238E27FC236}">
                <a16:creationId xmlns:a16="http://schemas.microsoft.com/office/drawing/2014/main" id="{B89D71C0-9E0B-4A8A-AFFE-9B91AB69F1E2}"/>
              </a:ext>
            </a:extLst>
          </p:cNvPr>
          <p:cNvSpPr txBox="1">
            <a:spLocks/>
          </p:cNvSpPr>
          <p:nvPr/>
        </p:nvSpPr>
        <p:spPr>
          <a:xfrm>
            <a:off x="6527873" y="3128672"/>
            <a:ext cx="5430983" cy="340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00000"/>
              </a:lnSpc>
            </a:pPr>
            <a:r>
              <a:rPr lang="fr-FR" sz="2400" dirty="0">
                <a:solidFill>
                  <a:srgbClr val="626469"/>
                </a:solidFill>
              </a:rPr>
              <a:t>Deux boitiers sont à câbler,</a:t>
            </a:r>
          </a:p>
          <a:p>
            <a:pPr algn="just" fontAlgn="base">
              <a:lnSpc>
                <a:spcPct val="100000"/>
              </a:lnSpc>
            </a:pPr>
            <a:r>
              <a:rPr lang="fr-FR" sz="2400" dirty="0">
                <a:solidFill>
                  <a:srgbClr val="626469"/>
                </a:solidFill>
              </a:rPr>
              <a:t>Risques de réflexions parasites, l’objet à détecter doit être opaque,  </a:t>
            </a:r>
          </a:p>
          <a:p>
            <a:pPr algn="just" fontAlgn="base">
              <a:lnSpc>
                <a:spcPct val="100000"/>
              </a:lnSpc>
            </a:pPr>
            <a:r>
              <a:rPr lang="fr-FR" sz="2400" dirty="0">
                <a:solidFill>
                  <a:srgbClr val="626469"/>
                </a:solidFill>
              </a:rPr>
              <a:t>L’alignement </a:t>
            </a:r>
            <a:r>
              <a:rPr lang="fr-FR" sz="2400" b="0" i="0" dirty="0">
                <a:solidFill>
                  <a:srgbClr val="626469"/>
                </a:solidFill>
                <a:effectLst/>
                <a:cs typeface="Calibri" panose="020F0502020204030204" pitchFamily="34" charset="0"/>
              </a:rPr>
              <a:t>à réaliser entre l’</a:t>
            </a:r>
            <a:r>
              <a:rPr lang="fr-FR" sz="2400" dirty="0">
                <a:solidFill>
                  <a:srgbClr val="626469"/>
                </a:solidFill>
                <a:cs typeface="Calibri" panose="020F0502020204030204" pitchFamily="34" charset="0"/>
              </a:rPr>
              <a:t>é</a:t>
            </a:r>
            <a:r>
              <a:rPr lang="fr-FR" sz="2400" b="0" i="0" dirty="0">
                <a:solidFill>
                  <a:srgbClr val="626469"/>
                </a:solidFill>
                <a:effectLst/>
                <a:cs typeface="Calibri" panose="020F0502020204030204" pitchFamily="34" charset="0"/>
              </a:rPr>
              <a:t>metteur et le récepteur est délicat</a:t>
            </a:r>
            <a:r>
              <a:rPr lang="fr-FR" sz="2400" dirty="0">
                <a:solidFill>
                  <a:srgbClr val="626469"/>
                </a:solidFill>
              </a:rPr>
              <a:t>, surtout lorsque l’émetteur émet en infrarouge (invisible).</a:t>
            </a:r>
          </a:p>
          <a:p>
            <a:pPr marL="0" indent="0" algn="just" fontAlgn="base">
              <a:lnSpc>
                <a:spcPct val="100000"/>
              </a:lnSpc>
              <a:buNone/>
            </a:pPr>
            <a:endParaRPr lang="fr-FR" sz="2400" dirty="0">
              <a:solidFill>
                <a:schemeClr val="tx1">
                  <a:lumMod val="50000"/>
                  <a:lumOff val="50000"/>
                </a:schemeClr>
              </a:solidFill>
            </a:endParaRPr>
          </a:p>
          <a:p>
            <a:endParaRPr lang="fr-FR" dirty="0"/>
          </a:p>
        </p:txBody>
      </p:sp>
      <p:pic>
        <p:nvPicPr>
          <p:cNvPr id="11266" name="Picture 2" descr="Détecteur photoélectrique miniature - EX-Z series - Panasonic Electric  Works Europe AG - type barrage / rectangulaire / infrarouge">
            <a:extLst>
              <a:ext uri="{FF2B5EF4-FFF2-40B4-BE49-F238E27FC236}">
                <a16:creationId xmlns:a16="http://schemas.microsoft.com/office/drawing/2014/main" id="{66F8D45E-6627-42A8-B2EB-915682CB5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6" y="749914"/>
            <a:ext cx="3160894" cy="211714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5C1B76E-E9F6-4909-A745-D0A685BFF12B}"/>
              </a:ext>
            </a:extLst>
          </p:cNvPr>
          <p:cNvSpPr txBox="1"/>
          <p:nvPr/>
        </p:nvSpPr>
        <p:spPr>
          <a:xfrm>
            <a:off x="1546843" y="2605452"/>
            <a:ext cx="2320637" cy="523220"/>
          </a:xfrm>
          <a:prstGeom prst="rect">
            <a:avLst/>
          </a:prstGeom>
          <a:noFill/>
        </p:spPr>
        <p:txBody>
          <a:bodyPr wrap="square">
            <a:spAutoFit/>
          </a:bodyPr>
          <a:lstStyle/>
          <a:p>
            <a:r>
              <a:rPr lang="fr-FR" sz="2800" b="1" dirty="0">
                <a:solidFill>
                  <a:srgbClr val="00B050"/>
                </a:solidFill>
                <a:latin typeface="Calibri" panose="020F0502020204030204" pitchFamily="34" charset="0"/>
                <a:cs typeface="Calibri" panose="020F0502020204030204" pitchFamily="34" charset="0"/>
              </a:rPr>
              <a:t>A</a:t>
            </a:r>
            <a:r>
              <a:rPr lang="fr-FR" sz="2800" b="1" i="0" dirty="0">
                <a:solidFill>
                  <a:srgbClr val="00B050"/>
                </a:solidFill>
                <a:effectLst/>
                <a:latin typeface="Calibri" panose="020F0502020204030204" pitchFamily="34" charset="0"/>
                <a:cs typeface="Calibri" panose="020F0502020204030204" pitchFamily="34" charset="0"/>
              </a:rPr>
              <a:t>vantages</a:t>
            </a:r>
            <a:r>
              <a:rPr lang="fr-FR" sz="1800" b="1" i="0" dirty="0">
                <a:solidFill>
                  <a:schemeClr val="accent1"/>
                </a:solidFill>
                <a:effectLst/>
                <a:latin typeface="Calibri" panose="020F0502020204030204" pitchFamily="34" charset="0"/>
                <a:cs typeface="Calibri" panose="020F0502020204030204" pitchFamily="34" charset="0"/>
              </a:rPr>
              <a:t> </a:t>
            </a:r>
            <a:endParaRPr lang="fr-FR" dirty="0"/>
          </a:p>
        </p:txBody>
      </p:sp>
    </p:spTree>
    <p:extLst>
      <p:ext uri="{BB962C8B-B14F-4D97-AF65-F5344CB8AC3E}">
        <p14:creationId xmlns:p14="http://schemas.microsoft.com/office/powerpoint/2010/main" val="223727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EB76F4-DE95-459F-86A3-7A6AFB5518E5}"/>
              </a:ext>
            </a:extLst>
          </p:cNvPr>
          <p:cNvSpPr>
            <a:spLocks noGrp="1"/>
          </p:cNvSpPr>
          <p:nvPr>
            <p:ph idx="1"/>
          </p:nvPr>
        </p:nvSpPr>
        <p:spPr>
          <a:xfrm>
            <a:off x="838198" y="980498"/>
            <a:ext cx="10515600" cy="4351338"/>
          </a:xfrm>
        </p:spPr>
        <p:txBody>
          <a:bodyPr/>
          <a:lstStyle/>
          <a:p>
            <a:r>
              <a:rPr lang="fr-FR" b="1" i="1" dirty="0">
                <a:solidFill>
                  <a:schemeClr val="accent1"/>
                </a:solidFill>
              </a:rPr>
              <a:t>4-2-2- Système Reflex :</a:t>
            </a:r>
          </a:p>
          <a:p>
            <a:endParaRPr lang="fr-FR" b="1" i="1" dirty="0">
              <a:solidFill>
                <a:schemeClr val="accent1"/>
              </a:solidFill>
            </a:endParaRPr>
          </a:p>
        </p:txBody>
      </p:sp>
      <p:sp>
        <p:nvSpPr>
          <p:cNvPr id="4" name="Espace réservé du numéro de diapositive 3">
            <a:extLst>
              <a:ext uri="{FF2B5EF4-FFF2-40B4-BE49-F238E27FC236}">
                <a16:creationId xmlns:a16="http://schemas.microsoft.com/office/drawing/2014/main" id="{144F195F-46D0-4D16-A86C-FBCF5C3ADD4A}"/>
              </a:ext>
            </a:extLst>
          </p:cNvPr>
          <p:cNvSpPr>
            <a:spLocks noGrp="1"/>
          </p:cNvSpPr>
          <p:nvPr>
            <p:ph type="sldNum" sz="quarter" idx="12"/>
          </p:nvPr>
        </p:nvSpPr>
        <p:spPr/>
        <p:txBody>
          <a:bodyPr/>
          <a:lstStyle/>
          <a:p>
            <a:fld id="{3A214FC8-7A6B-454A-ADA5-8A1A54B328A5}" type="slidenum">
              <a:rPr lang="fr-FR" smtClean="0"/>
              <a:t>11</a:t>
            </a:fld>
            <a:endParaRPr lang="fr-FR"/>
          </a:p>
        </p:txBody>
      </p:sp>
      <p:sp>
        <p:nvSpPr>
          <p:cNvPr id="8" name="ZoneTexte 7">
            <a:extLst>
              <a:ext uri="{FF2B5EF4-FFF2-40B4-BE49-F238E27FC236}">
                <a16:creationId xmlns:a16="http://schemas.microsoft.com/office/drawing/2014/main" id="{DB7C8DED-10FD-44E6-99AF-D956B28FA010}"/>
              </a:ext>
            </a:extLst>
          </p:cNvPr>
          <p:cNvSpPr txBox="1"/>
          <p:nvPr/>
        </p:nvSpPr>
        <p:spPr>
          <a:xfrm>
            <a:off x="252845" y="4180344"/>
            <a:ext cx="11329556" cy="2677656"/>
          </a:xfrm>
          <a:prstGeom prst="rect">
            <a:avLst/>
          </a:prstGeom>
          <a:noFill/>
        </p:spPr>
        <p:txBody>
          <a:bodyPr wrap="square">
            <a:spAutoFit/>
          </a:bodyPr>
          <a:lstStyle/>
          <a:p>
            <a:pPr algn="just" fontAlgn="base"/>
            <a:r>
              <a:rPr lang="fr-FR" sz="2400" dirty="0">
                <a:solidFill>
                  <a:schemeClr val="tx1">
                    <a:lumMod val="50000"/>
                    <a:lumOff val="50000"/>
                  </a:schemeClr>
                </a:solidFill>
              </a:rPr>
              <a:t>L’émetteur et le récepteur sont dans le même boîtier. La lumière émise est renvoyée par un réflecteur. L’objet est détecté lorsqu’il coupe le faisceau optique</a:t>
            </a:r>
            <a:r>
              <a:rPr lang="fr-FR" sz="2400" dirty="0"/>
              <a:t>.</a:t>
            </a:r>
          </a:p>
          <a:p>
            <a:pPr algn="just" fontAlgn="base"/>
            <a:r>
              <a:rPr lang="fr-FR" sz="2400" b="0" i="0" dirty="0">
                <a:solidFill>
                  <a:srgbClr val="626469"/>
                </a:solidFill>
                <a:effectLst/>
              </a:rPr>
              <a:t>Ce mode de détection </a:t>
            </a:r>
            <a:r>
              <a:rPr lang="fr-FR" sz="2400" b="1" i="0" dirty="0">
                <a:solidFill>
                  <a:srgbClr val="626469"/>
                </a:solidFill>
                <a:effectLst/>
              </a:rPr>
              <a:t>ne convient pas</a:t>
            </a:r>
            <a:r>
              <a:rPr lang="fr-FR" sz="2400" b="0" i="0" dirty="0">
                <a:solidFill>
                  <a:srgbClr val="626469"/>
                </a:solidFill>
                <a:effectLst/>
              </a:rPr>
              <a:t> à la </a:t>
            </a:r>
            <a:r>
              <a:rPr lang="fr-FR" sz="2400" b="1" i="0" dirty="0">
                <a:solidFill>
                  <a:srgbClr val="626469"/>
                </a:solidFill>
                <a:effectLst/>
              </a:rPr>
              <a:t>détection d'objet réfléchissant</a:t>
            </a:r>
            <a:r>
              <a:rPr lang="fr-FR" sz="2400" b="0" i="0" dirty="0">
                <a:solidFill>
                  <a:srgbClr val="626469"/>
                </a:solidFill>
                <a:effectLst/>
              </a:rPr>
              <a:t> qui peut être vue comme un </a:t>
            </a:r>
            <a:r>
              <a:rPr lang="fr-FR" sz="2400" b="1" i="0" dirty="0">
                <a:solidFill>
                  <a:srgbClr val="626469"/>
                </a:solidFill>
                <a:effectLst/>
              </a:rPr>
              <a:t>réflecteur</a:t>
            </a:r>
            <a:r>
              <a:rPr lang="fr-FR" sz="2400" b="0" i="0" dirty="0">
                <a:solidFill>
                  <a:srgbClr val="626469"/>
                </a:solidFill>
                <a:effectLst/>
              </a:rPr>
              <a:t>, donc pas détecté du tout. L'objet à détecter doit être opaque. </a:t>
            </a:r>
          </a:p>
          <a:p>
            <a:pPr algn="just" fontAlgn="base"/>
            <a:r>
              <a:rPr lang="fr-FR" sz="2400" b="0" i="0" dirty="0">
                <a:solidFill>
                  <a:srgbClr val="626469"/>
                </a:solidFill>
                <a:effectLst/>
              </a:rPr>
              <a:t>En contrepartie, les </a:t>
            </a:r>
            <a:r>
              <a:rPr lang="fr-FR" sz="2400" b="1" i="0" dirty="0">
                <a:solidFill>
                  <a:srgbClr val="626469"/>
                </a:solidFill>
                <a:effectLst/>
              </a:rPr>
              <a:t>distances de détection</a:t>
            </a:r>
            <a:r>
              <a:rPr lang="fr-FR" sz="2400" b="0" i="0" dirty="0">
                <a:solidFill>
                  <a:srgbClr val="626469"/>
                </a:solidFill>
                <a:effectLst/>
              </a:rPr>
              <a:t> sont </a:t>
            </a:r>
            <a:r>
              <a:rPr lang="fr-FR" sz="2400" b="1" i="0" dirty="0">
                <a:solidFill>
                  <a:srgbClr val="626469"/>
                </a:solidFill>
                <a:effectLst/>
              </a:rPr>
              <a:t>importantes.</a:t>
            </a:r>
            <a:endParaRPr lang="fr-FR" sz="2400" b="0" i="0" dirty="0">
              <a:solidFill>
                <a:srgbClr val="626469"/>
              </a:solidFill>
              <a:effectLst/>
            </a:endParaRPr>
          </a:p>
          <a:p>
            <a:br>
              <a:rPr lang="fr-FR" sz="2400" dirty="0"/>
            </a:br>
            <a:endParaRPr lang="fr-FR" sz="2400" b="0" i="0" dirty="0">
              <a:solidFill>
                <a:srgbClr val="626469"/>
              </a:solidFill>
              <a:effectLst/>
            </a:endParaRPr>
          </a:p>
        </p:txBody>
      </p:sp>
      <p:pic>
        <p:nvPicPr>
          <p:cNvPr id="7" name="Image 6">
            <a:extLst>
              <a:ext uri="{FF2B5EF4-FFF2-40B4-BE49-F238E27FC236}">
                <a16:creationId xmlns:a16="http://schemas.microsoft.com/office/drawing/2014/main" id="{647E3DCC-4B41-43C7-A918-07533F839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118" y="1685908"/>
            <a:ext cx="7005390" cy="2357911"/>
          </a:xfrm>
          <a:prstGeom prst="rect">
            <a:avLst/>
          </a:prstGeom>
        </p:spPr>
      </p:pic>
    </p:spTree>
    <p:extLst>
      <p:ext uri="{BB962C8B-B14F-4D97-AF65-F5344CB8AC3E}">
        <p14:creationId xmlns:p14="http://schemas.microsoft.com/office/powerpoint/2010/main" val="304229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0E90F9-2142-4994-A109-CA949851C6BD}"/>
              </a:ext>
            </a:extLst>
          </p:cNvPr>
          <p:cNvSpPr>
            <a:spLocks noGrp="1"/>
          </p:cNvSpPr>
          <p:nvPr>
            <p:ph idx="1"/>
          </p:nvPr>
        </p:nvSpPr>
        <p:spPr>
          <a:xfrm>
            <a:off x="838200" y="3205540"/>
            <a:ext cx="5257800" cy="2287011"/>
          </a:xfrm>
        </p:spPr>
        <p:txBody>
          <a:bodyPr>
            <a:normAutofit/>
          </a:bodyPr>
          <a:lstStyle/>
          <a:p>
            <a:pPr algn="just" fontAlgn="base">
              <a:lnSpc>
                <a:spcPct val="100000"/>
              </a:lnSpc>
              <a:buFont typeface="Arial" panose="020B0604020202020204" pitchFamily="34" charset="0"/>
              <a:buChar char="•"/>
            </a:pPr>
            <a:r>
              <a:rPr lang="fr-FR" sz="2400" b="0" i="0" dirty="0">
                <a:solidFill>
                  <a:srgbClr val="626469"/>
                </a:solidFill>
                <a:effectLst/>
              </a:rPr>
              <a:t>Facilité de montage (émetteur et récepteur dans le même boitier</a:t>
            </a:r>
            <a:r>
              <a:rPr lang="fr-FR" sz="2400" i="0" dirty="0">
                <a:solidFill>
                  <a:srgbClr val="626469"/>
                </a:solidFill>
                <a:effectLst/>
              </a:rPr>
              <a:t>)</a:t>
            </a:r>
          </a:p>
          <a:p>
            <a:pPr algn="just" fontAlgn="base">
              <a:lnSpc>
                <a:spcPct val="100000"/>
              </a:lnSpc>
              <a:buFont typeface="Arial" panose="020B0604020202020204" pitchFamily="34" charset="0"/>
              <a:buChar char="•"/>
            </a:pPr>
            <a:r>
              <a:rPr lang="fr-FR" sz="2400" i="0" dirty="0">
                <a:solidFill>
                  <a:srgbClr val="626469"/>
                </a:solidFill>
                <a:effectLst/>
              </a:rPr>
              <a:t>Atténuation plus facile à mesurer que dans le cas du système barrière (le faisceau traverse deux fois l’objet).</a:t>
            </a:r>
          </a:p>
          <a:p>
            <a:pPr algn="just" fontAlgn="base">
              <a:lnSpc>
                <a:spcPct val="100000"/>
              </a:lnSpc>
              <a:buFont typeface="Arial" panose="020B0604020202020204" pitchFamily="34" charset="0"/>
              <a:buChar char="•"/>
            </a:pPr>
            <a:endParaRPr lang="fr-FR" sz="2400" i="0" dirty="0">
              <a:solidFill>
                <a:srgbClr val="626469"/>
              </a:solidFill>
              <a:effectLst/>
            </a:endParaRPr>
          </a:p>
        </p:txBody>
      </p:sp>
      <p:sp>
        <p:nvSpPr>
          <p:cNvPr id="4" name="Espace réservé du numéro de diapositive 3">
            <a:extLst>
              <a:ext uri="{FF2B5EF4-FFF2-40B4-BE49-F238E27FC236}">
                <a16:creationId xmlns:a16="http://schemas.microsoft.com/office/drawing/2014/main" id="{70C90393-ED63-4AFB-B1C1-0E0EA8629E78}"/>
              </a:ext>
            </a:extLst>
          </p:cNvPr>
          <p:cNvSpPr>
            <a:spLocks noGrp="1"/>
          </p:cNvSpPr>
          <p:nvPr>
            <p:ph type="sldNum" sz="quarter" idx="12"/>
          </p:nvPr>
        </p:nvSpPr>
        <p:spPr/>
        <p:txBody>
          <a:bodyPr/>
          <a:lstStyle/>
          <a:p>
            <a:fld id="{3A214FC8-7A6B-454A-ADA5-8A1A54B328A5}" type="slidenum">
              <a:rPr lang="fr-FR" smtClean="0"/>
              <a:t>12</a:t>
            </a:fld>
            <a:endParaRPr lang="fr-FR"/>
          </a:p>
        </p:txBody>
      </p:sp>
      <p:sp>
        <p:nvSpPr>
          <p:cNvPr id="6" name="ZoneTexte 5">
            <a:extLst>
              <a:ext uri="{FF2B5EF4-FFF2-40B4-BE49-F238E27FC236}">
                <a16:creationId xmlns:a16="http://schemas.microsoft.com/office/drawing/2014/main" id="{75C1B76E-E9F6-4909-A745-D0A685BFF12B}"/>
              </a:ext>
            </a:extLst>
          </p:cNvPr>
          <p:cNvSpPr txBox="1"/>
          <p:nvPr/>
        </p:nvSpPr>
        <p:spPr>
          <a:xfrm>
            <a:off x="2306781" y="2682320"/>
            <a:ext cx="2320637" cy="523220"/>
          </a:xfrm>
          <a:prstGeom prst="rect">
            <a:avLst/>
          </a:prstGeom>
          <a:noFill/>
        </p:spPr>
        <p:txBody>
          <a:bodyPr wrap="square">
            <a:spAutoFit/>
          </a:bodyPr>
          <a:lstStyle/>
          <a:p>
            <a:r>
              <a:rPr lang="fr-FR" sz="2800" b="1" dirty="0">
                <a:solidFill>
                  <a:srgbClr val="00B050"/>
                </a:solidFill>
                <a:latin typeface="Calibri" panose="020F0502020204030204" pitchFamily="34" charset="0"/>
                <a:cs typeface="Calibri" panose="020F0502020204030204" pitchFamily="34" charset="0"/>
              </a:rPr>
              <a:t>A</a:t>
            </a:r>
            <a:r>
              <a:rPr lang="fr-FR" sz="2800" b="1" i="0" dirty="0">
                <a:solidFill>
                  <a:srgbClr val="00B050"/>
                </a:solidFill>
                <a:effectLst/>
                <a:latin typeface="Calibri" panose="020F0502020204030204" pitchFamily="34" charset="0"/>
                <a:cs typeface="Calibri" panose="020F0502020204030204" pitchFamily="34" charset="0"/>
              </a:rPr>
              <a:t>vantages</a:t>
            </a:r>
            <a:r>
              <a:rPr lang="fr-FR" sz="1800" b="1" i="0" dirty="0">
                <a:solidFill>
                  <a:schemeClr val="accent1"/>
                </a:solidFill>
                <a:effectLst/>
                <a:latin typeface="Calibri" panose="020F0502020204030204" pitchFamily="34" charset="0"/>
                <a:cs typeface="Calibri" panose="020F0502020204030204" pitchFamily="34" charset="0"/>
              </a:rPr>
              <a:t> </a:t>
            </a:r>
            <a:endParaRPr lang="fr-FR" dirty="0"/>
          </a:p>
        </p:txBody>
      </p:sp>
      <p:sp>
        <p:nvSpPr>
          <p:cNvPr id="7" name="ZoneTexte 6">
            <a:extLst>
              <a:ext uri="{FF2B5EF4-FFF2-40B4-BE49-F238E27FC236}">
                <a16:creationId xmlns:a16="http://schemas.microsoft.com/office/drawing/2014/main" id="{C03CC46A-20FB-472E-9DCC-3DDE6684054E}"/>
              </a:ext>
            </a:extLst>
          </p:cNvPr>
          <p:cNvSpPr txBox="1"/>
          <p:nvPr/>
        </p:nvSpPr>
        <p:spPr>
          <a:xfrm>
            <a:off x="7841672" y="2362049"/>
            <a:ext cx="2320637" cy="523220"/>
          </a:xfrm>
          <a:prstGeom prst="rect">
            <a:avLst/>
          </a:prstGeom>
          <a:noFill/>
        </p:spPr>
        <p:txBody>
          <a:bodyPr wrap="square">
            <a:spAutoFit/>
          </a:bodyPr>
          <a:lstStyle/>
          <a:p>
            <a:r>
              <a:rPr lang="fr-FR" sz="2800" b="1" dirty="0">
                <a:solidFill>
                  <a:srgbClr val="FF0000"/>
                </a:solidFill>
                <a:latin typeface="Calibri" panose="020F0502020204030204" pitchFamily="34" charset="0"/>
                <a:cs typeface="Calibri" panose="020F0502020204030204" pitchFamily="34" charset="0"/>
              </a:rPr>
              <a:t>Inconvénients</a:t>
            </a:r>
            <a:r>
              <a:rPr lang="fr-FR" sz="2800" b="1" i="0" dirty="0">
                <a:solidFill>
                  <a:schemeClr val="accent1"/>
                </a:solidFill>
                <a:effectLst/>
                <a:latin typeface="Calibri" panose="020F0502020204030204" pitchFamily="34" charset="0"/>
                <a:cs typeface="Calibri" panose="020F0502020204030204" pitchFamily="34" charset="0"/>
              </a:rPr>
              <a:t> </a:t>
            </a:r>
            <a:endParaRPr lang="fr-FR" sz="2800" dirty="0"/>
          </a:p>
        </p:txBody>
      </p:sp>
      <p:sp>
        <p:nvSpPr>
          <p:cNvPr id="12" name="Espace réservé du contenu 2">
            <a:extLst>
              <a:ext uri="{FF2B5EF4-FFF2-40B4-BE49-F238E27FC236}">
                <a16:creationId xmlns:a16="http://schemas.microsoft.com/office/drawing/2014/main" id="{B89D71C0-9E0B-4A8A-AFFE-9B91AB69F1E2}"/>
              </a:ext>
            </a:extLst>
          </p:cNvPr>
          <p:cNvSpPr txBox="1">
            <a:spLocks/>
          </p:cNvSpPr>
          <p:nvPr/>
        </p:nvSpPr>
        <p:spPr>
          <a:xfrm>
            <a:off x="6456219" y="3129683"/>
            <a:ext cx="5430983" cy="34092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fontAlgn="base">
              <a:lnSpc>
                <a:spcPct val="100000"/>
              </a:lnSpc>
            </a:pPr>
            <a:r>
              <a:rPr lang="fr-FR" dirty="0">
                <a:solidFill>
                  <a:srgbClr val="626469"/>
                </a:solidFill>
              </a:rPr>
              <a:t>Nécessité d’utiliser un réflecteur</a:t>
            </a:r>
          </a:p>
          <a:p>
            <a:pPr lvl="1" algn="just" fontAlgn="base">
              <a:lnSpc>
                <a:spcPct val="100000"/>
              </a:lnSpc>
            </a:pPr>
            <a:r>
              <a:rPr lang="fr-FR" dirty="0">
                <a:solidFill>
                  <a:srgbClr val="626469"/>
                </a:solidFill>
              </a:rPr>
              <a:t>Ne convient pas pour la détection d’objets réfléchissants (sauf si on utilise un filtre de polarisation)</a:t>
            </a:r>
          </a:p>
          <a:p>
            <a:pPr lvl="1" algn="just" fontAlgn="base">
              <a:lnSpc>
                <a:spcPct val="100000"/>
              </a:lnSpc>
            </a:pPr>
            <a:r>
              <a:rPr lang="fr-FR" dirty="0">
                <a:solidFill>
                  <a:srgbClr val="626469"/>
                </a:solidFill>
              </a:rPr>
              <a:t>Utilisation de cellules « spécial verre » préférable dans le cas de produits transparents.</a:t>
            </a:r>
          </a:p>
          <a:p>
            <a:pPr lvl="1" algn="just" fontAlgn="base">
              <a:lnSpc>
                <a:spcPct val="100000"/>
              </a:lnSpc>
            </a:pPr>
            <a:r>
              <a:rPr lang="fr-FR" dirty="0">
                <a:solidFill>
                  <a:srgbClr val="626469"/>
                </a:solidFill>
              </a:rPr>
              <a:t>Portée moins importantes en mode reflex polarisé</a:t>
            </a:r>
          </a:p>
          <a:p>
            <a:endParaRPr lang="fr-FR" dirty="0"/>
          </a:p>
        </p:txBody>
      </p:sp>
      <p:sp>
        <p:nvSpPr>
          <p:cNvPr id="8" name="Titre 1">
            <a:extLst>
              <a:ext uri="{FF2B5EF4-FFF2-40B4-BE49-F238E27FC236}">
                <a16:creationId xmlns:a16="http://schemas.microsoft.com/office/drawing/2014/main" id="{63E246A8-5EBC-4E31-A9F6-722A8926F157}"/>
              </a:ext>
            </a:extLst>
          </p:cNvPr>
          <p:cNvSpPr txBox="1">
            <a:spLocks/>
          </p:cNvSpPr>
          <p:nvPr/>
        </p:nvSpPr>
        <p:spPr>
          <a:xfrm>
            <a:off x="5155621" y="995239"/>
            <a:ext cx="4597979" cy="990496"/>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i="0" dirty="0">
                <a:solidFill>
                  <a:schemeClr val="accent1"/>
                </a:solidFill>
                <a:effectLst/>
                <a:latin typeface="Calibri" panose="020F0502020204030204" pitchFamily="34" charset="0"/>
                <a:cs typeface="Calibri" panose="020F0502020204030204" pitchFamily="34" charset="0"/>
              </a:rPr>
              <a:t>Système Reflex: </a:t>
            </a:r>
            <a:r>
              <a:rPr lang="fr-FR" sz="3600" b="1" dirty="0">
                <a:solidFill>
                  <a:schemeClr val="accent1"/>
                </a:solidFill>
                <a:latin typeface="Calibri" panose="020F0502020204030204" pitchFamily="34" charset="0"/>
                <a:cs typeface="Calibri" panose="020F0502020204030204" pitchFamily="34" charset="0"/>
              </a:rPr>
              <a:t> avantages et inconvénients</a:t>
            </a:r>
          </a:p>
        </p:txBody>
      </p:sp>
      <p:pic>
        <p:nvPicPr>
          <p:cNvPr id="13314" name="Picture 2">
            <a:extLst>
              <a:ext uri="{FF2B5EF4-FFF2-40B4-BE49-F238E27FC236}">
                <a16:creationId xmlns:a16="http://schemas.microsoft.com/office/drawing/2014/main" id="{1830BB00-00FA-4C34-AFB7-9F0C63C0C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49" y="810581"/>
            <a:ext cx="3027080" cy="187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4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EB76F4-DE95-459F-86A3-7A6AFB5518E5}"/>
              </a:ext>
            </a:extLst>
          </p:cNvPr>
          <p:cNvSpPr>
            <a:spLocks noGrp="1"/>
          </p:cNvSpPr>
          <p:nvPr>
            <p:ph idx="1"/>
          </p:nvPr>
        </p:nvSpPr>
        <p:spPr>
          <a:xfrm>
            <a:off x="838198" y="1520825"/>
            <a:ext cx="10515600" cy="4351338"/>
          </a:xfrm>
        </p:spPr>
        <p:txBody>
          <a:bodyPr/>
          <a:lstStyle/>
          <a:p>
            <a:r>
              <a:rPr lang="fr-FR" b="1" i="1" dirty="0">
                <a:solidFill>
                  <a:schemeClr val="accent1"/>
                </a:solidFill>
              </a:rPr>
              <a:t>4-2-3- Système proximité:</a:t>
            </a:r>
          </a:p>
        </p:txBody>
      </p:sp>
      <p:sp>
        <p:nvSpPr>
          <p:cNvPr id="4" name="Espace réservé du numéro de diapositive 3">
            <a:extLst>
              <a:ext uri="{FF2B5EF4-FFF2-40B4-BE49-F238E27FC236}">
                <a16:creationId xmlns:a16="http://schemas.microsoft.com/office/drawing/2014/main" id="{144F195F-46D0-4D16-A86C-FBCF5C3ADD4A}"/>
              </a:ext>
            </a:extLst>
          </p:cNvPr>
          <p:cNvSpPr>
            <a:spLocks noGrp="1"/>
          </p:cNvSpPr>
          <p:nvPr>
            <p:ph type="sldNum" sz="quarter" idx="12"/>
          </p:nvPr>
        </p:nvSpPr>
        <p:spPr/>
        <p:txBody>
          <a:bodyPr/>
          <a:lstStyle/>
          <a:p>
            <a:fld id="{3A214FC8-7A6B-454A-ADA5-8A1A54B328A5}" type="slidenum">
              <a:rPr lang="fr-FR" smtClean="0"/>
              <a:t>13</a:t>
            </a:fld>
            <a:endParaRPr lang="fr-FR" dirty="0"/>
          </a:p>
        </p:txBody>
      </p:sp>
      <p:sp>
        <p:nvSpPr>
          <p:cNvPr id="8" name="ZoneTexte 7">
            <a:extLst>
              <a:ext uri="{FF2B5EF4-FFF2-40B4-BE49-F238E27FC236}">
                <a16:creationId xmlns:a16="http://schemas.microsoft.com/office/drawing/2014/main" id="{DB7C8DED-10FD-44E6-99AF-D956B28FA010}"/>
              </a:ext>
            </a:extLst>
          </p:cNvPr>
          <p:cNvSpPr txBox="1"/>
          <p:nvPr/>
        </p:nvSpPr>
        <p:spPr>
          <a:xfrm>
            <a:off x="640771" y="4183125"/>
            <a:ext cx="10910455" cy="1569660"/>
          </a:xfrm>
          <a:prstGeom prst="rect">
            <a:avLst/>
          </a:prstGeom>
          <a:noFill/>
        </p:spPr>
        <p:txBody>
          <a:bodyPr wrap="square">
            <a:spAutoFit/>
          </a:bodyPr>
          <a:lstStyle/>
          <a:p>
            <a:pPr algn="just" fontAlgn="base"/>
            <a:r>
              <a:rPr lang="fr-FR" sz="2400" dirty="0">
                <a:solidFill>
                  <a:srgbClr val="6D6D6D"/>
                </a:solidFill>
              </a:rPr>
              <a:t>Comme pour le système reflex, émetteur et récepteur sont regroupés dans un même boîtier. Le faisceau lumineux, émis en infrarouge, est renvoyé vers le récepteur par tout objet suffisamment réfléchissant qui pénètre dans la zone de détection.</a:t>
            </a:r>
            <a:br>
              <a:rPr lang="fr-FR" sz="2400" dirty="0">
                <a:solidFill>
                  <a:srgbClr val="6D6D6D"/>
                </a:solidFill>
              </a:rPr>
            </a:br>
            <a:endParaRPr lang="fr-FR" sz="2400" b="0" i="0" dirty="0">
              <a:solidFill>
                <a:srgbClr val="6D6D6D"/>
              </a:solidFill>
              <a:effectLst/>
            </a:endParaRPr>
          </a:p>
        </p:txBody>
      </p:sp>
      <p:pic>
        <p:nvPicPr>
          <p:cNvPr id="10" name="Image 9">
            <a:extLst>
              <a:ext uri="{FF2B5EF4-FFF2-40B4-BE49-F238E27FC236}">
                <a16:creationId xmlns:a16="http://schemas.microsoft.com/office/drawing/2014/main" id="{C95F501D-9BC6-4291-815B-AB96D01A8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356" y="2294253"/>
            <a:ext cx="4986771" cy="1678474"/>
          </a:xfrm>
          <a:prstGeom prst="rect">
            <a:avLst/>
          </a:prstGeom>
        </p:spPr>
      </p:pic>
    </p:spTree>
    <p:extLst>
      <p:ext uri="{BB962C8B-B14F-4D97-AF65-F5344CB8AC3E}">
        <p14:creationId xmlns:p14="http://schemas.microsoft.com/office/powerpoint/2010/main" val="209650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0E90F9-2142-4994-A109-CA949851C6BD}"/>
              </a:ext>
            </a:extLst>
          </p:cNvPr>
          <p:cNvSpPr>
            <a:spLocks noGrp="1"/>
          </p:cNvSpPr>
          <p:nvPr>
            <p:ph idx="1"/>
          </p:nvPr>
        </p:nvSpPr>
        <p:spPr>
          <a:xfrm>
            <a:off x="990601" y="2853025"/>
            <a:ext cx="4675910" cy="2287011"/>
          </a:xfrm>
        </p:spPr>
        <p:txBody>
          <a:bodyPr>
            <a:normAutofit/>
          </a:bodyPr>
          <a:lstStyle/>
          <a:p>
            <a:pPr algn="just" fontAlgn="base">
              <a:lnSpc>
                <a:spcPct val="100000"/>
              </a:lnSpc>
              <a:buFont typeface="Arial" panose="020B0604020202020204" pitchFamily="34" charset="0"/>
              <a:buChar char="•"/>
            </a:pPr>
            <a:r>
              <a:rPr lang="fr-FR" sz="2400" dirty="0"/>
              <a:t>Montage simple et économique (un seul boîtier).</a:t>
            </a:r>
            <a:endParaRPr lang="fr-FR" sz="1600" dirty="0"/>
          </a:p>
          <a:p>
            <a:pPr algn="just" fontAlgn="base">
              <a:lnSpc>
                <a:spcPct val="100000"/>
              </a:lnSpc>
              <a:buFont typeface="Arial" panose="020B0604020202020204" pitchFamily="34" charset="0"/>
              <a:buChar char="•"/>
            </a:pPr>
            <a:r>
              <a:rPr lang="fr-FR" sz="2400" dirty="0"/>
              <a:t>Ne nécessite pas de réflecteur</a:t>
            </a:r>
            <a:endParaRPr lang="fr-FR" sz="2400" i="0" dirty="0">
              <a:solidFill>
                <a:srgbClr val="626469"/>
              </a:solidFill>
              <a:effectLst/>
            </a:endParaRPr>
          </a:p>
        </p:txBody>
      </p:sp>
      <p:sp>
        <p:nvSpPr>
          <p:cNvPr id="4" name="Espace réservé du numéro de diapositive 3">
            <a:extLst>
              <a:ext uri="{FF2B5EF4-FFF2-40B4-BE49-F238E27FC236}">
                <a16:creationId xmlns:a16="http://schemas.microsoft.com/office/drawing/2014/main" id="{70C90393-ED63-4AFB-B1C1-0E0EA8629E78}"/>
              </a:ext>
            </a:extLst>
          </p:cNvPr>
          <p:cNvSpPr>
            <a:spLocks noGrp="1"/>
          </p:cNvSpPr>
          <p:nvPr>
            <p:ph type="sldNum" sz="quarter" idx="12"/>
          </p:nvPr>
        </p:nvSpPr>
        <p:spPr/>
        <p:txBody>
          <a:bodyPr/>
          <a:lstStyle/>
          <a:p>
            <a:fld id="{3A214FC8-7A6B-454A-ADA5-8A1A54B328A5}" type="slidenum">
              <a:rPr lang="fr-FR" smtClean="0"/>
              <a:t>14</a:t>
            </a:fld>
            <a:endParaRPr lang="fr-FR"/>
          </a:p>
        </p:txBody>
      </p:sp>
      <p:sp>
        <p:nvSpPr>
          <p:cNvPr id="6" name="ZoneTexte 5">
            <a:extLst>
              <a:ext uri="{FF2B5EF4-FFF2-40B4-BE49-F238E27FC236}">
                <a16:creationId xmlns:a16="http://schemas.microsoft.com/office/drawing/2014/main" id="{75C1B76E-E9F6-4909-A745-D0A685BFF12B}"/>
              </a:ext>
            </a:extLst>
          </p:cNvPr>
          <p:cNvSpPr txBox="1"/>
          <p:nvPr/>
        </p:nvSpPr>
        <p:spPr>
          <a:xfrm>
            <a:off x="1811480" y="1985735"/>
            <a:ext cx="2320637" cy="523220"/>
          </a:xfrm>
          <a:prstGeom prst="rect">
            <a:avLst/>
          </a:prstGeom>
          <a:noFill/>
        </p:spPr>
        <p:txBody>
          <a:bodyPr wrap="square">
            <a:spAutoFit/>
          </a:bodyPr>
          <a:lstStyle/>
          <a:p>
            <a:r>
              <a:rPr lang="fr-FR" sz="2800" b="1" dirty="0">
                <a:solidFill>
                  <a:srgbClr val="00B050"/>
                </a:solidFill>
                <a:latin typeface="Calibri" panose="020F0502020204030204" pitchFamily="34" charset="0"/>
                <a:cs typeface="Calibri" panose="020F0502020204030204" pitchFamily="34" charset="0"/>
              </a:rPr>
              <a:t>A</a:t>
            </a:r>
            <a:r>
              <a:rPr lang="fr-FR" sz="2800" b="1" i="0" dirty="0">
                <a:solidFill>
                  <a:srgbClr val="00B050"/>
                </a:solidFill>
                <a:effectLst/>
                <a:latin typeface="Calibri" panose="020F0502020204030204" pitchFamily="34" charset="0"/>
                <a:cs typeface="Calibri" panose="020F0502020204030204" pitchFamily="34" charset="0"/>
              </a:rPr>
              <a:t>vantages</a:t>
            </a:r>
            <a:r>
              <a:rPr lang="fr-FR" sz="1800" b="1" i="0" dirty="0">
                <a:solidFill>
                  <a:schemeClr val="accent1"/>
                </a:solidFill>
                <a:effectLst/>
                <a:latin typeface="Calibri" panose="020F0502020204030204" pitchFamily="34" charset="0"/>
                <a:cs typeface="Calibri" panose="020F0502020204030204" pitchFamily="34" charset="0"/>
              </a:rPr>
              <a:t> </a:t>
            </a:r>
            <a:endParaRPr lang="fr-FR" dirty="0"/>
          </a:p>
        </p:txBody>
      </p:sp>
      <p:sp>
        <p:nvSpPr>
          <p:cNvPr id="7" name="ZoneTexte 6">
            <a:extLst>
              <a:ext uri="{FF2B5EF4-FFF2-40B4-BE49-F238E27FC236}">
                <a16:creationId xmlns:a16="http://schemas.microsoft.com/office/drawing/2014/main" id="{C03CC46A-20FB-472E-9DCC-3DDE6684054E}"/>
              </a:ext>
            </a:extLst>
          </p:cNvPr>
          <p:cNvSpPr txBox="1"/>
          <p:nvPr/>
        </p:nvSpPr>
        <p:spPr>
          <a:xfrm>
            <a:off x="7661563" y="1985735"/>
            <a:ext cx="2320637" cy="523220"/>
          </a:xfrm>
          <a:prstGeom prst="rect">
            <a:avLst/>
          </a:prstGeom>
          <a:noFill/>
        </p:spPr>
        <p:txBody>
          <a:bodyPr wrap="square">
            <a:spAutoFit/>
          </a:bodyPr>
          <a:lstStyle/>
          <a:p>
            <a:r>
              <a:rPr lang="fr-FR" sz="2800" b="1" dirty="0">
                <a:solidFill>
                  <a:srgbClr val="FF0000"/>
                </a:solidFill>
                <a:latin typeface="Calibri" panose="020F0502020204030204" pitchFamily="34" charset="0"/>
                <a:cs typeface="Calibri" panose="020F0502020204030204" pitchFamily="34" charset="0"/>
              </a:rPr>
              <a:t>Inconvénients</a:t>
            </a:r>
            <a:r>
              <a:rPr lang="fr-FR" sz="2800" b="1" i="0" dirty="0">
                <a:solidFill>
                  <a:schemeClr val="accent1"/>
                </a:solidFill>
                <a:effectLst/>
                <a:latin typeface="Calibri" panose="020F0502020204030204" pitchFamily="34" charset="0"/>
                <a:cs typeface="Calibri" panose="020F0502020204030204" pitchFamily="34" charset="0"/>
              </a:rPr>
              <a:t> </a:t>
            </a:r>
            <a:endParaRPr lang="fr-FR" sz="2800" dirty="0"/>
          </a:p>
        </p:txBody>
      </p:sp>
      <p:sp>
        <p:nvSpPr>
          <p:cNvPr id="12" name="Espace réservé du contenu 2">
            <a:extLst>
              <a:ext uri="{FF2B5EF4-FFF2-40B4-BE49-F238E27FC236}">
                <a16:creationId xmlns:a16="http://schemas.microsoft.com/office/drawing/2014/main" id="{B89D71C0-9E0B-4A8A-AFFE-9B91AB69F1E2}"/>
              </a:ext>
            </a:extLst>
          </p:cNvPr>
          <p:cNvSpPr txBox="1">
            <a:spLocks/>
          </p:cNvSpPr>
          <p:nvPr/>
        </p:nvSpPr>
        <p:spPr>
          <a:xfrm>
            <a:off x="5465618" y="2853025"/>
            <a:ext cx="6186055" cy="340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fontAlgn="base">
              <a:lnSpc>
                <a:spcPct val="100000"/>
              </a:lnSpc>
            </a:pPr>
            <a:r>
              <a:rPr lang="fr-FR" dirty="0">
                <a:latin typeface="Calibri" panose="020F0502020204030204" pitchFamily="34" charset="0"/>
                <a:cs typeface="Calibri" panose="020F0502020204030204" pitchFamily="34" charset="0"/>
              </a:rPr>
              <a:t>La distance de détection dépend de la couleur et du pouvoir réfléchissant de l’objet (sauf pour les détecteurs à triangulation).</a:t>
            </a:r>
          </a:p>
          <a:p>
            <a:pPr lvl="1" algn="just" fontAlgn="base">
              <a:lnSpc>
                <a:spcPct val="100000"/>
              </a:lnSpc>
            </a:pPr>
            <a:r>
              <a:rPr lang="fr-FR" dirty="0">
                <a:latin typeface="Calibri" panose="020F0502020204030204" pitchFamily="34" charset="0"/>
                <a:cs typeface="Calibri" panose="020F0502020204030204" pitchFamily="34" charset="0"/>
              </a:rPr>
              <a:t>Portées plus faibles que celles des détecteurs à barrière.</a:t>
            </a:r>
          </a:p>
          <a:p>
            <a:pPr lvl="1" algn="just" fontAlgn="base">
              <a:lnSpc>
                <a:spcPct val="100000"/>
              </a:lnSpc>
            </a:pPr>
            <a:r>
              <a:rPr lang="fr-FR" dirty="0">
                <a:latin typeface="Calibri" panose="020F0502020204030204" pitchFamily="34" charset="0"/>
                <a:cs typeface="Calibri" panose="020F0502020204030204" pitchFamily="34" charset="0"/>
              </a:rPr>
              <a:t>Détection difficile lorsque l’objet a un état de surface lisse et brillant.</a:t>
            </a:r>
          </a:p>
          <a:p>
            <a:pPr marL="457200" lvl="1" indent="0" algn="just" fontAlgn="base">
              <a:lnSpc>
                <a:spcPct val="100000"/>
              </a:lnSpc>
              <a:buNone/>
            </a:pPr>
            <a:endParaRPr lang="fr-FR" dirty="0">
              <a:latin typeface="Calibri" panose="020F0502020204030204" pitchFamily="34" charset="0"/>
              <a:cs typeface="Calibri" panose="020F0502020204030204" pitchFamily="34" charset="0"/>
            </a:endParaRPr>
          </a:p>
        </p:txBody>
      </p:sp>
      <p:sp>
        <p:nvSpPr>
          <p:cNvPr id="8" name="Titre 1">
            <a:extLst>
              <a:ext uri="{FF2B5EF4-FFF2-40B4-BE49-F238E27FC236}">
                <a16:creationId xmlns:a16="http://schemas.microsoft.com/office/drawing/2014/main" id="{EFA3979C-C782-4C38-B69B-36F81C6E3C2E}"/>
              </a:ext>
            </a:extLst>
          </p:cNvPr>
          <p:cNvSpPr txBox="1">
            <a:spLocks/>
          </p:cNvSpPr>
          <p:nvPr/>
        </p:nvSpPr>
        <p:spPr>
          <a:xfrm>
            <a:off x="4223902" y="823204"/>
            <a:ext cx="4597979" cy="990496"/>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i="0" dirty="0">
                <a:solidFill>
                  <a:schemeClr val="accent1"/>
                </a:solidFill>
                <a:effectLst/>
                <a:latin typeface="Calibri" panose="020F0502020204030204" pitchFamily="34" charset="0"/>
                <a:cs typeface="Calibri" panose="020F0502020204030204" pitchFamily="34" charset="0"/>
              </a:rPr>
              <a:t>Système proximité: </a:t>
            </a:r>
            <a:r>
              <a:rPr lang="fr-FR" sz="3600" b="1" dirty="0">
                <a:solidFill>
                  <a:schemeClr val="accent1"/>
                </a:solidFill>
                <a:latin typeface="Calibri" panose="020F0502020204030204" pitchFamily="34" charset="0"/>
                <a:cs typeface="Calibri" panose="020F0502020204030204" pitchFamily="34" charset="0"/>
              </a:rPr>
              <a:t> avantages et inconvénients</a:t>
            </a:r>
          </a:p>
        </p:txBody>
      </p:sp>
      <p:pic>
        <p:nvPicPr>
          <p:cNvPr id="14338" name="Picture 2" descr="Capteur de Distance GP2Y0A02YK0F IR Sharp - 20 cm à 150 cm - RobotShop">
            <a:extLst>
              <a:ext uri="{FF2B5EF4-FFF2-40B4-BE49-F238E27FC236}">
                <a16:creationId xmlns:a16="http://schemas.microsoft.com/office/drawing/2014/main" id="{15A04B3D-4600-48DD-9FE0-3ADAF4737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547" y="426992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1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E6D1A-E18C-4F5A-9F95-928D8288B2B5}"/>
              </a:ext>
            </a:extLst>
          </p:cNvPr>
          <p:cNvSpPr>
            <a:spLocks noGrp="1"/>
          </p:cNvSpPr>
          <p:nvPr>
            <p:ph type="title"/>
          </p:nvPr>
        </p:nvSpPr>
        <p:spPr>
          <a:xfrm>
            <a:off x="5116878" y="629266"/>
            <a:ext cx="6784177" cy="1676603"/>
          </a:xfrm>
        </p:spPr>
        <p:txBody>
          <a:bodyPr>
            <a:normAutofit/>
          </a:bodyPr>
          <a:lstStyle/>
          <a:p>
            <a:r>
              <a:rPr lang="fr-FR" sz="3600" b="1" dirty="0">
                <a:solidFill>
                  <a:schemeClr val="accent1"/>
                </a:solidFill>
                <a:latin typeface="+mn-lt"/>
              </a:rPr>
              <a:t>4-3-Principe de fonctionnement</a:t>
            </a:r>
          </a:p>
        </p:txBody>
      </p:sp>
      <p:sp>
        <p:nvSpPr>
          <p:cNvPr id="73" name="Rectangle 7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E3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apteur infrarouge : commandez un capteur infrarouge en ligne">
            <a:extLst>
              <a:ext uri="{FF2B5EF4-FFF2-40B4-BE49-F238E27FC236}">
                <a16:creationId xmlns:a16="http://schemas.microsoft.com/office/drawing/2014/main" id="{2E2A7188-067B-43F4-B815-60CA8EC584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0641" y="803049"/>
            <a:ext cx="1514726" cy="24707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es capteurs de distance Comparaison">
            <a:extLst>
              <a:ext uri="{FF2B5EF4-FFF2-40B4-BE49-F238E27FC236}">
                <a16:creationId xmlns:a16="http://schemas.microsoft.com/office/drawing/2014/main" id="{B11F2552-6CFD-40E3-8C62-00899C6C65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672" y="3639648"/>
            <a:ext cx="3026663" cy="208179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728F3B3-898D-4EC3-9FE8-00211D3AB418}"/>
              </a:ext>
            </a:extLst>
          </p:cNvPr>
          <p:cNvSpPr>
            <a:spLocks noGrp="1"/>
          </p:cNvSpPr>
          <p:nvPr>
            <p:ph idx="1"/>
          </p:nvPr>
        </p:nvSpPr>
        <p:spPr>
          <a:xfrm>
            <a:off x="5116878" y="1787480"/>
            <a:ext cx="6422848" cy="4211538"/>
          </a:xfrm>
        </p:spPr>
        <p:txBody>
          <a:bodyPr>
            <a:noAutofit/>
          </a:bodyPr>
          <a:lstStyle/>
          <a:p>
            <a:pPr marL="0" indent="0" algn="just">
              <a:lnSpc>
                <a:spcPct val="120000"/>
              </a:lnSpc>
              <a:buNone/>
            </a:pPr>
            <a:r>
              <a:rPr lang="fr-FR" sz="2400" b="0" i="0" dirty="0">
                <a:effectLst/>
                <a:cs typeface="Calibri" panose="020F0502020204030204" pitchFamily="34" charset="0"/>
              </a:rPr>
              <a:t>Un </a:t>
            </a:r>
            <a:r>
              <a:rPr lang="fr-FR" sz="2400" b="0" i="0" dirty="0" err="1">
                <a:effectLst/>
                <a:cs typeface="Calibri" panose="020F0502020204030204" pitchFamily="34" charset="0"/>
              </a:rPr>
              <a:t>proximètre</a:t>
            </a:r>
            <a:r>
              <a:rPr lang="fr-FR" sz="2400" b="0" i="0" dirty="0">
                <a:effectLst/>
                <a:cs typeface="Calibri" panose="020F0502020204030204" pitchFamily="34" charset="0"/>
              </a:rPr>
              <a:t> est un </a:t>
            </a:r>
            <a:r>
              <a:rPr lang="fr-FR" sz="2400" b="1" i="0" dirty="0">
                <a:effectLst/>
                <a:cs typeface="Calibri" panose="020F0502020204030204" pitchFamily="34" charset="0"/>
              </a:rPr>
              <a:t>télémètre à triangulation optique</a:t>
            </a:r>
            <a:r>
              <a:rPr lang="fr-FR" sz="2400" b="0" i="0" dirty="0">
                <a:effectLst/>
                <a:cs typeface="Calibri" panose="020F0502020204030204" pitchFamily="34" charset="0"/>
              </a:rPr>
              <a:t>, qui fonctionne grâce à des ondes infra-rouges proches. Il s'agit d'un capteur actif, qui envoie un éclair de lumière invisible à rythme régulier et mesure en retour l'angle de réflexion de cette lumière sur un obstacle à sa portée. </a:t>
            </a:r>
          </a:p>
          <a:p>
            <a:pPr marL="0" indent="0" algn="just">
              <a:lnSpc>
                <a:spcPct val="120000"/>
              </a:lnSpc>
              <a:buNone/>
            </a:pPr>
            <a:r>
              <a:rPr lang="fr-FR" sz="2400" dirty="0">
                <a:solidFill>
                  <a:srgbClr val="484848"/>
                </a:solidFill>
                <a:cs typeface="Calibri" panose="020F0502020204030204" pitchFamily="34" charset="0"/>
              </a:rPr>
              <a:t>L</a:t>
            </a:r>
            <a:r>
              <a:rPr lang="fr-FR" sz="2400" b="0" i="0" dirty="0">
                <a:solidFill>
                  <a:srgbClr val="484848"/>
                </a:solidFill>
                <a:effectLst/>
              </a:rPr>
              <a:t>a longueur d’onde du faisceau envoyé est comprise dans la bande dite IR proche (0,8μm&lt;λ&lt;3μm).</a:t>
            </a:r>
            <a:endParaRPr lang="fr-FR" sz="2400" dirty="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BEA60C54-8FA4-4199-B90F-C8BFF9CE9742}"/>
              </a:ext>
            </a:extLst>
          </p:cNvPr>
          <p:cNvSpPr>
            <a:spLocks noGrp="1"/>
          </p:cNvSpPr>
          <p:nvPr>
            <p:ph type="sldNum" sz="quarter" idx="12"/>
          </p:nvPr>
        </p:nvSpPr>
        <p:spPr>
          <a:xfrm>
            <a:off x="461772" y="6355080"/>
            <a:ext cx="685800" cy="365125"/>
          </a:xfrm>
        </p:spPr>
        <p:txBody>
          <a:bodyPr>
            <a:normAutofit/>
          </a:bodyPr>
          <a:lstStyle/>
          <a:p>
            <a:pPr algn="l">
              <a:spcAft>
                <a:spcPts val="600"/>
              </a:spcAft>
            </a:pPr>
            <a:fld id="{3A214FC8-7A6B-454A-ADA5-8A1A54B328A5}" type="slidenum">
              <a:rPr lang="fr-FR">
                <a:solidFill>
                  <a:srgbClr val="404040"/>
                </a:solidFill>
              </a:rPr>
              <a:pPr algn="l">
                <a:spcAft>
                  <a:spcPts val="600"/>
                </a:spcAft>
              </a:pPr>
              <a:t>15</a:t>
            </a:fld>
            <a:endParaRPr lang="fr-FR">
              <a:solidFill>
                <a:srgbClr val="404040"/>
              </a:solidFill>
            </a:endParaRPr>
          </a:p>
        </p:txBody>
      </p:sp>
    </p:spTree>
    <p:extLst>
      <p:ext uri="{BB962C8B-B14F-4D97-AF65-F5344CB8AC3E}">
        <p14:creationId xmlns:p14="http://schemas.microsoft.com/office/powerpoint/2010/main" val="97698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BEA1B2-2DBF-40C0-A860-FF203D9AAD4A}"/>
              </a:ext>
            </a:extLst>
          </p:cNvPr>
          <p:cNvSpPr>
            <a:spLocks noGrp="1"/>
          </p:cNvSpPr>
          <p:nvPr>
            <p:ph type="title"/>
          </p:nvPr>
        </p:nvSpPr>
        <p:spPr>
          <a:xfrm>
            <a:off x="4965430" y="629268"/>
            <a:ext cx="6586491" cy="1286160"/>
          </a:xfrm>
        </p:spPr>
        <p:txBody>
          <a:bodyPr anchor="b">
            <a:normAutofit/>
          </a:bodyPr>
          <a:lstStyle/>
          <a:p>
            <a:r>
              <a:rPr lang="fr-FR" sz="3600" b="1" dirty="0">
                <a:solidFill>
                  <a:schemeClr val="accent1"/>
                </a:solidFill>
                <a:latin typeface="+mn-lt"/>
              </a:rPr>
              <a:t>EXEMPLE: Le capteur IR SHARP (</a:t>
            </a:r>
            <a:r>
              <a:rPr lang="fr-FR" sz="3600" b="1" i="0" dirty="0">
                <a:solidFill>
                  <a:schemeClr val="accent1"/>
                </a:solidFill>
                <a:effectLst/>
                <a:latin typeface="+mn-lt"/>
              </a:rPr>
              <a:t>GP2Y0A21)</a:t>
            </a:r>
            <a:endParaRPr lang="fr-FR" sz="3600" b="1" dirty="0">
              <a:solidFill>
                <a:schemeClr val="accent1"/>
              </a:solidFill>
              <a:latin typeface="+mn-lt"/>
            </a:endParaRPr>
          </a:p>
        </p:txBody>
      </p:sp>
      <p:sp>
        <p:nvSpPr>
          <p:cNvPr id="5126" name="Espace réservé du contenu 2">
            <a:extLst>
              <a:ext uri="{FF2B5EF4-FFF2-40B4-BE49-F238E27FC236}">
                <a16:creationId xmlns:a16="http://schemas.microsoft.com/office/drawing/2014/main" id="{43049C77-EF99-417A-83F1-963AF0629E06}"/>
              </a:ext>
            </a:extLst>
          </p:cNvPr>
          <p:cNvSpPr>
            <a:spLocks noGrp="1"/>
          </p:cNvSpPr>
          <p:nvPr>
            <p:ph idx="1"/>
          </p:nvPr>
        </p:nvSpPr>
        <p:spPr>
          <a:xfrm>
            <a:off x="4965431" y="2314807"/>
            <a:ext cx="6586490" cy="3785419"/>
          </a:xfrm>
        </p:spPr>
        <p:txBody>
          <a:bodyPr>
            <a:noAutofit/>
          </a:bodyPr>
          <a:lstStyle/>
          <a:p>
            <a:pPr algn="just"/>
            <a:r>
              <a:rPr lang="fr-FR" sz="2400" b="0" i="0" dirty="0">
                <a:effectLst/>
                <a:latin typeface="Calibri" panose="020F0502020204030204" pitchFamily="34" charset="0"/>
                <a:cs typeface="Calibri" panose="020F0502020204030204" pitchFamily="34" charset="0"/>
              </a:rPr>
              <a:t>Capteur optoélectronique avec circuit de traitement du signal présentant un signal de sortie numérique. </a:t>
            </a:r>
          </a:p>
          <a:p>
            <a:pPr algn="just"/>
            <a:r>
              <a:rPr lang="fr-FR" sz="2400" b="0" i="0" dirty="0">
                <a:effectLst/>
                <a:latin typeface="Calibri" panose="020F0502020204030204" pitchFamily="34" charset="0"/>
                <a:cs typeface="Calibri" panose="020F0502020204030204" pitchFamily="34" charset="0"/>
              </a:rPr>
              <a:t>Mesure de distance absolue ou relative. </a:t>
            </a:r>
          </a:p>
          <a:p>
            <a:r>
              <a:rPr lang="fr-FR" sz="2400" b="0" i="0" dirty="0">
                <a:effectLst/>
                <a:latin typeface="Calibri" panose="020F0502020204030204" pitchFamily="34" charset="0"/>
                <a:cs typeface="Calibri" panose="020F0502020204030204" pitchFamily="34" charset="0"/>
              </a:rPr>
              <a:t>Applications: robotique, détection de personnes et d’objets, etc.</a:t>
            </a:r>
          </a:p>
          <a:p>
            <a:r>
              <a:rPr lang="fr-FR" sz="2400" b="0" i="0" dirty="0">
                <a:effectLst/>
                <a:latin typeface="Calibri" panose="020F0502020204030204" pitchFamily="34" charset="0"/>
                <a:cs typeface="Calibri" panose="020F0502020204030204" pitchFamily="34" charset="0"/>
              </a:rPr>
              <a:t>Plage de détection: 100 - 800 mm</a:t>
            </a:r>
          </a:p>
          <a:p>
            <a:r>
              <a:rPr lang="fr-FR" sz="2400" b="0" i="0" dirty="0">
                <a:effectLst/>
                <a:latin typeface="Calibri" panose="020F0502020204030204" pitchFamily="34" charset="0"/>
                <a:cs typeface="Calibri" panose="020F0502020204030204" pitchFamily="34" charset="0"/>
              </a:rPr>
              <a:t>V in: 5 V</a:t>
            </a:r>
            <a:br>
              <a:rPr lang="fr-FR" sz="2400" dirty="0">
                <a:latin typeface="Calibri" panose="020F0502020204030204" pitchFamily="34" charset="0"/>
                <a:cs typeface="Calibri" panose="020F0502020204030204" pitchFamily="34" charset="0"/>
              </a:rPr>
            </a:br>
            <a:r>
              <a:rPr lang="fr-FR" sz="2400" b="0" i="0" dirty="0" err="1">
                <a:effectLst/>
                <a:latin typeface="Calibri" panose="020F0502020204030204" pitchFamily="34" charset="0"/>
                <a:cs typeface="Calibri" panose="020F0502020204030204" pitchFamily="34" charset="0"/>
              </a:rPr>
              <a:t>V</a:t>
            </a:r>
            <a:r>
              <a:rPr lang="fr-FR" sz="2400" b="0" i="0" dirty="0">
                <a:effectLst/>
                <a:latin typeface="Calibri" panose="020F0502020204030204" pitchFamily="34" charset="0"/>
                <a:cs typeface="Calibri" panose="020F0502020204030204" pitchFamily="34" charset="0"/>
              </a:rPr>
              <a:t> out: analogique</a:t>
            </a:r>
          </a:p>
          <a:p>
            <a:r>
              <a:rPr lang="fr-FR" sz="2400" b="0" i="0" dirty="0">
                <a:effectLst/>
                <a:latin typeface="Calibri" panose="020F0502020204030204" pitchFamily="34" charset="0"/>
                <a:cs typeface="Calibri" panose="020F0502020204030204" pitchFamily="34" charset="0"/>
              </a:rPr>
              <a:t>Dimensions: 45 x 19 x 13 mm</a:t>
            </a:r>
            <a:br>
              <a:rPr lang="fr-FR" sz="2400" dirty="0">
                <a:latin typeface="Calibri" panose="020F0502020204030204" pitchFamily="34" charset="0"/>
                <a:cs typeface="Calibri" panose="020F0502020204030204" pitchFamily="34" charset="0"/>
              </a:rPr>
            </a:br>
            <a:br>
              <a:rPr lang="fr-FR" sz="2400" dirty="0">
                <a:latin typeface="Calibri" panose="020F0502020204030204" pitchFamily="34" charset="0"/>
                <a:cs typeface="Calibri" panose="020F0502020204030204" pitchFamily="34" charset="0"/>
              </a:rPr>
            </a:br>
            <a:endParaRPr lang="fr-FR" sz="2400" dirty="0">
              <a:latin typeface="Calibri" panose="020F0502020204030204" pitchFamily="34" charset="0"/>
              <a:cs typeface="Calibri" panose="020F0502020204030204" pitchFamily="34" charset="0"/>
            </a:endParaRPr>
          </a:p>
        </p:txBody>
      </p:sp>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A7735"/>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5EED0A39-65B2-42B6-87CB-26B9C89D6F23}"/>
              </a:ext>
            </a:extLst>
          </p:cNvPr>
          <p:cNvSpPr>
            <a:spLocks noGrp="1"/>
          </p:cNvSpPr>
          <p:nvPr>
            <p:ph type="sldNum" sz="quarter" idx="12"/>
          </p:nvPr>
        </p:nvSpPr>
        <p:spPr>
          <a:xfrm>
            <a:off x="10167042" y="6356350"/>
            <a:ext cx="1186758" cy="365125"/>
          </a:xfrm>
        </p:spPr>
        <p:txBody>
          <a:bodyPr>
            <a:normAutofit/>
          </a:bodyPr>
          <a:lstStyle/>
          <a:p>
            <a:pPr>
              <a:spcAft>
                <a:spcPts val="600"/>
              </a:spcAft>
            </a:pPr>
            <a:fld id="{3A214FC8-7A6B-454A-ADA5-8A1A54B328A5}" type="slidenum">
              <a:rPr lang="fr-FR" smtClean="0"/>
              <a:pPr>
                <a:spcAft>
                  <a:spcPts val="600"/>
                </a:spcAft>
              </a:pPr>
              <a:t>16</a:t>
            </a:fld>
            <a:endParaRPr lang="fr-FR"/>
          </a:p>
        </p:txBody>
      </p:sp>
      <p:pic>
        <p:nvPicPr>
          <p:cNvPr id="5" name="Picture 4">
            <a:extLst>
              <a:ext uri="{FF2B5EF4-FFF2-40B4-BE49-F238E27FC236}">
                <a16:creationId xmlns:a16="http://schemas.microsoft.com/office/drawing/2014/main" id="{9B43713E-2A1B-4CFB-AEB0-41258613B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254" y="2442868"/>
            <a:ext cx="3529295" cy="35292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apteurs de mesure Sharp GP2Y0A021YK">
            <a:extLst>
              <a:ext uri="{FF2B5EF4-FFF2-40B4-BE49-F238E27FC236}">
                <a16:creationId xmlns:a16="http://schemas.microsoft.com/office/drawing/2014/main" id="{753C79FA-A572-4BE5-98B9-7D4673B1F1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36" r="19760" b="-1"/>
          <a:stretch/>
        </p:blipFill>
        <p:spPr bwMode="auto">
          <a:xfrm>
            <a:off x="1180254" y="1091808"/>
            <a:ext cx="1896775" cy="2391436"/>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Cadre 5">
            <a:extLst>
              <a:ext uri="{FF2B5EF4-FFF2-40B4-BE49-F238E27FC236}">
                <a16:creationId xmlns:a16="http://schemas.microsoft.com/office/drawing/2014/main" id="{062DB11E-76A8-4833-8ACC-AFC08F94C40E}"/>
              </a:ext>
            </a:extLst>
          </p:cNvPr>
          <p:cNvSpPr/>
          <p:nvPr/>
        </p:nvSpPr>
        <p:spPr>
          <a:xfrm>
            <a:off x="305410" y="785205"/>
            <a:ext cx="4280445" cy="59362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3805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Bibliographie</a:t>
            </a:r>
          </a:p>
        </p:txBody>
      </p:sp>
      <p:sp>
        <p:nvSpPr>
          <p:cNvPr id="3" name="Espace réservé du contenu 2"/>
          <p:cNvSpPr>
            <a:spLocks noGrp="1"/>
          </p:cNvSpPr>
          <p:nvPr>
            <p:ph idx="1"/>
          </p:nvPr>
        </p:nvSpPr>
        <p:spPr>
          <a:xfrm>
            <a:off x="838200" y="1825625"/>
            <a:ext cx="9334500" cy="4351338"/>
          </a:xfrm>
        </p:spPr>
        <p:txBody>
          <a:bodyPr>
            <a:normAutofit/>
          </a:bodyPr>
          <a:lstStyle/>
          <a:p>
            <a:r>
              <a:rPr lang="en-US" b="0" i="1" dirty="0">
                <a:solidFill>
                  <a:srgbClr val="202122"/>
                </a:solidFill>
                <a:effectLst/>
              </a:rPr>
              <a:t>https://fr.wikipedia.org/wiki/Capteur_de_proximite</a:t>
            </a:r>
          </a:p>
          <a:p>
            <a:r>
              <a:rPr kumimoji="0" lang="fr-FR" altLang="fr-FR" b="0" i="0" u="none" strike="noStrike" cap="none" normalizeH="0" baseline="0" dirty="0">
                <a:ln>
                  <a:noFill/>
                </a:ln>
                <a:solidFill>
                  <a:srgbClr val="202122"/>
                </a:solidFill>
                <a:effectLst/>
              </a:rPr>
              <a:t>G. Asch et coll. </a:t>
            </a:r>
            <a:r>
              <a:rPr kumimoji="0" lang="fr-FR" altLang="fr-FR" b="0" i="1" u="none" strike="noStrike" cap="none" normalizeH="0" baseline="0" dirty="0">
                <a:ln>
                  <a:noFill/>
                </a:ln>
                <a:solidFill>
                  <a:srgbClr val="202122"/>
                </a:solidFill>
                <a:effectLst/>
                <a:cs typeface="Arial" panose="020B0604020202020204" pitchFamily="34" charset="0"/>
              </a:rPr>
              <a:t>Les capteurs en instrumentation industrielle</a:t>
            </a:r>
            <a:r>
              <a:rPr kumimoji="0" lang="fr-FR" altLang="fr-FR" b="0" i="0" u="none" strike="noStrike" cap="none" normalizeH="0" baseline="0" dirty="0">
                <a:ln>
                  <a:noFill/>
                </a:ln>
                <a:solidFill>
                  <a:srgbClr val="202122"/>
                </a:solidFill>
                <a:effectLst/>
                <a:cs typeface="Arial" panose="020B0604020202020204" pitchFamily="34" charset="0"/>
              </a:rPr>
              <a:t>, Dunod, 2006 (</a:t>
            </a:r>
            <a:r>
              <a:rPr kumimoji="0" lang="fr-FR" altLang="fr-FR" b="0" i="0" u="none" strike="noStrike" cap="none" normalizeH="0" baseline="0" dirty="0">
                <a:ln>
                  <a:noFill/>
                </a:ln>
                <a:solidFill>
                  <a:srgbClr val="0B0080"/>
                </a:solidFill>
                <a:effectLst/>
                <a:cs typeface="Arial" panose="020B0604020202020204" pitchFamily="34" charset="0"/>
                <a:hlinkClick r:id="rId2" tooltip="International Standard Book Number"/>
              </a:rPr>
              <a:t>ISBN</a:t>
            </a:r>
            <a:r>
              <a:rPr kumimoji="0" lang="fr-FR" altLang="fr-FR" b="0" i="0" u="none" strike="noStrike" cap="none" normalizeH="0" baseline="0" dirty="0">
                <a:ln>
                  <a:noFill/>
                </a:ln>
                <a:solidFill>
                  <a:srgbClr val="202122"/>
                </a:solidFill>
                <a:effectLst/>
                <a:cs typeface="Arial" panose="020B0604020202020204" pitchFamily="34" charset="0"/>
              </a:rPr>
              <a:t> </a:t>
            </a:r>
            <a:r>
              <a:rPr kumimoji="0" lang="fr-FR" altLang="fr-FR" b="0" i="0" u="none" strike="noStrike" cap="none" normalizeH="0" baseline="0" dirty="0">
                <a:ln>
                  <a:noFill/>
                </a:ln>
                <a:solidFill>
                  <a:srgbClr val="0B0080"/>
                </a:solidFill>
                <a:effectLst/>
                <a:cs typeface="Arial" panose="020B0604020202020204" pitchFamily="34" charset="0"/>
                <a:hlinkClick r:id="rId3" tooltip="Spécial:Ouvrages de référence/2-10-005777-4"/>
              </a:rPr>
              <a:t>2-10-005777-4</a:t>
            </a:r>
            <a:r>
              <a:rPr kumimoji="0" lang="fr-FR" altLang="fr-FR" b="0" i="0" u="none" strike="noStrike" cap="none" normalizeH="0" baseline="0" dirty="0">
                <a:ln>
                  <a:noFill/>
                </a:ln>
                <a:solidFill>
                  <a:srgbClr val="202122"/>
                </a:solidFill>
                <a:effectLst/>
                <a:cs typeface="Arial" panose="020B0604020202020204" pitchFamily="34" charset="0"/>
              </a:rPr>
              <a:t>)</a:t>
            </a:r>
            <a:r>
              <a:rPr kumimoji="0" lang="fr-FR" altLang="fr-FR" b="0" i="0" u="none" strike="noStrike" cap="none" normalizeH="0" baseline="0" dirty="0">
                <a:ln>
                  <a:noFill/>
                </a:ln>
                <a:solidFill>
                  <a:schemeClr val="tx1"/>
                </a:solidFill>
                <a:effectLst/>
              </a:rPr>
              <a:t> </a:t>
            </a:r>
          </a:p>
          <a:p>
            <a:r>
              <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hlinkClick r:id="rId4"/>
              </a:rPr>
              <a:t>https://www.lionprecision.com/fr/products/capacitive-sensors-1/</a:t>
            </a:r>
            <a:endPar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r>
              <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hlinkClick r:id="rId5"/>
              </a:rPr>
              <a:t>https://www.sick.com/fr/fr/capteurs-photoelectriques/c/g172752?q=:Def_Type:Product</a:t>
            </a:r>
            <a:endParaRPr lang="fr-FR" altLang="fr-FR" i="1" dirty="0">
              <a:solidFill>
                <a:srgbClr val="202122"/>
              </a:solidFill>
              <a:latin typeface="Arial" panose="020B0604020202020204" pitchFamily="34" charset="0"/>
              <a:cs typeface="Arial" panose="020B0604020202020204" pitchFamily="34" charset="0"/>
            </a:endParaRPr>
          </a:p>
          <a:p>
            <a:r>
              <a:rPr lang="fr-FR" dirty="0"/>
              <a:t>« Suivi Hybride en présence d’Occultations pour la Réalité Augmentée » Thèse de Madjid </a:t>
            </a:r>
            <a:r>
              <a:rPr lang="fr-FR" dirty="0" err="1"/>
              <a:t>Maidi</a:t>
            </a:r>
            <a:r>
              <a:rPr lang="fr-FR" dirty="0"/>
              <a:t>, Université d’Evry, 2007</a:t>
            </a:r>
            <a:endPar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endParaRPr lang="en-US" b="0" i="1" dirty="0">
              <a:solidFill>
                <a:srgbClr val="202122"/>
              </a:solidFill>
              <a:effectLst/>
            </a:endParaRPr>
          </a:p>
          <a:p>
            <a:endParaRPr lang="fr-FR" i="1" dirty="0"/>
          </a:p>
          <a:p>
            <a:endParaRPr lang="fr-FR" i="1" dirty="0"/>
          </a:p>
          <a:p>
            <a:endParaRPr lang="fr-FR" i="1"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17</a:t>
            </a:fld>
            <a:endParaRPr lang="fr-FR"/>
          </a:p>
        </p:txBody>
      </p:sp>
    </p:spTree>
    <p:extLst>
      <p:ext uri="{BB962C8B-B14F-4D97-AF65-F5344CB8AC3E}">
        <p14:creationId xmlns:p14="http://schemas.microsoft.com/office/powerpoint/2010/main" val="89320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i="1" u="sng" dirty="0"/>
              <a:t>Les capteurs extéroceptifs:</a:t>
            </a:r>
          </a:p>
          <a:p>
            <a:r>
              <a:rPr lang="fr-FR" b="1" i="1" u="sng" dirty="0"/>
              <a:t>Capteurs de proximité: Technologie infra-rouge</a:t>
            </a:r>
          </a:p>
          <a:p>
            <a:r>
              <a:rPr lang="fr-FR" b="1" i="1" u="sng" dirty="0"/>
              <a:t>Technologies, principe de fonctionnement,  interfaçage</a:t>
            </a:r>
          </a:p>
          <a:p>
            <a:r>
              <a:rPr lang="fr-FR" b="1" i="1" u="sng" dirty="0"/>
              <a:t>Capteurs de proximité: Technologie électromagnétique,</a:t>
            </a:r>
          </a:p>
          <a:p>
            <a:endParaRPr lang="fr-FR"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
        <p:nvSpPr>
          <p:cNvPr id="5" name="Titre 1"/>
          <p:cNvSpPr>
            <a:spLocks noGrp="1"/>
          </p:cNvSpPr>
          <p:nvPr>
            <p:ph type="title"/>
          </p:nvPr>
        </p:nvSpPr>
        <p:spPr>
          <a:xfrm>
            <a:off x="838200" y="743498"/>
            <a:ext cx="10515600" cy="1325563"/>
          </a:xfrm>
        </p:spPr>
        <p:txBody>
          <a:bodyPr/>
          <a:lstStyle/>
          <a:p>
            <a:pPr algn="ctr"/>
            <a:r>
              <a:rPr lang="fr-FR" b="1" i="1" dirty="0">
                <a:solidFill>
                  <a:srgbClr val="FF0000"/>
                </a:solidFill>
              </a:rPr>
              <a:t>Séquence IX</a:t>
            </a:r>
            <a:br>
              <a:rPr lang="fr-FR" b="1" i="1" dirty="0">
                <a:solidFill>
                  <a:srgbClr val="FF0000"/>
                </a:solidFill>
              </a:rPr>
            </a:br>
            <a:endParaRPr lang="fr-FR" dirty="0"/>
          </a:p>
        </p:txBody>
      </p:sp>
    </p:spTree>
    <p:extLst>
      <p:ext uri="{BB962C8B-B14F-4D97-AF65-F5344CB8AC3E}">
        <p14:creationId xmlns:p14="http://schemas.microsoft.com/office/powerpoint/2010/main" val="223809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B32A6-F1D2-47EE-874F-F677E1745331}"/>
              </a:ext>
            </a:extLst>
          </p:cNvPr>
          <p:cNvSpPr>
            <a:spLocks noGrp="1"/>
          </p:cNvSpPr>
          <p:nvPr>
            <p:ph type="title"/>
          </p:nvPr>
        </p:nvSpPr>
        <p:spPr/>
        <p:txBody>
          <a:bodyPr>
            <a:normAutofit/>
          </a:bodyPr>
          <a:lstStyle/>
          <a:p>
            <a:r>
              <a:rPr lang="fr-FR" sz="3600" b="1" i="0" dirty="0">
                <a:solidFill>
                  <a:srgbClr val="0070C0"/>
                </a:solidFill>
                <a:effectLst/>
                <a:latin typeface="Calibri" panose="020F0502020204030204" pitchFamily="34" charset="0"/>
                <a:cs typeface="Calibri" panose="020F0502020204030204" pitchFamily="34" charset="0"/>
              </a:rPr>
              <a:t>Capteurs de proximité : les différentes technologies</a:t>
            </a:r>
            <a:endParaRPr lang="fr-FR" sz="3600" b="1" dirty="0">
              <a:solidFill>
                <a:srgbClr val="0070C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9CB7A4-B94E-4C62-B339-30B439B18F42}"/>
              </a:ext>
            </a:extLst>
          </p:cNvPr>
          <p:cNvSpPr>
            <a:spLocks noGrp="1"/>
          </p:cNvSpPr>
          <p:nvPr>
            <p:ph idx="1"/>
          </p:nvPr>
        </p:nvSpPr>
        <p:spPr>
          <a:xfrm>
            <a:off x="3352799" y="1565564"/>
            <a:ext cx="8000999" cy="4197927"/>
          </a:xfrm>
        </p:spPr>
        <p:txBody>
          <a:bodyPr>
            <a:normAutofit fontScale="92500" lnSpcReduction="10000"/>
          </a:bodyPr>
          <a:lstStyle/>
          <a:p>
            <a:pPr marL="0" indent="0" algn="just">
              <a:buNone/>
            </a:pPr>
            <a:r>
              <a:rPr lang="fr-FR" sz="2400" b="0" i="0" dirty="0">
                <a:solidFill>
                  <a:srgbClr val="000000"/>
                </a:solidFill>
                <a:effectLst/>
                <a:latin typeface="Calibri" panose="020F0502020204030204" pitchFamily="34" charset="0"/>
                <a:cs typeface="Calibri" panose="020F0502020204030204" pitchFamily="34" charset="0"/>
              </a:rPr>
              <a:t>Les capteurs de proximité sont la solution la plus courante et la plus abordable pour la détection d’objets sans contact. </a:t>
            </a:r>
          </a:p>
          <a:p>
            <a:pPr marL="0" indent="0" algn="just">
              <a:buNone/>
            </a:pPr>
            <a:r>
              <a:rPr lang="fr-FR" sz="2400" b="0" i="0" dirty="0">
                <a:solidFill>
                  <a:srgbClr val="000000"/>
                </a:solidFill>
                <a:effectLst/>
                <a:latin typeface="Calibri" panose="020F0502020204030204" pitchFamily="34" charset="0"/>
                <a:cs typeface="Calibri" panose="020F0502020204030204" pitchFamily="34" charset="0"/>
              </a:rPr>
              <a:t>Il existe plusieurs types de capteurs de proximité qui sont utilisés en fonction du besoin et de la détection des matériaux.</a:t>
            </a:r>
          </a:p>
          <a:p>
            <a:pPr marL="0" indent="0" algn="just">
              <a:buNone/>
            </a:pPr>
            <a:r>
              <a:rPr lang="fr-FR" sz="2400" b="0" i="0" dirty="0">
                <a:solidFill>
                  <a:srgbClr val="000000"/>
                </a:solidFill>
                <a:effectLst/>
              </a:rPr>
              <a:t>Cinq grandes technologies occupent les premières places du classement du marché actuel de la détection de présence sans contact : </a:t>
            </a:r>
          </a:p>
          <a:p>
            <a:pPr lvl="4" algn="just">
              <a:buFont typeface="Wingdings" panose="05000000000000000000" pitchFamily="2" charset="2"/>
              <a:buChar char="Ø"/>
            </a:pPr>
            <a:r>
              <a:rPr lang="fr-FR" sz="2400" b="0" i="1" dirty="0">
                <a:solidFill>
                  <a:srgbClr val="0070C0"/>
                </a:solidFill>
                <a:effectLst/>
              </a:rPr>
              <a:t>l’inductif, </a:t>
            </a:r>
          </a:p>
          <a:p>
            <a:pPr lvl="4" algn="just">
              <a:buFont typeface="Wingdings" panose="05000000000000000000" pitchFamily="2" charset="2"/>
              <a:buChar char="Ø"/>
            </a:pPr>
            <a:r>
              <a:rPr lang="fr-FR" sz="2400" b="0" i="1" dirty="0">
                <a:solidFill>
                  <a:srgbClr val="0070C0"/>
                </a:solidFill>
                <a:effectLst/>
              </a:rPr>
              <a:t>le capacitif,</a:t>
            </a:r>
          </a:p>
          <a:p>
            <a:pPr lvl="4" algn="just">
              <a:buFont typeface="Wingdings" panose="05000000000000000000" pitchFamily="2" charset="2"/>
              <a:buChar char="Ø"/>
            </a:pPr>
            <a:r>
              <a:rPr lang="fr-FR" sz="2400" b="0" i="1" dirty="0">
                <a:solidFill>
                  <a:srgbClr val="0070C0"/>
                </a:solidFill>
                <a:effectLst/>
              </a:rPr>
              <a:t>le magnétique,</a:t>
            </a:r>
          </a:p>
          <a:p>
            <a:pPr lvl="4" algn="just">
              <a:buFont typeface="Wingdings" panose="05000000000000000000" pitchFamily="2" charset="2"/>
              <a:buChar char="Ø"/>
            </a:pPr>
            <a:r>
              <a:rPr lang="fr-FR" sz="2400" b="0" i="1" dirty="0">
                <a:solidFill>
                  <a:srgbClr val="0070C0"/>
                </a:solidFill>
                <a:effectLst/>
              </a:rPr>
              <a:t>l’optique,  </a:t>
            </a:r>
          </a:p>
          <a:p>
            <a:pPr lvl="4" algn="just">
              <a:buFont typeface="Wingdings" panose="05000000000000000000" pitchFamily="2" charset="2"/>
              <a:buChar char="Ø"/>
            </a:pPr>
            <a:r>
              <a:rPr lang="fr-FR" sz="2400" b="0" i="1" dirty="0">
                <a:solidFill>
                  <a:srgbClr val="0070C0"/>
                </a:solidFill>
                <a:effectLst/>
              </a:rPr>
              <a:t>et l’ultrasonique</a:t>
            </a:r>
          </a:p>
          <a:p>
            <a:pPr marL="1371600" lvl="3" indent="0" algn="just">
              <a:buNone/>
            </a:pPr>
            <a:endParaRPr lang="fr-FR" sz="1400" b="0" i="0" dirty="0">
              <a:solidFill>
                <a:srgbClr val="000000"/>
              </a:solidFill>
              <a:effectLst/>
            </a:endParaRPr>
          </a:p>
        </p:txBody>
      </p:sp>
      <p:sp>
        <p:nvSpPr>
          <p:cNvPr id="4" name="Espace réservé du numéro de diapositive 3">
            <a:extLst>
              <a:ext uri="{FF2B5EF4-FFF2-40B4-BE49-F238E27FC236}">
                <a16:creationId xmlns:a16="http://schemas.microsoft.com/office/drawing/2014/main" id="{6659F911-E67F-48D0-A7FB-CD5390AA26C6}"/>
              </a:ext>
            </a:extLst>
          </p:cNvPr>
          <p:cNvSpPr>
            <a:spLocks noGrp="1"/>
          </p:cNvSpPr>
          <p:nvPr>
            <p:ph type="sldNum" sz="quarter" idx="12"/>
          </p:nvPr>
        </p:nvSpPr>
        <p:spPr/>
        <p:txBody>
          <a:bodyPr/>
          <a:lstStyle/>
          <a:p>
            <a:fld id="{3A214FC8-7A6B-454A-ADA5-8A1A54B328A5}" type="slidenum">
              <a:rPr lang="fr-FR" smtClean="0"/>
              <a:t>3</a:t>
            </a:fld>
            <a:endParaRPr lang="fr-FR"/>
          </a:p>
        </p:txBody>
      </p:sp>
      <p:pic>
        <p:nvPicPr>
          <p:cNvPr id="6146" name="Picture 2">
            <a:extLst>
              <a:ext uri="{FF2B5EF4-FFF2-40B4-BE49-F238E27FC236}">
                <a16:creationId xmlns:a16="http://schemas.microsoft.com/office/drawing/2014/main" id="{6CE6D501-3A18-4729-B5F4-63A5AC5C1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0" y="1347827"/>
            <a:ext cx="1846957" cy="18469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étecteur de proximité inductif série XS">
            <a:extLst>
              <a:ext uri="{FF2B5EF4-FFF2-40B4-BE49-F238E27FC236}">
                <a16:creationId xmlns:a16="http://schemas.microsoft.com/office/drawing/2014/main" id="{E5250C52-6AD7-4D8F-A3F8-628AC7739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29" y="4317927"/>
            <a:ext cx="719118" cy="13255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roximètres, mesure de distance">
            <a:extLst>
              <a:ext uri="{FF2B5EF4-FFF2-40B4-BE49-F238E27FC236}">
                <a16:creationId xmlns:a16="http://schemas.microsoft.com/office/drawing/2014/main" id="{8B368454-C05C-4C45-BBDB-AE143E0A2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3944" y="4197927"/>
            <a:ext cx="1565564" cy="156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0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8E51F-7D14-4AD4-875F-00EBA0095BF0}"/>
              </a:ext>
            </a:extLst>
          </p:cNvPr>
          <p:cNvSpPr>
            <a:spLocks noGrp="1"/>
          </p:cNvSpPr>
          <p:nvPr>
            <p:ph type="title"/>
          </p:nvPr>
        </p:nvSpPr>
        <p:spPr>
          <a:xfrm>
            <a:off x="838200" y="590661"/>
            <a:ext cx="10515600" cy="1325563"/>
          </a:xfrm>
        </p:spPr>
        <p:txBody>
          <a:bodyPr>
            <a:normAutofit/>
          </a:bodyPr>
          <a:lstStyle/>
          <a:p>
            <a:r>
              <a:rPr lang="fr-FR" sz="3600" b="1" i="1" dirty="0">
                <a:solidFill>
                  <a:srgbClr val="0070C0"/>
                </a:solidFill>
                <a:latin typeface="+mn-lt"/>
              </a:rPr>
              <a:t>1-Les Capteurs Inductifs</a:t>
            </a:r>
          </a:p>
        </p:txBody>
      </p:sp>
      <p:sp>
        <p:nvSpPr>
          <p:cNvPr id="3" name="Espace réservé du contenu 2">
            <a:extLst>
              <a:ext uri="{FF2B5EF4-FFF2-40B4-BE49-F238E27FC236}">
                <a16:creationId xmlns:a16="http://schemas.microsoft.com/office/drawing/2014/main" id="{C90A660A-1871-4254-85AA-87455B07BE8E}"/>
              </a:ext>
            </a:extLst>
          </p:cNvPr>
          <p:cNvSpPr>
            <a:spLocks noGrp="1"/>
          </p:cNvSpPr>
          <p:nvPr>
            <p:ph idx="1"/>
          </p:nvPr>
        </p:nvSpPr>
        <p:spPr>
          <a:xfrm>
            <a:off x="6677891" y="1814440"/>
            <a:ext cx="5098472" cy="4351338"/>
          </a:xfrm>
        </p:spPr>
        <p:txBody>
          <a:bodyPr/>
          <a:lstStyle/>
          <a:p>
            <a:pPr marL="0" indent="0" algn="just">
              <a:buNone/>
            </a:pPr>
            <a:r>
              <a:rPr lang="fr-FR" sz="2400" dirty="0">
                <a:solidFill>
                  <a:srgbClr val="000000"/>
                </a:solidFill>
              </a:rPr>
              <a:t>Ces capteurs</a:t>
            </a:r>
            <a:r>
              <a:rPr lang="fr-FR" sz="2400" b="0" i="0" dirty="0">
                <a:solidFill>
                  <a:srgbClr val="000000"/>
                </a:solidFill>
                <a:effectLst/>
              </a:rPr>
              <a:t> intègrent un circuit oscillant qui génère un champ électromagnétique alternatif. </a:t>
            </a:r>
          </a:p>
          <a:p>
            <a:pPr marL="0" indent="0" algn="just">
              <a:buNone/>
            </a:pPr>
            <a:r>
              <a:rPr lang="fr-FR" sz="2400" b="0" i="0" dirty="0">
                <a:solidFill>
                  <a:srgbClr val="000000"/>
                </a:solidFill>
                <a:effectLst/>
              </a:rPr>
              <a:t>Lorsqu’on approche une pièce métallique, celle-ci devient le siège de courants induits. Ce phénomène d’induction dissipe alors l’énergie du circuit oscillant. </a:t>
            </a:r>
          </a:p>
          <a:p>
            <a:pPr marL="0" indent="0" algn="just">
              <a:buNone/>
            </a:pPr>
            <a:r>
              <a:rPr lang="fr-FR" sz="2400" b="0" i="0" dirty="0">
                <a:solidFill>
                  <a:srgbClr val="000000"/>
                </a:solidFill>
                <a:effectLst/>
              </a:rPr>
              <a:t>En conséquence, les oscillations s’amortissent et déclenchent la commutation du détecteur.</a:t>
            </a:r>
          </a:p>
        </p:txBody>
      </p:sp>
      <p:sp>
        <p:nvSpPr>
          <p:cNvPr id="4" name="Espace réservé du numéro de diapositive 3">
            <a:extLst>
              <a:ext uri="{FF2B5EF4-FFF2-40B4-BE49-F238E27FC236}">
                <a16:creationId xmlns:a16="http://schemas.microsoft.com/office/drawing/2014/main" id="{B6A9976E-DF84-48BA-8FCD-E6DD90A1450E}"/>
              </a:ext>
            </a:extLst>
          </p:cNvPr>
          <p:cNvSpPr>
            <a:spLocks noGrp="1"/>
          </p:cNvSpPr>
          <p:nvPr>
            <p:ph type="sldNum" sz="quarter" idx="12"/>
          </p:nvPr>
        </p:nvSpPr>
        <p:spPr/>
        <p:txBody>
          <a:bodyPr/>
          <a:lstStyle/>
          <a:p>
            <a:fld id="{3A214FC8-7A6B-454A-ADA5-8A1A54B328A5}" type="slidenum">
              <a:rPr lang="fr-FR" smtClean="0"/>
              <a:t>4</a:t>
            </a:fld>
            <a:endParaRPr lang="fr-FR"/>
          </a:p>
        </p:txBody>
      </p:sp>
      <p:pic>
        <p:nvPicPr>
          <p:cNvPr id="8194" name="Picture 2" descr="Capteurs-Actionneurs : technologie - Les détecteurs inductifs">
            <a:extLst>
              <a:ext uri="{FF2B5EF4-FFF2-40B4-BE49-F238E27FC236}">
                <a16:creationId xmlns:a16="http://schemas.microsoft.com/office/drawing/2014/main" id="{999EB707-6967-48F1-8481-E03D5BF2771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551" y="2045947"/>
            <a:ext cx="5767879" cy="3990108"/>
          </a:xfrm>
          <a:prstGeom prst="rect">
            <a:avLst/>
          </a:prstGeom>
          <a:noFill/>
          <a:extLst>
            <a:ext uri="{909E8E84-426E-40DD-AFC4-6F175D3DCCD1}">
              <a14:hiddenFill xmlns:a14="http://schemas.microsoft.com/office/drawing/2010/main">
                <a:solidFill>
                  <a:srgbClr val="FFFFFF"/>
                </a:solidFill>
              </a14:hiddenFill>
            </a:ext>
          </a:extLst>
        </p:spPr>
      </p:pic>
      <p:sp>
        <p:nvSpPr>
          <p:cNvPr id="17" name="Cadre 16">
            <a:extLst>
              <a:ext uri="{FF2B5EF4-FFF2-40B4-BE49-F238E27FC236}">
                <a16:creationId xmlns:a16="http://schemas.microsoft.com/office/drawing/2014/main" id="{DC7C471A-37E2-4E18-B0DA-B575D6742608}"/>
              </a:ext>
            </a:extLst>
          </p:cNvPr>
          <p:cNvSpPr/>
          <p:nvPr/>
        </p:nvSpPr>
        <p:spPr>
          <a:xfrm>
            <a:off x="415637" y="1814440"/>
            <a:ext cx="6123709" cy="4475523"/>
          </a:xfrm>
          <a:prstGeom prst="frame">
            <a:avLst>
              <a:gd name="adj1" fmla="val 5071"/>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563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8E51F-7D14-4AD4-875F-00EBA0095BF0}"/>
              </a:ext>
            </a:extLst>
          </p:cNvPr>
          <p:cNvSpPr>
            <a:spLocks noGrp="1"/>
          </p:cNvSpPr>
          <p:nvPr>
            <p:ph type="title"/>
          </p:nvPr>
        </p:nvSpPr>
        <p:spPr>
          <a:xfrm>
            <a:off x="595748" y="703378"/>
            <a:ext cx="5029197" cy="1325563"/>
          </a:xfrm>
        </p:spPr>
        <p:txBody>
          <a:bodyPr>
            <a:normAutofit fontScale="90000"/>
          </a:bodyPr>
          <a:lstStyle/>
          <a:p>
            <a:r>
              <a:rPr lang="fr-FR" sz="3600" b="1" i="1" dirty="0">
                <a:solidFill>
                  <a:srgbClr val="0070C0"/>
                </a:solidFill>
                <a:latin typeface="+mn-lt"/>
              </a:rPr>
              <a:t>Avantages et inconvénients des  Capteurs Inductifs</a:t>
            </a:r>
          </a:p>
        </p:txBody>
      </p:sp>
      <p:sp>
        <p:nvSpPr>
          <p:cNvPr id="4" name="Espace réservé du numéro de diapositive 3">
            <a:extLst>
              <a:ext uri="{FF2B5EF4-FFF2-40B4-BE49-F238E27FC236}">
                <a16:creationId xmlns:a16="http://schemas.microsoft.com/office/drawing/2014/main" id="{B6A9976E-DF84-48BA-8FCD-E6DD90A1450E}"/>
              </a:ext>
            </a:extLst>
          </p:cNvPr>
          <p:cNvSpPr>
            <a:spLocks noGrp="1"/>
          </p:cNvSpPr>
          <p:nvPr>
            <p:ph type="sldNum" sz="quarter" idx="12"/>
          </p:nvPr>
        </p:nvSpPr>
        <p:spPr/>
        <p:txBody>
          <a:bodyPr/>
          <a:lstStyle/>
          <a:p>
            <a:fld id="{3A214FC8-7A6B-454A-ADA5-8A1A54B328A5}" type="slidenum">
              <a:rPr lang="fr-FR" smtClean="0"/>
              <a:t>5</a:t>
            </a:fld>
            <a:endParaRPr lang="fr-FR"/>
          </a:p>
        </p:txBody>
      </p:sp>
      <p:sp>
        <p:nvSpPr>
          <p:cNvPr id="8" name="ZoneTexte 7">
            <a:extLst>
              <a:ext uri="{FF2B5EF4-FFF2-40B4-BE49-F238E27FC236}">
                <a16:creationId xmlns:a16="http://schemas.microsoft.com/office/drawing/2014/main" id="{0242E034-358A-4F77-81F8-1F03BC71044D}"/>
              </a:ext>
            </a:extLst>
          </p:cNvPr>
          <p:cNvSpPr txBox="1"/>
          <p:nvPr/>
        </p:nvSpPr>
        <p:spPr>
          <a:xfrm>
            <a:off x="257178" y="3419403"/>
            <a:ext cx="5838822" cy="2308324"/>
          </a:xfrm>
          <a:prstGeom prst="rect">
            <a:avLst/>
          </a:prstGeom>
          <a:noFill/>
        </p:spPr>
        <p:txBody>
          <a:bodyPr wrap="square">
            <a:spAutoFit/>
          </a:bodyPr>
          <a:lstStyle/>
          <a:p>
            <a:pPr algn="just">
              <a:buFont typeface="Arial" panose="020B0604020202020204" pitchFamily="34" charset="0"/>
              <a:buChar char="•"/>
            </a:pPr>
            <a:r>
              <a:rPr lang="fr-FR" sz="2400" b="0" i="0" dirty="0">
                <a:solidFill>
                  <a:srgbClr val="202122"/>
                </a:solidFill>
                <a:effectLst/>
              </a:rPr>
              <a:t>Large bande passante</a:t>
            </a:r>
          </a:p>
          <a:p>
            <a:pPr algn="just">
              <a:buFont typeface="Arial" panose="020B0604020202020204" pitchFamily="34" charset="0"/>
              <a:buChar char="•"/>
            </a:pPr>
            <a:r>
              <a:rPr lang="fr-FR" sz="2400" b="0" i="0" dirty="0">
                <a:solidFill>
                  <a:srgbClr val="202122"/>
                </a:solidFill>
                <a:effectLst/>
              </a:rPr>
              <a:t>Grande finesse due aux forces très faibles exercées sur la cible par le dispositif de mesure</a:t>
            </a:r>
          </a:p>
          <a:p>
            <a:pPr algn="just">
              <a:buFont typeface="Arial" panose="020B0604020202020204" pitchFamily="34" charset="0"/>
              <a:buChar char="•"/>
            </a:pPr>
            <a:r>
              <a:rPr lang="fr-FR" sz="2400" b="0" i="0" dirty="0">
                <a:solidFill>
                  <a:srgbClr val="202122"/>
                </a:solidFill>
                <a:effectLst/>
              </a:rPr>
              <a:t>Fiabilité accrue puisqu’il n’y a pas de pièces mobiles susceptibles d’usure ou de jeu.</a:t>
            </a:r>
          </a:p>
        </p:txBody>
      </p:sp>
      <p:sp>
        <p:nvSpPr>
          <p:cNvPr id="10" name="ZoneTexte 9">
            <a:extLst>
              <a:ext uri="{FF2B5EF4-FFF2-40B4-BE49-F238E27FC236}">
                <a16:creationId xmlns:a16="http://schemas.microsoft.com/office/drawing/2014/main" id="{6FDFFBBA-722F-4550-A146-94C6C2F144FF}"/>
              </a:ext>
            </a:extLst>
          </p:cNvPr>
          <p:cNvSpPr txBox="1"/>
          <p:nvPr/>
        </p:nvSpPr>
        <p:spPr>
          <a:xfrm>
            <a:off x="6434570" y="3429000"/>
            <a:ext cx="5500252" cy="2308324"/>
          </a:xfrm>
          <a:prstGeom prst="rect">
            <a:avLst/>
          </a:prstGeom>
          <a:noFill/>
        </p:spPr>
        <p:txBody>
          <a:bodyPr wrap="square">
            <a:spAutoFit/>
          </a:bodyPr>
          <a:lstStyle/>
          <a:p>
            <a:pPr algn="l">
              <a:buFont typeface="Arial" panose="020B0604020202020204" pitchFamily="34" charset="0"/>
              <a:buChar char="•"/>
            </a:pPr>
            <a:r>
              <a:rPr lang="fr-FR" sz="2400" b="0" i="0" dirty="0">
                <a:solidFill>
                  <a:srgbClr val="202122"/>
                </a:solidFill>
                <a:effectLst/>
                <a:latin typeface="Calibri" panose="020F0502020204030204" pitchFamily="34" charset="0"/>
                <a:cs typeface="Calibri" panose="020F0502020204030204" pitchFamily="34" charset="0"/>
              </a:rPr>
              <a:t>Étendue de mesure faible, de l’ordre de la dizaine de mm</a:t>
            </a:r>
          </a:p>
          <a:p>
            <a:pPr algn="l">
              <a:buFont typeface="Arial" panose="020B0604020202020204" pitchFamily="34" charset="0"/>
              <a:buChar char="•"/>
            </a:pPr>
            <a:r>
              <a:rPr lang="fr-FR" sz="2400" b="0" i="0" dirty="0">
                <a:solidFill>
                  <a:srgbClr val="202122"/>
                </a:solidFill>
                <a:effectLst/>
                <a:latin typeface="Calibri" panose="020F0502020204030204" pitchFamily="34" charset="0"/>
                <a:cs typeface="Calibri" panose="020F0502020204030204" pitchFamily="34" charset="0"/>
              </a:rPr>
              <a:t>Fonctionnement non linéaire</a:t>
            </a:r>
          </a:p>
          <a:p>
            <a:pPr algn="l">
              <a:buFont typeface="Arial" panose="020B0604020202020204" pitchFamily="34" charset="0"/>
              <a:buChar char="•"/>
            </a:pPr>
            <a:r>
              <a:rPr lang="fr-FR" sz="2400" b="0" i="0" dirty="0">
                <a:solidFill>
                  <a:srgbClr val="202122"/>
                </a:solidFill>
                <a:effectLst/>
                <a:latin typeface="Calibri" panose="020F0502020204030204" pitchFamily="34" charset="0"/>
                <a:cs typeface="Calibri" panose="020F0502020204030204" pitchFamily="34" charset="0"/>
              </a:rPr>
              <a:t>Dépendance de leur réponse à la forme, les dimensions et la nature du matériau de la cible</a:t>
            </a:r>
          </a:p>
        </p:txBody>
      </p:sp>
      <p:sp>
        <p:nvSpPr>
          <p:cNvPr id="12" name="ZoneTexte 11">
            <a:extLst>
              <a:ext uri="{FF2B5EF4-FFF2-40B4-BE49-F238E27FC236}">
                <a16:creationId xmlns:a16="http://schemas.microsoft.com/office/drawing/2014/main" id="{9794654D-8DDE-4C54-8FBD-C839AE52DF7C}"/>
              </a:ext>
            </a:extLst>
          </p:cNvPr>
          <p:cNvSpPr txBox="1"/>
          <p:nvPr/>
        </p:nvSpPr>
        <p:spPr>
          <a:xfrm>
            <a:off x="1761694" y="2731143"/>
            <a:ext cx="2320637" cy="523220"/>
          </a:xfrm>
          <a:prstGeom prst="rect">
            <a:avLst/>
          </a:prstGeom>
          <a:noFill/>
        </p:spPr>
        <p:txBody>
          <a:bodyPr wrap="square">
            <a:spAutoFit/>
          </a:bodyPr>
          <a:lstStyle/>
          <a:p>
            <a:r>
              <a:rPr lang="fr-FR" sz="2800" b="1" dirty="0">
                <a:solidFill>
                  <a:srgbClr val="00B050"/>
                </a:solidFill>
                <a:latin typeface="Calibri" panose="020F0502020204030204" pitchFamily="34" charset="0"/>
                <a:cs typeface="Calibri" panose="020F0502020204030204" pitchFamily="34" charset="0"/>
              </a:rPr>
              <a:t>A</a:t>
            </a:r>
            <a:r>
              <a:rPr lang="fr-FR" sz="2800" b="1" i="0" dirty="0">
                <a:solidFill>
                  <a:srgbClr val="00B050"/>
                </a:solidFill>
                <a:effectLst/>
                <a:latin typeface="Calibri" panose="020F0502020204030204" pitchFamily="34" charset="0"/>
                <a:cs typeface="Calibri" panose="020F0502020204030204" pitchFamily="34" charset="0"/>
              </a:rPr>
              <a:t>vantages</a:t>
            </a:r>
            <a:r>
              <a:rPr lang="fr-FR" sz="1800" b="1" i="0" dirty="0">
                <a:solidFill>
                  <a:schemeClr val="accent1"/>
                </a:solidFill>
                <a:effectLst/>
                <a:latin typeface="Calibri" panose="020F0502020204030204" pitchFamily="34" charset="0"/>
                <a:cs typeface="Calibri" panose="020F0502020204030204" pitchFamily="34" charset="0"/>
              </a:rPr>
              <a:t> </a:t>
            </a:r>
            <a:endParaRPr lang="fr-FR" dirty="0"/>
          </a:p>
        </p:txBody>
      </p:sp>
      <p:sp>
        <p:nvSpPr>
          <p:cNvPr id="13" name="ZoneTexte 12">
            <a:extLst>
              <a:ext uri="{FF2B5EF4-FFF2-40B4-BE49-F238E27FC236}">
                <a16:creationId xmlns:a16="http://schemas.microsoft.com/office/drawing/2014/main" id="{7AFA9FF4-FA9F-40B4-B89A-5E3BC1B33517}"/>
              </a:ext>
            </a:extLst>
          </p:cNvPr>
          <p:cNvSpPr txBox="1"/>
          <p:nvPr/>
        </p:nvSpPr>
        <p:spPr>
          <a:xfrm>
            <a:off x="8024377" y="2809974"/>
            <a:ext cx="2320637" cy="523220"/>
          </a:xfrm>
          <a:prstGeom prst="rect">
            <a:avLst/>
          </a:prstGeom>
          <a:noFill/>
        </p:spPr>
        <p:txBody>
          <a:bodyPr wrap="square">
            <a:spAutoFit/>
          </a:bodyPr>
          <a:lstStyle/>
          <a:p>
            <a:r>
              <a:rPr lang="fr-FR" sz="2800" b="1" dirty="0">
                <a:solidFill>
                  <a:srgbClr val="FF0000"/>
                </a:solidFill>
                <a:latin typeface="Calibri" panose="020F0502020204030204" pitchFamily="34" charset="0"/>
                <a:cs typeface="Calibri" panose="020F0502020204030204" pitchFamily="34" charset="0"/>
              </a:rPr>
              <a:t>Inconvénients</a:t>
            </a:r>
            <a:r>
              <a:rPr lang="fr-FR" sz="2800" b="1" i="0" dirty="0">
                <a:solidFill>
                  <a:schemeClr val="accent1"/>
                </a:solidFill>
                <a:effectLst/>
                <a:latin typeface="Calibri" panose="020F0502020204030204" pitchFamily="34" charset="0"/>
                <a:cs typeface="Calibri" panose="020F0502020204030204" pitchFamily="34" charset="0"/>
              </a:rPr>
              <a:t> </a:t>
            </a:r>
            <a:endParaRPr lang="fr-FR" sz="2800" dirty="0"/>
          </a:p>
        </p:txBody>
      </p:sp>
      <p:pic>
        <p:nvPicPr>
          <p:cNvPr id="10242" name="Picture 2" descr="XS612B1PAL2 | Capteur inductif, Telemecanique Sensors, M12 x 1, 12→48 V  c.c., PNP-NO, 4 mm | RS Components">
            <a:extLst>
              <a:ext uri="{FF2B5EF4-FFF2-40B4-BE49-F238E27FC236}">
                <a16:creationId xmlns:a16="http://schemas.microsoft.com/office/drawing/2014/main" id="{592BA2A1-0542-401E-87C9-0C186EEDD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55" y="1322404"/>
            <a:ext cx="2614177" cy="198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7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8E51F-7D14-4AD4-875F-00EBA0095BF0}"/>
              </a:ext>
            </a:extLst>
          </p:cNvPr>
          <p:cNvSpPr>
            <a:spLocks noGrp="1"/>
          </p:cNvSpPr>
          <p:nvPr>
            <p:ph type="title"/>
          </p:nvPr>
        </p:nvSpPr>
        <p:spPr>
          <a:xfrm>
            <a:off x="838200" y="590661"/>
            <a:ext cx="10515600" cy="1325563"/>
          </a:xfrm>
        </p:spPr>
        <p:txBody>
          <a:bodyPr>
            <a:normAutofit/>
          </a:bodyPr>
          <a:lstStyle/>
          <a:p>
            <a:r>
              <a:rPr lang="fr-FR" sz="3600" b="1" i="1" dirty="0">
                <a:solidFill>
                  <a:srgbClr val="0070C0"/>
                </a:solidFill>
                <a:latin typeface="+mn-lt"/>
              </a:rPr>
              <a:t>2-Les Capteurs Capacitifs</a:t>
            </a:r>
          </a:p>
        </p:txBody>
      </p:sp>
      <p:sp>
        <p:nvSpPr>
          <p:cNvPr id="3" name="Espace réservé du contenu 2">
            <a:extLst>
              <a:ext uri="{FF2B5EF4-FFF2-40B4-BE49-F238E27FC236}">
                <a16:creationId xmlns:a16="http://schemas.microsoft.com/office/drawing/2014/main" id="{C90A660A-1871-4254-85AA-87455B07BE8E}"/>
              </a:ext>
            </a:extLst>
          </p:cNvPr>
          <p:cNvSpPr>
            <a:spLocks noGrp="1"/>
          </p:cNvSpPr>
          <p:nvPr>
            <p:ph idx="1"/>
          </p:nvPr>
        </p:nvSpPr>
        <p:spPr>
          <a:xfrm>
            <a:off x="505692" y="1755219"/>
            <a:ext cx="11492343" cy="4351338"/>
          </a:xfrm>
        </p:spPr>
        <p:txBody>
          <a:bodyPr>
            <a:normAutofit/>
          </a:bodyPr>
          <a:lstStyle/>
          <a:p>
            <a:pPr algn="just"/>
            <a:r>
              <a:rPr lang="fr-FR" sz="2400" b="0" i="0" dirty="0">
                <a:solidFill>
                  <a:srgbClr val="000000"/>
                </a:solidFill>
                <a:effectLst/>
              </a:rPr>
              <a:t>un condensateur situé sur la face active du détecteur génère un champ électromagnétique alternatif. La présence d’une pièce à proximité modifie la valeur de la capacité, et entraîne une variation de la fréquence des oscillations du circuit.</a:t>
            </a:r>
          </a:p>
          <a:p>
            <a:pPr algn="just"/>
            <a:r>
              <a:rPr lang="fr-FR" sz="2400" dirty="0"/>
              <a:t>Ils sont utilisés pour détecter la présence sans contact physique et à faible distance de tous types d'objets.</a:t>
            </a:r>
            <a:endParaRPr lang="fr-FR" sz="2400" b="0" i="0" dirty="0">
              <a:solidFill>
                <a:srgbClr val="000000"/>
              </a:solidFill>
              <a:effectLst/>
            </a:endParaRPr>
          </a:p>
        </p:txBody>
      </p:sp>
      <p:sp>
        <p:nvSpPr>
          <p:cNvPr id="4" name="Espace réservé du numéro de diapositive 3">
            <a:extLst>
              <a:ext uri="{FF2B5EF4-FFF2-40B4-BE49-F238E27FC236}">
                <a16:creationId xmlns:a16="http://schemas.microsoft.com/office/drawing/2014/main" id="{B6A9976E-DF84-48BA-8FCD-E6DD90A1450E}"/>
              </a:ext>
            </a:extLst>
          </p:cNvPr>
          <p:cNvSpPr>
            <a:spLocks noGrp="1"/>
          </p:cNvSpPr>
          <p:nvPr>
            <p:ph type="sldNum" sz="quarter" idx="12"/>
          </p:nvPr>
        </p:nvSpPr>
        <p:spPr/>
        <p:txBody>
          <a:bodyPr/>
          <a:lstStyle/>
          <a:p>
            <a:fld id="{3A214FC8-7A6B-454A-ADA5-8A1A54B328A5}" type="slidenum">
              <a:rPr lang="fr-FR" smtClean="0"/>
              <a:t>6</a:t>
            </a:fld>
            <a:endParaRPr lang="fr-FR"/>
          </a:p>
        </p:txBody>
      </p:sp>
      <p:sp>
        <p:nvSpPr>
          <p:cNvPr id="8" name="ZoneTexte 7">
            <a:extLst>
              <a:ext uri="{FF2B5EF4-FFF2-40B4-BE49-F238E27FC236}">
                <a16:creationId xmlns:a16="http://schemas.microsoft.com/office/drawing/2014/main" id="{0242E034-358A-4F77-81F8-1F03BC71044D}"/>
              </a:ext>
            </a:extLst>
          </p:cNvPr>
          <p:cNvSpPr txBox="1"/>
          <p:nvPr/>
        </p:nvSpPr>
        <p:spPr>
          <a:xfrm>
            <a:off x="582759" y="4091422"/>
            <a:ext cx="5837958" cy="2308324"/>
          </a:xfrm>
          <a:prstGeom prst="rect">
            <a:avLst/>
          </a:prstGeom>
          <a:noFill/>
        </p:spPr>
        <p:txBody>
          <a:bodyPr wrap="square">
            <a:spAutoFit/>
          </a:bodyPr>
          <a:lstStyle/>
          <a:p>
            <a:pPr algn="l">
              <a:buFont typeface="Arial" panose="020B0604020202020204" pitchFamily="34" charset="0"/>
              <a:buChar char="•"/>
            </a:pPr>
            <a:r>
              <a:rPr lang="fr-FR" sz="2400" dirty="0">
                <a:solidFill>
                  <a:srgbClr val="202122"/>
                </a:solidFill>
                <a:latin typeface="Calibri" panose="020F0502020204030204" pitchFamily="34" charset="0"/>
                <a:cs typeface="Calibri" panose="020F0502020204030204" pitchFamily="34" charset="0"/>
              </a:rPr>
              <a:t>P</a:t>
            </a:r>
            <a:r>
              <a:rPr lang="fr-FR" sz="2400" b="0" i="0" dirty="0">
                <a:solidFill>
                  <a:srgbClr val="202122"/>
                </a:solidFill>
                <a:effectLst/>
                <a:latin typeface="Calibri" panose="020F0502020204030204" pitchFamily="34" charset="0"/>
                <a:cs typeface="Calibri" panose="020F0502020204030204" pitchFamily="34" charset="0"/>
              </a:rPr>
              <a:t>as de contact physique avec l’objet détecté,</a:t>
            </a:r>
          </a:p>
          <a:p>
            <a:pPr algn="l">
              <a:buFont typeface="Arial" panose="020B0604020202020204" pitchFamily="34" charset="0"/>
              <a:buChar char="•"/>
            </a:pPr>
            <a:r>
              <a:rPr lang="fr-FR" sz="2400" b="0" i="0" dirty="0">
                <a:solidFill>
                  <a:srgbClr val="202122"/>
                </a:solidFill>
                <a:effectLst/>
                <a:latin typeface="Calibri" panose="020F0502020204030204" pitchFamily="34" charset="0"/>
                <a:cs typeface="Calibri" panose="020F0502020204030204" pitchFamily="34" charset="0"/>
              </a:rPr>
              <a:t>pas d’usure, durée de vie indépendante du nombre de manœuvres,</a:t>
            </a:r>
          </a:p>
          <a:p>
            <a:pPr algn="l">
              <a:buFont typeface="Arial" panose="020B0604020202020204" pitchFamily="34" charset="0"/>
              <a:buChar char="•"/>
            </a:pPr>
            <a:r>
              <a:rPr lang="fr-FR" sz="2400" b="0" i="0" dirty="0">
                <a:solidFill>
                  <a:srgbClr val="202122"/>
                </a:solidFill>
                <a:effectLst/>
                <a:latin typeface="Calibri" panose="020F0502020204030204" pitchFamily="34" charset="0"/>
                <a:cs typeface="Calibri" panose="020F0502020204030204" pitchFamily="34" charset="0"/>
              </a:rPr>
              <a:t>détecteur statique, </a:t>
            </a:r>
          </a:p>
          <a:p>
            <a:pPr algn="l">
              <a:buFont typeface="Arial" panose="020B0604020202020204" pitchFamily="34" charset="0"/>
              <a:buChar char="•"/>
            </a:pPr>
            <a:r>
              <a:rPr lang="fr-FR" sz="2400" b="0" i="0" dirty="0">
                <a:solidFill>
                  <a:srgbClr val="202122"/>
                </a:solidFill>
                <a:effectLst/>
                <a:latin typeface="Calibri" panose="020F0502020204030204" pitchFamily="34" charset="0"/>
                <a:cs typeface="Calibri" panose="020F0502020204030204" pitchFamily="34" charset="0"/>
              </a:rPr>
              <a:t>très bonne tenue à l’environnement industriel.</a:t>
            </a:r>
          </a:p>
        </p:txBody>
      </p:sp>
      <p:sp>
        <p:nvSpPr>
          <p:cNvPr id="10" name="ZoneTexte 9">
            <a:extLst>
              <a:ext uri="{FF2B5EF4-FFF2-40B4-BE49-F238E27FC236}">
                <a16:creationId xmlns:a16="http://schemas.microsoft.com/office/drawing/2014/main" id="{6FDFFBBA-722F-4550-A146-94C6C2F144FF}"/>
              </a:ext>
            </a:extLst>
          </p:cNvPr>
          <p:cNvSpPr txBox="1"/>
          <p:nvPr/>
        </p:nvSpPr>
        <p:spPr>
          <a:xfrm>
            <a:off x="6497783" y="4125689"/>
            <a:ext cx="5500252" cy="830997"/>
          </a:xfrm>
          <a:prstGeom prst="rect">
            <a:avLst/>
          </a:prstGeom>
          <a:noFill/>
        </p:spPr>
        <p:txBody>
          <a:bodyPr wrap="square">
            <a:spAutoFit/>
          </a:bodyPr>
          <a:lstStyle/>
          <a:p>
            <a:pPr algn="l">
              <a:buFont typeface="Arial" panose="020B0604020202020204" pitchFamily="34" charset="0"/>
              <a:buChar char="•"/>
            </a:pPr>
            <a:r>
              <a:rPr lang="fr-FR" sz="2400" b="0" i="0" dirty="0">
                <a:solidFill>
                  <a:srgbClr val="202122"/>
                </a:solidFill>
                <a:effectLst/>
                <a:latin typeface="Calibri" panose="020F0502020204030204" pitchFamily="34" charset="0"/>
                <a:cs typeface="Calibri" panose="020F0502020204030204" pitchFamily="34" charset="0"/>
              </a:rPr>
              <a:t>Étendue de mesure faible, de l’ordre de la dizaine de mm</a:t>
            </a:r>
          </a:p>
        </p:txBody>
      </p:sp>
      <p:sp>
        <p:nvSpPr>
          <p:cNvPr id="12" name="ZoneTexte 11">
            <a:extLst>
              <a:ext uri="{FF2B5EF4-FFF2-40B4-BE49-F238E27FC236}">
                <a16:creationId xmlns:a16="http://schemas.microsoft.com/office/drawing/2014/main" id="{9794654D-8DDE-4C54-8FBD-C839AE52DF7C}"/>
              </a:ext>
            </a:extLst>
          </p:cNvPr>
          <p:cNvSpPr txBox="1"/>
          <p:nvPr/>
        </p:nvSpPr>
        <p:spPr>
          <a:xfrm>
            <a:off x="2178627" y="3669278"/>
            <a:ext cx="2320637" cy="523220"/>
          </a:xfrm>
          <a:prstGeom prst="rect">
            <a:avLst/>
          </a:prstGeom>
          <a:noFill/>
        </p:spPr>
        <p:txBody>
          <a:bodyPr wrap="square">
            <a:spAutoFit/>
          </a:bodyPr>
          <a:lstStyle/>
          <a:p>
            <a:r>
              <a:rPr lang="fr-FR" sz="2800" b="1" dirty="0">
                <a:solidFill>
                  <a:srgbClr val="00B050"/>
                </a:solidFill>
                <a:latin typeface="Calibri" panose="020F0502020204030204" pitchFamily="34" charset="0"/>
                <a:cs typeface="Calibri" panose="020F0502020204030204" pitchFamily="34" charset="0"/>
              </a:rPr>
              <a:t>A</a:t>
            </a:r>
            <a:r>
              <a:rPr lang="fr-FR" sz="2800" b="1" i="0" dirty="0">
                <a:solidFill>
                  <a:srgbClr val="00B050"/>
                </a:solidFill>
                <a:effectLst/>
                <a:latin typeface="Calibri" panose="020F0502020204030204" pitchFamily="34" charset="0"/>
                <a:cs typeface="Calibri" panose="020F0502020204030204" pitchFamily="34" charset="0"/>
              </a:rPr>
              <a:t>vantages</a:t>
            </a:r>
            <a:r>
              <a:rPr lang="fr-FR" sz="1800" b="1" i="0" dirty="0">
                <a:solidFill>
                  <a:schemeClr val="accent1"/>
                </a:solidFill>
                <a:effectLst/>
                <a:latin typeface="Calibri" panose="020F0502020204030204" pitchFamily="34" charset="0"/>
                <a:cs typeface="Calibri" panose="020F0502020204030204" pitchFamily="34" charset="0"/>
              </a:rPr>
              <a:t> </a:t>
            </a:r>
            <a:endParaRPr lang="fr-FR" dirty="0"/>
          </a:p>
        </p:txBody>
      </p:sp>
      <p:sp>
        <p:nvSpPr>
          <p:cNvPr id="13" name="ZoneTexte 12">
            <a:extLst>
              <a:ext uri="{FF2B5EF4-FFF2-40B4-BE49-F238E27FC236}">
                <a16:creationId xmlns:a16="http://schemas.microsoft.com/office/drawing/2014/main" id="{7AFA9FF4-FA9F-40B4-B89A-5E3BC1B33517}"/>
              </a:ext>
            </a:extLst>
          </p:cNvPr>
          <p:cNvSpPr txBox="1"/>
          <p:nvPr/>
        </p:nvSpPr>
        <p:spPr>
          <a:xfrm>
            <a:off x="7834746" y="3551451"/>
            <a:ext cx="2320637" cy="523220"/>
          </a:xfrm>
          <a:prstGeom prst="rect">
            <a:avLst/>
          </a:prstGeom>
          <a:noFill/>
        </p:spPr>
        <p:txBody>
          <a:bodyPr wrap="square">
            <a:spAutoFit/>
          </a:bodyPr>
          <a:lstStyle/>
          <a:p>
            <a:r>
              <a:rPr lang="fr-FR" sz="2800" b="1" dirty="0">
                <a:solidFill>
                  <a:srgbClr val="FF0000"/>
                </a:solidFill>
                <a:latin typeface="Calibri" panose="020F0502020204030204" pitchFamily="34" charset="0"/>
                <a:cs typeface="Calibri" panose="020F0502020204030204" pitchFamily="34" charset="0"/>
              </a:rPr>
              <a:t>Inconvénients</a:t>
            </a:r>
            <a:r>
              <a:rPr lang="fr-FR" sz="2800" b="1" i="0" dirty="0">
                <a:solidFill>
                  <a:schemeClr val="accent1"/>
                </a:solidFill>
                <a:effectLst/>
                <a:latin typeface="Calibri" panose="020F0502020204030204" pitchFamily="34" charset="0"/>
                <a:cs typeface="Calibri" panose="020F0502020204030204" pitchFamily="34" charset="0"/>
              </a:rPr>
              <a:t> </a:t>
            </a:r>
            <a:endParaRPr lang="fr-FR" sz="2800" dirty="0"/>
          </a:p>
        </p:txBody>
      </p:sp>
      <p:pic>
        <p:nvPicPr>
          <p:cNvPr id="7170" name="Picture 2">
            <a:extLst>
              <a:ext uri="{FF2B5EF4-FFF2-40B4-BE49-F238E27FC236}">
                <a16:creationId xmlns:a16="http://schemas.microsoft.com/office/drawing/2014/main" id="{6C38BC84-A501-4D4C-9D0D-C54F4AABB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310" y="458254"/>
            <a:ext cx="1863436" cy="125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7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47CB3-E060-41A4-BA97-C2BFFC56DC4D}"/>
              </a:ext>
            </a:extLst>
          </p:cNvPr>
          <p:cNvSpPr>
            <a:spLocks noGrp="1"/>
          </p:cNvSpPr>
          <p:nvPr>
            <p:ph type="title"/>
          </p:nvPr>
        </p:nvSpPr>
        <p:spPr/>
        <p:txBody>
          <a:bodyPr>
            <a:normAutofit/>
          </a:bodyPr>
          <a:lstStyle/>
          <a:p>
            <a:r>
              <a:rPr lang="fr-FR" sz="3600" b="1" i="1" dirty="0">
                <a:solidFill>
                  <a:srgbClr val="0070C0"/>
                </a:solidFill>
                <a:latin typeface="+mn-lt"/>
              </a:rPr>
              <a:t>3-Les Capteurs Magnétiques</a:t>
            </a:r>
            <a:endParaRPr lang="fr-FR" sz="3600" dirty="0"/>
          </a:p>
        </p:txBody>
      </p:sp>
      <p:sp>
        <p:nvSpPr>
          <p:cNvPr id="3" name="Espace réservé du contenu 2">
            <a:extLst>
              <a:ext uri="{FF2B5EF4-FFF2-40B4-BE49-F238E27FC236}">
                <a16:creationId xmlns:a16="http://schemas.microsoft.com/office/drawing/2014/main" id="{ACEF8A1D-1DFF-4849-91D7-8C0626AA2FCE}"/>
              </a:ext>
            </a:extLst>
          </p:cNvPr>
          <p:cNvSpPr>
            <a:spLocks noGrp="1"/>
          </p:cNvSpPr>
          <p:nvPr>
            <p:ph idx="1"/>
          </p:nvPr>
        </p:nvSpPr>
        <p:spPr>
          <a:xfrm>
            <a:off x="561109" y="1548533"/>
            <a:ext cx="10515600" cy="2053649"/>
          </a:xfrm>
        </p:spPr>
        <p:txBody>
          <a:bodyPr>
            <a:normAutofit/>
          </a:bodyPr>
          <a:lstStyle/>
          <a:p>
            <a:pPr algn="just"/>
            <a:r>
              <a:rPr lang="fr-FR" sz="2400" dirty="0"/>
              <a:t>Ces capteurs mesurent la distorsion du champ magnétique pour la localisation. Un champ basse fréquence est modulé pour déterminer la position et l’orientation de l’objet mobile. Le signal reçu du récepteur est échantillonné grâce à un algorithme contenu dans l’unité de traitement pour déterminer la position du récepteur par rapport à l’émetteur.</a:t>
            </a:r>
          </a:p>
          <a:p>
            <a:pPr algn="just"/>
            <a:endParaRPr lang="fr-FR" sz="2400" b="0" i="0" dirty="0">
              <a:solidFill>
                <a:srgbClr val="000000"/>
              </a:solidFill>
              <a:effectLst/>
            </a:endParaRPr>
          </a:p>
        </p:txBody>
      </p:sp>
      <p:sp>
        <p:nvSpPr>
          <p:cNvPr id="4" name="Espace réservé du numéro de diapositive 3">
            <a:extLst>
              <a:ext uri="{FF2B5EF4-FFF2-40B4-BE49-F238E27FC236}">
                <a16:creationId xmlns:a16="http://schemas.microsoft.com/office/drawing/2014/main" id="{F2C2D89C-7443-4808-8D58-D4E1F309B78F}"/>
              </a:ext>
            </a:extLst>
          </p:cNvPr>
          <p:cNvSpPr>
            <a:spLocks noGrp="1"/>
          </p:cNvSpPr>
          <p:nvPr>
            <p:ph type="sldNum" sz="quarter" idx="12"/>
          </p:nvPr>
        </p:nvSpPr>
        <p:spPr/>
        <p:txBody>
          <a:bodyPr/>
          <a:lstStyle/>
          <a:p>
            <a:fld id="{3A214FC8-7A6B-454A-ADA5-8A1A54B328A5}" type="slidenum">
              <a:rPr lang="fr-FR" smtClean="0"/>
              <a:t>7</a:t>
            </a:fld>
            <a:endParaRPr lang="fr-FR"/>
          </a:p>
        </p:txBody>
      </p:sp>
      <p:sp>
        <p:nvSpPr>
          <p:cNvPr id="5" name="ZoneTexte 4">
            <a:extLst>
              <a:ext uri="{FF2B5EF4-FFF2-40B4-BE49-F238E27FC236}">
                <a16:creationId xmlns:a16="http://schemas.microsoft.com/office/drawing/2014/main" id="{C3ED7719-5352-4096-979A-018C5E7B216B}"/>
              </a:ext>
            </a:extLst>
          </p:cNvPr>
          <p:cNvSpPr txBox="1"/>
          <p:nvPr/>
        </p:nvSpPr>
        <p:spPr>
          <a:xfrm>
            <a:off x="1624445" y="3442892"/>
            <a:ext cx="2320637" cy="523220"/>
          </a:xfrm>
          <a:prstGeom prst="rect">
            <a:avLst/>
          </a:prstGeom>
          <a:noFill/>
        </p:spPr>
        <p:txBody>
          <a:bodyPr wrap="square">
            <a:spAutoFit/>
          </a:bodyPr>
          <a:lstStyle/>
          <a:p>
            <a:r>
              <a:rPr lang="fr-FR" sz="2800" b="1" dirty="0">
                <a:solidFill>
                  <a:srgbClr val="00B050"/>
                </a:solidFill>
                <a:latin typeface="Calibri" panose="020F0502020204030204" pitchFamily="34" charset="0"/>
                <a:cs typeface="Calibri" panose="020F0502020204030204" pitchFamily="34" charset="0"/>
              </a:rPr>
              <a:t>A</a:t>
            </a:r>
            <a:r>
              <a:rPr lang="fr-FR" sz="2800" b="1" i="0" dirty="0">
                <a:solidFill>
                  <a:srgbClr val="00B050"/>
                </a:solidFill>
                <a:effectLst/>
                <a:latin typeface="Calibri" panose="020F0502020204030204" pitchFamily="34" charset="0"/>
                <a:cs typeface="Calibri" panose="020F0502020204030204" pitchFamily="34" charset="0"/>
              </a:rPr>
              <a:t>vantages</a:t>
            </a:r>
            <a:r>
              <a:rPr lang="fr-FR" sz="1800" b="1" i="0" dirty="0">
                <a:solidFill>
                  <a:schemeClr val="accent1"/>
                </a:solidFill>
                <a:effectLst/>
                <a:latin typeface="Calibri" panose="020F0502020204030204" pitchFamily="34" charset="0"/>
                <a:cs typeface="Calibri" panose="020F0502020204030204" pitchFamily="34" charset="0"/>
              </a:rPr>
              <a:t> </a:t>
            </a:r>
            <a:endParaRPr lang="fr-FR" dirty="0"/>
          </a:p>
        </p:txBody>
      </p:sp>
      <p:sp>
        <p:nvSpPr>
          <p:cNvPr id="7" name="ZoneTexte 6">
            <a:extLst>
              <a:ext uri="{FF2B5EF4-FFF2-40B4-BE49-F238E27FC236}">
                <a16:creationId xmlns:a16="http://schemas.microsoft.com/office/drawing/2014/main" id="{83686D28-E33D-4B10-A714-A00B693F050B}"/>
              </a:ext>
            </a:extLst>
          </p:cNvPr>
          <p:cNvSpPr txBox="1"/>
          <p:nvPr/>
        </p:nvSpPr>
        <p:spPr>
          <a:xfrm>
            <a:off x="4904509" y="3979359"/>
            <a:ext cx="6754091" cy="2308324"/>
          </a:xfrm>
          <a:prstGeom prst="rect">
            <a:avLst/>
          </a:prstGeom>
          <a:noFill/>
        </p:spPr>
        <p:txBody>
          <a:bodyPr wrap="square">
            <a:spAutoFit/>
          </a:bodyPr>
          <a:lstStyle/>
          <a:p>
            <a:pPr marL="285750" indent="-285750" algn="just">
              <a:buFont typeface="Arial" panose="020B0604020202020204" pitchFamily="34" charset="0"/>
              <a:buChar char="•"/>
            </a:pPr>
            <a:r>
              <a:rPr lang="fr-FR" sz="2400" dirty="0"/>
              <a:t>Sa grande sensibilité par rapport à tout matériau magnétique ou appareillage électromagnétique qui distord le champ émis et rend la précision faible,</a:t>
            </a:r>
          </a:p>
          <a:p>
            <a:pPr marL="285750" indent="-285750" algn="just">
              <a:buFont typeface="Arial" panose="020B0604020202020204" pitchFamily="34" charset="0"/>
              <a:buChar char="•"/>
            </a:pPr>
            <a:r>
              <a:rPr lang="fr-FR" sz="2400" dirty="0"/>
              <a:t>la présence de câblage sur le système augmente la complexité de manipulation. </a:t>
            </a:r>
          </a:p>
        </p:txBody>
      </p:sp>
      <p:sp>
        <p:nvSpPr>
          <p:cNvPr id="8" name="ZoneTexte 7">
            <a:extLst>
              <a:ext uri="{FF2B5EF4-FFF2-40B4-BE49-F238E27FC236}">
                <a16:creationId xmlns:a16="http://schemas.microsoft.com/office/drawing/2014/main" id="{83F51B3A-C2FC-4936-8B7F-B372905CE97B}"/>
              </a:ext>
            </a:extLst>
          </p:cNvPr>
          <p:cNvSpPr txBox="1"/>
          <p:nvPr/>
        </p:nvSpPr>
        <p:spPr>
          <a:xfrm>
            <a:off x="7550726" y="3387473"/>
            <a:ext cx="2320637" cy="523220"/>
          </a:xfrm>
          <a:prstGeom prst="rect">
            <a:avLst/>
          </a:prstGeom>
          <a:noFill/>
        </p:spPr>
        <p:txBody>
          <a:bodyPr wrap="square">
            <a:spAutoFit/>
          </a:bodyPr>
          <a:lstStyle/>
          <a:p>
            <a:r>
              <a:rPr lang="fr-FR" sz="2800" b="1" dirty="0">
                <a:solidFill>
                  <a:srgbClr val="FF0000"/>
                </a:solidFill>
                <a:latin typeface="Calibri" panose="020F0502020204030204" pitchFamily="34" charset="0"/>
                <a:cs typeface="Calibri" panose="020F0502020204030204" pitchFamily="34" charset="0"/>
              </a:rPr>
              <a:t>Inconvénients</a:t>
            </a:r>
            <a:r>
              <a:rPr lang="fr-FR" sz="2800" b="1" i="0" dirty="0">
                <a:solidFill>
                  <a:schemeClr val="accent1"/>
                </a:solidFill>
                <a:effectLst/>
                <a:latin typeface="Calibri" panose="020F0502020204030204" pitchFamily="34" charset="0"/>
                <a:cs typeface="Calibri" panose="020F0502020204030204" pitchFamily="34" charset="0"/>
              </a:rPr>
              <a:t> </a:t>
            </a:r>
            <a:endParaRPr lang="fr-FR" sz="2800" dirty="0"/>
          </a:p>
        </p:txBody>
      </p:sp>
      <p:sp>
        <p:nvSpPr>
          <p:cNvPr id="10" name="ZoneTexte 9">
            <a:extLst>
              <a:ext uri="{FF2B5EF4-FFF2-40B4-BE49-F238E27FC236}">
                <a16:creationId xmlns:a16="http://schemas.microsoft.com/office/drawing/2014/main" id="{3802F186-54D7-4631-B7EF-08DE2129DE05}"/>
              </a:ext>
            </a:extLst>
          </p:cNvPr>
          <p:cNvSpPr txBox="1"/>
          <p:nvPr/>
        </p:nvSpPr>
        <p:spPr>
          <a:xfrm>
            <a:off x="838200" y="3979359"/>
            <a:ext cx="3453245" cy="830997"/>
          </a:xfrm>
          <a:prstGeom prst="rect">
            <a:avLst/>
          </a:prstGeom>
          <a:noFill/>
        </p:spPr>
        <p:txBody>
          <a:bodyPr wrap="square">
            <a:spAutoFit/>
          </a:bodyPr>
          <a:lstStyle/>
          <a:p>
            <a:pPr marL="342900" indent="-342900">
              <a:buFont typeface="Arial" panose="020B0604020202020204" pitchFamily="34" charset="0"/>
              <a:buChar char="•"/>
            </a:pPr>
            <a:r>
              <a:rPr lang="fr-FR" sz="2400" dirty="0"/>
              <a:t>Leur coût peu cher,</a:t>
            </a:r>
          </a:p>
          <a:p>
            <a:pPr marL="342900" indent="-342900">
              <a:buFont typeface="Arial" panose="020B0604020202020204" pitchFamily="34" charset="0"/>
              <a:buChar char="•"/>
            </a:pPr>
            <a:r>
              <a:rPr lang="fr-FR" sz="2400" dirty="0"/>
              <a:t>leur poids.</a:t>
            </a:r>
          </a:p>
        </p:txBody>
      </p:sp>
      <p:pic>
        <p:nvPicPr>
          <p:cNvPr id="9218" name="Picture 2" descr="Détecteur de proximité magnétique : MM08-60APS-ZTK | Contact SICK">
            <a:extLst>
              <a:ext uri="{FF2B5EF4-FFF2-40B4-BE49-F238E27FC236}">
                <a16:creationId xmlns:a16="http://schemas.microsoft.com/office/drawing/2014/main" id="{AB6D7839-6567-4106-837E-E28F3B24B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035" y="4861554"/>
            <a:ext cx="1769573" cy="132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4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pteur de distance utilisant la lumière infrarouge de Sharp">
            <a:extLst>
              <a:ext uri="{FF2B5EF4-FFF2-40B4-BE49-F238E27FC236}">
                <a16:creationId xmlns:a16="http://schemas.microsoft.com/office/drawing/2014/main" id="{BCCCFA2E-F369-47AC-90EC-9352FE54C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77" y="671940"/>
            <a:ext cx="2576951" cy="257695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E14C9770-04D7-4666-95B5-46131A60E752}"/>
              </a:ext>
            </a:extLst>
          </p:cNvPr>
          <p:cNvSpPr>
            <a:spLocks noGrp="1"/>
          </p:cNvSpPr>
          <p:nvPr>
            <p:ph type="sldNum" sz="quarter" idx="12"/>
          </p:nvPr>
        </p:nvSpPr>
        <p:spPr/>
        <p:txBody>
          <a:bodyPr/>
          <a:lstStyle/>
          <a:p>
            <a:fld id="{3A214FC8-7A6B-454A-ADA5-8A1A54B328A5}" type="slidenum">
              <a:rPr lang="fr-FR" smtClean="0"/>
              <a:t>8</a:t>
            </a:fld>
            <a:endParaRPr lang="fr-FR"/>
          </a:p>
        </p:txBody>
      </p:sp>
      <p:sp>
        <p:nvSpPr>
          <p:cNvPr id="6" name="ZoneTexte 5">
            <a:extLst>
              <a:ext uri="{FF2B5EF4-FFF2-40B4-BE49-F238E27FC236}">
                <a16:creationId xmlns:a16="http://schemas.microsoft.com/office/drawing/2014/main" id="{BD908B0F-33E8-42DC-B9AE-54493744588E}"/>
              </a:ext>
            </a:extLst>
          </p:cNvPr>
          <p:cNvSpPr txBox="1"/>
          <p:nvPr/>
        </p:nvSpPr>
        <p:spPr>
          <a:xfrm>
            <a:off x="1110095" y="2646219"/>
            <a:ext cx="5152160" cy="3416320"/>
          </a:xfrm>
          <a:prstGeom prst="rect">
            <a:avLst/>
          </a:prstGeom>
          <a:noFill/>
        </p:spPr>
        <p:txBody>
          <a:bodyPr wrap="square">
            <a:spAutoFit/>
          </a:bodyPr>
          <a:lstStyle/>
          <a:p>
            <a:pPr algn="just"/>
            <a:r>
              <a:rPr lang="fr-FR" sz="2400" b="0" i="0" dirty="0">
                <a:solidFill>
                  <a:srgbClr val="202124"/>
                </a:solidFill>
                <a:effectLst/>
              </a:rPr>
              <a:t>Le </a:t>
            </a:r>
            <a:r>
              <a:rPr lang="fr-FR" sz="2400" b="1" i="0" dirty="0">
                <a:solidFill>
                  <a:srgbClr val="202124"/>
                </a:solidFill>
                <a:effectLst/>
              </a:rPr>
              <a:t>capteur de proximité</a:t>
            </a:r>
            <a:r>
              <a:rPr lang="fr-FR" sz="2400" b="0" i="0" dirty="0">
                <a:solidFill>
                  <a:srgbClr val="202124"/>
                </a:solidFill>
                <a:effectLst/>
              </a:rPr>
              <a:t> infra-rouge (</a:t>
            </a:r>
            <a:r>
              <a:rPr lang="fr-FR" sz="2400" b="1" i="0" dirty="0">
                <a:solidFill>
                  <a:srgbClr val="202124"/>
                </a:solidFill>
                <a:effectLst/>
              </a:rPr>
              <a:t>capteur</a:t>
            </a:r>
            <a:r>
              <a:rPr lang="fr-FR" sz="2400" b="0" i="0" dirty="0">
                <a:solidFill>
                  <a:srgbClr val="202124"/>
                </a:solidFill>
                <a:effectLst/>
              </a:rPr>
              <a:t> photoélectrique) se compose d'un </a:t>
            </a:r>
            <a:r>
              <a:rPr lang="fr-FR" sz="2400" b="0" i="0" dirty="0">
                <a:solidFill>
                  <a:schemeClr val="accent1"/>
                </a:solidFill>
                <a:effectLst/>
              </a:rPr>
              <a:t>émetteur</a:t>
            </a:r>
            <a:r>
              <a:rPr lang="fr-FR" sz="2400" b="0" i="0" dirty="0">
                <a:solidFill>
                  <a:srgbClr val="202124"/>
                </a:solidFill>
                <a:effectLst/>
              </a:rPr>
              <a:t> de lumière associé à un </a:t>
            </a:r>
            <a:r>
              <a:rPr lang="fr-FR" sz="2400" b="0" i="0" dirty="0">
                <a:solidFill>
                  <a:schemeClr val="accent1"/>
                </a:solidFill>
                <a:effectLst/>
              </a:rPr>
              <a:t>récepteur</a:t>
            </a:r>
            <a:r>
              <a:rPr lang="fr-FR" sz="2400" b="0" i="0" dirty="0">
                <a:solidFill>
                  <a:srgbClr val="202124"/>
                </a:solidFill>
                <a:effectLst/>
              </a:rPr>
              <a:t>. </a:t>
            </a:r>
          </a:p>
          <a:p>
            <a:pPr algn="just"/>
            <a:r>
              <a:rPr lang="fr-FR" sz="2400" b="0" i="0" dirty="0">
                <a:solidFill>
                  <a:srgbClr val="202124"/>
                </a:solidFill>
                <a:effectLst/>
              </a:rPr>
              <a:t>La détection d'un objet se fait par coupure ou variation d'un faisceau lumineux. </a:t>
            </a:r>
          </a:p>
          <a:p>
            <a:pPr algn="just"/>
            <a:r>
              <a:rPr lang="fr-FR" sz="2400" b="0" i="0" dirty="0">
                <a:solidFill>
                  <a:srgbClr val="202124"/>
                </a:solidFill>
                <a:effectLst/>
              </a:rPr>
              <a:t>Le signal est amplifié pour être exploité par la partie de commande.</a:t>
            </a:r>
            <a:endParaRPr lang="fr-FR" sz="2400" dirty="0"/>
          </a:p>
        </p:txBody>
      </p:sp>
      <p:pic>
        <p:nvPicPr>
          <p:cNvPr id="2054" name="Picture 6" descr="SENS-TCRT5000 TCRT5000 Module de capteur infrarouge de proximité pour  détection d'obstacle">
            <a:extLst>
              <a:ext uri="{FF2B5EF4-FFF2-40B4-BE49-F238E27FC236}">
                <a16:creationId xmlns:a16="http://schemas.microsoft.com/office/drawing/2014/main" id="{A3AC6129-1443-4C61-83D7-0F5533BDC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608" y="2646219"/>
            <a:ext cx="5127369" cy="3130653"/>
          </a:xfrm>
          <a:prstGeom prst="rect">
            <a:avLst/>
          </a:prstGeom>
          <a:noFill/>
          <a:extLst>
            <a:ext uri="{909E8E84-426E-40DD-AFC4-6F175D3DCCD1}">
              <a14:hiddenFill xmlns:a14="http://schemas.microsoft.com/office/drawing/2010/main">
                <a:solidFill>
                  <a:srgbClr val="FFFFFF"/>
                </a:solidFill>
              </a14:hiddenFill>
            </a:ext>
          </a:extLst>
        </p:spPr>
      </p:pic>
      <p:sp>
        <p:nvSpPr>
          <p:cNvPr id="8" name="Titre 7">
            <a:extLst>
              <a:ext uri="{FF2B5EF4-FFF2-40B4-BE49-F238E27FC236}">
                <a16:creationId xmlns:a16="http://schemas.microsoft.com/office/drawing/2014/main" id="{59B972FF-2849-48E2-85B1-3B6AB47F3B4A}"/>
              </a:ext>
            </a:extLst>
          </p:cNvPr>
          <p:cNvSpPr>
            <a:spLocks noGrp="1"/>
          </p:cNvSpPr>
          <p:nvPr>
            <p:ph type="title"/>
          </p:nvPr>
        </p:nvSpPr>
        <p:spPr>
          <a:xfrm>
            <a:off x="2587007" y="814961"/>
            <a:ext cx="10515600" cy="1325563"/>
          </a:xfrm>
        </p:spPr>
        <p:txBody>
          <a:bodyPr/>
          <a:lstStyle/>
          <a:p>
            <a:r>
              <a:rPr lang="fr-FR" sz="3600" b="1" dirty="0">
                <a:solidFill>
                  <a:schemeClr val="accent1"/>
                </a:solidFill>
                <a:latin typeface="+mn-lt"/>
              </a:rPr>
              <a:t>4- Capteurs de proximité à infrarouge</a:t>
            </a:r>
            <a:br>
              <a:rPr lang="fr-FR" sz="4400" dirty="0"/>
            </a:br>
            <a:endParaRPr lang="fr-FR" dirty="0"/>
          </a:p>
        </p:txBody>
      </p:sp>
    </p:spTree>
    <p:extLst>
      <p:ext uri="{BB962C8B-B14F-4D97-AF65-F5344CB8AC3E}">
        <p14:creationId xmlns:p14="http://schemas.microsoft.com/office/powerpoint/2010/main" val="83027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F0E707-5B10-4402-96BB-745AF35EFA4C}"/>
              </a:ext>
            </a:extLst>
          </p:cNvPr>
          <p:cNvSpPr>
            <a:spLocks noGrp="1"/>
          </p:cNvSpPr>
          <p:nvPr>
            <p:ph type="title"/>
          </p:nvPr>
        </p:nvSpPr>
        <p:spPr/>
        <p:txBody>
          <a:bodyPr>
            <a:normAutofit/>
          </a:bodyPr>
          <a:lstStyle/>
          <a:p>
            <a:r>
              <a:rPr lang="fr-FR" sz="3600" b="1" dirty="0">
                <a:solidFill>
                  <a:schemeClr val="accent1"/>
                </a:solidFill>
                <a:latin typeface="+mn-lt"/>
              </a:rPr>
              <a:t>4-2-Différents types de capteur à IR </a:t>
            </a:r>
          </a:p>
        </p:txBody>
      </p:sp>
      <p:sp>
        <p:nvSpPr>
          <p:cNvPr id="3" name="Espace réservé du contenu 2">
            <a:extLst>
              <a:ext uri="{FF2B5EF4-FFF2-40B4-BE49-F238E27FC236}">
                <a16:creationId xmlns:a16="http://schemas.microsoft.com/office/drawing/2014/main" id="{7EEB76F4-DE95-459F-86A3-7A6AFB5518E5}"/>
              </a:ext>
            </a:extLst>
          </p:cNvPr>
          <p:cNvSpPr>
            <a:spLocks noGrp="1"/>
          </p:cNvSpPr>
          <p:nvPr>
            <p:ph idx="1"/>
          </p:nvPr>
        </p:nvSpPr>
        <p:spPr>
          <a:xfrm>
            <a:off x="838199" y="1396134"/>
            <a:ext cx="10515600" cy="4351338"/>
          </a:xfrm>
        </p:spPr>
        <p:txBody>
          <a:bodyPr/>
          <a:lstStyle/>
          <a:p>
            <a:r>
              <a:rPr lang="fr-FR" b="1" i="1" dirty="0">
                <a:solidFill>
                  <a:schemeClr val="accent1"/>
                </a:solidFill>
              </a:rPr>
              <a:t>4-2-1- Système barrage :</a:t>
            </a:r>
          </a:p>
        </p:txBody>
      </p:sp>
      <p:sp>
        <p:nvSpPr>
          <p:cNvPr id="4" name="Espace réservé du numéro de diapositive 3">
            <a:extLst>
              <a:ext uri="{FF2B5EF4-FFF2-40B4-BE49-F238E27FC236}">
                <a16:creationId xmlns:a16="http://schemas.microsoft.com/office/drawing/2014/main" id="{144F195F-46D0-4D16-A86C-FBCF5C3ADD4A}"/>
              </a:ext>
            </a:extLst>
          </p:cNvPr>
          <p:cNvSpPr>
            <a:spLocks noGrp="1"/>
          </p:cNvSpPr>
          <p:nvPr>
            <p:ph type="sldNum" sz="quarter" idx="12"/>
          </p:nvPr>
        </p:nvSpPr>
        <p:spPr/>
        <p:txBody>
          <a:bodyPr/>
          <a:lstStyle/>
          <a:p>
            <a:fld id="{3A214FC8-7A6B-454A-ADA5-8A1A54B328A5}" type="slidenum">
              <a:rPr lang="fr-FR" smtClean="0"/>
              <a:t>9</a:t>
            </a:fld>
            <a:endParaRPr lang="fr-FR"/>
          </a:p>
        </p:txBody>
      </p:sp>
      <p:pic>
        <p:nvPicPr>
          <p:cNvPr id="6" name="Image 5">
            <a:extLst>
              <a:ext uri="{FF2B5EF4-FFF2-40B4-BE49-F238E27FC236}">
                <a16:creationId xmlns:a16="http://schemas.microsoft.com/office/drawing/2014/main" id="{AEFEA0CA-256A-435D-8017-9DCF54FBB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193" y="2171340"/>
            <a:ext cx="3905250" cy="1314450"/>
          </a:xfrm>
          <a:prstGeom prst="rect">
            <a:avLst/>
          </a:prstGeom>
        </p:spPr>
      </p:pic>
      <p:sp>
        <p:nvSpPr>
          <p:cNvPr id="8" name="ZoneTexte 7">
            <a:extLst>
              <a:ext uri="{FF2B5EF4-FFF2-40B4-BE49-F238E27FC236}">
                <a16:creationId xmlns:a16="http://schemas.microsoft.com/office/drawing/2014/main" id="{DB7C8DED-10FD-44E6-99AF-D956B28FA010}"/>
              </a:ext>
            </a:extLst>
          </p:cNvPr>
          <p:cNvSpPr txBox="1"/>
          <p:nvPr/>
        </p:nvSpPr>
        <p:spPr>
          <a:xfrm>
            <a:off x="640771" y="3645429"/>
            <a:ext cx="10910455" cy="2677656"/>
          </a:xfrm>
          <a:prstGeom prst="rect">
            <a:avLst/>
          </a:prstGeom>
          <a:noFill/>
        </p:spPr>
        <p:txBody>
          <a:bodyPr wrap="square">
            <a:spAutoFit/>
          </a:bodyPr>
          <a:lstStyle/>
          <a:p>
            <a:pPr algn="l" fontAlgn="base">
              <a:buFont typeface="Arial" panose="020B0604020202020204" pitchFamily="34" charset="0"/>
              <a:buChar char="•"/>
            </a:pPr>
            <a:r>
              <a:rPr lang="fr-FR" sz="2400" b="0" i="0" dirty="0">
                <a:solidFill>
                  <a:srgbClr val="626469"/>
                </a:solidFill>
                <a:effectLst/>
              </a:rPr>
              <a:t>Le principe d'une détection photoélectrique en barrage est de disposer en face à face deux modules </a:t>
            </a:r>
            <a:r>
              <a:rPr lang="fr-FR" sz="2400" b="1" i="0" dirty="0">
                <a:solidFill>
                  <a:schemeClr val="accent1"/>
                </a:solidFill>
                <a:effectLst/>
              </a:rPr>
              <a:t>actifs</a:t>
            </a:r>
            <a:r>
              <a:rPr lang="fr-FR" sz="2400" b="0" i="0" dirty="0">
                <a:solidFill>
                  <a:srgbClr val="626469"/>
                </a:solidFill>
                <a:effectLst/>
              </a:rPr>
              <a:t>, d'une part </a:t>
            </a:r>
            <a:r>
              <a:rPr lang="fr-FR" sz="2400" b="1" i="0" dirty="0">
                <a:solidFill>
                  <a:schemeClr val="accent1"/>
                </a:solidFill>
                <a:effectLst/>
              </a:rPr>
              <a:t>l'émetteur du faisceau lumineux</a:t>
            </a:r>
            <a:r>
              <a:rPr lang="fr-FR" sz="2400" b="1" i="0" dirty="0">
                <a:solidFill>
                  <a:srgbClr val="626469"/>
                </a:solidFill>
                <a:effectLst/>
              </a:rPr>
              <a:t> </a:t>
            </a:r>
            <a:r>
              <a:rPr lang="fr-FR" sz="2400" b="0" i="0" dirty="0">
                <a:solidFill>
                  <a:srgbClr val="626469"/>
                </a:solidFill>
                <a:effectLst/>
              </a:rPr>
              <a:t>et d'autre part et à une certaine distance </a:t>
            </a:r>
            <a:r>
              <a:rPr lang="fr-FR" sz="2400" b="1" i="0" dirty="0">
                <a:solidFill>
                  <a:schemeClr val="accent1"/>
                </a:solidFill>
                <a:effectLst/>
              </a:rPr>
              <a:t>le récepteur lumineux</a:t>
            </a:r>
            <a:r>
              <a:rPr lang="fr-FR" sz="2400" b="0" i="0" dirty="0">
                <a:solidFill>
                  <a:srgbClr val="626469"/>
                </a:solidFill>
                <a:effectLst/>
              </a:rPr>
              <a:t>.</a:t>
            </a:r>
            <a:br>
              <a:rPr lang="fr-FR" sz="2400" dirty="0"/>
            </a:br>
            <a:r>
              <a:rPr lang="fr-FR" sz="2400" b="0" i="0" dirty="0">
                <a:solidFill>
                  <a:srgbClr val="626469"/>
                </a:solidFill>
                <a:effectLst/>
              </a:rPr>
              <a:t> Tant qu'il n'y a pas d’objet entre l'émetteur et le récepteur, le récepteur reçoit le rayon lumineux. </a:t>
            </a:r>
          </a:p>
          <a:p>
            <a:pPr fontAlgn="base">
              <a:buFont typeface="Arial" panose="020B0604020202020204" pitchFamily="34" charset="0"/>
              <a:buChar char="•"/>
            </a:pPr>
            <a:r>
              <a:rPr lang="fr-FR" sz="2400" dirty="0">
                <a:solidFill>
                  <a:srgbClr val="626469"/>
                </a:solidFill>
              </a:rPr>
              <a:t>S</a:t>
            </a:r>
            <a:r>
              <a:rPr lang="fr-FR" sz="2400" b="0" i="0" dirty="0">
                <a:solidFill>
                  <a:srgbClr val="626469"/>
                </a:solidFill>
                <a:effectLst/>
              </a:rPr>
              <a:t>'il y a objet, le faisceau est coupé, le récepteur ne reçoit plus le faisceau lumineux de l'émetteur.</a:t>
            </a:r>
          </a:p>
        </p:txBody>
      </p:sp>
    </p:spTree>
    <p:extLst>
      <p:ext uri="{BB962C8B-B14F-4D97-AF65-F5344CB8AC3E}">
        <p14:creationId xmlns:p14="http://schemas.microsoft.com/office/powerpoint/2010/main" val="4844855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1216</Words>
  <Application>Microsoft Office PowerPoint</Application>
  <PresentationFormat>Grand écran</PresentationFormat>
  <Paragraphs>125</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Wingdings</vt:lpstr>
      <vt:lpstr>Thème Office</vt:lpstr>
      <vt:lpstr>UE 21: Capteurs Proprioceptifs et Extéroceptifs</vt:lpstr>
      <vt:lpstr>Séquence IX </vt:lpstr>
      <vt:lpstr>Capteurs de proximité : les différentes technologies</vt:lpstr>
      <vt:lpstr>1-Les Capteurs Inductifs</vt:lpstr>
      <vt:lpstr>Avantages et inconvénients des  Capteurs Inductifs</vt:lpstr>
      <vt:lpstr>2-Les Capteurs Capacitifs</vt:lpstr>
      <vt:lpstr>3-Les Capteurs Magnétiques</vt:lpstr>
      <vt:lpstr>4- Capteurs de proximité à infrarouge </vt:lpstr>
      <vt:lpstr>4-2-Différents types de capteur à IR </vt:lpstr>
      <vt:lpstr>Détection barrage: avantages et inconvénients</vt:lpstr>
      <vt:lpstr>Présentation PowerPoint</vt:lpstr>
      <vt:lpstr>Présentation PowerPoint</vt:lpstr>
      <vt:lpstr>Présentation PowerPoint</vt:lpstr>
      <vt:lpstr>Présentation PowerPoint</vt:lpstr>
      <vt:lpstr>4-3-Principe de fonctionnement</vt:lpstr>
      <vt:lpstr>EXEMPLE: Le capteur IR SHARP (GP2Y0A21)</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34</cp:revision>
  <dcterms:created xsi:type="dcterms:W3CDTF">2021-01-14T21:12:48Z</dcterms:created>
  <dcterms:modified xsi:type="dcterms:W3CDTF">2021-01-15T06:59:08Z</dcterms:modified>
</cp:coreProperties>
</file>