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1" r:id="rId2"/>
    <p:sldId id="276" r:id="rId3"/>
    <p:sldId id="341" r:id="rId4"/>
    <p:sldId id="344" r:id="rId5"/>
    <p:sldId id="336" r:id="rId6"/>
    <p:sldId id="338" r:id="rId7"/>
    <p:sldId id="345" r:id="rId8"/>
    <p:sldId id="343" r:id="rId9"/>
    <p:sldId id="346" r:id="rId10"/>
    <p:sldId id="347" r:id="rId11"/>
    <p:sldId id="348" r:id="rId12"/>
    <p:sldId id="349" r:id="rId13"/>
    <p:sldId id="350" r:id="rId14"/>
    <p:sldId id="351" r:id="rId15"/>
    <p:sldId id="352" r:id="rId16"/>
    <p:sldId id="353" r:id="rId17"/>
    <p:sldId id="354" r:id="rId18"/>
    <p:sldId id="355" r:id="rId19"/>
    <p:sldId id="357" r:id="rId20"/>
    <p:sldId id="358" r:id="rId21"/>
    <p:sldId id="280"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CHA FONTE" initials="AF" lastIdx="2" clrIdx="0">
    <p:extLst>
      <p:ext uri="{19B8F6BF-5375-455C-9EA6-DF929625EA0E}">
        <p15:presenceInfo xmlns:p15="http://schemas.microsoft.com/office/powerpoint/2012/main" userId="AICHA FON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6D6D"/>
    <a:srgbClr val="BA002A"/>
    <a:srgbClr val="C10924"/>
    <a:srgbClr val="7E7564"/>
    <a:srgbClr val="334D57"/>
    <a:srgbClr val="FEFEFE"/>
    <a:srgbClr val="344D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howGuides="1">
      <p:cViewPr>
        <p:scale>
          <a:sx n="55" d="100"/>
          <a:sy n="55" d="100"/>
        </p:scale>
        <p:origin x="758" y="-4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2137A8-FEC5-4D7D-934E-D62C1BEC6A71}" type="datetimeFigureOut">
              <a:rPr lang="fr-FR" smtClean="0"/>
              <a:t>21/01/2021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7106F0-B59C-4FB9-B56D-73F1CFCD057D}" type="slidenum">
              <a:rPr lang="fr-FR" smtClean="0"/>
              <a:t>‹N°›</a:t>
            </a:fld>
            <a:endParaRPr lang="fr-FR"/>
          </a:p>
        </p:txBody>
      </p:sp>
    </p:spTree>
    <p:extLst>
      <p:ext uri="{BB962C8B-B14F-4D97-AF65-F5344CB8AC3E}">
        <p14:creationId xmlns:p14="http://schemas.microsoft.com/office/powerpoint/2010/main" val="1454010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282496-B900-44BF-9072-4E4205A1B4E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25B0A7C-D10B-4EDB-B3AC-AC7788022A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C5FACB3-5203-4369-B879-00F8DADBFE7E}"/>
              </a:ext>
            </a:extLst>
          </p:cNvPr>
          <p:cNvSpPr>
            <a:spLocks noGrp="1"/>
          </p:cNvSpPr>
          <p:nvPr>
            <p:ph type="dt" sz="half" idx="10"/>
          </p:nvPr>
        </p:nvSpPr>
        <p:spPr/>
        <p:txBody>
          <a:bodyPr/>
          <a:lstStyle/>
          <a:p>
            <a:fld id="{1F6DE250-D89D-4DA7-B522-C22FCE079503}" type="datetime1">
              <a:rPr lang="fr-FR" smtClean="0"/>
              <a:t>21/01/2021</a:t>
            </a:fld>
            <a:endParaRPr lang="fr-FR"/>
          </a:p>
        </p:txBody>
      </p:sp>
      <p:sp>
        <p:nvSpPr>
          <p:cNvPr id="5" name="Espace réservé du pied de page 4">
            <a:extLst>
              <a:ext uri="{FF2B5EF4-FFF2-40B4-BE49-F238E27FC236}">
                <a16:creationId xmlns:a16="http://schemas.microsoft.com/office/drawing/2014/main" id="{3862D646-B01E-4971-A88E-38AF813F674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5183857-D183-4895-A51C-795B7F5CE3D3}"/>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606538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2DB57E-3C3F-40E0-82CD-B24047A34DE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0687470-77AD-4EBA-BD54-BEADFA51E60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10477D5-4517-4C22-9407-6708A1D91DDA}"/>
              </a:ext>
            </a:extLst>
          </p:cNvPr>
          <p:cNvSpPr>
            <a:spLocks noGrp="1"/>
          </p:cNvSpPr>
          <p:nvPr>
            <p:ph type="dt" sz="half" idx="10"/>
          </p:nvPr>
        </p:nvSpPr>
        <p:spPr/>
        <p:txBody>
          <a:bodyPr/>
          <a:lstStyle/>
          <a:p>
            <a:fld id="{76363A30-EE22-4D0D-95E1-697088837635}" type="datetime1">
              <a:rPr lang="fr-FR" smtClean="0"/>
              <a:t>21/01/2021</a:t>
            </a:fld>
            <a:endParaRPr lang="fr-FR"/>
          </a:p>
        </p:txBody>
      </p:sp>
      <p:sp>
        <p:nvSpPr>
          <p:cNvPr id="5" name="Espace réservé du pied de page 4">
            <a:extLst>
              <a:ext uri="{FF2B5EF4-FFF2-40B4-BE49-F238E27FC236}">
                <a16:creationId xmlns:a16="http://schemas.microsoft.com/office/drawing/2014/main" id="{C7035478-365B-4FE0-A44E-D96B37C1E5F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8A4A3BC-85A1-4E56-B2CB-0BC89D206AA7}"/>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2332821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33C795B-1AC6-489B-9586-600A42A6604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22CAF4E-55D3-4F48-AC0B-138BC62E733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4A35F40-69E6-4794-ACC9-F566EA7F5AA7}"/>
              </a:ext>
            </a:extLst>
          </p:cNvPr>
          <p:cNvSpPr>
            <a:spLocks noGrp="1"/>
          </p:cNvSpPr>
          <p:nvPr>
            <p:ph type="dt" sz="half" idx="10"/>
          </p:nvPr>
        </p:nvSpPr>
        <p:spPr/>
        <p:txBody>
          <a:bodyPr/>
          <a:lstStyle/>
          <a:p>
            <a:fld id="{3B87F691-D3C2-4481-B31C-EEF2B4D4E202}" type="datetime1">
              <a:rPr lang="fr-FR" smtClean="0"/>
              <a:t>21/01/2021</a:t>
            </a:fld>
            <a:endParaRPr lang="fr-FR"/>
          </a:p>
        </p:txBody>
      </p:sp>
      <p:sp>
        <p:nvSpPr>
          <p:cNvPr id="5" name="Espace réservé du pied de page 4">
            <a:extLst>
              <a:ext uri="{FF2B5EF4-FFF2-40B4-BE49-F238E27FC236}">
                <a16:creationId xmlns:a16="http://schemas.microsoft.com/office/drawing/2014/main" id="{8D72500E-B63B-445A-9EBC-7BF74F0F995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F31E941-CFF0-471A-AC8D-08BC03091976}"/>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1167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E04FCA-E9C1-468B-8D5E-FB3D23CFF7B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5256523-B25E-40F5-AD2D-B484A3D1503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F578CDC-63B6-46ED-AD24-A84985C9FC93}"/>
              </a:ext>
            </a:extLst>
          </p:cNvPr>
          <p:cNvSpPr>
            <a:spLocks noGrp="1"/>
          </p:cNvSpPr>
          <p:nvPr>
            <p:ph type="dt" sz="half" idx="10"/>
          </p:nvPr>
        </p:nvSpPr>
        <p:spPr/>
        <p:txBody>
          <a:bodyPr/>
          <a:lstStyle/>
          <a:p>
            <a:fld id="{00877E71-17C3-44E2-9142-E0073A370DE3}" type="datetime1">
              <a:rPr lang="fr-FR" smtClean="0"/>
              <a:t>21/01/2021</a:t>
            </a:fld>
            <a:endParaRPr lang="fr-FR"/>
          </a:p>
        </p:txBody>
      </p:sp>
      <p:sp>
        <p:nvSpPr>
          <p:cNvPr id="5" name="Espace réservé du pied de page 4">
            <a:extLst>
              <a:ext uri="{FF2B5EF4-FFF2-40B4-BE49-F238E27FC236}">
                <a16:creationId xmlns:a16="http://schemas.microsoft.com/office/drawing/2014/main" id="{13BA325E-43B6-48EE-ABBD-3E0292F3E57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B187104-7C1E-48E2-8496-8138C9766FA6}"/>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7662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3E060B-B80C-4A23-8576-FDAEDA9E5C8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7BA0083-D5BC-4EC2-8AA6-0821B11725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443A12D-C859-4295-93CB-5409D034A121}"/>
              </a:ext>
            </a:extLst>
          </p:cNvPr>
          <p:cNvSpPr>
            <a:spLocks noGrp="1"/>
          </p:cNvSpPr>
          <p:nvPr>
            <p:ph type="dt" sz="half" idx="10"/>
          </p:nvPr>
        </p:nvSpPr>
        <p:spPr/>
        <p:txBody>
          <a:bodyPr/>
          <a:lstStyle/>
          <a:p>
            <a:fld id="{0D806C77-F12B-4B85-87C6-2C16D26FFBE8}" type="datetime1">
              <a:rPr lang="fr-FR" smtClean="0"/>
              <a:t>21/01/2021</a:t>
            </a:fld>
            <a:endParaRPr lang="fr-FR"/>
          </a:p>
        </p:txBody>
      </p:sp>
      <p:sp>
        <p:nvSpPr>
          <p:cNvPr id="5" name="Espace réservé du pied de page 4">
            <a:extLst>
              <a:ext uri="{FF2B5EF4-FFF2-40B4-BE49-F238E27FC236}">
                <a16:creationId xmlns:a16="http://schemas.microsoft.com/office/drawing/2014/main" id="{B75BDCE5-D58B-4FE2-B89F-3BBF608FEC8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04EF750-359B-49D7-9393-0C4D7D62E4A5}"/>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801312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5BE338-1B7D-4D1D-8AB5-60A0EDEB7C8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3ABD00F-DA41-4923-ABD2-DB14D1F5107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32B82B9-D105-48F7-9024-A1DD7B3EB2A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127C539-68E3-420B-A57D-876272E239EE}"/>
              </a:ext>
            </a:extLst>
          </p:cNvPr>
          <p:cNvSpPr>
            <a:spLocks noGrp="1"/>
          </p:cNvSpPr>
          <p:nvPr>
            <p:ph type="dt" sz="half" idx="10"/>
          </p:nvPr>
        </p:nvSpPr>
        <p:spPr/>
        <p:txBody>
          <a:bodyPr/>
          <a:lstStyle/>
          <a:p>
            <a:fld id="{97549E8D-0F0C-4174-B01D-4463850DD0C6}" type="datetime1">
              <a:rPr lang="fr-FR" smtClean="0"/>
              <a:t>21/01/2021</a:t>
            </a:fld>
            <a:endParaRPr lang="fr-FR"/>
          </a:p>
        </p:txBody>
      </p:sp>
      <p:sp>
        <p:nvSpPr>
          <p:cNvPr id="6" name="Espace réservé du pied de page 5">
            <a:extLst>
              <a:ext uri="{FF2B5EF4-FFF2-40B4-BE49-F238E27FC236}">
                <a16:creationId xmlns:a16="http://schemas.microsoft.com/office/drawing/2014/main" id="{95425E26-A794-4D4B-8580-87C2A240430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4B1DE0A-54AA-47E0-8FDE-2D5ED4FD8CD4}"/>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8" name="Image 7">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1189966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96029B-2904-461F-8ABB-26551DE9BBD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035D53E-CEC6-4912-9904-19658F1F56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2521F56-DAF6-45CC-91C0-C49D71538B1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24983AB-F8E5-4B4C-8C5F-62131B51F2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BD2D1EE-2DC0-4B3D-A633-634C48D3EDF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EC7441E-5C76-4914-93CB-F44773DA9BA4}"/>
              </a:ext>
            </a:extLst>
          </p:cNvPr>
          <p:cNvSpPr>
            <a:spLocks noGrp="1"/>
          </p:cNvSpPr>
          <p:nvPr>
            <p:ph type="dt" sz="half" idx="10"/>
          </p:nvPr>
        </p:nvSpPr>
        <p:spPr/>
        <p:txBody>
          <a:bodyPr/>
          <a:lstStyle/>
          <a:p>
            <a:fld id="{B199D6DC-2B80-4766-9E22-EFC906215F79}" type="datetime1">
              <a:rPr lang="fr-FR" smtClean="0"/>
              <a:t>21/01/2021</a:t>
            </a:fld>
            <a:endParaRPr lang="fr-FR"/>
          </a:p>
        </p:txBody>
      </p:sp>
      <p:sp>
        <p:nvSpPr>
          <p:cNvPr id="8" name="Espace réservé du pied de page 7">
            <a:extLst>
              <a:ext uri="{FF2B5EF4-FFF2-40B4-BE49-F238E27FC236}">
                <a16:creationId xmlns:a16="http://schemas.microsoft.com/office/drawing/2014/main" id="{CC6EC196-DD0B-45E9-9037-97A74DB2BF8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935B7BD-77E8-4B90-A9F4-57A1A3B413E0}"/>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10" name="Image 9">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8258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8AD958-E250-433B-9EB2-CCE4FB83A2B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605A34F-6B93-4FC2-84F9-7E6372F95BD0}"/>
              </a:ext>
            </a:extLst>
          </p:cNvPr>
          <p:cNvSpPr>
            <a:spLocks noGrp="1"/>
          </p:cNvSpPr>
          <p:nvPr>
            <p:ph type="dt" sz="half" idx="10"/>
          </p:nvPr>
        </p:nvSpPr>
        <p:spPr/>
        <p:txBody>
          <a:bodyPr/>
          <a:lstStyle/>
          <a:p>
            <a:fld id="{C4CD105F-DF07-4C30-841B-51ECCF82FBB8}" type="datetime1">
              <a:rPr lang="fr-FR" smtClean="0"/>
              <a:t>21/01/2021</a:t>
            </a:fld>
            <a:endParaRPr lang="fr-FR"/>
          </a:p>
        </p:txBody>
      </p:sp>
      <p:sp>
        <p:nvSpPr>
          <p:cNvPr id="4" name="Espace réservé du pied de page 3">
            <a:extLst>
              <a:ext uri="{FF2B5EF4-FFF2-40B4-BE49-F238E27FC236}">
                <a16:creationId xmlns:a16="http://schemas.microsoft.com/office/drawing/2014/main" id="{00E4E43F-9694-42DF-AA47-0A0A5FD2D73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1F7E31B-9A8B-44EB-AF44-FBDD53512A33}"/>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6" name="Image 5">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180173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111B5A7-193B-499F-BAEB-D3812687B080}"/>
              </a:ext>
            </a:extLst>
          </p:cNvPr>
          <p:cNvSpPr>
            <a:spLocks noGrp="1"/>
          </p:cNvSpPr>
          <p:nvPr>
            <p:ph type="dt" sz="half" idx="10"/>
          </p:nvPr>
        </p:nvSpPr>
        <p:spPr/>
        <p:txBody>
          <a:bodyPr/>
          <a:lstStyle/>
          <a:p>
            <a:fld id="{FA9C9DD4-3C4D-49AE-9C79-379B31C4E6D4}" type="datetime1">
              <a:rPr lang="fr-FR" smtClean="0"/>
              <a:t>21/01/2021</a:t>
            </a:fld>
            <a:endParaRPr lang="fr-FR"/>
          </a:p>
        </p:txBody>
      </p:sp>
      <p:sp>
        <p:nvSpPr>
          <p:cNvPr id="3" name="Espace réservé du pied de page 2">
            <a:extLst>
              <a:ext uri="{FF2B5EF4-FFF2-40B4-BE49-F238E27FC236}">
                <a16:creationId xmlns:a16="http://schemas.microsoft.com/office/drawing/2014/main" id="{AEA3811C-BE36-4E8A-A28F-E8A82074426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A176D7D-583D-40E7-AFC6-F5D4D9D5AE94}"/>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5" name="Image 4">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1090098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3F4D42-D84C-4456-B516-5EAB11AB4FE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FCF9B10-495A-45C4-94B7-B4CE5FF68D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A75D8DD-DC40-4AEC-BAD8-62847D988C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F8965EE-73C2-44BB-9D15-6951EE556A5B}"/>
              </a:ext>
            </a:extLst>
          </p:cNvPr>
          <p:cNvSpPr>
            <a:spLocks noGrp="1"/>
          </p:cNvSpPr>
          <p:nvPr>
            <p:ph type="dt" sz="half" idx="10"/>
          </p:nvPr>
        </p:nvSpPr>
        <p:spPr/>
        <p:txBody>
          <a:bodyPr/>
          <a:lstStyle/>
          <a:p>
            <a:fld id="{7CF74F5C-B7E8-4741-839A-9C0DCE4ADCAD}" type="datetime1">
              <a:rPr lang="fr-FR" smtClean="0"/>
              <a:t>21/01/2021</a:t>
            </a:fld>
            <a:endParaRPr lang="fr-FR"/>
          </a:p>
        </p:txBody>
      </p:sp>
      <p:sp>
        <p:nvSpPr>
          <p:cNvPr id="6" name="Espace réservé du pied de page 5">
            <a:extLst>
              <a:ext uri="{FF2B5EF4-FFF2-40B4-BE49-F238E27FC236}">
                <a16:creationId xmlns:a16="http://schemas.microsoft.com/office/drawing/2014/main" id="{B9E8F126-9588-40A2-9B65-7C1FBBEAD54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6E6CE2F-E027-4B20-8C4E-C1036FB1E0F8}"/>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8" name="Image 7">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559240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363753-5149-4C50-B0B9-5C5BDCCF491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AD85404-9582-42D2-8E76-F56CD7C566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FEA3596-E7F8-431F-9018-0BC231A30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49D4905-0EEC-4A94-8C3E-4E2062DBB05D}"/>
              </a:ext>
            </a:extLst>
          </p:cNvPr>
          <p:cNvSpPr>
            <a:spLocks noGrp="1"/>
          </p:cNvSpPr>
          <p:nvPr>
            <p:ph type="dt" sz="half" idx="10"/>
          </p:nvPr>
        </p:nvSpPr>
        <p:spPr/>
        <p:txBody>
          <a:bodyPr/>
          <a:lstStyle/>
          <a:p>
            <a:fld id="{14130CC4-2ED9-4A6F-915A-FD9484DC1C06}" type="datetime1">
              <a:rPr lang="fr-FR" smtClean="0"/>
              <a:t>21/01/2021</a:t>
            </a:fld>
            <a:endParaRPr lang="fr-FR"/>
          </a:p>
        </p:txBody>
      </p:sp>
      <p:sp>
        <p:nvSpPr>
          <p:cNvPr id="6" name="Espace réservé du pied de page 5">
            <a:extLst>
              <a:ext uri="{FF2B5EF4-FFF2-40B4-BE49-F238E27FC236}">
                <a16:creationId xmlns:a16="http://schemas.microsoft.com/office/drawing/2014/main" id="{97A55E92-0164-4B62-A5C8-D82BD80BB40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26E2B67-8995-4B7D-97E1-9733A8C93B93}"/>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8" name="Image 7">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90235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C761225-C887-44BE-B92D-820650FF42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781D86A-9B32-46C4-9F7A-9A6C28A8F5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66AFDCA-668B-4321-BD5B-6BC5BF209B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1911A8-7866-4299-A921-8141F3229D7D}" type="datetime1">
              <a:rPr lang="fr-FR" smtClean="0"/>
              <a:t>21/01/2021</a:t>
            </a:fld>
            <a:endParaRPr lang="fr-FR"/>
          </a:p>
        </p:txBody>
      </p:sp>
      <p:sp>
        <p:nvSpPr>
          <p:cNvPr id="5" name="Espace réservé du pied de page 4">
            <a:extLst>
              <a:ext uri="{FF2B5EF4-FFF2-40B4-BE49-F238E27FC236}">
                <a16:creationId xmlns:a16="http://schemas.microsoft.com/office/drawing/2014/main" id="{60151C72-AA3F-4F62-BD5F-5B2F8C6647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0B6983F-D852-46B4-959E-16C6483361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528638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blog.generationrobots.com/wp-content/uploads/2019/08/what-is-a-lidar-part-1-10.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fr.wikipedia.org/wiki/Sp%C3%A9cial:Ouvrages_de_r%C3%A9f%C3%A9rence/2-10-005777-4" TargetMode="External"/><Relationship Id="rId7" Type="http://schemas.openxmlformats.org/officeDocument/2006/relationships/hyperlink" Target="https://www.microsonic.de/fr/support/capteurs-%C3%A0-ultrasons/principe.htm" TargetMode="External"/><Relationship Id="rId2" Type="http://schemas.openxmlformats.org/officeDocument/2006/relationships/hyperlink" Target="https://fr.wikipedia.org/wiki/International_Standard_Book_Number" TargetMode="External"/><Relationship Id="rId1" Type="http://schemas.openxmlformats.org/officeDocument/2006/relationships/slideLayout" Target="../slideLayouts/slideLayout2.xml"/><Relationship Id="rId6" Type="http://schemas.openxmlformats.org/officeDocument/2006/relationships/hyperlink" Target="https://leddartech.com/fr/pourquoi-lidar/" TargetMode="External"/><Relationship Id="rId5" Type="http://schemas.openxmlformats.org/officeDocument/2006/relationships/hyperlink" Target="https://www.bannerengineering.com/fr/fr/company/expert-insights/ultrasonic-sensors-101.html/" TargetMode="External"/><Relationship Id="rId4" Type="http://schemas.openxmlformats.org/officeDocument/2006/relationships/hyperlink" Target="https://blog.generationrobots.com/fr/qu-est-ce-que-la-technologie-lida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99309" y="869709"/>
            <a:ext cx="9144000" cy="2387600"/>
          </a:xfrm>
        </p:spPr>
        <p:txBody>
          <a:bodyPr>
            <a:normAutofit fontScale="90000"/>
          </a:bodyPr>
          <a:lstStyle/>
          <a:p>
            <a:r>
              <a:rPr lang="fr-FR" b="1" dirty="0"/>
              <a:t>UE 21: Capteurs Proprioceptifs et Extéroceptifs</a:t>
            </a:r>
          </a:p>
        </p:txBody>
      </p:sp>
      <p:pic>
        <p:nvPicPr>
          <p:cNvPr id="15" name="Image 14"/>
          <p:cNvPicPr>
            <a:picLocks noChangeAspect="1"/>
          </p:cNvPicPr>
          <p:nvPr/>
        </p:nvPicPr>
        <p:blipFill>
          <a:blip r:embed="rId2"/>
          <a:stretch>
            <a:fillRect/>
          </a:stretch>
        </p:blipFill>
        <p:spPr>
          <a:xfrm>
            <a:off x="4854690" y="3843054"/>
            <a:ext cx="2469483" cy="1824892"/>
          </a:xfrm>
          <a:prstGeom prst="rect">
            <a:avLst/>
          </a:prstGeom>
        </p:spPr>
      </p:pic>
      <p:sp>
        <p:nvSpPr>
          <p:cNvPr id="4" name="Espace réservé du numéro de diapositive 3"/>
          <p:cNvSpPr>
            <a:spLocks noGrp="1"/>
          </p:cNvSpPr>
          <p:nvPr>
            <p:ph type="sldNum" sz="quarter" idx="12"/>
          </p:nvPr>
        </p:nvSpPr>
        <p:spPr/>
        <p:txBody>
          <a:bodyPr/>
          <a:lstStyle/>
          <a:p>
            <a:fld id="{3A214FC8-7A6B-454A-ADA5-8A1A54B328A5}" type="slidenum">
              <a:rPr lang="fr-FR" smtClean="0"/>
              <a:t>1</a:t>
            </a:fld>
            <a:endParaRPr lang="fr-FR"/>
          </a:p>
        </p:txBody>
      </p:sp>
      <p:sp>
        <p:nvSpPr>
          <p:cNvPr id="5" name="Espace réservé du texte 2"/>
          <p:cNvSpPr txBox="1">
            <a:spLocks/>
          </p:cNvSpPr>
          <p:nvPr/>
        </p:nvSpPr>
        <p:spPr>
          <a:xfrm>
            <a:off x="205317" y="6253692"/>
            <a:ext cx="10515600" cy="4677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800" dirty="0">
                <a:solidFill>
                  <a:schemeClr val="tx1">
                    <a:lumMod val="50000"/>
                    <a:lumOff val="50000"/>
                  </a:schemeClr>
                </a:solidFill>
              </a:rPr>
              <a:t>Aïcha FONTE                                                                                                                                         </a:t>
            </a:r>
            <a:r>
              <a:rPr lang="fr-FR" sz="1800" b="1" dirty="0">
                <a:solidFill>
                  <a:schemeClr val="tx1">
                    <a:lumMod val="50000"/>
                    <a:lumOff val="50000"/>
                  </a:schemeClr>
                </a:solidFill>
              </a:rPr>
              <a:t>Licence Robotique</a:t>
            </a:r>
          </a:p>
        </p:txBody>
      </p:sp>
      <p:pic>
        <p:nvPicPr>
          <p:cNvPr id="13" name="Image 12"/>
          <p:cNvPicPr>
            <a:picLocks noChangeAspect="1"/>
          </p:cNvPicPr>
          <p:nvPr/>
        </p:nvPicPr>
        <p:blipFill>
          <a:blip r:embed="rId3"/>
          <a:stretch>
            <a:fillRect/>
          </a:stretch>
        </p:blipFill>
        <p:spPr>
          <a:xfrm>
            <a:off x="10187567" y="2464572"/>
            <a:ext cx="1866850" cy="2454562"/>
          </a:xfrm>
          <a:prstGeom prst="rect">
            <a:avLst/>
          </a:prstGeom>
        </p:spPr>
      </p:pic>
      <p:pic>
        <p:nvPicPr>
          <p:cNvPr id="17" name="Image 16"/>
          <p:cNvPicPr>
            <a:picLocks noChangeAspect="1"/>
          </p:cNvPicPr>
          <p:nvPr/>
        </p:nvPicPr>
        <p:blipFill>
          <a:blip r:embed="rId4"/>
          <a:stretch>
            <a:fillRect/>
          </a:stretch>
        </p:blipFill>
        <p:spPr>
          <a:xfrm>
            <a:off x="8356600" y="3227104"/>
            <a:ext cx="1625600" cy="1231900"/>
          </a:xfrm>
          <a:prstGeom prst="rect">
            <a:avLst/>
          </a:prstGeom>
        </p:spPr>
      </p:pic>
      <p:pic>
        <p:nvPicPr>
          <p:cNvPr id="18" name="Image 17"/>
          <p:cNvPicPr>
            <a:picLocks noChangeAspect="1"/>
          </p:cNvPicPr>
          <p:nvPr/>
        </p:nvPicPr>
        <p:blipFill>
          <a:blip r:embed="rId5"/>
          <a:stretch>
            <a:fillRect/>
          </a:stretch>
        </p:blipFill>
        <p:spPr>
          <a:xfrm>
            <a:off x="1710880" y="2784309"/>
            <a:ext cx="2111383" cy="2193290"/>
          </a:xfrm>
          <a:prstGeom prst="rect">
            <a:avLst/>
          </a:prstGeom>
        </p:spPr>
      </p:pic>
    </p:spTree>
    <p:extLst>
      <p:ext uri="{BB962C8B-B14F-4D97-AF65-F5344CB8AC3E}">
        <p14:creationId xmlns:p14="http://schemas.microsoft.com/office/powerpoint/2010/main" val="967764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DFC9CA-C9F6-40B8-96DE-D02511CEC36A}"/>
              </a:ext>
            </a:extLst>
          </p:cNvPr>
          <p:cNvSpPr>
            <a:spLocks noGrp="1"/>
          </p:cNvSpPr>
          <p:nvPr>
            <p:ph type="title"/>
          </p:nvPr>
        </p:nvSpPr>
        <p:spPr>
          <a:xfrm>
            <a:off x="838200" y="667183"/>
            <a:ext cx="10515600" cy="1325563"/>
          </a:xfrm>
        </p:spPr>
        <p:txBody>
          <a:bodyPr>
            <a:normAutofit/>
          </a:bodyPr>
          <a:lstStyle/>
          <a:p>
            <a:r>
              <a:rPr lang="fr-FR" sz="3200" b="1" i="1" u="sng" dirty="0">
                <a:solidFill>
                  <a:srgbClr val="0070C0"/>
                </a:solidFill>
                <a:effectLst/>
                <a:latin typeface="Poppins"/>
              </a:rPr>
              <a:t>6-2-Principe de fonctionnement du Lidar</a:t>
            </a:r>
            <a:br>
              <a:rPr lang="fr-FR" b="1" i="0" dirty="0">
                <a:solidFill>
                  <a:srgbClr val="144074"/>
                </a:solidFill>
                <a:effectLst/>
                <a:latin typeface="Poppins"/>
              </a:rPr>
            </a:br>
            <a:endParaRPr lang="fr-FR" dirty="0"/>
          </a:p>
        </p:txBody>
      </p:sp>
      <p:sp>
        <p:nvSpPr>
          <p:cNvPr id="3" name="Espace réservé du contenu 2">
            <a:extLst>
              <a:ext uri="{FF2B5EF4-FFF2-40B4-BE49-F238E27FC236}">
                <a16:creationId xmlns:a16="http://schemas.microsoft.com/office/drawing/2014/main" id="{F95486DD-91D0-4942-B8AC-6E0EBAFEFC43}"/>
              </a:ext>
            </a:extLst>
          </p:cNvPr>
          <p:cNvSpPr>
            <a:spLocks noGrp="1"/>
          </p:cNvSpPr>
          <p:nvPr>
            <p:ph idx="1"/>
          </p:nvPr>
        </p:nvSpPr>
        <p:spPr>
          <a:xfrm>
            <a:off x="609599" y="4308764"/>
            <a:ext cx="11291455" cy="3530744"/>
          </a:xfrm>
        </p:spPr>
        <p:txBody>
          <a:bodyPr>
            <a:normAutofit/>
          </a:bodyPr>
          <a:lstStyle/>
          <a:p>
            <a:r>
              <a:rPr lang="fr-FR" sz="2400" b="0" i="0" dirty="0">
                <a:solidFill>
                  <a:srgbClr val="717171"/>
                </a:solidFill>
                <a:effectLst/>
              </a:rPr>
              <a:t>La technologie Lidar est une technologie de télédétection qui mesure la distance entre le capteur et une cible. La lumière est émise par le Lidar et se dirige vers sa cible. </a:t>
            </a:r>
          </a:p>
          <a:p>
            <a:r>
              <a:rPr lang="fr-FR" sz="2400" b="1" i="0" dirty="0">
                <a:solidFill>
                  <a:srgbClr val="717171"/>
                </a:solidFill>
                <a:effectLst/>
              </a:rPr>
              <a:t>Elle est réfléchie sur sa surface et revient à sa source.</a:t>
            </a:r>
            <a:r>
              <a:rPr lang="fr-FR" sz="2400" b="0" i="0" dirty="0">
                <a:solidFill>
                  <a:srgbClr val="717171"/>
                </a:solidFill>
                <a:effectLst/>
              </a:rPr>
              <a:t> </a:t>
            </a:r>
            <a:r>
              <a:rPr lang="fr-FR" sz="2400" b="1" i="0" dirty="0">
                <a:solidFill>
                  <a:srgbClr val="717171"/>
                </a:solidFill>
                <a:effectLst/>
              </a:rPr>
              <a:t>Comme la vitesse de la lumière est une valeur constante, le Lidar est capable de calculer la distance le séparant de la cible.</a:t>
            </a:r>
          </a:p>
          <a:p>
            <a:pPr marL="0" indent="0">
              <a:buNone/>
            </a:pPr>
            <a:r>
              <a:rPr lang="fr-FR" sz="2400" b="0" i="1" dirty="0">
                <a:solidFill>
                  <a:srgbClr val="0070C0"/>
                </a:solidFill>
                <a:effectLst/>
                <a:latin typeface="Poppins"/>
              </a:rPr>
              <a:t>		Distance = (vitesse de la lumière x durée de vol) / 2</a:t>
            </a:r>
            <a:endParaRPr lang="fr-FR" sz="2400" dirty="0">
              <a:solidFill>
                <a:srgbClr val="0070C0"/>
              </a:solidFill>
            </a:endParaRPr>
          </a:p>
        </p:txBody>
      </p:sp>
      <p:sp>
        <p:nvSpPr>
          <p:cNvPr id="4" name="Espace réservé du numéro de diapositive 3">
            <a:extLst>
              <a:ext uri="{FF2B5EF4-FFF2-40B4-BE49-F238E27FC236}">
                <a16:creationId xmlns:a16="http://schemas.microsoft.com/office/drawing/2014/main" id="{AE38B0B5-F85D-49CC-BCD6-B69578BA2931}"/>
              </a:ext>
            </a:extLst>
          </p:cNvPr>
          <p:cNvSpPr>
            <a:spLocks noGrp="1"/>
          </p:cNvSpPr>
          <p:nvPr>
            <p:ph type="sldNum" sz="quarter" idx="12"/>
          </p:nvPr>
        </p:nvSpPr>
        <p:spPr/>
        <p:txBody>
          <a:bodyPr/>
          <a:lstStyle/>
          <a:p>
            <a:fld id="{3A214FC8-7A6B-454A-ADA5-8A1A54B328A5}" type="slidenum">
              <a:rPr lang="fr-FR" smtClean="0"/>
              <a:t>10</a:t>
            </a:fld>
            <a:endParaRPr lang="fr-FR"/>
          </a:p>
        </p:txBody>
      </p:sp>
      <p:pic>
        <p:nvPicPr>
          <p:cNvPr id="8196" name="Picture 4">
            <a:extLst>
              <a:ext uri="{FF2B5EF4-FFF2-40B4-BE49-F238E27FC236}">
                <a16:creationId xmlns:a16="http://schemas.microsoft.com/office/drawing/2014/main" id="{F46A0BA1-8E98-4BB6-85DD-AC18E93E2F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627" y="1390074"/>
            <a:ext cx="8596746" cy="2650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347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DBCCA36-F2C0-4711-805F-0959A6A78C6A}"/>
              </a:ext>
            </a:extLst>
          </p:cNvPr>
          <p:cNvSpPr>
            <a:spLocks noGrp="1"/>
          </p:cNvSpPr>
          <p:nvPr>
            <p:ph idx="1"/>
          </p:nvPr>
        </p:nvSpPr>
        <p:spPr>
          <a:xfrm>
            <a:off x="838200" y="1562389"/>
            <a:ext cx="6781800" cy="4351338"/>
          </a:xfrm>
        </p:spPr>
        <p:txBody>
          <a:bodyPr>
            <a:noAutofit/>
          </a:bodyPr>
          <a:lstStyle/>
          <a:p>
            <a:pPr algn="just">
              <a:lnSpc>
                <a:spcPct val="100000"/>
              </a:lnSpc>
            </a:pPr>
            <a:r>
              <a:rPr lang="fr-FR" sz="2200" b="0" i="0" dirty="0">
                <a:solidFill>
                  <a:srgbClr val="717171"/>
                </a:solidFill>
                <a:effectLst/>
              </a:rPr>
              <a:t>En connaissant la position et l’orientation du capteur, la coordonnée XYZ de la surface réfléchissante peut être calculée, représentée par un point.</a:t>
            </a:r>
          </a:p>
          <a:p>
            <a:pPr algn="just">
              <a:lnSpc>
                <a:spcPct val="100000"/>
              </a:lnSpc>
            </a:pPr>
            <a:r>
              <a:rPr lang="fr-FR" sz="2200" b="0" i="0" dirty="0">
                <a:solidFill>
                  <a:srgbClr val="717171"/>
                </a:solidFill>
                <a:effectLst/>
              </a:rPr>
              <a:t>En répétant ce processus à plusieurs reprises, l’instrument établit une « carte » complexe composée de tous les points que le Lidar a recueillis.</a:t>
            </a:r>
          </a:p>
          <a:p>
            <a:pPr algn="just">
              <a:lnSpc>
                <a:spcPct val="100000"/>
              </a:lnSpc>
            </a:pPr>
            <a:r>
              <a:rPr lang="fr-FR" sz="2200" b="0" i="0" dirty="0">
                <a:solidFill>
                  <a:srgbClr val="717171"/>
                </a:solidFill>
                <a:effectLst/>
                <a:latin typeface="Poppins"/>
              </a:rPr>
              <a:t>Le diagramme ci-contre explique comment une onde se réfracte sur une surface. Une partie de l’onde est réfléchie suivant le même angle d’incidence (réflexion spéculaire), une autre partie est réfractée à travers la surface et la dernière partie est réfléchie de manière diffuse suivant différents angles d’incidence.</a:t>
            </a:r>
            <a:endParaRPr lang="fr-FR" sz="2200" dirty="0"/>
          </a:p>
        </p:txBody>
      </p:sp>
      <p:sp>
        <p:nvSpPr>
          <p:cNvPr id="4" name="Espace réservé du numéro de diapositive 3">
            <a:extLst>
              <a:ext uri="{FF2B5EF4-FFF2-40B4-BE49-F238E27FC236}">
                <a16:creationId xmlns:a16="http://schemas.microsoft.com/office/drawing/2014/main" id="{43FF8853-777B-46BC-8207-6964AC92A93A}"/>
              </a:ext>
            </a:extLst>
          </p:cNvPr>
          <p:cNvSpPr>
            <a:spLocks noGrp="1"/>
          </p:cNvSpPr>
          <p:nvPr>
            <p:ph type="sldNum" sz="quarter" idx="12"/>
          </p:nvPr>
        </p:nvSpPr>
        <p:spPr/>
        <p:txBody>
          <a:bodyPr/>
          <a:lstStyle/>
          <a:p>
            <a:fld id="{3A214FC8-7A6B-454A-ADA5-8A1A54B328A5}" type="slidenum">
              <a:rPr lang="fr-FR" smtClean="0"/>
              <a:t>11</a:t>
            </a:fld>
            <a:endParaRPr lang="fr-FR"/>
          </a:p>
        </p:txBody>
      </p:sp>
      <p:sp>
        <p:nvSpPr>
          <p:cNvPr id="5" name="Titre 1">
            <a:extLst>
              <a:ext uri="{FF2B5EF4-FFF2-40B4-BE49-F238E27FC236}">
                <a16:creationId xmlns:a16="http://schemas.microsoft.com/office/drawing/2014/main" id="{2BA45CC8-C239-46F6-820E-F1CD31AFA605}"/>
              </a:ext>
            </a:extLst>
          </p:cNvPr>
          <p:cNvSpPr txBox="1">
            <a:spLocks/>
          </p:cNvSpPr>
          <p:nvPr/>
        </p:nvSpPr>
        <p:spPr>
          <a:xfrm>
            <a:off x="838200" y="66718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i="1" u="sng" dirty="0">
                <a:solidFill>
                  <a:srgbClr val="0070C0"/>
                </a:solidFill>
                <a:latin typeface="Poppins"/>
              </a:rPr>
              <a:t>6-2-Principe de fonctionnement du Lidar (suite)</a:t>
            </a:r>
            <a:br>
              <a:rPr lang="fr-FR" b="1" dirty="0">
                <a:solidFill>
                  <a:srgbClr val="144074"/>
                </a:solidFill>
                <a:latin typeface="Poppins"/>
              </a:rPr>
            </a:br>
            <a:endParaRPr lang="fr-FR" dirty="0"/>
          </a:p>
        </p:txBody>
      </p:sp>
      <p:pic>
        <p:nvPicPr>
          <p:cNvPr id="9218" name="Picture 2" descr="Réfraction d’un rayon lumineux">
            <a:hlinkClick r:id="rId2"/>
            <a:extLst>
              <a:ext uri="{FF2B5EF4-FFF2-40B4-BE49-F238E27FC236}">
                <a16:creationId xmlns:a16="http://schemas.microsoft.com/office/drawing/2014/main" id="{B82731B3-0FCF-497C-92D7-2DCC6970AC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1404468"/>
            <a:ext cx="4394707" cy="4667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877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A82402-541C-42E1-843D-753D2F51E5FF}"/>
              </a:ext>
            </a:extLst>
          </p:cNvPr>
          <p:cNvSpPr>
            <a:spLocks noGrp="1"/>
          </p:cNvSpPr>
          <p:nvPr>
            <p:ph type="title"/>
          </p:nvPr>
        </p:nvSpPr>
        <p:spPr>
          <a:xfrm>
            <a:off x="671947" y="983456"/>
            <a:ext cx="10515600" cy="1325563"/>
          </a:xfrm>
        </p:spPr>
        <p:txBody>
          <a:bodyPr>
            <a:normAutofit fontScale="90000"/>
          </a:bodyPr>
          <a:lstStyle/>
          <a:p>
            <a:r>
              <a:rPr lang="fr-FR" sz="3600" b="1" i="1" u="sng" dirty="0">
                <a:solidFill>
                  <a:srgbClr val="0070C0"/>
                </a:solidFill>
                <a:effectLst/>
                <a:latin typeface="+mn-lt"/>
              </a:rPr>
              <a:t>6-3-caractéristiques du </a:t>
            </a:r>
            <a:r>
              <a:rPr lang="fr-FR" sz="3600" b="1" i="1" u="sng" dirty="0" err="1">
                <a:solidFill>
                  <a:srgbClr val="0070C0"/>
                </a:solidFill>
                <a:effectLst/>
                <a:latin typeface="+mn-lt"/>
              </a:rPr>
              <a:t>LiDAR</a:t>
            </a:r>
            <a:br>
              <a:rPr lang="fr-FR" b="1" i="0" dirty="0">
                <a:solidFill>
                  <a:srgbClr val="144074"/>
                </a:solidFill>
                <a:effectLst/>
                <a:latin typeface="Poppins"/>
              </a:rPr>
            </a:br>
            <a:br>
              <a:rPr lang="fr-FR" b="1" i="0" dirty="0">
                <a:solidFill>
                  <a:srgbClr val="111111"/>
                </a:solidFill>
                <a:effectLst/>
                <a:latin typeface="Poppins"/>
              </a:rPr>
            </a:br>
            <a:endParaRPr lang="fr-FR" dirty="0"/>
          </a:p>
        </p:txBody>
      </p:sp>
      <p:sp>
        <p:nvSpPr>
          <p:cNvPr id="3" name="Espace réservé du contenu 2">
            <a:extLst>
              <a:ext uri="{FF2B5EF4-FFF2-40B4-BE49-F238E27FC236}">
                <a16:creationId xmlns:a16="http://schemas.microsoft.com/office/drawing/2014/main" id="{684CB32C-2CB8-483C-B247-4074368BFD25}"/>
              </a:ext>
            </a:extLst>
          </p:cNvPr>
          <p:cNvSpPr>
            <a:spLocks noGrp="1"/>
          </p:cNvSpPr>
          <p:nvPr>
            <p:ph idx="1"/>
          </p:nvPr>
        </p:nvSpPr>
        <p:spPr/>
        <p:txBody>
          <a:bodyPr>
            <a:normAutofit/>
          </a:bodyPr>
          <a:lstStyle/>
          <a:p>
            <a:pPr marL="0" indent="0" algn="l" fontAlgn="base">
              <a:buNone/>
            </a:pPr>
            <a:r>
              <a:rPr lang="fr-FR" b="1" i="0" dirty="0">
                <a:solidFill>
                  <a:schemeClr val="accent5"/>
                </a:solidFill>
                <a:effectLst/>
                <a:latin typeface="Poppins"/>
              </a:rPr>
              <a:t>6-3-1-Technologie de balayage</a:t>
            </a:r>
            <a:endParaRPr lang="fr-FR" b="0" i="0" dirty="0">
              <a:solidFill>
                <a:schemeClr val="accent5"/>
              </a:solidFill>
              <a:effectLst/>
              <a:latin typeface="Poppins"/>
            </a:endParaRPr>
          </a:p>
          <a:p>
            <a:pPr algn="l" fontAlgn="base"/>
            <a:r>
              <a:rPr lang="fr-FR" sz="2400" b="0" i="0" dirty="0">
                <a:solidFill>
                  <a:srgbClr val="717171"/>
                </a:solidFill>
                <a:effectLst/>
                <a:latin typeface="Poppins"/>
              </a:rPr>
              <a:t>Cette technologie de télédétection peut être utilisée pour mesurer la distance entre l’instrument de mesure et un obstacle, dans ce cas, on parle de télémètre laser. </a:t>
            </a:r>
          </a:p>
          <a:p>
            <a:pPr algn="l" fontAlgn="base"/>
            <a:r>
              <a:rPr lang="fr-FR" sz="2400" b="0" i="0" dirty="0">
                <a:solidFill>
                  <a:srgbClr val="717171"/>
                </a:solidFill>
                <a:effectLst/>
                <a:latin typeface="Poppins"/>
              </a:rPr>
              <a:t>Si le capteur effectue un balayage pour obtenir les distances entre le capteur et les obstacles environnants, on parle alors de Lidar.</a:t>
            </a:r>
          </a:p>
          <a:p>
            <a:pPr algn="l" fontAlgn="base"/>
            <a:r>
              <a:rPr lang="fr-FR" sz="2400" b="0" i="0" dirty="0">
                <a:solidFill>
                  <a:srgbClr val="717171"/>
                </a:solidFill>
                <a:effectLst/>
                <a:latin typeface="Poppins"/>
              </a:rPr>
              <a:t>Le Lidar tourne et mesure la distance des obstacles sur une plage angulaire allant jusqu’à 360°, soit un cercle complet. Sa vitesse de rotation dépend de la fréquence de balayage qui est comprise entre 1 Hz et 100 Hz.</a:t>
            </a:r>
          </a:p>
        </p:txBody>
      </p:sp>
      <p:sp>
        <p:nvSpPr>
          <p:cNvPr id="4" name="Espace réservé du numéro de diapositive 3">
            <a:extLst>
              <a:ext uri="{FF2B5EF4-FFF2-40B4-BE49-F238E27FC236}">
                <a16:creationId xmlns:a16="http://schemas.microsoft.com/office/drawing/2014/main" id="{27B26281-3582-4415-A5FD-41574576565F}"/>
              </a:ext>
            </a:extLst>
          </p:cNvPr>
          <p:cNvSpPr>
            <a:spLocks noGrp="1"/>
          </p:cNvSpPr>
          <p:nvPr>
            <p:ph type="sldNum" sz="quarter" idx="12"/>
          </p:nvPr>
        </p:nvSpPr>
        <p:spPr/>
        <p:txBody>
          <a:bodyPr/>
          <a:lstStyle/>
          <a:p>
            <a:fld id="{3A214FC8-7A6B-454A-ADA5-8A1A54B328A5}" type="slidenum">
              <a:rPr lang="fr-FR" smtClean="0"/>
              <a:t>12</a:t>
            </a:fld>
            <a:endParaRPr lang="fr-FR"/>
          </a:p>
        </p:txBody>
      </p:sp>
    </p:spTree>
    <p:extLst>
      <p:ext uri="{BB962C8B-B14F-4D97-AF65-F5344CB8AC3E}">
        <p14:creationId xmlns:p14="http://schemas.microsoft.com/office/powerpoint/2010/main" val="1142953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A82402-541C-42E1-843D-753D2F51E5FF}"/>
              </a:ext>
            </a:extLst>
          </p:cNvPr>
          <p:cNvSpPr>
            <a:spLocks noGrp="1"/>
          </p:cNvSpPr>
          <p:nvPr>
            <p:ph type="title"/>
          </p:nvPr>
        </p:nvSpPr>
        <p:spPr>
          <a:xfrm>
            <a:off x="671947" y="983456"/>
            <a:ext cx="10515600" cy="1325563"/>
          </a:xfrm>
        </p:spPr>
        <p:txBody>
          <a:bodyPr>
            <a:normAutofit/>
          </a:bodyPr>
          <a:lstStyle/>
          <a:p>
            <a:br>
              <a:rPr lang="fr-FR" b="1" i="0" dirty="0">
                <a:solidFill>
                  <a:srgbClr val="111111"/>
                </a:solidFill>
                <a:effectLst/>
                <a:latin typeface="Poppins"/>
              </a:rPr>
            </a:br>
            <a:endParaRPr lang="fr-FR" dirty="0"/>
          </a:p>
        </p:txBody>
      </p:sp>
      <p:sp>
        <p:nvSpPr>
          <p:cNvPr id="3" name="Espace réservé du contenu 2">
            <a:extLst>
              <a:ext uri="{FF2B5EF4-FFF2-40B4-BE49-F238E27FC236}">
                <a16:creationId xmlns:a16="http://schemas.microsoft.com/office/drawing/2014/main" id="{684CB32C-2CB8-483C-B247-4074368BFD25}"/>
              </a:ext>
            </a:extLst>
          </p:cNvPr>
          <p:cNvSpPr>
            <a:spLocks noGrp="1"/>
          </p:cNvSpPr>
          <p:nvPr>
            <p:ph idx="1"/>
          </p:nvPr>
        </p:nvSpPr>
        <p:spPr>
          <a:xfrm>
            <a:off x="1004453" y="936480"/>
            <a:ext cx="5424056" cy="5602432"/>
          </a:xfrm>
        </p:spPr>
        <p:txBody>
          <a:bodyPr>
            <a:normAutofit fontScale="25000" lnSpcReduction="20000"/>
          </a:bodyPr>
          <a:lstStyle/>
          <a:p>
            <a:pPr marL="0" indent="0" fontAlgn="base">
              <a:buNone/>
            </a:pPr>
            <a:r>
              <a:rPr lang="fr-FR" sz="11200" b="1" dirty="0">
                <a:solidFill>
                  <a:srgbClr val="0070C0"/>
                </a:solidFill>
                <a:effectLst/>
              </a:rPr>
              <a:t>6-3-2-Les différents systèmes de vision du </a:t>
            </a:r>
            <a:r>
              <a:rPr lang="fr-FR" sz="11200" b="1" dirty="0" err="1">
                <a:solidFill>
                  <a:srgbClr val="0070C0"/>
                </a:solidFill>
                <a:effectLst/>
              </a:rPr>
              <a:t>LiDAR</a:t>
            </a:r>
            <a:endParaRPr lang="fr-FR" sz="11200" b="1" dirty="0">
              <a:solidFill>
                <a:srgbClr val="0070C0"/>
              </a:solidFill>
              <a:effectLst/>
            </a:endParaRPr>
          </a:p>
          <a:p>
            <a:pPr marL="0" indent="0" algn="l" fontAlgn="base">
              <a:buNone/>
            </a:pPr>
            <a:endParaRPr lang="fr-FR" b="0" i="0" dirty="0">
              <a:solidFill>
                <a:schemeClr val="accent5"/>
              </a:solidFill>
              <a:effectLst/>
              <a:latin typeface="Poppins"/>
            </a:endParaRPr>
          </a:p>
          <a:p>
            <a:pPr algn="just" fontAlgn="base">
              <a:lnSpc>
                <a:spcPct val="120000"/>
              </a:lnSpc>
            </a:pPr>
            <a:r>
              <a:rPr lang="fr-FR" sz="9600" b="0" i="0" dirty="0">
                <a:solidFill>
                  <a:srgbClr val="717171"/>
                </a:solidFill>
                <a:effectLst/>
              </a:rPr>
              <a:t>Il existe trois types de Lidar : 1D, 2D ou 3D. Ils fonctionnent de la même manière, la différence réside dans le nombre de dimensions exploitées.</a:t>
            </a:r>
          </a:p>
          <a:p>
            <a:pPr marL="0" indent="0" algn="just" fontAlgn="base">
              <a:lnSpc>
                <a:spcPct val="120000"/>
              </a:lnSpc>
              <a:buNone/>
            </a:pPr>
            <a:r>
              <a:rPr lang="fr-FR" sz="9600" b="1" i="1" u="sng" dirty="0">
                <a:solidFill>
                  <a:srgbClr val="0070C0"/>
                </a:solidFill>
              </a:rPr>
              <a:t>6-3-2-1-Lidar 1D</a:t>
            </a:r>
            <a:endParaRPr lang="fr-FR" sz="9600" b="1" i="1" u="sng" dirty="0">
              <a:solidFill>
                <a:srgbClr val="0070C0"/>
              </a:solidFill>
              <a:effectLst/>
            </a:endParaRPr>
          </a:p>
          <a:p>
            <a:pPr algn="just" fontAlgn="base">
              <a:lnSpc>
                <a:spcPct val="120000"/>
              </a:lnSpc>
            </a:pPr>
            <a:r>
              <a:rPr lang="fr-FR" sz="9600" b="0" i="0" dirty="0">
                <a:solidFill>
                  <a:srgbClr val="717171"/>
                </a:solidFill>
                <a:effectLst/>
              </a:rPr>
              <a:t>Pour un télémètre laser 1D, nous avons besoin d’un unique faisceau laser fixe qui mesure la distance entre deux points, la donnée obtenue est sur un axe et donc une dimension.</a:t>
            </a:r>
          </a:p>
          <a:p>
            <a:pPr algn="just" fontAlgn="base">
              <a:lnSpc>
                <a:spcPct val="120000"/>
              </a:lnSpc>
            </a:pPr>
            <a:br>
              <a:rPr lang="fr-FR" sz="9600" dirty="0"/>
            </a:br>
            <a:endParaRPr lang="fr-FR" sz="9600" b="0" i="0" dirty="0">
              <a:solidFill>
                <a:srgbClr val="717171"/>
              </a:solidFill>
              <a:effectLst/>
            </a:endParaRPr>
          </a:p>
        </p:txBody>
      </p:sp>
      <p:sp>
        <p:nvSpPr>
          <p:cNvPr id="4" name="Espace réservé du numéro de diapositive 3">
            <a:extLst>
              <a:ext uri="{FF2B5EF4-FFF2-40B4-BE49-F238E27FC236}">
                <a16:creationId xmlns:a16="http://schemas.microsoft.com/office/drawing/2014/main" id="{27B26281-3582-4415-A5FD-41574576565F}"/>
              </a:ext>
            </a:extLst>
          </p:cNvPr>
          <p:cNvSpPr>
            <a:spLocks noGrp="1"/>
          </p:cNvSpPr>
          <p:nvPr>
            <p:ph type="sldNum" sz="quarter" idx="12"/>
          </p:nvPr>
        </p:nvSpPr>
        <p:spPr/>
        <p:txBody>
          <a:bodyPr/>
          <a:lstStyle/>
          <a:p>
            <a:fld id="{3A214FC8-7A6B-454A-ADA5-8A1A54B328A5}" type="slidenum">
              <a:rPr lang="fr-FR" smtClean="0"/>
              <a:t>13</a:t>
            </a:fld>
            <a:endParaRPr lang="fr-FR" dirty="0"/>
          </a:p>
        </p:txBody>
      </p:sp>
      <p:pic>
        <p:nvPicPr>
          <p:cNvPr id="10242" name="Picture 2" descr="Schéma d’un télémètre laser 1D">
            <a:extLst>
              <a:ext uri="{FF2B5EF4-FFF2-40B4-BE49-F238E27FC236}">
                <a16:creationId xmlns:a16="http://schemas.microsoft.com/office/drawing/2014/main" id="{2C0A07BB-17DC-4ED4-AF50-2333293443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5710" y="1646237"/>
            <a:ext cx="4926102" cy="3858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753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A82402-541C-42E1-843D-753D2F51E5FF}"/>
              </a:ext>
            </a:extLst>
          </p:cNvPr>
          <p:cNvSpPr>
            <a:spLocks noGrp="1"/>
          </p:cNvSpPr>
          <p:nvPr>
            <p:ph type="title"/>
          </p:nvPr>
        </p:nvSpPr>
        <p:spPr>
          <a:xfrm>
            <a:off x="671947" y="983456"/>
            <a:ext cx="10515600" cy="1325563"/>
          </a:xfrm>
        </p:spPr>
        <p:txBody>
          <a:bodyPr>
            <a:normAutofit/>
          </a:bodyPr>
          <a:lstStyle/>
          <a:p>
            <a:br>
              <a:rPr lang="fr-FR" b="1" i="0" dirty="0">
                <a:solidFill>
                  <a:srgbClr val="111111"/>
                </a:solidFill>
                <a:effectLst/>
                <a:latin typeface="Poppins"/>
              </a:rPr>
            </a:br>
            <a:endParaRPr lang="fr-FR" dirty="0"/>
          </a:p>
        </p:txBody>
      </p:sp>
      <p:sp>
        <p:nvSpPr>
          <p:cNvPr id="3" name="Espace réservé du contenu 2">
            <a:extLst>
              <a:ext uri="{FF2B5EF4-FFF2-40B4-BE49-F238E27FC236}">
                <a16:creationId xmlns:a16="http://schemas.microsoft.com/office/drawing/2014/main" id="{684CB32C-2CB8-483C-B247-4074368BFD25}"/>
              </a:ext>
            </a:extLst>
          </p:cNvPr>
          <p:cNvSpPr>
            <a:spLocks noGrp="1"/>
          </p:cNvSpPr>
          <p:nvPr>
            <p:ph idx="1"/>
          </p:nvPr>
        </p:nvSpPr>
        <p:spPr>
          <a:xfrm>
            <a:off x="1004453" y="936480"/>
            <a:ext cx="4634347" cy="5602432"/>
          </a:xfrm>
        </p:spPr>
        <p:txBody>
          <a:bodyPr>
            <a:normAutofit/>
          </a:bodyPr>
          <a:lstStyle/>
          <a:p>
            <a:pPr marL="0" indent="0" algn="just" fontAlgn="base">
              <a:lnSpc>
                <a:spcPct val="120000"/>
              </a:lnSpc>
              <a:buNone/>
            </a:pPr>
            <a:r>
              <a:rPr lang="fr-FR" b="1" i="1" u="sng" dirty="0">
                <a:solidFill>
                  <a:srgbClr val="0070C0"/>
                </a:solidFill>
              </a:rPr>
              <a:t>6-3-2-2-Lidar 2D</a:t>
            </a:r>
            <a:endParaRPr lang="fr-FR" b="1" i="1" u="sng" dirty="0">
              <a:solidFill>
                <a:srgbClr val="0070C0"/>
              </a:solidFill>
              <a:effectLst/>
            </a:endParaRPr>
          </a:p>
          <a:p>
            <a:pPr algn="just" fontAlgn="base">
              <a:lnSpc>
                <a:spcPct val="120000"/>
              </a:lnSpc>
            </a:pPr>
            <a:r>
              <a:rPr lang="fr-FR" sz="2400" b="0" i="0" dirty="0">
                <a:solidFill>
                  <a:srgbClr val="717171"/>
                </a:solidFill>
                <a:effectLst/>
              </a:rPr>
              <a:t>Pour un Lidar 2D, un seul faisceau laser est nécessaire. En effet, il pulse suivant un mouvement de rotation sur le plan horizontal et calcule la distance des obstacles, nous obtenons des données sur les axes X et Y.</a:t>
            </a:r>
            <a:endParaRPr lang="fr-FR" sz="2400" dirty="0"/>
          </a:p>
          <a:p>
            <a:pPr algn="l" fontAlgn="base">
              <a:lnSpc>
                <a:spcPct val="120000"/>
              </a:lnSpc>
            </a:pPr>
            <a:endParaRPr lang="fr-FR" sz="9600" b="0" i="0" dirty="0">
              <a:solidFill>
                <a:srgbClr val="717171"/>
              </a:solidFill>
              <a:effectLst/>
            </a:endParaRPr>
          </a:p>
        </p:txBody>
      </p:sp>
      <p:sp>
        <p:nvSpPr>
          <p:cNvPr id="4" name="Espace réservé du numéro de diapositive 3">
            <a:extLst>
              <a:ext uri="{FF2B5EF4-FFF2-40B4-BE49-F238E27FC236}">
                <a16:creationId xmlns:a16="http://schemas.microsoft.com/office/drawing/2014/main" id="{27B26281-3582-4415-A5FD-41574576565F}"/>
              </a:ext>
            </a:extLst>
          </p:cNvPr>
          <p:cNvSpPr>
            <a:spLocks noGrp="1"/>
          </p:cNvSpPr>
          <p:nvPr>
            <p:ph type="sldNum" sz="quarter" idx="12"/>
          </p:nvPr>
        </p:nvSpPr>
        <p:spPr/>
        <p:txBody>
          <a:bodyPr/>
          <a:lstStyle/>
          <a:p>
            <a:fld id="{3A214FC8-7A6B-454A-ADA5-8A1A54B328A5}" type="slidenum">
              <a:rPr lang="fr-FR" smtClean="0"/>
              <a:t>14</a:t>
            </a:fld>
            <a:endParaRPr lang="fr-FR" dirty="0"/>
          </a:p>
        </p:txBody>
      </p:sp>
      <p:pic>
        <p:nvPicPr>
          <p:cNvPr id="11266" name="Picture 2" descr="Schéma d’un LiDAR 2D">
            <a:extLst>
              <a:ext uri="{FF2B5EF4-FFF2-40B4-BE49-F238E27FC236}">
                <a16:creationId xmlns:a16="http://schemas.microsoft.com/office/drawing/2014/main" id="{E234CDF5-083B-4E16-B6DB-A907ABEECC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634549"/>
            <a:ext cx="5320657" cy="2992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455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A82402-541C-42E1-843D-753D2F51E5FF}"/>
              </a:ext>
            </a:extLst>
          </p:cNvPr>
          <p:cNvSpPr>
            <a:spLocks noGrp="1"/>
          </p:cNvSpPr>
          <p:nvPr>
            <p:ph type="title"/>
          </p:nvPr>
        </p:nvSpPr>
        <p:spPr>
          <a:xfrm>
            <a:off x="671947" y="983456"/>
            <a:ext cx="10515600" cy="1325563"/>
          </a:xfrm>
        </p:spPr>
        <p:txBody>
          <a:bodyPr>
            <a:normAutofit/>
          </a:bodyPr>
          <a:lstStyle/>
          <a:p>
            <a:br>
              <a:rPr lang="fr-FR" b="1" i="0" dirty="0">
                <a:solidFill>
                  <a:srgbClr val="111111"/>
                </a:solidFill>
                <a:effectLst/>
                <a:latin typeface="Poppins"/>
              </a:rPr>
            </a:br>
            <a:endParaRPr lang="fr-FR" dirty="0"/>
          </a:p>
        </p:txBody>
      </p:sp>
      <p:sp>
        <p:nvSpPr>
          <p:cNvPr id="3" name="Espace réservé du contenu 2">
            <a:extLst>
              <a:ext uri="{FF2B5EF4-FFF2-40B4-BE49-F238E27FC236}">
                <a16:creationId xmlns:a16="http://schemas.microsoft.com/office/drawing/2014/main" id="{684CB32C-2CB8-483C-B247-4074368BFD25}"/>
              </a:ext>
            </a:extLst>
          </p:cNvPr>
          <p:cNvSpPr>
            <a:spLocks noGrp="1"/>
          </p:cNvSpPr>
          <p:nvPr>
            <p:ph idx="1"/>
          </p:nvPr>
        </p:nvSpPr>
        <p:spPr>
          <a:xfrm>
            <a:off x="1004453" y="936480"/>
            <a:ext cx="4634347" cy="5602432"/>
          </a:xfrm>
        </p:spPr>
        <p:txBody>
          <a:bodyPr>
            <a:normAutofit/>
          </a:bodyPr>
          <a:lstStyle/>
          <a:p>
            <a:pPr marL="0" indent="0" algn="just" fontAlgn="base">
              <a:lnSpc>
                <a:spcPct val="120000"/>
              </a:lnSpc>
              <a:buNone/>
            </a:pPr>
            <a:r>
              <a:rPr lang="fr-FR" b="1" i="1" u="sng" dirty="0">
                <a:solidFill>
                  <a:srgbClr val="0070C0"/>
                </a:solidFill>
              </a:rPr>
              <a:t>6-3-2-3-Lidar 3D</a:t>
            </a:r>
            <a:endParaRPr lang="fr-FR" b="1" i="1" u="sng" dirty="0">
              <a:solidFill>
                <a:srgbClr val="0070C0"/>
              </a:solidFill>
              <a:effectLst/>
            </a:endParaRPr>
          </a:p>
          <a:p>
            <a:pPr algn="just" fontAlgn="base">
              <a:lnSpc>
                <a:spcPct val="120000"/>
              </a:lnSpc>
            </a:pPr>
            <a:r>
              <a:rPr lang="fr-FR" sz="2400" b="0" i="0" dirty="0">
                <a:solidFill>
                  <a:srgbClr val="717171"/>
                </a:solidFill>
                <a:effectLst/>
              </a:rPr>
              <a:t>Pour un Lidar 3D, l’idée est la même, mais il y a plusieurs faisceaux laser répartis sur l’axe vertical, toujours avec ce balayage circulaire horizontal. Nous obtenons des données selon trois axes X, Y et Z. Chaque faisceau laser aura un angle de différence delta avec les autres faisceaux sur le plan vertical.</a:t>
            </a:r>
          </a:p>
        </p:txBody>
      </p:sp>
      <p:sp>
        <p:nvSpPr>
          <p:cNvPr id="4" name="Espace réservé du numéro de diapositive 3">
            <a:extLst>
              <a:ext uri="{FF2B5EF4-FFF2-40B4-BE49-F238E27FC236}">
                <a16:creationId xmlns:a16="http://schemas.microsoft.com/office/drawing/2014/main" id="{27B26281-3582-4415-A5FD-41574576565F}"/>
              </a:ext>
            </a:extLst>
          </p:cNvPr>
          <p:cNvSpPr>
            <a:spLocks noGrp="1"/>
          </p:cNvSpPr>
          <p:nvPr>
            <p:ph type="sldNum" sz="quarter" idx="12"/>
          </p:nvPr>
        </p:nvSpPr>
        <p:spPr/>
        <p:txBody>
          <a:bodyPr/>
          <a:lstStyle/>
          <a:p>
            <a:fld id="{3A214FC8-7A6B-454A-ADA5-8A1A54B328A5}" type="slidenum">
              <a:rPr lang="fr-FR" smtClean="0"/>
              <a:t>15</a:t>
            </a:fld>
            <a:endParaRPr lang="fr-FR" dirty="0"/>
          </a:p>
        </p:txBody>
      </p:sp>
      <p:pic>
        <p:nvPicPr>
          <p:cNvPr id="12290" name="Picture 2" descr="Schéma d’un LiDAR 3D">
            <a:extLst>
              <a:ext uri="{FF2B5EF4-FFF2-40B4-BE49-F238E27FC236}">
                <a16:creationId xmlns:a16="http://schemas.microsoft.com/office/drawing/2014/main" id="{B11F1F13-6BB6-4B1F-A7D1-36D1ABE49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1418" y="2092035"/>
            <a:ext cx="5472546" cy="307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370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A82402-541C-42E1-843D-753D2F51E5FF}"/>
              </a:ext>
            </a:extLst>
          </p:cNvPr>
          <p:cNvSpPr>
            <a:spLocks noGrp="1"/>
          </p:cNvSpPr>
          <p:nvPr>
            <p:ph type="title"/>
          </p:nvPr>
        </p:nvSpPr>
        <p:spPr>
          <a:xfrm>
            <a:off x="671947" y="983456"/>
            <a:ext cx="10515600" cy="1325563"/>
          </a:xfrm>
        </p:spPr>
        <p:txBody>
          <a:bodyPr>
            <a:normAutofit/>
          </a:bodyPr>
          <a:lstStyle/>
          <a:p>
            <a:br>
              <a:rPr lang="fr-FR" b="1" i="0" dirty="0">
                <a:solidFill>
                  <a:srgbClr val="111111"/>
                </a:solidFill>
                <a:effectLst/>
                <a:latin typeface="Poppins"/>
              </a:rPr>
            </a:br>
            <a:endParaRPr lang="fr-FR" dirty="0"/>
          </a:p>
        </p:txBody>
      </p:sp>
      <p:sp>
        <p:nvSpPr>
          <p:cNvPr id="3" name="Espace réservé du contenu 2">
            <a:extLst>
              <a:ext uri="{FF2B5EF4-FFF2-40B4-BE49-F238E27FC236}">
                <a16:creationId xmlns:a16="http://schemas.microsoft.com/office/drawing/2014/main" id="{684CB32C-2CB8-483C-B247-4074368BFD25}"/>
              </a:ext>
            </a:extLst>
          </p:cNvPr>
          <p:cNvSpPr>
            <a:spLocks noGrp="1"/>
          </p:cNvSpPr>
          <p:nvPr>
            <p:ph idx="1"/>
          </p:nvPr>
        </p:nvSpPr>
        <p:spPr>
          <a:xfrm>
            <a:off x="533398" y="617393"/>
            <a:ext cx="11436929" cy="5602432"/>
          </a:xfrm>
        </p:spPr>
        <p:txBody>
          <a:bodyPr>
            <a:normAutofit/>
          </a:bodyPr>
          <a:lstStyle/>
          <a:p>
            <a:pPr marL="0" indent="0" algn="just" fontAlgn="base">
              <a:lnSpc>
                <a:spcPct val="120000"/>
              </a:lnSpc>
              <a:buNone/>
            </a:pPr>
            <a:r>
              <a:rPr lang="fr-FR" b="1" dirty="0">
                <a:solidFill>
                  <a:srgbClr val="0070C0"/>
                </a:solidFill>
              </a:rPr>
              <a:t>6-4-Longueur d’onde</a:t>
            </a:r>
            <a:endParaRPr lang="fr-FR" b="1" dirty="0">
              <a:solidFill>
                <a:srgbClr val="0070C0"/>
              </a:solidFill>
              <a:effectLst/>
            </a:endParaRPr>
          </a:p>
          <a:p>
            <a:pPr algn="just" fontAlgn="base">
              <a:lnSpc>
                <a:spcPct val="120000"/>
              </a:lnSpc>
            </a:pPr>
            <a:r>
              <a:rPr lang="fr-FR" sz="2400" b="0" i="0" dirty="0">
                <a:solidFill>
                  <a:srgbClr val="717171"/>
                </a:solidFill>
                <a:effectLst/>
              </a:rPr>
              <a:t>La longueur d’onde du laser est un paramètre important du Lidar. En effet, la lumière solaire reçue à la surface de la Terre est répartie sur un large spectre de longueurs d’onde </a:t>
            </a:r>
          </a:p>
        </p:txBody>
      </p:sp>
      <p:sp>
        <p:nvSpPr>
          <p:cNvPr id="4" name="Espace réservé du numéro de diapositive 3">
            <a:extLst>
              <a:ext uri="{FF2B5EF4-FFF2-40B4-BE49-F238E27FC236}">
                <a16:creationId xmlns:a16="http://schemas.microsoft.com/office/drawing/2014/main" id="{27B26281-3582-4415-A5FD-41574576565F}"/>
              </a:ext>
            </a:extLst>
          </p:cNvPr>
          <p:cNvSpPr>
            <a:spLocks noGrp="1"/>
          </p:cNvSpPr>
          <p:nvPr>
            <p:ph type="sldNum" sz="quarter" idx="12"/>
          </p:nvPr>
        </p:nvSpPr>
        <p:spPr/>
        <p:txBody>
          <a:bodyPr/>
          <a:lstStyle/>
          <a:p>
            <a:fld id="{3A214FC8-7A6B-454A-ADA5-8A1A54B328A5}" type="slidenum">
              <a:rPr lang="fr-FR" smtClean="0"/>
              <a:t>16</a:t>
            </a:fld>
            <a:endParaRPr lang="fr-FR" dirty="0"/>
          </a:p>
        </p:txBody>
      </p:sp>
      <p:pic>
        <p:nvPicPr>
          <p:cNvPr id="13314" name="Picture 2" descr="Spectre des radiations solaires">
            <a:extLst>
              <a:ext uri="{FF2B5EF4-FFF2-40B4-BE49-F238E27FC236}">
                <a16:creationId xmlns:a16="http://schemas.microsoft.com/office/drawing/2014/main" id="{DE7333F7-8939-4A4D-A713-4BE3219DC8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0638" y="2201755"/>
            <a:ext cx="7218218" cy="3387653"/>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EA3E2C6A-758C-45E1-A6CC-3FDA17FCA3B4}"/>
              </a:ext>
            </a:extLst>
          </p:cNvPr>
          <p:cNvSpPr txBox="1"/>
          <p:nvPr/>
        </p:nvSpPr>
        <p:spPr>
          <a:xfrm>
            <a:off x="671947" y="5657671"/>
            <a:ext cx="10986655" cy="1200329"/>
          </a:xfrm>
          <a:prstGeom prst="rect">
            <a:avLst/>
          </a:prstGeom>
          <a:noFill/>
        </p:spPr>
        <p:txBody>
          <a:bodyPr wrap="square">
            <a:spAutoFit/>
          </a:bodyPr>
          <a:lstStyle/>
          <a:p>
            <a:pPr algn="l" fontAlgn="base"/>
            <a:r>
              <a:rPr lang="fr-FR" sz="2400" b="0" i="0" dirty="0">
                <a:solidFill>
                  <a:srgbClr val="717171"/>
                </a:solidFill>
                <a:effectLst/>
              </a:rPr>
              <a:t>Sur ce graphique, certains creux sortent du lot : 750 nm; </a:t>
            </a:r>
            <a:r>
              <a:rPr lang="fr-FR" sz="2400" dirty="0">
                <a:solidFill>
                  <a:srgbClr val="717171"/>
                </a:solidFill>
              </a:rPr>
              <a:t> </a:t>
            </a:r>
            <a:r>
              <a:rPr lang="fr-FR" sz="2400" b="0" i="0" dirty="0">
                <a:solidFill>
                  <a:srgbClr val="717171"/>
                </a:solidFill>
                <a:effectLst/>
              </a:rPr>
              <a:t>940 nm;</a:t>
            </a:r>
            <a:r>
              <a:rPr lang="fr-FR" sz="2400" dirty="0">
                <a:solidFill>
                  <a:srgbClr val="717171"/>
                </a:solidFill>
              </a:rPr>
              <a:t> </a:t>
            </a:r>
            <a:r>
              <a:rPr lang="fr-FR" sz="2400" b="0" i="0" dirty="0">
                <a:solidFill>
                  <a:srgbClr val="717171"/>
                </a:solidFill>
                <a:effectLst/>
              </a:rPr>
              <a:t>1125 nm; 1400 nm.</a:t>
            </a:r>
          </a:p>
          <a:p>
            <a:pPr algn="l" fontAlgn="base"/>
            <a:r>
              <a:rPr lang="fr-FR" sz="2400" b="0" i="0" dirty="0">
                <a:solidFill>
                  <a:srgbClr val="717171"/>
                </a:solidFill>
                <a:effectLst/>
              </a:rPr>
              <a:t>Des faisceaux laser plus puissants que le niveau 1 peuvent être nocifs pour l’œil humain et endommager la rétine.</a:t>
            </a:r>
          </a:p>
        </p:txBody>
      </p:sp>
    </p:spTree>
    <p:extLst>
      <p:ext uri="{BB962C8B-B14F-4D97-AF65-F5344CB8AC3E}">
        <p14:creationId xmlns:p14="http://schemas.microsoft.com/office/powerpoint/2010/main" val="3088978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84CB32C-2CB8-483C-B247-4074368BFD25}"/>
              </a:ext>
            </a:extLst>
          </p:cNvPr>
          <p:cNvSpPr>
            <a:spLocks noGrp="1"/>
          </p:cNvSpPr>
          <p:nvPr>
            <p:ph idx="1"/>
          </p:nvPr>
        </p:nvSpPr>
        <p:spPr>
          <a:xfrm>
            <a:off x="755071" y="936480"/>
            <a:ext cx="11436929" cy="5602432"/>
          </a:xfrm>
        </p:spPr>
        <p:txBody>
          <a:bodyPr>
            <a:normAutofit/>
          </a:bodyPr>
          <a:lstStyle/>
          <a:p>
            <a:pPr marL="0" indent="0" algn="just" fontAlgn="base">
              <a:lnSpc>
                <a:spcPct val="120000"/>
              </a:lnSpc>
              <a:buNone/>
            </a:pPr>
            <a:r>
              <a:rPr lang="fr-FR" b="1" dirty="0">
                <a:solidFill>
                  <a:srgbClr val="0070C0"/>
                </a:solidFill>
              </a:rPr>
              <a:t>6-4-Longueur d’onde (suite)</a:t>
            </a:r>
            <a:endParaRPr lang="fr-FR" b="1" dirty="0">
              <a:solidFill>
                <a:srgbClr val="0070C0"/>
              </a:solidFill>
              <a:effectLst/>
            </a:endParaRPr>
          </a:p>
          <a:p>
            <a:pPr algn="l" fontAlgn="base"/>
            <a:r>
              <a:rPr lang="fr-FR" sz="2400" b="0" i="0" dirty="0">
                <a:solidFill>
                  <a:srgbClr val="717171"/>
                </a:solidFill>
                <a:effectLst/>
              </a:rPr>
              <a:t>Les Lidars utilisent les longueurs d’onde suivantes :</a:t>
            </a:r>
          </a:p>
          <a:p>
            <a:pPr algn="l" fontAlgn="base">
              <a:buFont typeface="Arial" panose="020B0604020202020204" pitchFamily="34" charset="0"/>
              <a:buChar char="•"/>
            </a:pPr>
            <a:r>
              <a:rPr lang="fr-FR" sz="2400" b="0" i="0" dirty="0">
                <a:solidFill>
                  <a:srgbClr val="717171"/>
                </a:solidFill>
                <a:effectLst/>
              </a:rPr>
              <a:t>Infrarouge (1500 -2000 nm) pour la météorologie/Doppler Lidar – Applications scientifiques</a:t>
            </a:r>
          </a:p>
          <a:p>
            <a:pPr algn="l" fontAlgn="base">
              <a:buFont typeface="Arial" panose="020B0604020202020204" pitchFamily="34" charset="0"/>
              <a:buChar char="•"/>
            </a:pPr>
            <a:r>
              <a:rPr lang="fr-FR" sz="2400" b="0" i="0" dirty="0">
                <a:solidFill>
                  <a:srgbClr val="717171"/>
                </a:solidFill>
                <a:effectLst/>
              </a:rPr>
              <a:t>Dans le proche infrarouge (850 -940 nm) pour la cartographie terrestre</a:t>
            </a:r>
          </a:p>
          <a:p>
            <a:pPr algn="l" fontAlgn="base">
              <a:buFont typeface="Arial" panose="020B0604020202020204" pitchFamily="34" charset="0"/>
              <a:buChar char="•"/>
            </a:pPr>
            <a:r>
              <a:rPr lang="fr-FR" sz="2400" b="0" i="0" dirty="0">
                <a:solidFill>
                  <a:srgbClr val="717171"/>
                </a:solidFill>
                <a:effectLst/>
              </a:rPr>
              <a:t>Bleu-rouge (500 -750 nm) pour la bathymétrie</a:t>
            </a:r>
          </a:p>
          <a:p>
            <a:pPr algn="l" fontAlgn="base">
              <a:buFont typeface="Arial" panose="020B0604020202020204" pitchFamily="34" charset="0"/>
              <a:buChar char="•"/>
            </a:pPr>
            <a:r>
              <a:rPr lang="fr-FR" sz="2400" b="0" i="0" dirty="0">
                <a:solidFill>
                  <a:srgbClr val="717171"/>
                </a:solidFill>
                <a:effectLst/>
              </a:rPr>
              <a:t>Ultraviolet (250 nm) pour la météorologie</a:t>
            </a:r>
          </a:p>
        </p:txBody>
      </p:sp>
      <p:sp>
        <p:nvSpPr>
          <p:cNvPr id="4" name="Espace réservé du numéro de diapositive 3">
            <a:extLst>
              <a:ext uri="{FF2B5EF4-FFF2-40B4-BE49-F238E27FC236}">
                <a16:creationId xmlns:a16="http://schemas.microsoft.com/office/drawing/2014/main" id="{27B26281-3582-4415-A5FD-41574576565F}"/>
              </a:ext>
            </a:extLst>
          </p:cNvPr>
          <p:cNvSpPr>
            <a:spLocks noGrp="1"/>
          </p:cNvSpPr>
          <p:nvPr>
            <p:ph type="sldNum" sz="quarter" idx="12"/>
          </p:nvPr>
        </p:nvSpPr>
        <p:spPr/>
        <p:txBody>
          <a:bodyPr/>
          <a:lstStyle/>
          <a:p>
            <a:fld id="{3A214FC8-7A6B-454A-ADA5-8A1A54B328A5}" type="slidenum">
              <a:rPr lang="fr-FR" smtClean="0"/>
              <a:t>17</a:t>
            </a:fld>
            <a:endParaRPr lang="fr-FR" dirty="0"/>
          </a:p>
        </p:txBody>
      </p:sp>
      <p:sp>
        <p:nvSpPr>
          <p:cNvPr id="10" name="ZoneTexte 9">
            <a:extLst>
              <a:ext uri="{FF2B5EF4-FFF2-40B4-BE49-F238E27FC236}">
                <a16:creationId xmlns:a16="http://schemas.microsoft.com/office/drawing/2014/main" id="{2189F46F-ED9D-4398-9BD7-C3584679414E}"/>
              </a:ext>
            </a:extLst>
          </p:cNvPr>
          <p:cNvSpPr txBox="1"/>
          <p:nvPr/>
        </p:nvSpPr>
        <p:spPr>
          <a:xfrm>
            <a:off x="997528" y="4076700"/>
            <a:ext cx="6096000" cy="523220"/>
          </a:xfrm>
          <a:prstGeom prst="rect">
            <a:avLst/>
          </a:prstGeom>
          <a:noFill/>
        </p:spPr>
        <p:txBody>
          <a:bodyPr wrap="square">
            <a:spAutoFit/>
          </a:bodyPr>
          <a:lstStyle/>
          <a:p>
            <a:pPr algn="l" fontAlgn="base"/>
            <a:r>
              <a:rPr lang="fr-FR" sz="2800" b="1" dirty="0">
                <a:solidFill>
                  <a:srgbClr val="0070C0"/>
                </a:solidFill>
                <a:effectLst/>
              </a:rPr>
              <a:t>6-5-Distance</a:t>
            </a:r>
          </a:p>
        </p:txBody>
      </p:sp>
      <p:sp>
        <p:nvSpPr>
          <p:cNvPr id="12" name="ZoneTexte 11">
            <a:extLst>
              <a:ext uri="{FF2B5EF4-FFF2-40B4-BE49-F238E27FC236}">
                <a16:creationId xmlns:a16="http://schemas.microsoft.com/office/drawing/2014/main" id="{E1898D10-CA06-4596-9AB6-F2512C07598A}"/>
              </a:ext>
            </a:extLst>
          </p:cNvPr>
          <p:cNvSpPr txBox="1"/>
          <p:nvPr/>
        </p:nvSpPr>
        <p:spPr>
          <a:xfrm>
            <a:off x="671943" y="4599920"/>
            <a:ext cx="10681857" cy="1938992"/>
          </a:xfrm>
          <a:prstGeom prst="rect">
            <a:avLst/>
          </a:prstGeom>
          <a:noFill/>
        </p:spPr>
        <p:txBody>
          <a:bodyPr wrap="square">
            <a:spAutoFit/>
          </a:bodyPr>
          <a:lstStyle/>
          <a:p>
            <a:pPr marL="457200" indent="-457200" algn="just">
              <a:buFont typeface="+mj-lt"/>
              <a:buAutoNum type="arabicPeriod"/>
            </a:pPr>
            <a:r>
              <a:rPr lang="fr-FR" sz="2400" b="0" i="0" dirty="0">
                <a:solidFill>
                  <a:srgbClr val="717171"/>
                </a:solidFill>
                <a:effectLst/>
              </a:rPr>
              <a:t>La portée des Lidars varie entre 0,01m à 200m. Selon l’environnement, le Lidar sera exposé à la lumière artificielle, la lumière du soleil, du relief, des éléments transparents, etc. Il faut choisir un Lidar avec une distance appropriée. En effet, en usage intérieur, une distance de détection allant jusqu’à 100m n’a pas forcément beaucoup d’intérêt.</a:t>
            </a:r>
            <a:endParaRPr lang="fr-FR" sz="2400" dirty="0"/>
          </a:p>
        </p:txBody>
      </p:sp>
    </p:spTree>
    <p:extLst>
      <p:ext uri="{BB962C8B-B14F-4D97-AF65-F5344CB8AC3E}">
        <p14:creationId xmlns:p14="http://schemas.microsoft.com/office/powerpoint/2010/main" val="1072348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02A45A-5B0E-4B8B-B8F8-638599820E20}"/>
              </a:ext>
            </a:extLst>
          </p:cNvPr>
          <p:cNvSpPr>
            <a:spLocks noGrp="1"/>
          </p:cNvSpPr>
          <p:nvPr>
            <p:ph type="title"/>
          </p:nvPr>
        </p:nvSpPr>
        <p:spPr>
          <a:xfrm>
            <a:off x="5080934" y="437575"/>
            <a:ext cx="6586491" cy="1286160"/>
          </a:xfrm>
        </p:spPr>
        <p:txBody>
          <a:bodyPr anchor="b">
            <a:normAutofit/>
          </a:bodyPr>
          <a:lstStyle/>
          <a:p>
            <a:r>
              <a:rPr lang="fr-FR" sz="3200" b="1" dirty="0">
                <a:solidFill>
                  <a:srgbClr val="0070C0"/>
                </a:solidFill>
                <a:effectLst/>
                <a:latin typeface="Calibri" panose="020F0502020204030204" pitchFamily="34" charset="0"/>
                <a:cs typeface="Calibri" panose="020F0502020204030204" pitchFamily="34" charset="0"/>
              </a:rPr>
              <a:t>6-6-L’Erreur</a:t>
            </a:r>
            <a:br>
              <a:rPr lang="fr-FR" sz="4100" b="1" i="0" dirty="0">
                <a:effectLst/>
                <a:latin typeface="Poppins"/>
              </a:rPr>
            </a:br>
            <a:endParaRPr lang="fr-FR" sz="4100" dirty="0"/>
          </a:p>
        </p:txBody>
      </p:sp>
      <p:sp>
        <p:nvSpPr>
          <p:cNvPr id="3" name="Espace réservé du contenu 2">
            <a:extLst>
              <a:ext uri="{FF2B5EF4-FFF2-40B4-BE49-F238E27FC236}">
                <a16:creationId xmlns:a16="http://schemas.microsoft.com/office/drawing/2014/main" id="{4988FE6E-9570-4DE5-B311-B13FE0DF45EF}"/>
              </a:ext>
            </a:extLst>
          </p:cNvPr>
          <p:cNvSpPr>
            <a:spLocks noGrp="1"/>
          </p:cNvSpPr>
          <p:nvPr>
            <p:ph idx="1"/>
          </p:nvPr>
        </p:nvSpPr>
        <p:spPr>
          <a:xfrm>
            <a:off x="5080934" y="1286908"/>
            <a:ext cx="6944811" cy="4490437"/>
          </a:xfrm>
        </p:spPr>
        <p:txBody>
          <a:bodyPr>
            <a:noAutofit/>
          </a:bodyPr>
          <a:lstStyle/>
          <a:p>
            <a:pPr algn="just" fontAlgn="base"/>
            <a:r>
              <a:rPr lang="fr-FR" sz="2000" b="0" i="0" dirty="0">
                <a:effectLst/>
              </a:rPr>
              <a:t>L’ensemble des Lidars ont deux types d’erreurs dans leur mesure :</a:t>
            </a:r>
          </a:p>
          <a:p>
            <a:pPr algn="just" fontAlgn="base"/>
            <a:r>
              <a:rPr lang="fr-FR" sz="2000" b="0" i="0" dirty="0">
                <a:effectLst/>
              </a:rPr>
              <a:t>L’erreur systématique : ce type d’erreur déplace toutes les mesures de façon systématique et prévisible. Les erreurs systématiques ne peuvent pas être éliminées, mais leur influence peut être minimisée.</a:t>
            </a:r>
          </a:p>
          <a:p>
            <a:pPr algn="just" fontAlgn="base"/>
            <a:r>
              <a:rPr lang="fr-FR" sz="2000" b="0" i="0" dirty="0">
                <a:effectLst/>
              </a:rPr>
              <a:t>L’erreur systématique : ce type d’erreur déplace toutes les mesures de façon systématique et prévisible. Les erreurs systématiques ne peuvent pas être éliminées, mais leur influence peut être minimisée.</a:t>
            </a:r>
          </a:p>
          <a:p>
            <a:pPr algn="just" fontAlgn="base"/>
            <a:r>
              <a:rPr lang="fr-FR" sz="2000" b="0" i="0" dirty="0">
                <a:effectLst/>
              </a:rPr>
              <a:t>L’erreur aléatoire : des erreurs supplémentaires, dues à l’environnement et aux paramètres physiques (réfractions, diffraction, etc.), peuvent également survenir. Une erreur aléatoire se produit lorsque les mêmes mesures exactes effectuées par le Lidar affichent des valeurs différentes.</a:t>
            </a:r>
          </a:p>
          <a:p>
            <a:pPr algn="just" fontAlgn="base"/>
            <a:r>
              <a:rPr lang="fr-FR" sz="2000" b="0" i="0" dirty="0">
                <a:effectLst/>
              </a:rPr>
              <a:t>L’erreur totale sur la distance varie de ±10mm à ±200mm en fonction des Lidars.</a:t>
            </a:r>
          </a:p>
          <a:p>
            <a:pPr fontAlgn="base"/>
            <a:endParaRPr lang="fr-FR" sz="2000" b="0" i="0" dirty="0">
              <a:effectLst/>
            </a:endParaRPr>
          </a:p>
          <a:p>
            <a:pPr marL="0" indent="0">
              <a:buNone/>
            </a:pPr>
            <a:endParaRPr lang="fr-FR" sz="2000" dirty="0"/>
          </a:p>
        </p:txBody>
      </p:sp>
      <p:pic>
        <p:nvPicPr>
          <p:cNvPr id="14340" name="Picture 4">
            <a:extLst>
              <a:ext uri="{FF2B5EF4-FFF2-40B4-BE49-F238E27FC236}">
                <a16:creationId xmlns:a16="http://schemas.microsoft.com/office/drawing/2014/main" id="{86B299E7-2C47-43D4-9404-BE5B080EED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93" r="16580"/>
          <a:stretch/>
        </p:blipFill>
        <p:spPr bwMode="auto">
          <a:xfrm>
            <a:off x="0" y="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8B68F"/>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A50EBE41-5961-4521-829F-B6EC26B9023D}"/>
              </a:ext>
            </a:extLst>
          </p:cNvPr>
          <p:cNvSpPr>
            <a:spLocks noGrp="1"/>
          </p:cNvSpPr>
          <p:nvPr>
            <p:ph type="sldNum" sz="quarter" idx="12"/>
          </p:nvPr>
        </p:nvSpPr>
        <p:spPr>
          <a:xfrm>
            <a:off x="10167042" y="6356350"/>
            <a:ext cx="1186758" cy="365125"/>
          </a:xfrm>
        </p:spPr>
        <p:txBody>
          <a:bodyPr>
            <a:normAutofit/>
          </a:bodyPr>
          <a:lstStyle/>
          <a:p>
            <a:pPr>
              <a:spcAft>
                <a:spcPts val="600"/>
              </a:spcAft>
            </a:pPr>
            <a:fld id="{3A214FC8-7A6B-454A-ADA5-8A1A54B328A5}" type="slidenum">
              <a:rPr lang="fr-FR" smtClean="0"/>
              <a:pPr>
                <a:spcAft>
                  <a:spcPts val="600"/>
                </a:spcAft>
              </a:pPr>
              <a:t>18</a:t>
            </a:fld>
            <a:endParaRPr lang="fr-FR"/>
          </a:p>
        </p:txBody>
      </p:sp>
    </p:spTree>
    <p:extLst>
      <p:ext uri="{BB962C8B-B14F-4D97-AF65-F5344CB8AC3E}">
        <p14:creationId xmlns:p14="http://schemas.microsoft.com/office/powerpoint/2010/main" val="1200291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81D011-13B2-4DD4-A8E9-CFB9377D04A7}"/>
              </a:ext>
            </a:extLst>
          </p:cNvPr>
          <p:cNvSpPr>
            <a:spLocks noGrp="1"/>
          </p:cNvSpPr>
          <p:nvPr>
            <p:ph type="title"/>
          </p:nvPr>
        </p:nvSpPr>
        <p:spPr>
          <a:xfrm>
            <a:off x="1482434" y="1243158"/>
            <a:ext cx="10515600" cy="568975"/>
          </a:xfrm>
        </p:spPr>
        <p:txBody>
          <a:bodyPr>
            <a:normAutofit fontScale="90000"/>
          </a:bodyPr>
          <a:lstStyle/>
          <a:p>
            <a:r>
              <a:rPr lang="fr-FR" sz="3600" b="1" dirty="0">
                <a:solidFill>
                  <a:srgbClr val="0070C0"/>
                </a:solidFill>
                <a:latin typeface="+mn-lt"/>
              </a:rPr>
              <a:t>6-7-A</a:t>
            </a:r>
            <a:r>
              <a:rPr lang="fr-FR" sz="3600" b="1" i="0" dirty="0">
                <a:solidFill>
                  <a:srgbClr val="0070C0"/>
                </a:solidFill>
                <a:effectLst/>
                <a:latin typeface="+mn-lt"/>
              </a:rPr>
              <a:t>vantages et inconvénients du Lidar</a:t>
            </a:r>
            <a:br>
              <a:rPr lang="fr-FR" b="1" i="0" dirty="0">
                <a:solidFill>
                  <a:srgbClr val="0070C0"/>
                </a:solidFill>
                <a:effectLst/>
                <a:latin typeface="+mn-lt"/>
              </a:rPr>
            </a:br>
            <a:br>
              <a:rPr lang="fr-FR" sz="4400" b="1" i="0" dirty="0">
                <a:solidFill>
                  <a:srgbClr val="00B050"/>
                </a:solidFill>
                <a:effectLst/>
              </a:rPr>
            </a:br>
            <a:endParaRPr lang="fr-FR" dirty="0">
              <a:solidFill>
                <a:srgbClr val="0070C0"/>
              </a:solidFill>
              <a:latin typeface="+mn-lt"/>
            </a:endParaRPr>
          </a:p>
        </p:txBody>
      </p:sp>
      <p:sp>
        <p:nvSpPr>
          <p:cNvPr id="3" name="Espace réservé du contenu 2">
            <a:extLst>
              <a:ext uri="{FF2B5EF4-FFF2-40B4-BE49-F238E27FC236}">
                <a16:creationId xmlns:a16="http://schemas.microsoft.com/office/drawing/2014/main" id="{1722B93B-BC8A-47A3-A472-21571A93B390}"/>
              </a:ext>
            </a:extLst>
          </p:cNvPr>
          <p:cNvSpPr>
            <a:spLocks noGrp="1"/>
          </p:cNvSpPr>
          <p:nvPr>
            <p:ph sz="half" idx="1"/>
          </p:nvPr>
        </p:nvSpPr>
        <p:spPr>
          <a:xfrm>
            <a:off x="817414" y="2070820"/>
            <a:ext cx="11180620" cy="3145054"/>
          </a:xfrm>
        </p:spPr>
        <p:txBody>
          <a:bodyPr>
            <a:normAutofit fontScale="25000" lnSpcReduction="20000"/>
          </a:bodyPr>
          <a:lstStyle/>
          <a:p>
            <a:pPr algn="l" fontAlgn="base">
              <a:lnSpc>
                <a:spcPct val="120000"/>
              </a:lnSpc>
              <a:buFont typeface="Arial" panose="020B0604020202020204" pitchFamily="34" charset="0"/>
              <a:buChar char="•"/>
            </a:pPr>
            <a:r>
              <a:rPr lang="fr-FR" sz="9600" b="0" i="0" dirty="0">
                <a:solidFill>
                  <a:srgbClr val="717171"/>
                </a:solidFill>
                <a:effectLst/>
              </a:rPr>
              <a:t>Les données peuvent être collectées rapidement et avec une grande précision</a:t>
            </a:r>
          </a:p>
          <a:p>
            <a:pPr algn="l" fontAlgn="base">
              <a:lnSpc>
                <a:spcPct val="120000"/>
              </a:lnSpc>
              <a:buFont typeface="Arial" panose="020B0604020202020204" pitchFamily="34" charset="0"/>
              <a:buChar char="•"/>
            </a:pPr>
            <a:r>
              <a:rPr lang="fr-FR" sz="9600" b="0" i="0" dirty="0">
                <a:solidFill>
                  <a:srgbClr val="717171"/>
                </a:solidFill>
                <a:effectLst/>
              </a:rPr>
              <a:t>Le </a:t>
            </a:r>
            <a:r>
              <a:rPr lang="fr-FR" sz="9600" b="0" i="0" dirty="0" err="1">
                <a:solidFill>
                  <a:srgbClr val="717171"/>
                </a:solidFill>
                <a:effectLst/>
              </a:rPr>
              <a:t>LiDAR</a:t>
            </a:r>
            <a:r>
              <a:rPr lang="fr-FR" sz="9600" b="0" i="0" dirty="0">
                <a:solidFill>
                  <a:srgbClr val="717171"/>
                </a:solidFill>
                <a:effectLst/>
              </a:rPr>
              <a:t> peut facilement être intégré avec d’autres capteurs : sonar, caméra, IMU, GPS, capteurs </a:t>
            </a:r>
            <a:r>
              <a:rPr lang="fr-FR" sz="9600" b="0" i="0" dirty="0" err="1">
                <a:solidFill>
                  <a:srgbClr val="717171"/>
                </a:solidFill>
                <a:effectLst/>
              </a:rPr>
              <a:t>ToF</a:t>
            </a:r>
            <a:endParaRPr lang="fr-FR" sz="9600" b="0" i="0" dirty="0">
              <a:solidFill>
                <a:srgbClr val="717171"/>
              </a:solidFill>
              <a:effectLst/>
            </a:endParaRPr>
          </a:p>
          <a:p>
            <a:pPr algn="l" fontAlgn="base">
              <a:lnSpc>
                <a:spcPct val="120000"/>
              </a:lnSpc>
              <a:buFont typeface="Arial" panose="020B0604020202020204" pitchFamily="34" charset="0"/>
              <a:buChar char="•"/>
            </a:pPr>
            <a:r>
              <a:rPr lang="fr-FR" sz="9600" b="0" i="0" dirty="0">
                <a:solidFill>
                  <a:srgbClr val="717171"/>
                </a:solidFill>
                <a:effectLst/>
              </a:rPr>
              <a:t>La technologie </a:t>
            </a:r>
            <a:r>
              <a:rPr lang="fr-FR" sz="9600" b="0" i="0" dirty="0" err="1">
                <a:solidFill>
                  <a:srgbClr val="717171"/>
                </a:solidFill>
                <a:effectLst/>
              </a:rPr>
              <a:t>LiDAR</a:t>
            </a:r>
            <a:r>
              <a:rPr lang="fr-FR" sz="9600" b="0" i="0" dirty="0">
                <a:solidFill>
                  <a:srgbClr val="717171"/>
                </a:solidFill>
                <a:effectLst/>
              </a:rPr>
              <a:t> peut être utilisée à la lumière du jour ou dans l’obscurité, grâce à un capteur d’éclairage actif</a:t>
            </a:r>
          </a:p>
          <a:p>
            <a:pPr algn="l" fontAlgn="base">
              <a:lnSpc>
                <a:spcPct val="120000"/>
              </a:lnSpc>
              <a:buFont typeface="Arial" panose="020B0604020202020204" pitchFamily="34" charset="0"/>
              <a:buChar char="•"/>
            </a:pPr>
            <a:r>
              <a:rPr lang="fr-FR" sz="9600" b="0" i="0" dirty="0">
                <a:solidFill>
                  <a:srgbClr val="717171"/>
                </a:solidFill>
                <a:effectLst/>
              </a:rPr>
              <a:t>Peut être utilisé pour collecter des données sur les endroits inaccessibles à l’homme</a:t>
            </a:r>
          </a:p>
          <a:p>
            <a:pPr algn="l" fontAlgn="base">
              <a:lnSpc>
                <a:spcPct val="120000"/>
              </a:lnSpc>
              <a:buFont typeface="Arial" panose="020B0604020202020204" pitchFamily="34" charset="0"/>
              <a:buChar char="•"/>
            </a:pPr>
            <a:r>
              <a:rPr lang="fr-FR" sz="9600" b="0" i="0" dirty="0">
                <a:solidFill>
                  <a:srgbClr val="717171"/>
                </a:solidFill>
                <a:effectLst/>
              </a:rPr>
              <a:t>Les </a:t>
            </a:r>
            <a:r>
              <a:rPr lang="fr-FR" sz="9600" b="0" i="0" dirty="0" err="1">
                <a:solidFill>
                  <a:srgbClr val="717171"/>
                </a:solidFill>
                <a:effectLst/>
              </a:rPr>
              <a:t>LiDAR</a:t>
            </a:r>
            <a:r>
              <a:rPr lang="fr-FR" sz="9600" b="0" i="0" dirty="0">
                <a:solidFill>
                  <a:srgbClr val="717171"/>
                </a:solidFill>
                <a:effectLst/>
              </a:rPr>
              <a:t> sont rapides et très précis. C’est un excellent outil pour recueillir des données sur de vastes étendues de terre</a:t>
            </a:r>
          </a:p>
          <a:p>
            <a:pPr algn="l" fontAlgn="base">
              <a:lnSpc>
                <a:spcPct val="120000"/>
              </a:lnSpc>
              <a:buFont typeface="Arial" panose="020B0604020202020204" pitchFamily="34" charset="0"/>
              <a:buChar char="•"/>
            </a:pPr>
            <a:r>
              <a:rPr lang="fr-FR" sz="9600" b="0" i="0" dirty="0">
                <a:solidFill>
                  <a:srgbClr val="717171"/>
                </a:solidFill>
                <a:effectLst/>
              </a:rPr>
              <a:t>Une fois correctement configuré, un </a:t>
            </a:r>
            <a:r>
              <a:rPr lang="fr-FR" sz="9600" b="0" i="0" dirty="0" err="1">
                <a:solidFill>
                  <a:srgbClr val="717171"/>
                </a:solidFill>
                <a:effectLst/>
              </a:rPr>
              <a:t>LiDAR</a:t>
            </a:r>
            <a:r>
              <a:rPr lang="fr-FR" sz="9600" b="0" i="0" dirty="0">
                <a:solidFill>
                  <a:srgbClr val="717171"/>
                </a:solidFill>
                <a:effectLst/>
              </a:rPr>
              <a:t> est une technologie autonome et peut fonctionner tout seul.</a:t>
            </a:r>
          </a:p>
          <a:p>
            <a:endParaRPr lang="fr-FR" dirty="0"/>
          </a:p>
        </p:txBody>
      </p:sp>
      <p:sp>
        <p:nvSpPr>
          <p:cNvPr id="5" name="Espace réservé du numéro de diapositive 4">
            <a:extLst>
              <a:ext uri="{FF2B5EF4-FFF2-40B4-BE49-F238E27FC236}">
                <a16:creationId xmlns:a16="http://schemas.microsoft.com/office/drawing/2014/main" id="{97097EED-C265-4126-97AC-A9F35A6AAA53}"/>
              </a:ext>
            </a:extLst>
          </p:cNvPr>
          <p:cNvSpPr>
            <a:spLocks noGrp="1"/>
          </p:cNvSpPr>
          <p:nvPr>
            <p:ph type="sldNum" sz="quarter" idx="12"/>
          </p:nvPr>
        </p:nvSpPr>
        <p:spPr/>
        <p:txBody>
          <a:bodyPr/>
          <a:lstStyle/>
          <a:p>
            <a:fld id="{3A214FC8-7A6B-454A-ADA5-8A1A54B328A5}" type="slidenum">
              <a:rPr lang="fr-FR" smtClean="0"/>
              <a:t>19</a:t>
            </a:fld>
            <a:endParaRPr lang="fr-FR"/>
          </a:p>
        </p:txBody>
      </p:sp>
      <p:sp>
        <p:nvSpPr>
          <p:cNvPr id="7" name="ZoneTexte 6">
            <a:extLst>
              <a:ext uri="{FF2B5EF4-FFF2-40B4-BE49-F238E27FC236}">
                <a16:creationId xmlns:a16="http://schemas.microsoft.com/office/drawing/2014/main" id="{3C2E3B9A-74AC-4F4C-8D41-B51499FCCFFF}"/>
              </a:ext>
            </a:extLst>
          </p:cNvPr>
          <p:cNvSpPr txBox="1"/>
          <p:nvPr/>
        </p:nvSpPr>
        <p:spPr>
          <a:xfrm>
            <a:off x="4322618" y="1395379"/>
            <a:ext cx="7031182" cy="523220"/>
          </a:xfrm>
          <a:prstGeom prst="rect">
            <a:avLst/>
          </a:prstGeom>
          <a:noFill/>
        </p:spPr>
        <p:txBody>
          <a:bodyPr wrap="square">
            <a:spAutoFit/>
          </a:bodyPr>
          <a:lstStyle/>
          <a:p>
            <a:r>
              <a:rPr lang="fr-FR" sz="2800" b="1" i="0" dirty="0">
                <a:solidFill>
                  <a:srgbClr val="00B050"/>
                </a:solidFill>
                <a:effectLst/>
                <a:latin typeface="+mn-lt"/>
              </a:rPr>
              <a:t>Avantages du Lidar</a:t>
            </a:r>
            <a:endParaRPr lang="fr-FR" sz="2800" dirty="0"/>
          </a:p>
        </p:txBody>
      </p:sp>
    </p:spTree>
    <p:extLst>
      <p:ext uri="{BB962C8B-B14F-4D97-AF65-F5344CB8AC3E}">
        <p14:creationId xmlns:p14="http://schemas.microsoft.com/office/powerpoint/2010/main" val="2778683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b="1" i="1" u="sng" dirty="0"/>
              <a:t>Les capteurs extéroceptifs:</a:t>
            </a:r>
          </a:p>
          <a:p>
            <a:r>
              <a:rPr lang="fr-FR" b="1" i="1" u="sng" dirty="0"/>
              <a:t>Capteurs de proximité: Technologie ultrasonore</a:t>
            </a:r>
          </a:p>
          <a:p>
            <a:r>
              <a:rPr lang="fr-FR" b="1" i="1" u="sng" dirty="0"/>
              <a:t>Télémétrie: Lidar </a:t>
            </a:r>
          </a:p>
          <a:p>
            <a:r>
              <a:rPr lang="fr-FR" b="1" i="1" u="sng" dirty="0"/>
              <a:t>Principe de la télémétrie, caractéristiques et technologie.</a:t>
            </a:r>
          </a:p>
          <a:p>
            <a:r>
              <a:rPr lang="fr-FR" b="1" i="1" u="sng" dirty="0"/>
              <a:t>Accéléromètre non asservis</a:t>
            </a:r>
          </a:p>
          <a:p>
            <a:r>
              <a:rPr lang="fr-FR" b="1" i="1" u="sng" dirty="0"/>
              <a:t>Principe de fonctionnement, technologie, caractéristiques et interfaçage</a:t>
            </a:r>
          </a:p>
          <a:p>
            <a:r>
              <a:rPr lang="fr-FR" b="1" i="1" u="sng" dirty="0"/>
              <a:t>Capteur de positionnement: Le GPS et le DGPS</a:t>
            </a:r>
          </a:p>
          <a:p>
            <a:endParaRPr lang="fr-FR" dirty="0"/>
          </a:p>
        </p:txBody>
      </p:sp>
      <p:sp>
        <p:nvSpPr>
          <p:cNvPr id="4" name="Espace réservé du numéro de diapositive 3"/>
          <p:cNvSpPr>
            <a:spLocks noGrp="1"/>
          </p:cNvSpPr>
          <p:nvPr>
            <p:ph type="sldNum" sz="quarter" idx="12"/>
          </p:nvPr>
        </p:nvSpPr>
        <p:spPr/>
        <p:txBody>
          <a:bodyPr/>
          <a:lstStyle/>
          <a:p>
            <a:fld id="{3A214FC8-7A6B-454A-ADA5-8A1A54B328A5}" type="slidenum">
              <a:rPr lang="fr-FR" smtClean="0"/>
              <a:t>2</a:t>
            </a:fld>
            <a:endParaRPr lang="fr-FR"/>
          </a:p>
        </p:txBody>
      </p:sp>
      <p:sp>
        <p:nvSpPr>
          <p:cNvPr id="5" name="Titre 1"/>
          <p:cNvSpPr>
            <a:spLocks noGrp="1"/>
          </p:cNvSpPr>
          <p:nvPr>
            <p:ph type="title"/>
          </p:nvPr>
        </p:nvSpPr>
        <p:spPr>
          <a:xfrm>
            <a:off x="838200" y="743498"/>
            <a:ext cx="10515600" cy="1325563"/>
          </a:xfrm>
        </p:spPr>
        <p:txBody>
          <a:bodyPr/>
          <a:lstStyle/>
          <a:p>
            <a:pPr algn="ctr"/>
            <a:r>
              <a:rPr lang="fr-FR" b="1" i="1" dirty="0">
                <a:solidFill>
                  <a:srgbClr val="FF0000"/>
                </a:solidFill>
              </a:rPr>
              <a:t>Séquence IX</a:t>
            </a:r>
            <a:br>
              <a:rPr lang="fr-FR" b="1" i="1" dirty="0">
                <a:solidFill>
                  <a:srgbClr val="FF0000"/>
                </a:solidFill>
              </a:rPr>
            </a:br>
            <a:endParaRPr lang="fr-FR" dirty="0"/>
          </a:p>
        </p:txBody>
      </p:sp>
    </p:spTree>
    <p:extLst>
      <p:ext uri="{BB962C8B-B14F-4D97-AF65-F5344CB8AC3E}">
        <p14:creationId xmlns:p14="http://schemas.microsoft.com/office/powerpoint/2010/main" val="2238095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81D011-13B2-4DD4-A8E9-CFB9377D04A7}"/>
              </a:ext>
            </a:extLst>
          </p:cNvPr>
          <p:cNvSpPr>
            <a:spLocks noGrp="1"/>
          </p:cNvSpPr>
          <p:nvPr>
            <p:ph type="title"/>
          </p:nvPr>
        </p:nvSpPr>
        <p:spPr>
          <a:xfrm>
            <a:off x="1482434" y="1243158"/>
            <a:ext cx="10515600" cy="568975"/>
          </a:xfrm>
        </p:spPr>
        <p:txBody>
          <a:bodyPr>
            <a:normAutofit fontScale="90000"/>
          </a:bodyPr>
          <a:lstStyle/>
          <a:p>
            <a:r>
              <a:rPr lang="fr-FR" sz="3600" b="1" dirty="0">
                <a:solidFill>
                  <a:srgbClr val="0070C0"/>
                </a:solidFill>
                <a:latin typeface="+mn-lt"/>
              </a:rPr>
              <a:t>6-7-A</a:t>
            </a:r>
            <a:r>
              <a:rPr lang="fr-FR" sz="3600" b="1" i="0" dirty="0">
                <a:solidFill>
                  <a:srgbClr val="0070C0"/>
                </a:solidFill>
                <a:effectLst/>
                <a:latin typeface="+mn-lt"/>
              </a:rPr>
              <a:t>vantages et inconvénients du Lidar</a:t>
            </a:r>
            <a:br>
              <a:rPr lang="fr-FR" b="1" i="0" dirty="0">
                <a:solidFill>
                  <a:srgbClr val="0070C0"/>
                </a:solidFill>
                <a:effectLst/>
                <a:latin typeface="+mn-lt"/>
              </a:rPr>
            </a:br>
            <a:br>
              <a:rPr lang="fr-FR" sz="4400" b="1" i="0" dirty="0">
                <a:solidFill>
                  <a:srgbClr val="00B050"/>
                </a:solidFill>
                <a:effectLst/>
              </a:rPr>
            </a:br>
            <a:endParaRPr lang="fr-FR" dirty="0">
              <a:solidFill>
                <a:srgbClr val="0070C0"/>
              </a:solidFill>
              <a:latin typeface="+mn-lt"/>
            </a:endParaRPr>
          </a:p>
        </p:txBody>
      </p:sp>
      <p:sp>
        <p:nvSpPr>
          <p:cNvPr id="3" name="Espace réservé du contenu 2">
            <a:extLst>
              <a:ext uri="{FF2B5EF4-FFF2-40B4-BE49-F238E27FC236}">
                <a16:creationId xmlns:a16="http://schemas.microsoft.com/office/drawing/2014/main" id="{1722B93B-BC8A-47A3-A472-21571A93B390}"/>
              </a:ext>
            </a:extLst>
          </p:cNvPr>
          <p:cNvSpPr>
            <a:spLocks noGrp="1"/>
          </p:cNvSpPr>
          <p:nvPr>
            <p:ph sz="half" idx="1"/>
          </p:nvPr>
        </p:nvSpPr>
        <p:spPr>
          <a:xfrm>
            <a:off x="817414" y="2070820"/>
            <a:ext cx="11180620" cy="3145054"/>
          </a:xfrm>
        </p:spPr>
        <p:txBody>
          <a:bodyPr>
            <a:normAutofit fontScale="25000" lnSpcReduction="20000"/>
          </a:bodyPr>
          <a:lstStyle/>
          <a:p>
            <a:pPr fontAlgn="base">
              <a:lnSpc>
                <a:spcPct val="120000"/>
              </a:lnSpc>
            </a:pPr>
            <a:r>
              <a:rPr lang="fr-FR" sz="9600" dirty="0">
                <a:solidFill>
                  <a:srgbClr val="717171"/>
                </a:solidFill>
              </a:rPr>
              <a:t>Le Lidar peut être coûteux selon les spécifications requises par votre projet</a:t>
            </a:r>
          </a:p>
          <a:p>
            <a:pPr fontAlgn="base">
              <a:lnSpc>
                <a:spcPct val="120000"/>
              </a:lnSpc>
            </a:pPr>
            <a:r>
              <a:rPr lang="fr-FR" sz="9600" dirty="0">
                <a:solidFill>
                  <a:srgbClr val="717171"/>
                </a:solidFill>
              </a:rPr>
              <a:t>Les Lidar sont inefficaces en cas de fortes pluies, de nuages bas, de brouillard ou de fumée, ou encore en présence d’obstacles transparents</a:t>
            </a:r>
          </a:p>
          <a:p>
            <a:pPr fontAlgn="base">
              <a:lnSpc>
                <a:spcPct val="120000"/>
              </a:lnSpc>
            </a:pPr>
            <a:r>
              <a:rPr lang="fr-FR" sz="9600" dirty="0">
                <a:solidFill>
                  <a:srgbClr val="717171"/>
                </a:solidFill>
              </a:rPr>
              <a:t>L’analyse de l’énorme quantité de données recueillies peut prendre du temps et des ressources</a:t>
            </a:r>
          </a:p>
          <a:p>
            <a:pPr fontAlgn="base">
              <a:lnSpc>
                <a:spcPct val="120000"/>
              </a:lnSpc>
            </a:pPr>
            <a:r>
              <a:rPr lang="fr-FR" sz="9600" dirty="0">
                <a:solidFill>
                  <a:srgbClr val="717171"/>
                </a:solidFill>
              </a:rPr>
              <a:t>Les puissants faisceaux laser utilisés dans certains Lidar peuvent endommager l’œil humain</a:t>
            </a:r>
          </a:p>
          <a:p>
            <a:pPr fontAlgn="base">
              <a:lnSpc>
                <a:spcPct val="120000"/>
              </a:lnSpc>
            </a:pPr>
            <a:r>
              <a:rPr lang="fr-FR" sz="9600" dirty="0">
                <a:solidFill>
                  <a:srgbClr val="717171"/>
                </a:solidFill>
              </a:rPr>
              <a:t>Il est difficile de pénétrer la matière très dense</a:t>
            </a:r>
          </a:p>
          <a:p>
            <a:endParaRPr lang="fr-FR" dirty="0"/>
          </a:p>
        </p:txBody>
      </p:sp>
      <p:sp>
        <p:nvSpPr>
          <p:cNvPr id="5" name="Espace réservé du numéro de diapositive 4">
            <a:extLst>
              <a:ext uri="{FF2B5EF4-FFF2-40B4-BE49-F238E27FC236}">
                <a16:creationId xmlns:a16="http://schemas.microsoft.com/office/drawing/2014/main" id="{97097EED-C265-4126-97AC-A9F35A6AAA53}"/>
              </a:ext>
            </a:extLst>
          </p:cNvPr>
          <p:cNvSpPr>
            <a:spLocks noGrp="1"/>
          </p:cNvSpPr>
          <p:nvPr>
            <p:ph type="sldNum" sz="quarter" idx="12"/>
          </p:nvPr>
        </p:nvSpPr>
        <p:spPr/>
        <p:txBody>
          <a:bodyPr/>
          <a:lstStyle/>
          <a:p>
            <a:fld id="{3A214FC8-7A6B-454A-ADA5-8A1A54B328A5}" type="slidenum">
              <a:rPr lang="fr-FR" smtClean="0"/>
              <a:t>20</a:t>
            </a:fld>
            <a:endParaRPr lang="fr-FR"/>
          </a:p>
        </p:txBody>
      </p:sp>
      <p:sp>
        <p:nvSpPr>
          <p:cNvPr id="7" name="ZoneTexte 6">
            <a:extLst>
              <a:ext uri="{FF2B5EF4-FFF2-40B4-BE49-F238E27FC236}">
                <a16:creationId xmlns:a16="http://schemas.microsoft.com/office/drawing/2014/main" id="{3C2E3B9A-74AC-4F4C-8D41-B51499FCCFFF}"/>
              </a:ext>
            </a:extLst>
          </p:cNvPr>
          <p:cNvSpPr txBox="1"/>
          <p:nvPr/>
        </p:nvSpPr>
        <p:spPr>
          <a:xfrm>
            <a:off x="4322618" y="1395379"/>
            <a:ext cx="7031182" cy="523220"/>
          </a:xfrm>
          <a:prstGeom prst="rect">
            <a:avLst/>
          </a:prstGeom>
          <a:noFill/>
        </p:spPr>
        <p:txBody>
          <a:bodyPr wrap="square">
            <a:spAutoFit/>
          </a:bodyPr>
          <a:lstStyle/>
          <a:p>
            <a:pPr fontAlgn="base"/>
            <a:r>
              <a:rPr lang="fr-FR" sz="2800" b="1" dirty="0">
                <a:solidFill>
                  <a:srgbClr val="FF0000"/>
                </a:solidFill>
                <a:latin typeface="Poppins"/>
              </a:rPr>
              <a:t>Inconvénients du </a:t>
            </a:r>
            <a:r>
              <a:rPr lang="fr-FR" sz="2800" b="1" dirty="0" err="1">
                <a:solidFill>
                  <a:srgbClr val="FF0000"/>
                </a:solidFill>
                <a:latin typeface="Poppins"/>
              </a:rPr>
              <a:t>LiDAR</a:t>
            </a:r>
            <a:endParaRPr lang="fr-FR" sz="2800" b="1" dirty="0">
              <a:solidFill>
                <a:srgbClr val="FF0000"/>
              </a:solidFill>
              <a:latin typeface="Poppins"/>
            </a:endParaRPr>
          </a:p>
        </p:txBody>
      </p:sp>
      <p:sp>
        <p:nvSpPr>
          <p:cNvPr id="6" name="Espace réservé du contenu 3">
            <a:extLst>
              <a:ext uri="{FF2B5EF4-FFF2-40B4-BE49-F238E27FC236}">
                <a16:creationId xmlns:a16="http://schemas.microsoft.com/office/drawing/2014/main" id="{683E23BF-CC6E-4071-9801-FA6622C1BE79}"/>
              </a:ext>
            </a:extLst>
          </p:cNvPr>
          <p:cNvSpPr txBox="1">
            <a:spLocks/>
          </p:cNvSpPr>
          <p:nvPr/>
        </p:nvSpPr>
        <p:spPr>
          <a:xfrm>
            <a:off x="9012382" y="5474561"/>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Tree>
    <p:extLst>
      <p:ext uri="{BB962C8B-B14F-4D97-AF65-F5344CB8AC3E}">
        <p14:creationId xmlns:p14="http://schemas.microsoft.com/office/powerpoint/2010/main" val="332720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Bibliographie</a:t>
            </a:r>
          </a:p>
        </p:txBody>
      </p:sp>
      <p:sp>
        <p:nvSpPr>
          <p:cNvPr id="3" name="Espace réservé du contenu 2"/>
          <p:cNvSpPr>
            <a:spLocks noGrp="1"/>
          </p:cNvSpPr>
          <p:nvPr>
            <p:ph idx="1"/>
          </p:nvPr>
        </p:nvSpPr>
        <p:spPr>
          <a:xfrm>
            <a:off x="838200" y="1825625"/>
            <a:ext cx="9334500" cy="4351338"/>
          </a:xfrm>
        </p:spPr>
        <p:txBody>
          <a:bodyPr>
            <a:normAutofit/>
          </a:bodyPr>
          <a:lstStyle/>
          <a:p>
            <a:r>
              <a:rPr kumimoji="0" lang="fr-FR" altLang="fr-FR" b="0" i="0" u="none" strike="noStrike" cap="none" normalizeH="0" baseline="0" dirty="0">
                <a:ln>
                  <a:noFill/>
                </a:ln>
                <a:solidFill>
                  <a:srgbClr val="202122"/>
                </a:solidFill>
                <a:effectLst/>
              </a:rPr>
              <a:t>G. Asch et coll. </a:t>
            </a:r>
            <a:r>
              <a:rPr kumimoji="0" lang="fr-FR" altLang="fr-FR" b="0" i="1" u="none" strike="noStrike" cap="none" normalizeH="0" baseline="0" dirty="0">
                <a:ln>
                  <a:noFill/>
                </a:ln>
                <a:solidFill>
                  <a:srgbClr val="202122"/>
                </a:solidFill>
                <a:effectLst/>
                <a:cs typeface="Arial" panose="020B0604020202020204" pitchFamily="34" charset="0"/>
              </a:rPr>
              <a:t>Les capteurs en instrumentation industrielle</a:t>
            </a:r>
            <a:r>
              <a:rPr kumimoji="0" lang="fr-FR" altLang="fr-FR" b="0" i="0" u="none" strike="noStrike" cap="none" normalizeH="0" baseline="0" dirty="0">
                <a:ln>
                  <a:noFill/>
                </a:ln>
                <a:solidFill>
                  <a:srgbClr val="202122"/>
                </a:solidFill>
                <a:effectLst/>
                <a:cs typeface="Arial" panose="020B0604020202020204" pitchFamily="34" charset="0"/>
              </a:rPr>
              <a:t>, Dunod, 2006 (</a:t>
            </a:r>
            <a:r>
              <a:rPr kumimoji="0" lang="fr-FR" altLang="fr-FR" b="0" i="0" u="none" strike="noStrike" cap="none" normalizeH="0" baseline="0" dirty="0">
                <a:ln>
                  <a:noFill/>
                </a:ln>
                <a:solidFill>
                  <a:srgbClr val="0B0080"/>
                </a:solidFill>
                <a:effectLst/>
                <a:cs typeface="Arial" panose="020B0604020202020204" pitchFamily="34" charset="0"/>
                <a:hlinkClick r:id="rId2" tooltip="International Standard Book Number"/>
              </a:rPr>
              <a:t>ISBN</a:t>
            </a:r>
            <a:r>
              <a:rPr kumimoji="0" lang="fr-FR" altLang="fr-FR" b="0" i="0" u="none" strike="noStrike" cap="none" normalizeH="0" baseline="0" dirty="0">
                <a:ln>
                  <a:noFill/>
                </a:ln>
                <a:solidFill>
                  <a:srgbClr val="202122"/>
                </a:solidFill>
                <a:effectLst/>
                <a:cs typeface="Arial" panose="020B0604020202020204" pitchFamily="34" charset="0"/>
              </a:rPr>
              <a:t> </a:t>
            </a:r>
            <a:r>
              <a:rPr kumimoji="0" lang="fr-FR" altLang="fr-FR" b="0" i="0" u="none" strike="noStrike" cap="none" normalizeH="0" baseline="0" dirty="0">
                <a:ln>
                  <a:noFill/>
                </a:ln>
                <a:solidFill>
                  <a:srgbClr val="0B0080"/>
                </a:solidFill>
                <a:effectLst/>
                <a:cs typeface="Arial" panose="020B0604020202020204" pitchFamily="34" charset="0"/>
                <a:hlinkClick r:id="rId3" tooltip="Spécial:Ouvrages de référence/2-10-005777-4"/>
              </a:rPr>
              <a:t>2-10-005777-4</a:t>
            </a:r>
            <a:r>
              <a:rPr kumimoji="0" lang="fr-FR" altLang="fr-FR" b="0" i="0" u="none" strike="noStrike" cap="none" normalizeH="0" baseline="0" dirty="0">
                <a:ln>
                  <a:noFill/>
                </a:ln>
                <a:solidFill>
                  <a:srgbClr val="202122"/>
                </a:solidFill>
                <a:effectLst/>
                <a:cs typeface="Arial" panose="020B0604020202020204" pitchFamily="34" charset="0"/>
              </a:rPr>
              <a:t>)</a:t>
            </a:r>
            <a:r>
              <a:rPr kumimoji="0" lang="fr-FR" altLang="fr-FR" b="0" i="0" u="none" strike="noStrike" cap="none" normalizeH="0" baseline="0" dirty="0">
                <a:ln>
                  <a:noFill/>
                </a:ln>
                <a:solidFill>
                  <a:schemeClr val="tx1"/>
                </a:solidFill>
                <a:effectLst/>
              </a:rPr>
              <a:t> </a:t>
            </a:r>
          </a:p>
          <a:p>
            <a:r>
              <a:rPr kumimoji="0" lang="fr-FR" altLang="fr-FR" sz="2800" b="0" i="1" u="none" strike="noStrike" cap="none" normalizeH="0" baseline="0" dirty="0">
                <a:ln>
                  <a:noFill/>
                </a:ln>
                <a:solidFill>
                  <a:srgbClr val="202122"/>
                </a:solidFill>
                <a:effectLst/>
                <a:latin typeface="Arial" panose="020B0604020202020204" pitchFamily="34" charset="0"/>
                <a:cs typeface="Arial" panose="020B0604020202020204" pitchFamily="34" charset="0"/>
                <a:hlinkClick r:id="rId4"/>
              </a:rPr>
              <a:t>https://blog.generationrobots.com/fr/qu-est-ce-que-la-technologie-lidar/</a:t>
            </a:r>
            <a:endParaRPr kumimoji="0" lang="fr-FR" altLang="fr-FR" sz="2800" b="0" i="1" u="none" strike="noStrike" cap="none" normalizeH="0" baseline="0" dirty="0">
              <a:ln>
                <a:noFill/>
              </a:ln>
              <a:solidFill>
                <a:srgbClr val="202122"/>
              </a:solidFill>
              <a:effectLst/>
              <a:latin typeface="Arial" panose="020B0604020202020204" pitchFamily="34" charset="0"/>
              <a:cs typeface="Arial" panose="020B0604020202020204" pitchFamily="34" charset="0"/>
            </a:endParaRPr>
          </a:p>
          <a:p>
            <a:r>
              <a:rPr lang="en-US" b="0" i="1" dirty="0">
                <a:solidFill>
                  <a:srgbClr val="202122"/>
                </a:solidFill>
                <a:effectLst/>
                <a:hlinkClick r:id="rId5"/>
              </a:rPr>
              <a:t>https://www.bannerengineering.com/fr/fr/company/expert-insights/ultrasonic-sensors-101.html/</a:t>
            </a:r>
            <a:endParaRPr lang="en-US" b="0" i="1" dirty="0">
              <a:solidFill>
                <a:srgbClr val="202122"/>
              </a:solidFill>
              <a:effectLst/>
            </a:endParaRPr>
          </a:p>
          <a:p>
            <a:r>
              <a:rPr lang="fr-FR" i="1" dirty="0">
                <a:hlinkClick r:id="rId6"/>
              </a:rPr>
              <a:t>https://leddartech.com/fr/pourquoi-lidar/</a:t>
            </a:r>
            <a:endParaRPr lang="fr-FR" i="1" dirty="0"/>
          </a:p>
          <a:p>
            <a:r>
              <a:rPr lang="fr-FR" i="1" dirty="0">
                <a:hlinkClick r:id="rId7"/>
              </a:rPr>
              <a:t>https://www.microsonic.de/fr/support/capteurs-%C3%A0-ultrasons/principe.htm</a:t>
            </a:r>
            <a:endParaRPr lang="fr-FR" i="1" dirty="0"/>
          </a:p>
          <a:p>
            <a:pPr marL="0" indent="0">
              <a:buNone/>
            </a:pPr>
            <a:endParaRPr lang="fr-FR" i="1" dirty="0"/>
          </a:p>
          <a:p>
            <a:endParaRPr lang="fr-FR" i="1" dirty="0"/>
          </a:p>
          <a:p>
            <a:endParaRPr lang="fr-FR" i="1" dirty="0"/>
          </a:p>
        </p:txBody>
      </p:sp>
      <p:sp>
        <p:nvSpPr>
          <p:cNvPr id="4" name="Espace réservé du numéro de diapositive 3"/>
          <p:cNvSpPr>
            <a:spLocks noGrp="1"/>
          </p:cNvSpPr>
          <p:nvPr>
            <p:ph type="sldNum" sz="quarter" idx="12"/>
          </p:nvPr>
        </p:nvSpPr>
        <p:spPr/>
        <p:txBody>
          <a:bodyPr/>
          <a:lstStyle/>
          <a:p>
            <a:fld id="{3A214FC8-7A6B-454A-ADA5-8A1A54B328A5}" type="slidenum">
              <a:rPr lang="fr-FR" smtClean="0"/>
              <a:t>21</a:t>
            </a:fld>
            <a:endParaRPr lang="fr-FR"/>
          </a:p>
        </p:txBody>
      </p:sp>
    </p:spTree>
    <p:extLst>
      <p:ext uri="{BB962C8B-B14F-4D97-AF65-F5344CB8AC3E}">
        <p14:creationId xmlns:p14="http://schemas.microsoft.com/office/powerpoint/2010/main" val="893200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59B972FF-2849-48E2-85B1-3B6AB47F3B4A}"/>
              </a:ext>
            </a:extLst>
          </p:cNvPr>
          <p:cNvSpPr>
            <a:spLocks noGrp="1"/>
          </p:cNvSpPr>
          <p:nvPr>
            <p:ph type="title"/>
          </p:nvPr>
        </p:nvSpPr>
        <p:spPr>
          <a:xfrm>
            <a:off x="5080934" y="952549"/>
            <a:ext cx="6586491" cy="1162568"/>
          </a:xfrm>
        </p:spPr>
        <p:txBody>
          <a:bodyPr vert="horz" lIns="91440" tIns="45720" rIns="91440" bIns="45720" rtlCol="0" anchor="b">
            <a:normAutofit fontScale="90000"/>
          </a:bodyPr>
          <a:lstStyle/>
          <a:p>
            <a:r>
              <a:rPr lang="en-US" sz="4000" b="1" dirty="0">
                <a:solidFill>
                  <a:srgbClr val="0070C0"/>
                </a:solidFill>
                <a:latin typeface="+mn-lt"/>
              </a:rPr>
              <a:t>5-Capteurs à </a:t>
            </a:r>
            <a:r>
              <a:rPr lang="en-US" sz="4000" b="1" dirty="0" err="1">
                <a:solidFill>
                  <a:srgbClr val="0070C0"/>
                </a:solidFill>
                <a:latin typeface="+mn-lt"/>
              </a:rPr>
              <a:t>ultrasons</a:t>
            </a:r>
            <a:br>
              <a:rPr lang="en-US" sz="4100" dirty="0"/>
            </a:br>
            <a:endParaRPr lang="en-US" sz="4100" dirty="0"/>
          </a:p>
        </p:txBody>
      </p:sp>
      <p:sp>
        <p:nvSpPr>
          <p:cNvPr id="6" name="ZoneTexte 5">
            <a:extLst>
              <a:ext uri="{FF2B5EF4-FFF2-40B4-BE49-F238E27FC236}">
                <a16:creationId xmlns:a16="http://schemas.microsoft.com/office/drawing/2014/main" id="{BD908B0F-33E8-42DC-B9AE-54493744588E}"/>
              </a:ext>
            </a:extLst>
          </p:cNvPr>
          <p:cNvSpPr txBox="1"/>
          <p:nvPr/>
        </p:nvSpPr>
        <p:spPr>
          <a:xfrm>
            <a:off x="5272146" y="2244436"/>
            <a:ext cx="6204065" cy="3785419"/>
          </a:xfrm>
          <a:prstGeom prst="rect">
            <a:avLst/>
          </a:prstGeom>
        </p:spPr>
        <p:txBody>
          <a:bodyPr vert="horz" lIns="91440" tIns="45720" rIns="91440" bIns="45720" rtlCol="0">
            <a:normAutofit lnSpcReduction="10000"/>
          </a:bodyPr>
          <a:lstStyle/>
          <a:p>
            <a:pPr>
              <a:lnSpc>
                <a:spcPct val="150000"/>
              </a:lnSpc>
              <a:spcAft>
                <a:spcPts val="600"/>
              </a:spcAft>
            </a:pPr>
            <a:r>
              <a:rPr lang="en-US" sz="2800" b="1" i="1" u="sng" dirty="0">
                <a:solidFill>
                  <a:srgbClr val="0070C0"/>
                </a:solidFill>
              </a:rPr>
              <a:t>5</a:t>
            </a:r>
            <a:r>
              <a:rPr lang="en-US" sz="2800" b="1" i="1" u="sng" dirty="0">
                <a:solidFill>
                  <a:srgbClr val="0070C0"/>
                </a:solidFill>
                <a:effectLst/>
              </a:rPr>
              <a:t>-1-Présentation du </a:t>
            </a:r>
            <a:r>
              <a:rPr lang="en-US" sz="2800" b="1" i="1" u="sng" dirty="0" err="1">
                <a:solidFill>
                  <a:srgbClr val="0070C0"/>
                </a:solidFill>
                <a:effectLst/>
              </a:rPr>
              <a:t>capteur</a:t>
            </a:r>
            <a:r>
              <a:rPr lang="en-US" sz="2800" b="1" i="1" u="sng" dirty="0">
                <a:solidFill>
                  <a:srgbClr val="0070C0"/>
                </a:solidFill>
                <a:effectLst/>
              </a:rPr>
              <a:t> à </a:t>
            </a:r>
            <a:r>
              <a:rPr lang="en-US" sz="2800" b="1" i="1" u="sng" dirty="0" err="1">
                <a:solidFill>
                  <a:srgbClr val="0070C0"/>
                </a:solidFill>
                <a:effectLst/>
              </a:rPr>
              <a:t>ultrasons</a:t>
            </a:r>
            <a:endParaRPr lang="en-US" sz="2800" b="1" i="1" u="sng" dirty="0">
              <a:solidFill>
                <a:srgbClr val="0070C0"/>
              </a:solidFill>
              <a:effectLst/>
            </a:endParaRPr>
          </a:p>
          <a:p>
            <a:pPr algn="just">
              <a:spcAft>
                <a:spcPts val="600"/>
              </a:spcAft>
            </a:pPr>
            <a:r>
              <a:rPr lang="en-US" sz="2400" b="0" i="0" dirty="0">
                <a:effectLst/>
              </a:rPr>
              <a:t>Un </a:t>
            </a:r>
            <a:r>
              <a:rPr lang="en-US" sz="2400" b="0" i="0" dirty="0" err="1">
                <a:effectLst/>
              </a:rPr>
              <a:t>capteur</a:t>
            </a:r>
            <a:r>
              <a:rPr lang="en-US" sz="2400" b="0" i="0" dirty="0">
                <a:effectLst/>
              </a:rPr>
              <a:t> à </a:t>
            </a:r>
            <a:r>
              <a:rPr lang="en-US" sz="2400" b="0" i="0" dirty="0" err="1">
                <a:effectLst/>
              </a:rPr>
              <a:t>ultrasons</a:t>
            </a:r>
            <a:r>
              <a:rPr lang="en-US" sz="2400" b="0" i="0" dirty="0">
                <a:effectLst/>
              </a:rPr>
              <a:t> </a:t>
            </a:r>
            <a:r>
              <a:rPr lang="en-US" sz="2400" b="0" i="0" dirty="0" err="1">
                <a:effectLst/>
              </a:rPr>
              <a:t>émet</a:t>
            </a:r>
            <a:r>
              <a:rPr lang="en-US" sz="2400" b="0" i="0" dirty="0">
                <a:effectLst/>
              </a:rPr>
              <a:t> à </a:t>
            </a:r>
            <a:r>
              <a:rPr lang="en-US" sz="2400" b="0" i="0" dirty="0" err="1">
                <a:effectLst/>
              </a:rPr>
              <a:t>intervalles</a:t>
            </a:r>
            <a:r>
              <a:rPr lang="en-US" sz="2400" b="0" i="0" dirty="0">
                <a:effectLst/>
              </a:rPr>
              <a:t> </a:t>
            </a:r>
            <a:r>
              <a:rPr lang="en-US" sz="2400" b="0" i="0" dirty="0" err="1">
                <a:effectLst/>
              </a:rPr>
              <a:t>réguliers</a:t>
            </a:r>
            <a:r>
              <a:rPr lang="en-US" sz="2400" b="0" i="0" dirty="0">
                <a:effectLst/>
              </a:rPr>
              <a:t> de </a:t>
            </a:r>
            <a:r>
              <a:rPr lang="en-US" sz="2400" b="0" i="0" dirty="0" err="1">
                <a:effectLst/>
              </a:rPr>
              <a:t>courtes</a:t>
            </a:r>
            <a:r>
              <a:rPr lang="en-US" sz="2400" b="0" i="0" dirty="0">
                <a:effectLst/>
              </a:rPr>
              <a:t> impulsions </a:t>
            </a:r>
            <a:r>
              <a:rPr lang="en-US" sz="2400" b="0" i="0" dirty="0" err="1">
                <a:effectLst/>
              </a:rPr>
              <a:t>sonores</a:t>
            </a:r>
            <a:r>
              <a:rPr lang="en-US" sz="2400" b="0" i="0" dirty="0">
                <a:effectLst/>
              </a:rPr>
              <a:t> à haute </a:t>
            </a:r>
            <a:r>
              <a:rPr lang="en-US" sz="2400" b="0" i="0" dirty="0" err="1">
                <a:effectLst/>
              </a:rPr>
              <a:t>fréquence</a:t>
            </a:r>
            <a:r>
              <a:rPr lang="en-US" sz="2400" b="0" i="0" dirty="0">
                <a:effectLst/>
              </a:rPr>
              <a:t>. </a:t>
            </a:r>
            <a:r>
              <a:rPr lang="en-US" sz="2400" b="0" i="0" dirty="0" err="1">
                <a:effectLst/>
              </a:rPr>
              <a:t>Ces</a:t>
            </a:r>
            <a:r>
              <a:rPr lang="en-US" sz="2400" b="0" i="0" dirty="0">
                <a:effectLst/>
              </a:rPr>
              <a:t> impulsions se </a:t>
            </a:r>
            <a:r>
              <a:rPr lang="en-US" sz="2400" b="0" i="0" dirty="0" err="1">
                <a:effectLst/>
              </a:rPr>
              <a:t>propagent</a:t>
            </a:r>
            <a:r>
              <a:rPr lang="en-US" sz="2400" b="0" i="0" dirty="0">
                <a:effectLst/>
              </a:rPr>
              <a:t> dans </a:t>
            </a:r>
            <a:r>
              <a:rPr lang="en-US" sz="2400" b="0" i="0" dirty="0" err="1">
                <a:effectLst/>
              </a:rPr>
              <a:t>l’air</a:t>
            </a:r>
            <a:r>
              <a:rPr lang="en-US" sz="2400" b="0" i="0" dirty="0">
                <a:effectLst/>
              </a:rPr>
              <a:t> à la </a:t>
            </a:r>
            <a:r>
              <a:rPr lang="en-US" sz="2400" b="0" i="0" dirty="0" err="1">
                <a:effectLst/>
              </a:rPr>
              <a:t>vitesse</a:t>
            </a:r>
            <a:r>
              <a:rPr lang="en-US" sz="2400" b="0" i="0" dirty="0">
                <a:effectLst/>
              </a:rPr>
              <a:t> du son. </a:t>
            </a:r>
            <a:r>
              <a:rPr lang="en-US" sz="2400" b="0" i="0" dirty="0" err="1">
                <a:effectLst/>
              </a:rPr>
              <a:t>Lorsqu’elles</a:t>
            </a:r>
            <a:r>
              <a:rPr lang="en-US" sz="2400" b="0" i="0" dirty="0">
                <a:effectLst/>
              </a:rPr>
              <a:t> </a:t>
            </a:r>
            <a:r>
              <a:rPr lang="en-US" sz="2400" b="0" i="0" dirty="0" err="1">
                <a:effectLst/>
              </a:rPr>
              <a:t>rencontrent</a:t>
            </a:r>
            <a:r>
              <a:rPr lang="en-US" sz="2400" b="0" i="0" dirty="0">
                <a:effectLst/>
              </a:rPr>
              <a:t> un </a:t>
            </a:r>
            <a:r>
              <a:rPr lang="en-US" sz="2400" b="0" i="0" dirty="0" err="1">
                <a:effectLst/>
              </a:rPr>
              <a:t>objet</a:t>
            </a:r>
            <a:r>
              <a:rPr lang="en-US" sz="2400" b="0" i="0" dirty="0">
                <a:effectLst/>
              </a:rPr>
              <a:t>, </a:t>
            </a:r>
            <a:r>
              <a:rPr lang="en-US" sz="2400" b="0" i="0" dirty="0" err="1">
                <a:effectLst/>
              </a:rPr>
              <a:t>elles</a:t>
            </a:r>
            <a:r>
              <a:rPr lang="en-US" sz="2400" b="0" i="0" dirty="0">
                <a:effectLst/>
              </a:rPr>
              <a:t> se </a:t>
            </a:r>
            <a:r>
              <a:rPr lang="en-US" sz="2400" b="0" i="0" dirty="0" err="1">
                <a:effectLst/>
              </a:rPr>
              <a:t>réfléchissent</a:t>
            </a:r>
            <a:r>
              <a:rPr lang="en-US" sz="2400" b="0" i="0" dirty="0">
                <a:effectLst/>
              </a:rPr>
              <a:t> et </a:t>
            </a:r>
            <a:r>
              <a:rPr lang="en-US" sz="2400" b="0" i="0" dirty="0" err="1">
                <a:effectLst/>
              </a:rPr>
              <a:t>reviennent</a:t>
            </a:r>
            <a:r>
              <a:rPr lang="en-US" sz="2400" b="0" i="0" dirty="0">
                <a:effectLst/>
              </a:rPr>
              <a:t> sous </a:t>
            </a:r>
            <a:r>
              <a:rPr lang="en-US" sz="2400" b="0" i="0" dirty="0" err="1">
                <a:effectLst/>
              </a:rPr>
              <a:t>forme</a:t>
            </a:r>
            <a:r>
              <a:rPr lang="en-US" sz="2400" b="0" i="0" dirty="0">
                <a:effectLst/>
              </a:rPr>
              <a:t> </a:t>
            </a:r>
            <a:r>
              <a:rPr lang="en-US" sz="2400" b="0" i="0" dirty="0" err="1">
                <a:effectLst/>
              </a:rPr>
              <a:t>d’écho</a:t>
            </a:r>
            <a:r>
              <a:rPr lang="en-US" sz="2400" b="0" i="0" dirty="0">
                <a:effectLst/>
              </a:rPr>
              <a:t> au </a:t>
            </a:r>
            <a:r>
              <a:rPr lang="en-US" sz="2400" b="0" i="0" dirty="0" err="1">
                <a:effectLst/>
              </a:rPr>
              <a:t>capteur</a:t>
            </a:r>
            <a:r>
              <a:rPr lang="en-US" sz="2400" b="0" i="0" dirty="0">
                <a:effectLst/>
              </a:rPr>
              <a:t>. </a:t>
            </a:r>
            <a:r>
              <a:rPr lang="en-US" sz="2400" b="0" i="0" dirty="0" err="1">
                <a:effectLst/>
              </a:rPr>
              <a:t>Celui</a:t>
            </a:r>
            <a:r>
              <a:rPr lang="en-US" sz="2400" b="0" i="0" dirty="0">
                <a:effectLst/>
              </a:rPr>
              <a:t>-ci </a:t>
            </a:r>
            <a:r>
              <a:rPr lang="en-US" sz="2400" b="0" i="0" dirty="0" err="1">
                <a:effectLst/>
              </a:rPr>
              <a:t>calcule</a:t>
            </a:r>
            <a:r>
              <a:rPr lang="en-US" sz="2400" b="0" i="0" dirty="0">
                <a:effectLst/>
              </a:rPr>
              <a:t> </a:t>
            </a:r>
            <a:r>
              <a:rPr lang="en-US" sz="2400" b="0" i="0" dirty="0" err="1">
                <a:effectLst/>
              </a:rPr>
              <a:t>alors</a:t>
            </a:r>
            <a:r>
              <a:rPr lang="en-US" sz="2400" b="0" i="0" dirty="0">
                <a:effectLst/>
              </a:rPr>
              <a:t> la distance le </a:t>
            </a:r>
            <a:r>
              <a:rPr lang="en-US" sz="2400" b="0" i="0" dirty="0" err="1">
                <a:effectLst/>
              </a:rPr>
              <a:t>séparant</a:t>
            </a:r>
            <a:r>
              <a:rPr lang="en-US" sz="2400" b="0" i="0" dirty="0">
                <a:effectLst/>
              </a:rPr>
              <a:t> de la </a:t>
            </a:r>
            <a:r>
              <a:rPr lang="en-US" sz="2400" b="0" i="0" dirty="0" err="1">
                <a:effectLst/>
              </a:rPr>
              <a:t>cible</a:t>
            </a:r>
            <a:r>
              <a:rPr lang="en-US" sz="2400" b="0" i="0" dirty="0">
                <a:effectLst/>
              </a:rPr>
              <a:t> sur la base du temps </a:t>
            </a:r>
            <a:r>
              <a:rPr lang="en-US" sz="2400" b="0" i="0" dirty="0" err="1">
                <a:effectLst/>
              </a:rPr>
              <a:t>écoulé</a:t>
            </a:r>
            <a:r>
              <a:rPr lang="en-US" sz="2400" b="0" i="0" dirty="0">
                <a:effectLst/>
              </a:rPr>
              <a:t> entre </a:t>
            </a:r>
            <a:r>
              <a:rPr lang="en-US" sz="2400" b="0" i="0" dirty="0" err="1">
                <a:effectLst/>
              </a:rPr>
              <a:t>l’émission</a:t>
            </a:r>
            <a:r>
              <a:rPr lang="en-US" sz="2400" b="0" i="0" dirty="0">
                <a:effectLst/>
              </a:rPr>
              <a:t> du signal et la </a:t>
            </a:r>
            <a:r>
              <a:rPr lang="en-US" sz="2400" b="0" i="0" dirty="0" err="1">
                <a:effectLst/>
              </a:rPr>
              <a:t>réception</a:t>
            </a:r>
            <a:r>
              <a:rPr lang="en-US" sz="2400" b="0" i="0" dirty="0">
                <a:effectLst/>
              </a:rPr>
              <a:t> de </a:t>
            </a:r>
            <a:r>
              <a:rPr lang="en-US" sz="2400" b="0" i="0" dirty="0" err="1">
                <a:effectLst/>
              </a:rPr>
              <a:t>l’écho</a:t>
            </a:r>
            <a:r>
              <a:rPr lang="en-US" sz="2400" b="0" i="0" dirty="0">
                <a:effectLst/>
              </a:rPr>
              <a:t>.</a:t>
            </a:r>
          </a:p>
        </p:txBody>
      </p:sp>
      <p:pic>
        <p:nvPicPr>
          <p:cNvPr id="3" name="Image 2">
            <a:extLst>
              <a:ext uri="{FF2B5EF4-FFF2-40B4-BE49-F238E27FC236}">
                <a16:creationId xmlns:a16="http://schemas.microsoft.com/office/drawing/2014/main" id="{E2C3C44F-AE1A-40F5-9760-097A7460F57F}"/>
              </a:ext>
            </a:extLst>
          </p:cNvPr>
          <p:cNvPicPr>
            <a:picLocks noChangeAspect="1"/>
          </p:cNvPicPr>
          <p:nvPr/>
        </p:nvPicPr>
        <p:blipFill rotWithShape="1">
          <a:blip r:embed="rId2"/>
          <a:srcRect l="17368" r="11899"/>
          <a:stretch/>
        </p:blipFill>
        <p:spPr>
          <a:xfrm>
            <a:off x="20" y="10"/>
            <a:ext cx="4635571" cy="6857990"/>
          </a:xfrm>
          <a:prstGeom prst="rect">
            <a:avLst/>
          </a:prstGeom>
          <a:effectLst/>
        </p:spPr>
      </p:pic>
      <p:cxnSp>
        <p:nvCxnSpPr>
          <p:cNvPr id="13" name="Straight Connector 1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477FB8"/>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E14C9770-04D7-4666-95B5-46131A60E752}"/>
              </a:ext>
            </a:extLst>
          </p:cNvPr>
          <p:cNvSpPr>
            <a:spLocks noGrp="1"/>
          </p:cNvSpPr>
          <p:nvPr>
            <p:ph type="sldNum" sz="quarter" idx="12"/>
          </p:nvPr>
        </p:nvSpPr>
        <p:spPr>
          <a:xfrm>
            <a:off x="10167042" y="6356350"/>
            <a:ext cx="1186758" cy="365125"/>
          </a:xfrm>
        </p:spPr>
        <p:txBody>
          <a:bodyPr vert="horz" lIns="91440" tIns="45720" rIns="91440" bIns="45720" rtlCol="0" anchor="ctr">
            <a:normAutofit/>
          </a:bodyPr>
          <a:lstStyle/>
          <a:p>
            <a:pPr>
              <a:spcAft>
                <a:spcPts val="600"/>
              </a:spcAft>
              <a:defRPr/>
            </a:pPr>
            <a:fld id="{3A214FC8-7A6B-454A-ADA5-8A1A54B328A5}" type="slidenum">
              <a:rPr lang="en-US" smtClean="0">
                <a:solidFill>
                  <a:prstClr val="black">
                    <a:tint val="75000"/>
                  </a:prstClr>
                </a:solidFill>
                <a:latin typeface="Calibri" panose="020F0502020204030204"/>
              </a:rPr>
              <a:pPr>
                <a:spcAft>
                  <a:spcPts val="600"/>
                </a:spcAft>
                <a:defRPr/>
              </a:pPr>
              <a:t>3</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186176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CF9318-9860-43B3-AFBE-E2796922836F}"/>
              </a:ext>
            </a:extLst>
          </p:cNvPr>
          <p:cNvSpPr>
            <a:spLocks noGrp="1"/>
          </p:cNvSpPr>
          <p:nvPr>
            <p:ph type="title"/>
          </p:nvPr>
        </p:nvSpPr>
        <p:spPr/>
        <p:txBody>
          <a:bodyPr>
            <a:normAutofit/>
          </a:bodyPr>
          <a:lstStyle/>
          <a:p>
            <a:r>
              <a:rPr lang="fr-FR" sz="3200" b="1" i="1" u="sng" dirty="0">
                <a:solidFill>
                  <a:srgbClr val="0070C0"/>
                </a:solidFill>
                <a:latin typeface="+mn-lt"/>
              </a:rPr>
              <a:t>5-2-Applications des capteurs à ultrasons</a:t>
            </a:r>
          </a:p>
        </p:txBody>
      </p:sp>
      <p:sp>
        <p:nvSpPr>
          <p:cNvPr id="3" name="Espace réservé du contenu 2">
            <a:extLst>
              <a:ext uri="{FF2B5EF4-FFF2-40B4-BE49-F238E27FC236}">
                <a16:creationId xmlns:a16="http://schemas.microsoft.com/office/drawing/2014/main" id="{90219870-D0B2-460A-AF1B-0D50332B19DF}"/>
              </a:ext>
            </a:extLst>
          </p:cNvPr>
          <p:cNvSpPr>
            <a:spLocks noGrp="1"/>
          </p:cNvSpPr>
          <p:nvPr>
            <p:ph idx="1"/>
          </p:nvPr>
        </p:nvSpPr>
        <p:spPr>
          <a:xfrm>
            <a:off x="838200" y="1825625"/>
            <a:ext cx="5063836" cy="4351338"/>
          </a:xfrm>
        </p:spPr>
        <p:txBody>
          <a:bodyPr>
            <a:normAutofit/>
          </a:bodyPr>
          <a:lstStyle/>
          <a:p>
            <a:pPr marL="0" indent="0" algn="just">
              <a:buNone/>
            </a:pPr>
            <a:r>
              <a:rPr lang="fr-FR" sz="2400" b="0" i="0" dirty="0">
                <a:solidFill>
                  <a:srgbClr val="535353"/>
                </a:solidFill>
                <a:effectLst/>
              </a:rPr>
              <a:t>Les capteurs à ultrasons sont utilisés dans de nombreuses applications industrielles:</a:t>
            </a:r>
          </a:p>
          <a:p>
            <a:pPr algn="just"/>
            <a:r>
              <a:rPr lang="fr-FR" sz="2200" b="0" i="0" u="none" strike="noStrike" baseline="0" dirty="0">
                <a:solidFill>
                  <a:srgbClr val="000000"/>
                </a:solidFill>
              </a:rPr>
              <a:t>La </a:t>
            </a:r>
            <a:r>
              <a:rPr lang="fr-FR" sz="2200" b="1" i="1" u="none" strike="noStrike" baseline="0" dirty="0">
                <a:solidFill>
                  <a:srgbClr val="C10000"/>
                </a:solidFill>
              </a:rPr>
              <a:t>position ou la présence </a:t>
            </a:r>
            <a:r>
              <a:rPr lang="fr-FR" sz="2200" b="0" i="0" u="none" strike="noStrike" baseline="0" dirty="0">
                <a:solidFill>
                  <a:srgbClr val="000000"/>
                </a:solidFill>
              </a:rPr>
              <a:t>des pièces,</a:t>
            </a:r>
          </a:p>
          <a:p>
            <a:pPr algn="just"/>
            <a:r>
              <a:rPr lang="fr-FR" sz="2200" b="0" i="0" u="none" strike="noStrike" baseline="0" dirty="0">
                <a:solidFill>
                  <a:srgbClr val="000000"/>
                </a:solidFill>
              </a:rPr>
              <a:t>Le </a:t>
            </a:r>
            <a:r>
              <a:rPr lang="fr-FR" sz="2200" b="1" i="1" u="none" strike="noStrike" baseline="0" dirty="0">
                <a:solidFill>
                  <a:srgbClr val="C10000"/>
                </a:solidFill>
              </a:rPr>
              <a:t>passage d’objets </a:t>
            </a:r>
            <a:r>
              <a:rPr lang="fr-FR" sz="2200" b="0" i="0" u="none" strike="noStrike" baseline="0" dirty="0">
                <a:solidFill>
                  <a:srgbClr val="000000"/>
                </a:solidFill>
              </a:rPr>
              <a:t>sur des convoyeurs </a:t>
            </a:r>
          </a:p>
          <a:p>
            <a:pPr algn="just"/>
            <a:r>
              <a:rPr lang="fr-FR" sz="2200" b="0" i="0" u="none" strike="noStrike" baseline="0" dirty="0">
                <a:solidFill>
                  <a:srgbClr val="000000"/>
                </a:solidFill>
              </a:rPr>
              <a:t>Le </a:t>
            </a:r>
            <a:r>
              <a:rPr lang="fr-FR" sz="2200" b="1" i="1" u="none" strike="noStrike" baseline="0" dirty="0">
                <a:solidFill>
                  <a:srgbClr val="C10000"/>
                </a:solidFill>
              </a:rPr>
              <a:t>niveau </a:t>
            </a:r>
            <a:r>
              <a:rPr lang="fr-FR" sz="2200" dirty="0">
                <a:solidFill>
                  <a:srgbClr val="000000"/>
                </a:solidFill>
              </a:rPr>
              <a:t>d</a:t>
            </a:r>
            <a:r>
              <a:rPr lang="fr-FR" sz="2200" b="0" i="0" u="none" strike="noStrike" baseline="0" dirty="0">
                <a:solidFill>
                  <a:srgbClr val="000000"/>
                </a:solidFill>
              </a:rPr>
              <a:t>e différents produits dans différents contenants</a:t>
            </a:r>
          </a:p>
          <a:p>
            <a:pPr marL="0" indent="0" algn="just">
              <a:buNone/>
            </a:pPr>
            <a:r>
              <a:rPr lang="fr-FR" sz="1800" b="0" i="0" u="none" strike="noStrike" baseline="0" dirty="0">
                <a:solidFill>
                  <a:srgbClr val="000000"/>
                </a:solidFill>
                <a:latin typeface="Courier"/>
              </a:rPr>
              <a:t> </a:t>
            </a:r>
            <a:r>
              <a:rPr lang="fr-FR" sz="2400" b="0" i="0" u="none" strike="noStrike" baseline="0" dirty="0">
                <a:solidFill>
                  <a:srgbClr val="000000"/>
                </a:solidFill>
              </a:rPr>
              <a:t>Mais </a:t>
            </a:r>
            <a:r>
              <a:rPr lang="fr-FR" sz="2400" u="none" strike="noStrike" baseline="0" dirty="0">
                <a:solidFill>
                  <a:srgbClr val="535353"/>
                </a:solidFill>
              </a:rPr>
              <a:t>l</a:t>
            </a:r>
            <a:r>
              <a:rPr lang="fr-FR" sz="2400" b="0" i="0" dirty="0">
                <a:solidFill>
                  <a:srgbClr val="535353"/>
                </a:solidFill>
                <a:effectLst/>
              </a:rPr>
              <a:t>’une de leurs applications la plus courante est la </a:t>
            </a:r>
            <a:r>
              <a:rPr lang="fr-FR" sz="2400" b="1" i="0" dirty="0">
                <a:solidFill>
                  <a:srgbClr val="0070C0"/>
                </a:solidFill>
                <a:effectLst/>
              </a:rPr>
              <a:t>robotique</a:t>
            </a:r>
            <a:r>
              <a:rPr lang="fr-FR" sz="2400" b="0" i="0" dirty="0">
                <a:solidFill>
                  <a:srgbClr val="0070C0"/>
                </a:solidFill>
                <a:effectLst/>
              </a:rPr>
              <a:t>.</a:t>
            </a:r>
            <a:r>
              <a:rPr lang="fr-FR" sz="2400" b="0" i="0" dirty="0">
                <a:solidFill>
                  <a:srgbClr val="535353"/>
                </a:solidFill>
                <a:effectLst/>
              </a:rPr>
              <a:t> </a:t>
            </a:r>
            <a:endParaRPr lang="fr-FR" sz="2400" dirty="0"/>
          </a:p>
        </p:txBody>
      </p:sp>
      <p:sp>
        <p:nvSpPr>
          <p:cNvPr id="4" name="Espace réservé du numéro de diapositive 3">
            <a:extLst>
              <a:ext uri="{FF2B5EF4-FFF2-40B4-BE49-F238E27FC236}">
                <a16:creationId xmlns:a16="http://schemas.microsoft.com/office/drawing/2014/main" id="{BA8D1103-12D5-4144-A6B5-7E482F17DAFE}"/>
              </a:ext>
            </a:extLst>
          </p:cNvPr>
          <p:cNvSpPr>
            <a:spLocks noGrp="1"/>
          </p:cNvSpPr>
          <p:nvPr>
            <p:ph type="sldNum" sz="quarter" idx="12"/>
          </p:nvPr>
        </p:nvSpPr>
        <p:spPr/>
        <p:txBody>
          <a:bodyPr/>
          <a:lstStyle/>
          <a:p>
            <a:fld id="{3A214FC8-7A6B-454A-ADA5-8A1A54B328A5}" type="slidenum">
              <a:rPr lang="fr-FR" smtClean="0"/>
              <a:t>4</a:t>
            </a:fld>
            <a:endParaRPr lang="fr-FR"/>
          </a:p>
        </p:txBody>
      </p:sp>
      <p:pic>
        <p:nvPicPr>
          <p:cNvPr id="4098" name="Picture 2" descr="6. Capteur ultrason">
            <a:extLst>
              <a:ext uri="{FF2B5EF4-FFF2-40B4-BE49-F238E27FC236}">
                <a16:creationId xmlns:a16="http://schemas.microsoft.com/office/drawing/2014/main" id="{468FEEB8-DE62-4562-A9A6-6C9460871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57834">
            <a:off x="7536469" y="1411864"/>
            <a:ext cx="24003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apteurs à ultrasons">
            <a:extLst>
              <a:ext uri="{FF2B5EF4-FFF2-40B4-BE49-F238E27FC236}">
                <a16:creationId xmlns:a16="http://schemas.microsoft.com/office/drawing/2014/main" id="{1131316E-F4C8-4B9F-8B4B-CE68E659FA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52789">
            <a:off x="6754134" y="3980883"/>
            <a:ext cx="2555041" cy="191381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apteurs à ultrasons | UD18 | SICK">
            <a:extLst>
              <a:ext uri="{FF2B5EF4-FFF2-40B4-BE49-F238E27FC236}">
                <a16:creationId xmlns:a16="http://schemas.microsoft.com/office/drawing/2014/main" id="{34E8A081-344A-4D67-90DB-D56DD2B37B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84233">
            <a:off x="9333418" y="3233929"/>
            <a:ext cx="2609462" cy="1882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617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659F911-E67F-48D0-A7FB-CD5390AA26C6}"/>
              </a:ext>
            </a:extLst>
          </p:cNvPr>
          <p:cNvSpPr>
            <a:spLocks noGrp="1"/>
          </p:cNvSpPr>
          <p:nvPr>
            <p:ph type="sldNum" sz="quarter" idx="12"/>
          </p:nvPr>
        </p:nvSpPr>
        <p:spPr/>
        <p:txBody>
          <a:bodyPr/>
          <a:lstStyle/>
          <a:p>
            <a:fld id="{3A214FC8-7A6B-454A-ADA5-8A1A54B328A5}" type="slidenum">
              <a:rPr lang="fr-FR" smtClean="0"/>
              <a:t>5</a:t>
            </a:fld>
            <a:endParaRPr lang="fr-FR"/>
          </a:p>
        </p:txBody>
      </p:sp>
      <p:sp>
        <p:nvSpPr>
          <p:cNvPr id="8" name="Titre 7">
            <a:extLst>
              <a:ext uri="{FF2B5EF4-FFF2-40B4-BE49-F238E27FC236}">
                <a16:creationId xmlns:a16="http://schemas.microsoft.com/office/drawing/2014/main" id="{D38DFA9F-7ED0-48FA-B6BF-32868BFAEED1}"/>
              </a:ext>
            </a:extLst>
          </p:cNvPr>
          <p:cNvSpPr>
            <a:spLocks noGrp="1"/>
          </p:cNvSpPr>
          <p:nvPr>
            <p:ph type="title"/>
          </p:nvPr>
        </p:nvSpPr>
        <p:spPr>
          <a:xfrm>
            <a:off x="616527" y="570380"/>
            <a:ext cx="10515600" cy="1325563"/>
          </a:xfrm>
        </p:spPr>
        <p:txBody>
          <a:bodyPr>
            <a:normAutofit/>
          </a:bodyPr>
          <a:lstStyle/>
          <a:p>
            <a:r>
              <a:rPr lang="fr-FR" sz="3200" b="1" i="1" u="sng" strike="noStrike" baseline="0" dirty="0">
                <a:solidFill>
                  <a:srgbClr val="0070C0"/>
                </a:solidFill>
                <a:latin typeface="Calibri" panose="020F0502020204030204" pitchFamily="34" charset="0"/>
                <a:cs typeface="Calibri" panose="020F0502020204030204" pitchFamily="34" charset="0"/>
              </a:rPr>
              <a:t>5-3-Principe de fonctionnement</a:t>
            </a:r>
            <a:endParaRPr lang="fr-FR" sz="3200" u="sng" dirty="0">
              <a:solidFill>
                <a:srgbClr val="0070C0"/>
              </a:solidFill>
              <a:latin typeface="Calibri" panose="020F0502020204030204" pitchFamily="34" charset="0"/>
              <a:cs typeface="Calibri" panose="020F0502020204030204" pitchFamily="34" charset="0"/>
            </a:endParaRPr>
          </a:p>
        </p:txBody>
      </p:sp>
      <p:sp>
        <p:nvSpPr>
          <p:cNvPr id="14" name="ZoneTexte 13">
            <a:extLst>
              <a:ext uri="{FF2B5EF4-FFF2-40B4-BE49-F238E27FC236}">
                <a16:creationId xmlns:a16="http://schemas.microsoft.com/office/drawing/2014/main" id="{4D69388D-8248-4334-A9F2-72BA63CA7ACC}"/>
              </a:ext>
            </a:extLst>
          </p:cNvPr>
          <p:cNvSpPr txBox="1"/>
          <p:nvPr/>
        </p:nvSpPr>
        <p:spPr>
          <a:xfrm>
            <a:off x="195594" y="1740982"/>
            <a:ext cx="4902879" cy="4524315"/>
          </a:xfrm>
          <a:prstGeom prst="rect">
            <a:avLst/>
          </a:prstGeom>
          <a:noFill/>
        </p:spPr>
        <p:txBody>
          <a:bodyPr wrap="square">
            <a:spAutoFit/>
          </a:bodyPr>
          <a:lstStyle/>
          <a:p>
            <a:pPr algn="just"/>
            <a:r>
              <a:rPr lang="fr-FR" sz="2400" b="0" i="0" dirty="0">
                <a:solidFill>
                  <a:srgbClr val="000000"/>
                </a:solidFill>
                <a:effectLst/>
                <a:latin typeface="Calibri" panose="020F0502020204030204" pitchFamily="34" charset="0"/>
                <a:cs typeface="Calibri" panose="020F0502020204030204" pitchFamily="34" charset="0"/>
              </a:rPr>
              <a:t>La distance étant déterminée par le temps de propagation des ultrasons et non par leur intensité, les capteurs à ultrasons conviennent parfaitement à une suppression d’arrière-plan.</a:t>
            </a:r>
          </a:p>
          <a:p>
            <a:pPr algn="just"/>
            <a:r>
              <a:rPr lang="fr-FR" sz="2400" b="0" i="0" dirty="0">
                <a:solidFill>
                  <a:srgbClr val="000000"/>
                </a:solidFill>
                <a:effectLst/>
                <a:latin typeface="Calibri" panose="020F0502020204030204" pitchFamily="34" charset="0"/>
                <a:cs typeface="Calibri" panose="020F0502020204030204" pitchFamily="34" charset="0"/>
              </a:rPr>
              <a:t>Pratiquement tous les matériaux qui reflètent le son peuvent être détectés et ce, quelle que soit leur couleur. Même les matériaux transparents ou les feuilles minces ne représentent aucun problème pour un capteur à ultrasons.</a:t>
            </a:r>
          </a:p>
        </p:txBody>
      </p:sp>
      <p:pic>
        <p:nvPicPr>
          <p:cNvPr id="2052" name="Picture 4" descr="Capteur de distance à Ultrasons – Arduino : l'essentiel">
            <a:extLst>
              <a:ext uri="{FF2B5EF4-FFF2-40B4-BE49-F238E27FC236}">
                <a16:creationId xmlns:a16="http://schemas.microsoft.com/office/drawing/2014/main" id="{44930C94-254D-4600-AD46-C946CDAE6C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7325" y="1740982"/>
            <a:ext cx="6947901" cy="3895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607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58E51F-7D14-4AD4-875F-00EBA0095BF0}"/>
              </a:ext>
            </a:extLst>
          </p:cNvPr>
          <p:cNvSpPr>
            <a:spLocks noGrp="1"/>
          </p:cNvSpPr>
          <p:nvPr>
            <p:ph type="title"/>
          </p:nvPr>
        </p:nvSpPr>
        <p:spPr>
          <a:xfrm>
            <a:off x="838200" y="590661"/>
            <a:ext cx="6615545" cy="1325563"/>
          </a:xfrm>
        </p:spPr>
        <p:txBody>
          <a:bodyPr>
            <a:normAutofit/>
          </a:bodyPr>
          <a:lstStyle/>
          <a:p>
            <a:r>
              <a:rPr lang="fr-FR" sz="3200" b="1" i="1" u="sng" dirty="0">
                <a:solidFill>
                  <a:srgbClr val="0070C0"/>
                </a:solidFill>
                <a:latin typeface="+mn-lt"/>
              </a:rPr>
              <a:t>5-3-Principe de fonctionnement </a:t>
            </a:r>
            <a:r>
              <a:rPr lang="fr-FR" sz="3200" b="1" i="1" dirty="0">
                <a:solidFill>
                  <a:srgbClr val="0070C0"/>
                </a:solidFill>
                <a:latin typeface="+mn-lt"/>
              </a:rPr>
              <a:t>(suite)</a:t>
            </a:r>
          </a:p>
        </p:txBody>
      </p:sp>
      <p:sp>
        <p:nvSpPr>
          <p:cNvPr id="4" name="Espace réservé du numéro de diapositive 3">
            <a:extLst>
              <a:ext uri="{FF2B5EF4-FFF2-40B4-BE49-F238E27FC236}">
                <a16:creationId xmlns:a16="http://schemas.microsoft.com/office/drawing/2014/main" id="{B6A9976E-DF84-48BA-8FCD-E6DD90A1450E}"/>
              </a:ext>
            </a:extLst>
          </p:cNvPr>
          <p:cNvSpPr>
            <a:spLocks noGrp="1"/>
          </p:cNvSpPr>
          <p:nvPr>
            <p:ph type="sldNum" sz="quarter" idx="12"/>
          </p:nvPr>
        </p:nvSpPr>
        <p:spPr/>
        <p:txBody>
          <a:bodyPr/>
          <a:lstStyle/>
          <a:p>
            <a:fld id="{3A214FC8-7A6B-454A-ADA5-8A1A54B328A5}" type="slidenum">
              <a:rPr lang="fr-FR" smtClean="0"/>
              <a:t>6</a:t>
            </a:fld>
            <a:endParaRPr lang="fr-FR"/>
          </a:p>
        </p:txBody>
      </p:sp>
      <p:sp>
        <p:nvSpPr>
          <p:cNvPr id="8" name="ZoneTexte 7">
            <a:extLst>
              <a:ext uri="{FF2B5EF4-FFF2-40B4-BE49-F238E27FC236}">
                <a16:creationId xmlns:a16="http://schemas.microsoft.com/office/drawing/2014/main" id="{0242E034-358A-4F77-81F8-1F03BC71044D}"/>
              </a:ext>
            </a:extLst>
          </p:cNvPr>
          <p:cNvSpPr txBox="1"/>
          <p:nvPr/>
        </p:nvSpPr>
        <p:spPr>
          <a:xfrm>
            <a:off x="519545" y="1916224"/>
            <a:ext cx="5837958" cy="3785652"/>
          </a:xfrm>
          <a:prstGeom prst="rect">
            <a:avLst/>
          </a:prstGeom>
          <a:noFill/>
        </p:spPr>
        <p:txBody>
          <a:bodyPr wrap="square">
            <a:spAutoFit/>
          </a:bodyPr>
          <a:lstStyle/>
          <a:p>
            <a:pPr marL="0" indent="0" algn="just">
              <a:buNone/>
            </a:pPr>
            <a:r>
              <a:rPr lang="fr-FR" sz="2400" b="0" i="0" u="none" strike="noStrike" baseline="0" dirty="0">
                <a:solidFill>
                  <a:srgbClr val="000000"/>
                </a:solidFill>
                <a:latin typeface="ComicSansMS"/>
              </a:rPr>
              <a:t>Excité par le générateur haute tension, le </a:t>
            </a:r>
            <a:r>
              <a:rPr lang="fr-FR" sz="2400" b="1" i="1" u="none" strike="noStrike" baseline="0" dirty="0">
                <a:solidFill>
                  <a:srgbClr val="0070C0"/>
                </a:solidFill>
                <a:latin typeface="ComicSansMS,BoldItalic"/>
              </a:rPr>
              <a:t>transducteur</a:t>
            </a:r>
            <a:r>
              <a:rPr lang="fr-FR" sz="2400" b="1" i="1" u="none" strike="noStrike" baseline="0" dirty="0">
                <a:solidFill>
                  <a:srgbClr val="C10000"/>
                </a:solidFill>
                <a:latin typeface="ComicSansMS,BoldItalic"/>
              </a:rPr>
              <a:t> </a:t>
            </a:r>
            <a:r>
              <a:rPr lang="fr-FR" sz="2400" b="0" i="0" u="none" strike="noStrike" baseline="0" dirty="0">
                <a:solidFill>
                  <a:srgbClr val="000000"/>
                </a:solidFill>
                <a:latin typeface="ComicSansMS"/>
              </a:rPr>
              <a:t>(émetteur-récepteur) génère une onde ultrasonique (de 200 à 500 kHz) qui se déplace dans l’air ambiant à la vitesse du son.</a:t>
            </a:r>
          </a:p>
          <a:p>
            <a:pPr marL="0" indent="0" algn="just">
              <a:buNone/>
            </a:pPr>
            <a:r>
              <a:rPr lang="fr-FR" sz="2400" b="0" i="0" u="none" strike="noStrike" baseline="0" dirty="0">
                <a:solidFill>
                  <a:srgbClr val="000000"/>
                </a:solidFill>
                <a:latin typeface="ComicSansMS"/>
              </a:rPr>
              <a:t>Dès que l’onde rencontre un objet, une </a:t>
            </a:r>
            <a:r>
              <a:rPr lang="fr-FR" sz="2400" b="1" i="1" u="none" strike="noStrike" baseline="0" dirty="0">
                <a:solidFill>
                  <a:srgbClr val="0070C0"/>
                </a:solidFill>
                <a:latin typeface="ComicSansMS,BoldItalic"/>
              </a:rPr>
              <a:t>onde réfléchie (écho) revient dans le transducteur.</a:t>
            </a:r>
          </a:p>
          <a:p>
            <a:pPr marL="0" indent="0" algn="just">
              <a:buNone/>
            </a:pPr>
            <a:r>
              <a:rPr lang="fr-FR" sz="2400" b="0" i="0" u="none" strike="noStrike" baseline="0" dirty="0">
                <a:solidFill>
                  <a:srgbClr val="000000"/>
                </a:solidFill>
                <a:latin typeface="ComicSansMS"/>
              </a:rPr>
              <a:t>Un microcontrôleur </a:t>
            </a:r>
            <a:r>
              <a:rPr lang="fr-FR" sz="2400" b="1" i="1" u="none" strike="noStrike" baseline="0" dirty="0">
                <a:solidFill>
                  <a:srgbClr val="0070C0"/>
                </a:solidFill>
                <a:latin typeface="ComicSansMS,BoldItalic"/>
              </a:rPr>
              <a:t>analyse le signal reçu et mesure l’intervalle de temps</a:t>
            </a:r>
            <a:r>
              <a:rPr lang="fr-FR" sz="2400" b="1" i="1" u="none" strike="noStrike" baseline="0" dirty="0">
                <a:solidFill>
                  <a:srgbClr val="C10000"/>
                </a:solidFill>
                <a:latin typeface="ComicSansMS,BoldItalic"/>
              </a:rPr>
              <a:t> </a:t>
            </a:r>
            <a:r>
              <a:rPr lang="fr-FR" sz="2400" b="0" i="0" u="none" strike="noStrike" baseline="0" dirty="0">
                <a:solidFill>
                  <a:srgbClr val="000000"/>
                </a:solidFill>
                <a:latin typeface="ComicSansMS"/>
              </a:rPr>
              <a:t>entre le signal émis et l’écho.</a:t>
            </a:r>
            <a:endParaRPr lang="fr-FR" sz="3200" b="0" i="0" dirty="0">
              <a:solidFill>
                <a:srgbClr val="000000"/>
              </a:solidFill>
              <a:effectLst/>
            </a:endParaRPr>
          </a:p>
        </p:txBody>
      </p:sp>
      <p:pic>
        <p:nvPicPr>
          <p:cNvPr id="11" name="Image 10">
            <a:extLst>
              <a:ext uri="{FF2B5EF4-FFF2-40B4-BE49-F238E27FC236}">
                <a16:creationId xmlns:a16="http://schemas.microsoft.com/office/drawing/2014/main" id="{F5DFF3FD-94EF-4E29-A14E-C7B63F6A3760}"/>
              </a:ext>
            </a:extLst>
          </p:cNvPr>
          <p:cNvPicPr>
            <a:picLocks noChangeAspect="1"/>
          </p:cNvPicPr>
          <p:nvPr/>
        </p:nvPicPr>
        <p:blipFill>
          <a:blip r:embed="rId2"/>
          <a:stretch>
            <a:fillRect/>
          </a:stretch>
        </p:blipFill>
        <p:spPr>
          <a:xfrm>
            <a:off x="6220691" y="1595333"/>
            <a:ext cx="5451764" cy="2290709"/>
          </a:xfrm>
          <a:prstGeom prst="rect">
            <a:avLst/>
          </a:prstGeom>
        </p:spPr>
      </p:pic>
      <p:pic>
        <p:nvPicPr>
          <p:cNvPr id="14" name="Image 13">
            <a:extLst>
              <a:ext uri="{FF2B5EF4-FFF2-40B4-BE49-F238E27FC236}">
                <a16:creationId xmlns:a16="http://schemas.microsoft.com/office/drawing/2014/main" id="{EDEF62BC-785D-439A-B824-6BEE803DA1C4}"/>
              </a:ext>
            </a:extLst>
          </p:cNvPr>
          <p:cNvPicPr>
            <a:picLocks noChangeAspect="1"/>
          </p:cNvPicPr>
          <p:nvPr/>
        </p:nvPicPr>
        <p:blipFill>
          <a:blip r:embed="rId3"/>
          <a:stretch>
            <a:fillRect/>
          </a:stretch>
        </p:blipFill>
        <p:spPr>
          <a:xfrm>
            <a:off x="6295158" y="3990288"/>
            <a:ext cx="5721927" cy="2366062"/>
          </a:xfrm>
          <a:prstGeom prst="rect">
            <a:avLst/>
          </a:prstGeom>
        </p:spPr>
      </p:pic>
    </p:spTree>
    <p:extLst>
      <p:ext uri="{BB962C8B-B14F-4D97-AF65-F5344CB8AC3E}">
        <p14:creationId xmlns:p14="http://schemas.microsoft.com/office/powerpoint/2010/main" val="3553375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123AA0-D134-47F2-AFB3-F7B37903EC38}"/>
              </a:ext>
            </a:extLst>
          </p:cNvPr>
          <p:cNvSpPr>
            <a:spLocks noGrp="1"/>
          </p:cNvSpPr>
          <p:nvPr>
            <p:ph type="title"/>
          </p:nvPr>
        </p:nvSpPr>
        <p:spPr>
          <a:xfrm>
            <a:off x="838200" y="599497"/>
            <a:ext cx="10515600" cy="1325563"/>
          </a:xfrm>
        </p:spPr>
        <p:txBody>
          <a:bodyPr>
            <a:normAutofit/>
          </a:bodyPr>
          <a:lstStyle/>
          <a:p>
            <a:r>
              <a:rPr lang="fr-FR" sz="3200" b="1" i="1" u="sng" dirty="0">
                <a:solidFill>
                  <a:srgbClr val="0070C0"/>
                </a:solidFill>
                <a:latin typeface="+mn-lt"/>
              </a:rPr>
              <a:t>5-4-Mesure de la distance</a:t>
            </a:r>
          </a:p>
        </p:txBody>
      </p:sp>
      <p:sp>
        <p:nvSpPr>
          <p:cNvPr id="4" name="Espace réservé du numéro de diapositive 3">
            <a:extLst>
              <a:ext uri="{FF2B5EF4-FFF2-40B4-BE49-F238E27FC236}">
                <a16:creationId xmlns:a16="http://schemas.microsoft.com/office/drawing/2014/main" id="{DCC0EE4E-DB44-4357-BEF4-770C299963D6}"/>
              </a:ext>
            </a:extLst>
          </p:cNvPr>
          <p:cNvSpPr>
            <a:spLocks noGrp="1"/>
          </p:cNvSpPr>
          <p:nvPr>
            <p:ph type="sldNum" sz="quarter" idx="12"/>
          </p:nvPr>
        </p:nvSpPr>
        <p:spPr/>
        <p:txBody>
          <a:bodyPr/>
          <a:lstStyle/>
          <a:p>
            <a:fld id="{3A214FC8-7A6B-454A-ADA5-8A1A54B328A5}" type="slidenum">
              <a:rPr lang="fr-FR" smtClean="0"/>
              <a:t>7</a:t>
            </a:fld>
            <a:endParaRPr lang="fr-FR"/>
          </a:p>
        </p:txBody>
      </p:sp>
      <p:sp>
        <p:nvSpPr>
          <p:cNvPr id="6" name="ZoneTexte 5">
            <a:extLst>
              <a:ext uri="{FF2B5EF4-FFF2-40B4-BE49-F238E27FC236}">
                <a16:creationId xmlns:a16="http://schemas.microsoft.com/office/drawing/2014/main" id="{833F6E55-422C-4B0E-AF25-824476DDB17D}"/>
              </a:ext>
            </a:extLst>
          </p:cNvPr>
          <p:cNvSpPr txBox="1"/>
          <p:nvPr/>
        </p:nvSpPr>
        <p:spPr>
          <a:xfrm>
            <a:off x="838200" y="1690688"/>
            <a:ext cx="5493327" cy="4585871"/>
          </a:xfrm>
          <a:prstGeom prst="rect">
            <a:avLst/>
          </a:prstGeom>
          <a:noFill/>
        </p:spPr>
        <p:txBody>
          <a:bodyPr wrap="square">
            <a:spAutoFit/>
          </a:bodyPr>
          <a:lstStyle/>
          <a:p>
            <a:pPr algn="just"/>
            <a:r>
              <a:rPr lang="fr-FR" sz="2400" b="0" i="0" u="none" strike="noStrike" baseline="0" dirty="0">
                <a:solidFill>
                  <a:srgbClr val="000000"/>
                </a:solidFill>
                <a:latin typeface="Calibri" panose="020F0502020204030204" pitchFamily="34" charset="0"/>
                <a:cs typeface="Calibri" panose="020F0502020204030204" pitchFamily="34" charset="0"/>
              </a:rPr>
              <a:t>Par comparaison avec les temps prédéfinis ou appris, il détermine et contrôle l’état des sorties. En connaissant la vitesse de propagation du son, une distance peut être déduite selon la formule :  </a:t>
            </a:r>
          </a:p>
          <a:p>
            <a:pPr algn="just"/>
            <a:r>
              <a:rPr lang="fr-FR" sz="2400" b="0" i="0" u="none" strike="noStrike" baseline="0" dirty="0">
                <a:solidFill>
                  <a:srgbClr val="000000"/>
                </a:solidFill>
                <a:latin typeface="Calibri" panose="020F0502020204030204" pitchFamily="34" charset="0"/>
                <a:cs typeface="Calibri" panose="020F0502020204030204" pitchFamily="34" charset="0"/>
              </a:rPr>
              <a:t>       </a:t>
            </a:r>
          </a:p>
          <a:p>
            <a:pPr algn="just"/>
            <a:r>
              <a:rPr lang="fr-FR" sz="2400" dirty="0">
                <a:solidFill>
                  <a:srgbClr val="000000"/>
                </a:solidFill>
                <a:latin typeface="Calibri" panose="020F0502020204030204" pitchFamily="34" charset="0"/>
                <a:cs typeface="Calibri" panose="020F0502020204030204" pitchFamily="34" charset="0"/>
              </a:rPr>
              <a:t>	</a:t>
            </a:r>
            <a:r>
              <a:rPr lang="fr-FR" sz="2800" b="1" dirty="0">
                <a:solidFill>
                  <a:srgbClr val="FF0000"/>
                </a:solidFill>
                <a:latin typeface="Calibri" panose="020F0502020204030204" pitchFamily="34" charset="0"/>
                <a:cs typeface="Calibri" panose="020F0502020204030204" pitchFamily="34" charset="0"/>
              </a:rPr>
              <a:t>d</a:t>
            </a:r>
            <a:r>
              <a:rPr lang="fr-FR" sz="2800" b="1" i="0" u="none" strike="noStrike" baseline="0" dirty="0">
                <a:solidFill>
                  <a:srgbClr val="FF0000"/>
                </a:solidFill>
                <a:latin typeface="Calibri" panose="020F0502020204030204" pitchFamily="34" charset="0"/>
                <a:cs typeface="Calibri" panose="020F0502020204030204" pitchFamily="34" charset="0"/>
              </a:rPr>
              <a:t> = </a:t>
            </a:r>
            <a:r>
              <a:rPr lang="fr-FR" sz="2800" b="1" dirty="0" err="1">
                <a:solidFill>
                  <a:srgbClr val="FF0000"/>
                </a:solidFill>
                <a:latin typeface="Calibri" panose="020F0502020204030204" pitchFamily="34" charset="0"/>
                <a:cs typeface="Calibri" panose="020F0502020204030204" pitchFamily="34" charset="0"/>
              </a:rPr>
              <a:t>t</a:t>
            </a:r>
            <a:r>
              <a:rPr lang="fr-FR" sz="2800" b="1" i="0" u="none" strike="noStrike" baseline="0" dirty="0" err="1">
                <a:solidFill>
                  <a:srgbClr val="FF0000"/>
                </a:solidFill>
                <a:latin typeface="Calibri" panose="020F0502020204030204" pitchFamily="34" charset="0"/>
                <a:cs typeface="Calibri" panose="020F0502020204030204" pitchFamily="34" charset="0"/>
              </a:rPr>
              <a:t>V</a:t>
            </a:r>
            <a:r>
              <a:rPr lang="fr-FR" sz="2800" b="1" i="0" u="none" strike="noStrike" baseline="0" dirty="0">
                <a:solidFill>
                  <a:srgbClr val="FF0000"/>
                </a:solidFill>
                <a:latin typeface="Calibri" panose="020F0502020204030204" pitchFamily="34" charset="0"/>
                <a:cs typeface="Calibri" panose="020F0502020204030204" pitchFamily="34" charset="0"/>
              </a:rPr>
              <a:t> / 2 </a:t>
            </a:r>
            <a:endParaRPr lang="fr-FR" sz="2800" b="0" i="0" u="none" strike="noStrike" baseline="0" dirty="0">
              <a:solidFill>
                <a:srgbClr val="FF0000"/>
              </a:solidFill>
              <a:latin typeface="Calibri" panose="020F0502020204030204" pitchFamily="34" charset="0"/>
              <a:cs typeface="Calibri" panose="020F0502020204030204" pitchFamily="34" charset="0"/>
            </a:endParaRPr>
          </a:p>
          <a:p>
            <a:pPr algn="just"/>
            <a:r>
              <a:rPr lang="fr-FR" sz="2400" b="0" i="0" u="none" strike="noStrike" baseline="0" dirty="0">
                <a:solidFill>
                  <a:srgbClr val="000000"/>
                </a:solidFill>
                <a:latin typeface="Calibri" panose="020F0502020204030204" pitchFamily="34" charset="0"/>
                <a:cs typeface="Calibri" panose="020F0502020204030204" pitchFamily="34" charset="0"/>
              </a:rPr>
              <a:t>Avec </a:t>
            </a:r>
          </a:p>
          <a:p>
            <a:pPr algn="just"/>
            <a:r>
              <a:rPr lang="fr-FR" sz="2400" b="0" i="0" u="none" strike="noStrike" baseline="0" dirty="0">
                <a:solidFill>
                  <a:srgbClr val="000000"/>
                </a:solidFill>
                <a:latin typeface="Calibri" panose="020F0502020204030204" pitchFamily="34" charset="0"/>
                <a:cs typeface="Calibri" panose="020F0502020204030204" pitchFamily="34" charset="0"/>
              </a:rPr>
              <a:t>d : distance du détecteur à l’objet, </a:t>
            </a:r>
          </a:p>
          <a:p>
            <a:pPr algn="just"/>
            <a:r>
              <a:rPr lang="fr-FR" sz="2400" dirty="0">
                <a:solidFill>
                  <a:srgbClr val="000000"/>
                </a:solidFill>
                <a:latin typeface="Calibri" panose="020F0502020204030204" pitchFamily="34" charset="0"/>
                <a:cs typeface="Calibri" panose="020F0502020204030204" pitchFamily="34" charset="0"/>
              </a:rPr>
              <a:t>t</a:t>
            </a:r>
            <a:r>
              <a:rPr lang="fr-FR" sz="2400" b="0" i="0" u="none" strike="noStrike" baseline="0" dirty="0">
                <a:solidFill>
                  <a:srgbClr val="000000"/>
                </a:solidFill>
                <a:latin typeface="Calibri" panose="020F0502020204030204" pitchFamily="34" charset="0"/>
                <a:cs typeface="Calibri" panose="020F0502020204030204" pitchFamily="34" charset="0"/>
              </a:rPr>
              <a:t> : temps écoulé entre l’émission de l’onde et sa réception, </a:t>
            </a:r>
          </a:p>
          <a:p>
            <a:pPr algn="just"/>
            <a:r>
              <a:rPr lang="fr-FR" sz="2400" b="0" i="0" u="none" strike="noStrike" baseline="0" dirty="0">
                <a:solidFill>
                  <a:srgbClr val="000000"/>
                </a:solidFill>
                <a:latin typeface="Calibri" panose="020F0502020204030204" pitchFamily="34" charset="0"/>
                <a:cs typeface="Calibri" panose="020F0502020204030204" pitchFamily="34" charset="0"/>
              </a:rPr>
              <a:t>V : vitesse du son (300 m/s). </a:t>
            </a:r>
            <a:endParaRPr lang="fr-FR" sz="2400" dirty="0">
              <a:latin typeface="Calibri" panose="020F0502020204030204" pitchFamily="34" charset="0"/>
              <a:cs typeface="Calibri" panose="020F0502020204030204" pitchFamily="34" charset="0"/>
            </a:endParaRPr>
          </a:p>
        </p:txBody>
      </p:sp>
      <p:pic>
        <p:nvPicPr>
          <p:cNvPr id="6146" name="Picture 2" descr="Comprendre les capteurs : Le capteur d'ultrasons - Le Site du NXT">
            <a:extLst>
              <a:ext uri="{FF2B5EF4-FFF2-40B4-BE49-F238E27FC236}">
                <a16:creationId xmlns:a16="http://schemas.microsoft.com/office/drawing/2014/main" id="{BEBF4D9C-0997-455A-88D6-0551BCCC93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3927" y="1417710"/>
            <a:ext cx="5401807" cy="4022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192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58E51F-7D14-4AD4-875F-00EBA0095BF0}"/>
              </a:ext>
            </a:extLst>
          </p:cNvPr>
          <p:cNvSpPr>
            <a:spLocks noGrp="1"/>
          </p:cNvSpPr>
          <p:nvPr>
            <p:ph type="title"/>
          </p:nvPr>
        </p:nvSpPr>
        <p:spPr>
          <a:xfrm>
            <a:off x="838199" y="590661"/>
            <a:ext cx="5479473" cy="1325563"/>
          </a:xfrm>
        </p:spPr>
        <p:txBody>
          <a:bodyPr>
            <a:noAutofit/>
          </a:bodyPr>
          <a:lstStyle/>
          <a:p>
            <a:r>
              <a:rPr lang="fr-FR" sz="3200" b="1" i="1" u="sng" dirty="0">
                <a:solidFill>
                  <a:srgbClr val="0070C0"/>
                </a:solidFill>
                <a:latin typeface="+mn-lt"/>
              </a:rPr>
              <a:t>5-5-Avantages et inconvénients des  Capteurs à Ultrasons</a:t>
            </a:r>
          </a:p>
        </p:txBody>
      </p:sp>
      <p:sp>
        <p:nvSpPr>
          <p:cNvPr id="4" name="Espace réservé du numéro de diapositive 3">
            <a:extLst>
              <a:ext uri="{FF2B5EF4-FFF2-40B4-BE49-F238E27FC236}">
                <a16:creationId xmlns:a16="http://schemas.microsoft.com/office/drawing/2014/main" id="{B6A9976E-DF84-48BA-8FCD-E6DD90A1450E}"/>
              </a:ext>
            </a:extLst>
          </p:cNvPr>
          <p:cNvSpPr>
            <a:spLocks noGrp="1"/>
          </p:cNvSpPr>
          <p:nvPr>
            <p:ph type="sldNum" sz="quarter" idx="12"/>
          </p:nvPr>
        </p:nvSpPr>
        <p:spPr/>
        <p:txBody>
          <a:bodyPr/>
          <a:lstStyle/>
          <a:p>
            <a:fld id="{3A214FC8-7A6B-454A-ADA5-8A1A54B328A5}" type="slidenum">
              <a:rPr lang="fr-FR" smtClean="0"/>
              <a:t>8</a:t>
            </a:fld>
            <a:endParaRPr lang="fr-FR"/>
          </a:p>
        </p:txBody>
      </p:sp>
      <p:sp>
        <p:nvSpPr>
          <p:cNvPr id="8" name="ZoneTexte 7">
            <a:extLst>
              <a:ext uri="{FF2B5EF4-FFF2-40B4-BE49-F238E27FC236}">
                <a16:creationId xmlns:a16="http://schemas.microsoft.com/office/drawing/2014/main" id="{0242E034-358A-4F77-81F8-1F03BC71044D}"/>
              </a:ext>
            </a:extLst>
          </p:cNvPr>
          <p:cNvSpPr txBox="1"/>
          <p:nvPr/>
        </p:nvSpPr>
        <p:spPr>
          <a:xfrm>
            <a:off x="185100" y="2571515"/>
            <a:ext cx="4830245" cy="4154984"/>
          </a:xfrm>
          <a:prstGeom prst="rect">
            <a:avLst/>
          </a:prstGeom>
          <a:noFill/>
        </p:spPr>
        <p:txBody>
          <a:bodyPr wrap="square">
            <a:spAutoFit/>
          </a:bodyPr>
          <a:lstStyle/>
          <a:p>
            <a:pPr algn="just">
              <a:buFont typeface="Arial" panose="020B0604020202020204" pitchFamily="34" charset="0"/>
              <a:buChar char="•"/>
            </a:pPr>
            <a:r>
              <a:rPr lang="fr-FR" sz="2400" dirty="0">
                <a:solidFill>
                  <a:srgbClr val="424851"/>
                </a:solidFill>
              </a:rPr>
              <a:t>L</a:t>
            </a:r>
            <a:r>
              <a:rPr lang="fr-FR" sz="2400" b="0" i="0" dirty="0">
                <a:solidFill>
                  <a:srgbClr val="424851"/>
                </a:solidFill>
                <a:effectLst/>
              </a:rPr>
              <a:t>e capteur ultrason est relativement peu cher,</a:t>
            </a:r>
          </a:p>
          <a:p>
            <a:pPr algn="just">
              <a:buFont typeface="Arial" panose="020B0604020202020204" pitchFamily="34" charset="0"/>
              <a:buChar char="•"/>
            </a:pPr>
            <a:r>
              <a:rPr lang="fr-FR" sz="2400" b="0" i="0" dirty="0">
                <a:solidFill>
                  <a:srgbClr val="424851"/>
                </a:solidFill>
                <a:effectLst/>
              </a:rPr>
              <a:t>La mesure est assez précise,</a:t>
            </a:r>
          </a:p>
          <a:p>
            <a:pPr algn="just">
              <a:buFont typeface="Arial" panose="020B0604020202020204" pitchFamily="34" charset="0"/>
              <a:buChar char="•"/>
            </a:pPr>
            <a:r>
              <a:rPr lang="fr-FR" sz="2400" dirty="0">
                <a:solidFill>
                  <a:srgbClr val="202122"/>
                </a:solidFill>
                <a:cs typeface="Calibri" panose="020F0502020204030204" pitchFamily="34" charset="0"/>
              </a:rPr>
              <a:t>P</a:t>
            </a:r>
            <a:r>
              <a:rPr lang="fr-FR" sz="2400" b="0" i="0" dirty="0">
                <a:solidFill>
                  <a:srgbClr val="202122"/>
                </a:solidFill>
                <a:effectLst/>
                <a:cs typeface="Calibri" panose="020F0502020204030204" pitchFamily="34" charset="0"/>
              </a:rPr>
              <a:t>as de contact physique avec l’objet détecté,</a:t>
            </a:r>
          </a:p>
          <a:p>
            <a:pPr algn="just">
              <a:buFont typeface="Arial" panose="020B0604020202020204" pitchFamily="34" charset="0"/>
              <a:buChar char="•"/>
            </a:pPr>
            <a:r>
              <a:rPr lang="fr-FR" sz="2400" b="0" i="0" dirty="0">
                <a:solidFill>
                  <a:srgbClr val="424851"/>
                </a:solidFill>
                <a:effectLst/>
              </a:rPr>
              <a:t>le cône d’émission est large, ce qui est avantageux pour la détection d’un objet rapproché,</a:t>
            </a:r>
          </a:p>
          <a:p>
            <a:pPr algn="just">
              <a:buFont typeface="Arial" panose="020B0604020202020204" pitchFamily="34" charset="0"/>
              <a:buChar char="•"/>
            </a:pPr>
            <a:r>
              <a:rPr lang="fr-FR" sz="2400" b="0" i="0" dirty="0">
                <a:solidFill>
                  <a:srgbClr val="424851"/>
                </a:solidFill>
                <a:effectLst/>
              </a:rPr>
              <a:t>Détection de tout type de matériau.</a:t>
            </a:r>
          </a:p>
          <a:p>
            <a:pPr algn="l"/>
            <a:r>
              <a:rPr lang="fr-FR" sz="2400" b="0" i="0" dirty="0">
                <a:solidFill>
                  <a:srgbClr val="424851"/>
                </a:solidFill>
                <a:effectLst/>
              </a:rPr>
              <a:t> </a:t>
            </a:r>
          </a:p>
          <a:p>
            <a:pPr algn="l"/>
            <a:endParaRPr lang="fr-FR" sz="2400" b="0" i="0" dirty="0">
              <a:solidFill>
                <a:srgbClr val="424851"/>
              </a:solidFill>
              <a:effectLst/>
            </a:endParaRPr>
          </a:p>
        </p:txBody>
      </p:sp>
      <p:sp>
        <p:nvSpPr>
          <p:cNvPr id="10" name="ZoneTexte 9">
            <a:extLst>
              <a:ext uri="{FF2B5EF4-FFF2-40B4-BE49-F238E27FC236}">
                <a16:creationId xmlns:a16="http://schemas.microsoft.com/office/drawing/2014/main" id="{6FDFFBBA-722F-4550-A146-94C6C2F144FF}"/>
              </a:ext>
            </a:extLst>
          </p:cNvPr>
          <p:cNvSpPr txBox="1"/>
          <p:nvPr/>
        </p:nvSpPr>
        <p:spPr>
          <a:xfrm>
            <a:off x="6068294" y="4253297"/>
            <a:ext cx="5938606" cy="2308324"/>
          </a:xfrm>
          <a:prstGeom prst="rect">
            <a:avLst/>
          </a:prstGeom>
          <a:noFill/>
        </p:spPr>
        <p:txBody>
          <a:bodyPr wrap="square">
            <a:spAutoFit/>
          </a:bodyPr>
          <a:lstStyle/>
          <a:p>
            <a:pPr algn="l">
              <a:buFont typeface="Arial" panose="020B0604020202020204" pitchFamily="34" charset="0"/>
              <a:buChar char="•"/>
            </a:pPr>
            <a:r>
              <a:rPr lang="fr-FR" sz="2400" b="0" i="0" dirty="0">
                <a:solidFill>
                  <a:srgbClr val="424851"/>
                </a:solidFill>
                <a:effectLst/>
              </a:rPr>
              <a:t>sensibilité à la température et à la pression,</a:t>
            </a:r>
          </a:p>
          <a:p>
            <a:pPr algn="l">
              <a:buFont typeface="Arial" panose="020B0604020202020204" pitchFamily="34" charset="0"/>
              <a:buChar char="•"/>
            </a:pPr>
            <a:r>
              <a:rPr lang="fr-FR" sz="2400" b="0" i="0" dirty="0">
                <a:solidFill>
                  <a:srgbClr val="424851"/>
                </a:solidFill>
                <a:effectLst/>
              </a:rPr>
              <a:t>La vitesse de propagation des ondes sonores dépend des conditions environnantes,</a:t>
            </a:r>
          </a:p>
          <a:p>
            <a:pPr algn="l">
              <a:buFont typeface="Arial" panose="020B0604020202020204" pitchFamily="34" charset="0"/>
              <a:buChar char="•"/>
            </a:pPr>
            <a:r>
              <a:rPr lang="fr-FR" sz="2400" b="0" i="0" dirty="0">
                <a:solidFill>
                  <a:srgbClr val="424851"/>
                </a:solidFill>
                <a:effectLst/>
              </a:rPr>
              <a:t>sensibles à d’autres capteurs à proximité (risque d’interférences).</a:t>
            </a:r>
          </a:p>
          <a:p>
            <a:pPr algn="l">
              <a:buFont typeface="Arial" panose="020B0604020202020204" pitchFamily="34" charset="0"/>
              <a:buChar char="•"/>
            </a:pPr>
            <a:endParaRPr lang="fr-FR" sz="2400" b="0" i="0" dirty="0">
              <a:solidFill>
                <a:srgbClr val="202122"/>
              </a:solidFill>
              <a:effectLst/>
              <a:cs typeface="Calibri" panose="020F0502020204030204" pitchFamily="34" charset="0"/>
            </a:endParaRPr>
          </a:p>
        </p:txBody>
      </p:sp>
      <p:sp>
        <p:nvSpPr>
          <p:cNvPr id="12" name="ZoneTexte 11">
            <a:extLst>
              <a:ext uri="{FF2B5EF4-FFF2-40B4-BE49-F238E27FC236}">
                <a16:creationId xmlns:a16="http://schemas.microsoft.com/office/drawing/2014/main" id="{9794654D-8DDE-4C54-8FBD-C839AE52DF7C}"/>
              </a:ext>
            </a:extLst>
          </p:cNvPr>
          <p:cNvSpPr txBox="1"/>
          <p:nvPr/>
        </p:nvSpPr>
        <p:spPr>
          <a:xfrm>
            <a:off x="1679863" y="1916224"/>
            <a:ext cx="2320637" cy="523220"/>
          </a:xfrm>
          <a:prstGeom prst="rect">
            <a:avLst/>
          </a:prstGeom>
          <a:noFill/>
        </p:spPr>
        <p:txBody>
          <a:bodyPr wrap="square">
            <a:spAutoFit/>
          </a:bodyPr>
          <a:lstStyle/>
          <a:p>
            <a:r>
              <a:rPr lang="fr-FR" sz="2800" b="1" dirty="0">
                <a:solidFill>
                  <a:srgbClr val="00B050"/>
                </a:solidFill>
                <a:latin typeface="Calibri" panose="020F0502020204030204" pitchFamily="34" charset="0"/>
                <a:cs typeface="Calibri" panose="020F0502020204030204" pitchFamily="34" charset="0"/>
              </a:rPr>
              <a:t>A</a:t>
            </a:r>
            <a:r>
              <a:rPr lang="fr-FR" sz="2800" b="1" i="0" dirty="0">
                <a:solidFill>
                  <a:srgbClr val="00B050"/>
                </a:solidFill>
                <a:effectLst/>
                <a:latin typeface="Calibri" panose="020F0502020204030204" pitchFamily="34" charset="0"/>
                <a:cs typeface="Calibri" panose="020F0502020204030204" pitchFamily="34" charset="0"/>
              </a:rPr>
              <a:t>vantages</a:t>
            </a:r>
            <a:r>
              <a:rPr lang="fr-FR" sz="1800" b="1" i="0" dirty="0">
                <a:solidFill>
                  <a:schemeClr val="accent1"/>
                </a:solidFill>
                <a:effectLst/>
                <a:latin typeface="Calibri" panose="020F0502020204030204" pitchFamily="34" charset="0"/>
                <a:cs typeface="Calibri" panose="020F0502020204030204" pitchFamily="34" charset="0"/>
              </a:rPr>
              <a:t> </a:t>
            </a:r>
            <a:endParaRPr lang="fr-FR" dirty="0"/>
          </a:p>
        </p:txBody>
      </p:sp>
      <p:sp>
        <p:nvSpPr>
          <p:cNvPr id="13" name="ZoneTexte 12">
            <a:extLst>
              <a:ext uri="{FF2B5EF4-FFF2-40B4-BE49-F238E27FC236}">
                <a16:creationId xmlns:a16="http://schemas.microsoft.com/office/drawing/2014/main" id="{7AFA9FF4-FA9F-40B4-B89A-5E3BC1B33517}"/>
              </a:ext>
            </a:extLst>
          </p:cNvPr>
          <p:cNvSpPr txBox="1"/>
          <p:nvPr/>
        </p:nvSpPr>
        <p:spPr>
          <a:xfrm>
            <a:off x="7450281" y="3720910"/>
            <a:ext cx="2320637" cy="523220"/>
          </a:xfrm>
          <a:prstGeom prst="rect">
            <a:avLst/>
          </a:prstGeom>
          <a:noFill/>
        </p:spPr>
        <p:txBody>
          <a:bodyPr wrap="square">
            <a:spAutoFit/>
          </a:bodyPr>
          <a:lstStyle/>
          <a:p>
            <a:r>
              <a:rPr lang="fr-FR" sz="2800" b="1" dirty="0">
                <a:solidFill>
                  <a:srgbClr val="FF0000"/>
                </a:solidFill>
                <a:latin typeface="Calibri" panose="020F0502020204030204" pitchFamily="34" charset="0"/>
                <a:cs typeface="Calibri" panose="020F0502020204030204" pitchFamily="34" charset="0"/>
              </a:rPr>
              <a:t>Inconvénients</a:t>
            </a:r>
            <a:r>
              <a:rPr lang="fr-FR" sz="2800" b="1" i="0" dirty="0">
                <a:solidFill>
                  <a:schemeClr val="accent1"/>
                </a:solidFill>
                <a:effectLst/>
                <a:latin typeface="Calibri" panose="020F0502020204030204" pitchFamily="34" charset="0"/>
                <a:cs typeface="Calibri" panose="020F0502020204030204" pitchFamily="34" charset="0"/>
              </a:rPr>
              <a:t> </a:t>
            </a:r>
            <a:endParaRPr lang="fr-FR" sz="2800" dirty="0"/>
          </a:p>
        </p:txBody>
      </p:sp>
      <p:pic>
        <p:nvPicPr>
          <p:cNvPr id="3074" name="Picture 2" descr="Capteurs à ultrasons">
            <a:extLst>
              <a:ext uri="{FF2B5EF4-FFF2-40B4-BE49-F238E27FC236}">
                <a16:creationId xmlns:a16="http://schemas.microsoft.com/office/drawing/2014/main" id="{B83654D4-C425-46AF-A874-017C489CA94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29182" y="769831"/>
            <a:ext cx="3705864" cy="279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705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59B972FF-2849-48E2-85B1-3B6AB47F3B4A}"/>
              </a:ext>
            </a:extLst>
          </p:cNvPr>
          <p:cNvSpPr>
            <a:spLocks noGrp="1"/>
          </p:cNvSpPr>
          <p:nvPr>
            <p:ph type="title"/>
          </p:nvPr>
        </p:nvSpPr>
        <p:spPr>
          <a:xfrm>
            <a:off x="6944812" y="998453"/>
            <a:ext cx="5247188" cy="1291887"/>
          </a:xfrm>
        </p:spPr>
        <p:txBody>
          <a:bodyPr vert="horz" lIns="91440" tIns="45720" rIns="91440" bIns="45720" rtlCol="0" anchor="b">
            <a:noAutofit/>
          </a:bodyPr>
          <a:lstStyle/>
          <a:p>
            <a:r>
              <a:rPr lang="en-US" sz="3600" b="1" dirty="0">
                <a:solidFill>
                  <a:srgbClr val="0070C0"/>
                </a:solidFill>
                <a:latin typeface="+mn-lt"/>
              </a:rPr>
              <a:t>6-Télémétrie: Lidar (</a:t>
            </a:r>
            <a:r>
              <a:rPr lang="fr-FR" sz="3600" b="1" dirty="0">
                <a:solidFill>
                  <a:srgbClr val="0070C0"/>
                </a:solidFill>
                <a:effectLst/>
                <a:latin typeface="+mn-lt"/>
              </a:rPr>
              <a:t>Light </a:t>
            </a:r>
            <a:r>
              <a:rPr lang="fr-FR" sz="3600" b="1" dirty="0" err="1">
                <a:solidFill>
                  <a:srgbClr val="0070C0"/>
                </a:solidFill>
                <a:effectLst/>
                <a:latin typeface="+mn-lt"/>
              </a:rPr>
              <a:t>Detection</a:t>
            </a:r>
            <a:r>
              <a:rPr lang="fr-FR" sz="3600" b="1" dirty="0">
                <a:solidFill>
                  <a:srgbClr val="0070C0"/>
                </a:solidFill>
                <a:effectLst/>
                <a:latin typeface="+mn-lt"/>
              </a:rPr>
              <a:t> And </a:t>
            </a:r>
            <a:r>
              <a:rPr lang="fr-FR" sz="3600" b="1" dirty="0" err="1">
                <a:solidFill>
                  <a:srgbClr val="0070C0"/>
                </a:solidFill>
                <a:effectLst/>
                <a:latin typeface="+mn-lt"/>
              </a:rPr>
              <a:t>Ranging</a:t>
            </a:r>
            <a:r>
              <a:rPr lang="fr-FR" sz="3600" b="1" dirty="0">
                <a:solidFill>
                  <a:srgbClr val="0070C0"/>
                </a:solidFill>
                <a:effectLst/>
                <a:latin typeface="+mn-lt"/>
              </a:rPr>
              <a:t>)</a:t>
            </a:r>
            <a:br>
              <a:rPr lang="en-US" sz="3200" dirty="0"/>
            </a:br>
            <a:endParaRPr lang="en-US" sz="3200" dirty="0"/>
          </a:p>
        </p:txBody>
      </p:sp>
      <p:sp>
        <p:nvSpPr>
          <p:cNvPr id="6" name="ZoneTexte 5">
            <a:extLst>
              <a:ext uri="{FF2B5EF4-FFF2-40B4-BE49-F238E27FC236}">
                <a16:creationId xmlns:a16="http://schemas.microsoft.com/office/drawing/2014/main" id="{BD908B0F-33E8-42DC-B9AE-54493744588E}"/>
              </a:ext>
            </a:extLst>
          </p:cNvPr>
          <p:cNvSpPr txBox="1"/>
          <p:nvPr/>
        </p:nvSpPr>
        <p:spPr>
          <a:xfrm>
            <a:off x="138546" y="2074128"/>
            <a:ext cx="6806266" cy="3785419"/>
          </a:xfrm>
          <a:prstGeom prst="rect">
            <a:avLst/>
          </a:prstGeom>
        </p:spPr>
        <p:txBody>
          <a:bodyPr vert="horz" lIns="91440" tIns="45720" rIns="91440" bIns="45720" rtlCol="0">
            <a:noAutofit/>
          </a:bodyPr>
          <a:lstStyle/>
          <a:p>
            <a:pPr algn="just">
              <a:lnSpc>
                <a:spcPct val="120000"/>
              </a:lnSpc>
              <a:spcAft>
                <a:spcPts val="600"/>
              </a:spcAft>
            </a:pPr>
            <a:r>
              <a:rPr lang="fr-FR" sz="2400" b="0" i="0" dirty="0">
                <a:solidFill>
                  <a:srgbClr val="717171"/>
                </a:solidFill>
                <a:effectLst/>
              </a:rPr>
              <a:t>Un</a:t>
            </a:r>
            <a:r>
              <a:rPr lang="fr-FR" sz="2400" b="1" i="0" dirty="0">
                <a:solidFill>
                  <a:srgbClr val="717171"/>
                </a:solidFill>
                <a:effectLst/>
              </a:rPr>
              <a:t> </a:t>
            </a:r>
            <a:r>
              <a:rPr lang="fr-FR" sz="2400" b="1" i="0" strike="noStrike" dirty="0">
                <a:solidFill>
                  <a:srgbClr val="F28304"/>
                </a:solidFill>
                <a:effectLst/>
              </a:rPr>
              <a:t>Lidar</a:t>
            </a:r>
            <a:r>
              <a:rPr lang="fr-FR" sz="2400" b="1" i="0" dirty="0">
                <a:solidFill>
                  <a:srgbClr val="717171"/>
                </a:solidFill>
                <a:effectLst/>
              </a:rPr>
              <a:t> </a:t>
            </a:r>
            <a:r>
              <a:rPr lang="fr-FR" sz="2400" b="0" i="0" dirty="0">
                <a:solidFill>
                  <a:srgbClr val="717171"/>
                </a:solidFill>
                <a:effectLst/>
              </a:rPr>
              <a:t>est un composant électronique qui fait partie de la famille des </a:t>
            </a:r>
            <a:r>
              <a:rPr lang="fr-FR" sz="2400" b="1" i="0" dirty="0">
                <a:solidFill>
                  <a:srgbClr val="717171"/>
                </a:solidFill>
                <a:effectLst/>
              </a:rPr>
              <a:t>capteurs</a:t>
            </a:r>
            <a:r>
              <a:rPr lang="fr-FR" sz="2400" b="0" i="0" dirty="0">
                <a:solidFill>
                  <a:srgbClr val="717171"/>
                </a:solidFill>
                <a:effectLst/>
              </a:rPr>
              <a:t>. Plus précisément, il fait partie de la catégorie des capteurs de temps de vol. </a:t>
            </a:r>
          </a:p>
          <a:p>
            <a:pPr algn="just">
              <a:lnSpc>
                <a:spcPct val="120000"/>
              </a:lnSpc>
              <a:spcAft>
                <a:spcPts val="600"/>
              </a:spcAft>
            </a:pPr>
            <a:r>
              <a:rPr lang="fr-FR" sz="2400" b="0" i="0" dirty="0">
                <a:effectLst/>
              </a:rPr>
              <a:t>Les </a:t>
            </a:r>
            <a:r>
              <a:rPr lang="fr-FR" sz="2400" b="0" i="0" dirty="0" err="1">
                <a:effectLst/>
              </a:rPr>
              <a:t>LiDAR</a:t>
            </a:r>
            <a:r>
              <a:rPr lang="fr-FR" sz="2400" b="0" i="0" dirty="0">
                <a:effectLst/>
              </a:rPr>
              <a:t> vous permettent de cartographier votre environnement rapidement et avec une grande précision. Ils sont le complément indispensable à tout robot mobile (ou tout véhicule autonome qui roule, vole ou nage) ou machine automatisée nécessitant un périmètre de sécurité par exemple.</a:t>
            </a:r>
            <a:endParaRPr lang="en-US" sz="2400" b="0" i="0" dirty="0">
              <a:effectLst/>
            </a:endParaRPr>
          </a:p>
        </p:txBody>
      </p:sp>
      <p:sp>
        <p:nvSpPr>
          <p:cNvPr id="4" name="Espace réservé du numéro de diapositive 3">
            <a:extLst>
              <a:ext uri="{FF2B5EF4-FFF2-40B4-BE49-F238E27FC236}">
                <a16:creationId xmlns:a16="http://schemas.microsoft.com/office/drawing/2014/main" id="{E14C9770-04D7-4666-95B5-46131A60E752}"/>
              </a:ext>
            </a:extLst>
          </p:cNvPr>
          <p:cNvSpPr>
            <a:spLocks noGrp="1"/>
          </p:cNvSpPr>
          <p:nvPr>
            <p:ph type="sldNum" sz="quarter" idx="12"/>
          </p:nvPr>
        </p:nvSpPr>
        <p:spPr>
          <a:xfrm>
            <a:off x="10167042" y="6356350"/>
            <a:ext cx="1186758" cy="365125"/>
          </a:xfrm>
        </p:spPr>
        <p:txBody>
          <a:bodyPr vert="horz" lIns="91440" tIns="45720" rIns="91440" bIns="45720" rtlCol="0" anchor="ctr">
            <a:normAutofit/>
          </a:bodyPr>
          <a:lstStyle/>
          <a:p>
            <a:pPr>
              <a:spcAft>
                <a:spcPts val="600"/>
              </a:spcAft>
              <a:defRPr/>
            </a:pPr>
            <a:fld id="{3A214FC8-7A6B-454A-ADA5-8A1A54B328A5}" type="slidenum">
              <a:rPr lang="en-US" smtClean="0">
                <a:solidFill>
                  <a:prstClr val="black">
                    <a:tint val="75000"/>
                  </a:prstClr>
                </a:solidFill>
                <a:latin typeface="Calibri" panose="020F0502020204030204"/>
              </a:rPr>
              <a:pPr>
                <a:spcAft>
                  <a:spcPts val="600"/>
                </a:spcAft>
                <a:defRPr/>
              </a:pPr>
              <a:t>9</a:t>
            </a:fld>
            <a:endParaRPr lang="en-US">
              <a:solidFill>
                <a:prstClr val="black">
                  <a:tint val="75000"/>
                </a:prstClr>
              </a:solidFill>
              <a:latin typeface="Calibri" panose="020F0502020204030204"/>
            </a:endParaRPr>
          </a:p>
        </p:txBody>
      </p:sp>
      <p:sp>
        <p:nvSpPr>
          <p:cNvPr id="9" name="ZoneTexte 8">
            <a:extLst>
              <a:ext uri="{FF2B5EF4-FFF2-40B4-BE49-F238E27FC236}">
                <a16:creationId xmlns:a16="http://schemas.microsoft.com/office/drawing/2014/main" id="{3B691983-748B-4BC0-BD43-91583E723BB6}"/>
              </a:ext>
            </a:extLst>
          </p:cNvPr>
          <p:cNvSpPr txBox="1"/>
          <p:nvPr/>
        </p:nvSpPr>
        <p:spPr>
          <a:xfrm>
            <a:off x="0" y="1489353"/>
            <a:ext cx="6806266" cy="584775"/>
          </a:xfrm>
          <a:prstGeom prst="rect">
            <a:avLst/>
          </a:prstGeom>
          <a:noFill/>
        </p:spPr>
        <p:txBody>
          <a:bodyPr wrap="square">
            <a:spAutoFit/>
          </a:bodyPr>
          <a:lstStyle/>
          <a:p>
            <a:pPr algn="l" fontAlgn="base"/>
            <a:r>
              <a:rPr lang="en-US" sz="3200" b="1" i="1" u="sng" dirty="0">
                <a:solidFill>
                  <a:srgbClr val="0070C0"/>
                </a:solidFill>
                <a:effectLst/>
              </a:rPr>
              <a:t>6-1-</a:t>
            </a:r>
            <a:r>
              <a:rPr lang="fr-FR" sz="3200" b="1" i="1" u="sng" dirty="0">
                <a:solidFill>
                  <a:srgbClr val="0070C0"/>
                </a:solidFill>
                <a:effectLst/>
              </a:rPr>
              <a:t>Définition–Qu’est-ce qu’un </a:t>
            </a:r>
            <a:r>
              <a:rPr lang="fr-FR" sz="3200" b="1" i="1" u="sng" dirty="0" err="1">
                <a:solidFill>
                  <a:srgbClr val="0070C0"/>
                </a:solidFill>
                <a:effectLst/>
              </a:rPr>
              <a:t>LiDAR</a:t>
            </a:r>
            <a:r>
              <a:rPr lang="fr-FR" sz="3200" b="1" i="1" u="sng" dirty="0">
                <a:solidFill>
                  <a:srgbClr val="0070C0"/>
                </a:solidFill>
                <a:effectLst/>
              </a:rPr>
              <a:t> ?</a:t>
            </a:r>
          </a:p>
        </p:txBody>
      </p:sp>
      <p:pic>
        <p:nvPicPr>
          <p:cNvPr id="7172" name="Picture 4" descr="Télémètre laser Hokuyo UTM-30LX">
            <a:extLst>
              <a:ext uri="{FF2B5EF4-FFF2-40B4-BE49-F238E27FC236}">
                <a16:creationId xmlns:a16="http://schemas.microsoft.com/office/drawing/2014/main" id="{3AE9ADEC-488D-49EF-83F4-05D6DCB57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8995" y="2237941"/>
            <a:ext cx="40005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67719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1731</Words>
  <Application>Microsoft Office PowerPoint</Application>
  <PresentationFormat>Grand écran</PresentationFormat>
  <Paragraphs>138</Paragraphs>
  <Slides>21</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21</vt:i4>
      </vt:variant>
    </vt:vector>
  </HeadingPairs>
  <TitlesOfParts>
    <vt:vector size="29" baseType="lpstr">
      <vt:lpstr>Arial</vt:lpstr>
      <vt:lpstr>Calibri</vt:lpstr>
      <vt:lpstr>Calibri Light</vt:lpstr>
      <vt:lpstr>ComicSansMS</vt:lpstr>
      <vt:lpstr>ComicSansMS,BoldItalic</vt:lpstr>
      <vt:lpstr>Courier</vt:lpstr>
      <vt:lpstr>Poppins</vt:lpstr>
      <vt:lpstr>Thème Office</vt:lpstr>
      <vt:lpstr>UE 21: Capteurs Proprioceptifs et Extéroceptifs</vt:lpstr>
      <vt:lpstr>Séquence IX </vt:lpstr>
      <vt:lpstr>5-Capteurs à ultrasons </vt:lpstr>
      <vt:lpstr>5-2-Applications des capteurs à ultrasons</vt:lpstr>
      <vt:lpstr>5-3-Principe de fonctionnement</vt:lpstr>
      <vt:lpstr>5-3-Principe de fonctionnement (suite)</vt:lpstr>
      <vt:lpstr>5-4-Mesure de la distance</vt:lpstr>
      <vt:lpstr>5-5-Avantages et inconvénients des  Capteurs à Ultrasons</vt:lpstr>
      <vt:lpstr>6-Télémétrie: Lidar (Light Detection And Ranging) </vt:lpstr>
      <vt:lpstr>6-2-Principe de fonctionnement du Lidar </vt:lpstr>
      <vt:lpstr>Présentation PowerPoint</vt:lpstr>
      <vt:lpstr>6-3-caractéristiques du LiDAR  </vt:lpstr>
      <vt:lpstr> </vt:lpstr>
      <vt:lpstr> </vt:lpstr>
      <vt:lpstr> </vt:lpstr>
      <vt:lpstr> </vt:lpstr>
      <vt:lpstr>Présentation PowerPoint</vt:lpstr>
      <vt:lpstr>6-6-L’Erreur </vt:lpstr>
      <vt:lpstr>6-7-Avantages et inconvénients du Lidar  </vt:lpstr>
      <vt:lpstr>6-7-Avantages et inconvénients du Lidar  </vt:lpstr>
      <vt:lpstr>Bibliographie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UE 21: Capteurs Proprioceptifs et Extéroceptifs</dc:title>
  <dc:creator>AICHA FONTE</dc:creator>
  <cp:lastModifiedBy>AICHA FONTE</cp:lastModifiedBy>
  <cp:revision>1</cp:revision>
  <dcterms:created xsi:type="dcterms:W3CDTF">2021-01-22T02:20:50Z</dcterms:created>
  <dcterms:modified xsi:type="dcterms:W3CDTF">2021-01-22T02:22:59Z</dcterms:modified>
</cp:coreProperties>
</file>