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51202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216885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63649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a:t>
            </a:fld>
            <a:endParaRPr lang="en-US" dirty="0"/>
          </a:p>
        </p:txBody>
      </p:sp>
    </p:spTree>
    <p:extLst>
      <p:ext uri="{BB962C8B-B14F-4D97-AF65-F5344CB8AC3E}">
        <p14:creationId xmlns:p14="http://schemas.microsoft.com/office/powerpoint/2010/main" val="170888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360438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1297274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279928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3832219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2321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238294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4/22/2024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a:t>
            </a:fld>
            <a:endParaRPr lang="en-US"/>
          </a:p>
        </p:txBody>
      </p:sp>
    </p:spTree>
    <p:extLst>
      <p:ext uri="{BB962C8B-B14F-4D97-AF65-F5344CB8AC3E}">
        <p14:creationId xmlns:p14="http://schemas.microsoft.com/office/powerpoint/2010/main" val="154979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4/22/2024</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a:t>
            </a:fld>
            <a:endParaRPr lang="en-US"/>
          </a:p>
        </p:txBody>
      </p:sp>
    </p:spTree>
    <p:extLst>
      <p:ext uri="{BB962C8B-B14F-4D97-AF65-F5344CB8AC3E}">
        <p14:creationId xmlns:p14="http://schemas.microsoft.com/office/powerpoint/2010/main" val="276994076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80" r:id="rId6"/>
    <p:sldLayoutId id="2147483676" r:id="rId7"/>
    <p:sldLayoutId id="2147483677" r:id="rId8"/>
    <p:sldLayoutId id="2147483678" r:id="rId9"/>
    <p:sldLayoutId id="2147483679" r:id="rId10"/>
    <p:sldLayoutId id="2147483681"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5D478C-A9A5-4832-89D8-703607711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8"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70DF15-E754-42BB-9A78-F070643B1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980" y="4519947"/>
            <a:ext cx="12208582" cy="23356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AB2A76B-8682-1013-48A2-CEA4CEE60536}"/>
              </a:ext>
            </a:extLst>
          </p:cNvPr>
          <p:cNvSpPr>
            <a:spLocks noGrp="1"/>
          </p:cNvSpPr>
          <p:nvPr>
            <p:ph type="ctrTitle"/>
          </p:nvPr>
        </p:nvSpPr>
        <p:spPr>
          <a:xfrm>
            <a:off x="2069331" y="4934601"/>
            <a:ext cx="8031961" cy="882398"/>
          </a:xfrm>
        </p:spPr>
        <p:txBody>
          <a:bodyPr>
            <a:normAutofit/>
          </a:bodyPr>
          <a:lstStyle/>
          <a:p>
            <a:pPr>
              <a:lnSpc>
                <a:spcPct val="90000"/>
              </a:lnSpc>
            </a:pPr>
            <a:r>
              <a:rPr lang="fr-FR" sz="2800"/>
              <a:t>Séquence d’enseignement sur la nutrition des végétaux</a:t>
            </a:r>
          </a:p>
        </p:txBody>
      </p:sp>
      <p:sp>
        <p:nvSpPr>
          <p:cNvPr id="3" name="Sous-titre 2">
            <a:extLst>
              <a:ext uri="{FF2B5EF4-FFF2-40B4-BE49-F238E27FC236}">
                <a16:creationId xmlns:a16="http://schemas.microsoft.com/office/drawing/2014/main" id="{F1E01072-29F8-F6C6-188B-1A3B1C67498F}"/>
              </a:ext>
            </a:extLst>
          </p:cNvPr>
          <p:cNvSpPr>
            <a:spLocks noGrp="1"/>
          </p:cNvSpPr>
          <p:nvPr>
            <p:ph type="subTitle" idx="1"/>
          </p:nvPr>
        </p:nvSpPr>
        <p:spPr>
          <a:xfrm>
            <a:off x="2780983" y="5945844"/>
            <a:ext cx="6396471" cy="509627"/>
          </a:xfrm>
        </p:spPr>
        <p:txBody>
          <a:bodyPr>
            <a:normAutofit/>
          </a:bodyPr>
          <a:lstStyle/>
          <a:p>
            <a:r>
              <a:rPr lang="fr-FR" sz="1200"/>
              <a:t>S. Bourget 2024</a:t>
            </a:r>
          </a:p>
        </p:txBody>
      </p:sp>
      <p:pic>
        <p:nvPicPr>
          <p:cNvPr id="4" name="Picture 3" descr="Feuille courbée vers le haut">
            <a:extLst>
              <a:ext uri="{FF2B5EF4-FFF2-40B4-BE49-F238E27FC236}">
                <a16:creationId xmlns:a16="http://schemas.microsoft.com/office/drawing/2014/main" id="{3A2E5C73-BB84-4761-9167-4FF5FB09B0C3}"/>
              </a:ext>
            </a:extLst>
          </p:cNvPr>
          <p:cNvPicPr>
            <a:picLocks noChangeAspect="1"/>
          </p:cNvPicPr>
          <p:nvPr/>
        </p:nvPicPr>
        <p:blipFill rotWithShape="1">
          <a:blip r:embed="rId2"/>
          <a:srcRect t="18453" b="25957"/>
          <a:stretch/>
        </p:blipFill>
        <p:spPr>
          <a:xfrm>
            <a:off x="-15059" y="1"/>
            <a:ext cx="12200741" cy="4510316"/>
          </a:xfrm>
          <a:prstGeom prst="rect">
            <a:avLst/>
          </a:prstGeom>
        </p:spPr>
      </p:pic>
      <p:grpSp>
        <p:nvGrpSpPr>
          <p:cNvPr id="13" name="Group 12">
            <a:extLst>
              <a:ext uri="{FF2B5EF4-FFF2-40B4-BE49-F238E27FC236}">
                <a16:creationId xmlns:a16="http://schemas.microsoft.com/office/drawing/2014/main" id="{67A83510-2790-4866-911D-2E1588DF5F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432" y="4252353"/>
            <a:ext cx="12157773" cy="494218"/>
            <a:chOff x="18956" y="5952517"/>
            <a:chExt cx="12157773" cy="494218"/>
          </a:xfrm>
          <a:solidFill>
            <a:schemeClr val="bg1"/>
          </a:solidFill>
        </p:grpSpPr>
        <p:sp>
          <p:nvSpPr>
            <p:cNvPr id="14" name="Freeform 10">
              <a:extLst>
                <a:ext uri="{FF2B5EF4-FFF2-40B4-BE49-F238E27FC236}">
                  <a16:creationId xmlns:a16="http://schemas.microsoft.com/office/drawing/2014/main" id="{DAB74ACE-7603-4829-88FE-C3C2B05EBD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 name="Freeform 15">
              <a:extLst>
                <a:ext uri="{FF2B5EF4-FFF2-40B4-BE49-F238E27FC236}">
                  <a16:creationId xmlns:a16="http://schemas.microsoft.com/office/drawing/2014/main" id="{DE3E37A0-8723-42F4-9435-F06BD0191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 name="Freeform 18">
              <a:extLst>
                <a:ext uri="{FF2B5EF4-FFF2-40B4-BE49-F238E27FC236}">
                  <a16:creationId xmlns:a16="http://schemas.microsoft.com/office/drawing/2014/main" id="{0C5FE567-8965-4799-B1E6-8A6E1A8488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 name="Freeform 22">
              <a:extLst>
                <a:ext uri="{FF2B5EF4-FFF2-40B4-BE49-F238E27FC236}">
                  <a16:creationId xmlns:a16="http://schemas.microsoft.com/office/drawing/2014/main" id="{BA3FF2FD-6394-4F97-B186-BD4A98C619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 name="Freeform 8">
              <a:extLst>
                <a:ext uri="{FF2B5EF4-FFF2-40B4-BE49-F238E27FC236}">
                  <a16:creationId xmlns:a16="http://schemas.microsoft.com/office/drawing/2014/main" id="{1A361C9F-AD97-4338-B557-8766AFD033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9" name="Freeform 19">
              <a:extLst>
                <a:ext uri="{FF2B5EF4-FFF2-40B4-BE49-F238E27FC236}">
                  <a16:creationId xmlns:a16="http://schemas.microsoft.com/office/drawing/2014/main" id="{F4FAA936-A80F-43B5-8A7D-17CC7CF771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 name="Freeform 20">
              <a:extLst>
                <a:ext uri="{FF2B5EF4-FFF2-40B4-BE49-F238E27FC236}">
                  <a16:creationId xmlns:a16="http://schemas.microsoft.com/office/drawing/2014/main" id="{21246F32-1BA7-40E4-9AF9-CA517D4413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 name="Freeform 23">
              <a:extLst>
                <a:ext uri="{FF2B5EF4-FFF2-40B4-BE49-F238E27FC236}">
                  <a16:creationId xmlns:a16="http://schemas.microsoft.com/office/drawing/2014/main" id="{C18EE8CE-BCF9-4C64-B335-C7830B03F3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2" name="Freeform 26">
              <a:extLst>
                <a:ext uri="{FF2B5EF4-FFF2-40B4-BE49-F238E27FC236}">
                  <a16:creationId xmlns:a16="http://schemas.microsoft.com/office/drawing/2014/main" id="{64AC2B2B-568F-4175-8D84-AD8F6B563F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3" name="Freeform 27">
              <a:extLst>
                <a:ext uri="{FF2B5EF4-FFF2-40B4-BE49-F238E27FC236}">
                  <a16:creationId xmlns:a16="http://schemas.microsoft.com/office/drawing/2014/main" id="{D9C6CF5C-8CF6-4274-86E0-CAF4A31F43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4" name="Freeform 28">
              <a:extLst>
                <a:ext uri="{FF2B5EF4-FFF2-40B4-BE49-F238E27FC236}">
                  <a16:creationId xmlns:a16="http://schemas.microsoft.com/office/drawing/2014/main" id="{3BFC56A2-55B3-432A-BD3B-4B2423A68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5" name="Freeform 30">
              <a:extLst>
                <a:ext uri="{FF2B5EF4-FFF2-40B4-BE49-F238E27FC236}">
                  <a16:creationId xmlns:a16="http://schemas.microsoft.com/office/drawing/2014/main" id="{BB036CEA-B307-404A-89D6-9414F417D2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6" name="Freeform 43">
              <a:extLst>
                <a:ext uri="{FF2B5EF4-FFF2-40B4-BE49-F238E27FC236}">
                  <a16:creationId xmlns:a16="http://schemas.microsoft.com/office/drawing/2014/main" id="{CB37E5F5-B903-4611-A739-0B7FBE8510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7" name="Freeform 51">
              <a:extLst>
                <a:ext uri="{FF2B5EF4-FFF2-40B4-BE49-F238E27FC236}">
                  <a16:creationId xmlns:a16="http://schemas.microsoft.com/office/drawing/2014/main" id="{B1012F2B-A8F1-4FD5-8E6F-1CC97D0AA8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8" name="Freeform 52">
              <a:extLst>
                <a:ext uri="{FF2B5EF4-FFF2-40B4-BE49-F238E27FC236}">
                  <a16:creationId xmlns:a16="http://schemas.microsoft.com/office/drawing/2014/main" id="{C04C6E0B-838E-4B10-91CA-29C498382A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9" name="Freeform 53">
              <a:extLst>
                <a:ext uri="{FF2B5EF4-FFF2-40B4-BE49-F238E27FC236}">
                  <a16:creationId xmlns:a16="http://schemas.microsoft.com/office/drawing/2014/main" id="{15D6CFEB-4FC5-45C3-8BDF-95EAD1EDFC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 name="Freeform 54">
              <a:extLst>
                <a:ext uri="{FF2B5EF4-FFF2-40B4-BE49-F238E27FC236}">
                  <a16:creationId xmlns:a16="http://schemas.microsoft.com/office/drawing/2014/main" id="{EA8E01BA-7055-4707-906A-F08E2E2535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 name="Freeform 55">
              <a:extLst>
                <a:ext uri="{FF2B5EF4-FFF2-40B4-BE49-F238E27FC236}">
                  <a16:creationId xmlns:a16="http://schemas.microsoft.com/office/drawing/2014/main" id="{CDA2DE76-0D5E-4F6F-95E7-508B725F8A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2" name="Freeform 56">
              <a:extLst>
                <a:ext uri="{FF2B5EF4-FFF2-40B4-BE49-F238E27FC236}">
                  <a16:creationId xmlns:a16="http://schemas.microsoft.com/office/drawing/2014/main" id="{669578C5-3D06-4B77-A897-A014B441B5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3" name="Freeform 57">
              <a:extLst>
                <a:ext uri="{FF2B5EF4-FFF2-40B4-BE49-F238E27FC236}">
                  <a16:creationId xmlns:a16="http://schemas.microsoft.com/office/drawing/2014/main" id="{85AA3005-AAD0-4587-B352-ECD937D61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4" name="Freeform 59">
              <a:extLst>
                <a:ext uri="{FF2B5EF4-FFF2-40B4-BE49-F238E27FC236}">
                  <a16:creationId xmlns:a16="http://schemas.microsoft.com/office/drawing/2014/main" id="{B4E9730F-E8B1-4F7C-BA99-3B3016F104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5" name="Freeform 60">
              <a:extLst>
                <a:ext uri="{FF2B5EF4-FFF2-40B4-BE49-F238E27FC236}">
                  <a16:creationId xmlns:a16="http://schemas.microsoft.com/office/drawing/2014/main" id="{A8922D05-C325-4918-84E6-1C62AD7BE0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6" name="Freeform 61">
              <a:extLst>
                <a:ext uri="{FF2B5EF4-FFF2-40B4-BE49-F238E27FC236}">
                  <a16:creationId xmlns:a16="http://schemas.microsoft.com/office/drawing/2014/main" id="{38DD42E8-8604-45E3-99FE-72D479AF2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7" name="Freeform 5">
              <a:extLst>
                <a:ext uri="{FF2B5EF4-FFF2-40B4-BE49-F238E27FC236}">
                  <a16:creationId xmlns:a16="http://schemas.microsoft.com/office/drawing/2014/main" id="{2E946C70-11C9-4C85-BE3B-1149117F38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8" name="Freeform 6">
              <a:extLst>
                <a:ext uri="{FF2B5EF4-FFF2-40B4-BE49-F238E27FC236}">
                  <a16:creationId xmlns:a16="http://schemas.microsoft.com/office/drawing/2014/main" id="{48F637C4-CFB7-4421-9DAB-6730244B2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9" name="Freeform 7">
              <a:extLst>
                <a:ext uri="{FF2B5EF4-FFF2-40B4-BE49-F238E27FC236}">
                  <a16:creationId xmlns:a16="http://schemas.microsoft.com/office/drawing/2014/main" id="{6E137FD9-DCB4-4E5A-960B-350C3627EE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0" name="Freeform 8">
              <a:extLst>
                <a:ext uri="{FF2B5EF4-FFF2-40B4-BE49-F238E27FC236}">
                  <a16:creationId xmlns:a16="http://schemas.microsoft.com/office/drawing/2014/main" id="{9DCD8437-9BFD-44B4-AAC8-75388190F2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 name="Freeform 9">
              <a:extLst>
                <a:ext uri="{FF2B5EF4-FFF2-40B4-BE49-F238E27FC236}">
                  <a16:creationId xmlns:a16="http://schemas.microsoft.com/office/drawing/2014/main" id="{C9EEBF9B-D5F1-4EE3-A46A-A5A5E396A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 name="Freeform 11">
              <a:extLst>
                <a:ext uri="{FF2B5EF4-FFF2-40B4-BE49-F238E27FC236}">
                  <a16:creationId xmlns:a16="http://schemas.microsoft.com/office/drawing/2014/main" id="{3A77B17D-E4D2-444B-8D75-F0171A3E8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3" name="Freeform 12">
              <a:extLst>
                <a:ext uri="{FF2B5EF4-FFF2-40B4-BE49-F238E27FC236}">
                  <a16:creationId xmlns:a16="http://schemas.microsoft.com/office/drawing/2014/main" id="{5FDB9442-6054-49E2-948E-D30AD9E09F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4" name="Freeform 13">
              <a:extLst>
                <a:ext uri="{FF2B5EF4-FFF2-40B4-BE49-F238E27FC236}">
                  <a16:creationId xmlns:a16="http://schemas.microsoft.com/office/drawing/2014/main" id="{3E1DF8B7-7CB2-4181-8525-4EE2D5D9E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5" name="Freeform 14">
              <a:extLst>
                <a:ext uri="{FF2B5EF4-FFF2-40B4-BE49-F238E27FC236}">
                  <a16:creationId xmlns:a16="http://schemas.microsoft.com/office/drawing/2014/main" id="{4B3B2382-7947-4BAF-BF2F-830393F8EF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6" name="Freeform 16">
              <a:extLst>
                <a:ext uri="{FF2B5EF4-FFF2-40B4-BE49-F238E27FC236}">
                  <a16:creationId xmlns:a16="http://schemas.microsoft.com/office/drawing/2014/main" id="{AC95E7F5-BA75-4053-AC8F-81ACC42626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7" name="Freeform 17">
              <a:extLst>
                <a:ext uri="{FF2B5EF4-FFF2-40B4-BE49-F238E27FC236}">
                  <a16:creationId xmlns:a16="http://schemas.microsoft.com/office/drawing/2014/main" id="{8D431126-FDB6-42AF-BC9E-58E4C417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8" name="Freeform 21">
              <a:extLst>
                <a:ext uri="{FF2B5EF4-FFF2-40B4-BE49-F238E27FC236}">
                  <a16:creationId xmlns:a16="http://schemas.microsoft.com/office/drawing/2014/main" id="{4AA2BE9B-BD88-4958-B98E-7363A0FD5C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9" name="Freeform 25">
              <a:extLst>
                <a:ext uri="{FF2B5EF4-FFF2-40B4-BE49-F238E27FC236}">
                  <a16:creationId xmlns:a16="http://schemas.microsoft.com/office/drawing/2014/main" id="{BA18EADE-8501-4251-ADCD-EB02B73DF1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0" name="Freeform 29">
              <a:extLst>
                <a:ext uri="{FF2B5EF4-FFF2-40B4-BE49-F238E27FC236}">
                  <a16:creationId xmlns:a16="http://schemas.microsoft.com/office/drawing/2014/main" id="{D1886B2F-FFB5-4032-A012-EAE8464DDA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1" name="Freeform 31">
              <a:extLst>
                <a:ext uri="{FF2B5EF4-FFF2-40B4-BE49-F238E27FC236}">
                  <a16:creationId xmlns:a16="http://schemas.microsoft.com/office/drawing/2014/main" id="{65048464-3972-4F85-858C-BD0D6CC8A6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2" name="Freeform 32">
              <a:extLst>
                <a:ext uri="{FF2B5EF4-FFF2-40B4-BE49-F238E27FC236}">
                  <a16:creationId xmlns:a16="http://schemas.microsoft.com/office/drawing/2014/main" id="{9B136B45-B116-4EA4-802D-0D9EC238C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3" name="Freeform 33">
              <a:extLst>
                <a:ext uri="{FF2B5EF4-FFF2-40B4-BE49-F238E27FC236}">
                  <a16:creationId xmlns:a16="http://schemas.microsoft.com/office/drawing/2014/main" id="{F7DA7C34-DDA0-41AB-A47F-E981F63E23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4" name="Freeform 34">
              <a:extLst>
                <a:ext uri="{FF2B5EF4-FFF2-40B4-BE49-F238E27FC236}">
                  <a16:creationId xmlns:a16="http://schemas.microsoft.com/office/drawing/2014/main" id="{BB16C09B-E126-49FC-B0C4-2CB43FA038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5" name="Freeform 35">
              <a:extLst>
                <a:ext uri="{FF2B5EF4-FFF2-40B4-BE49-F238E27FC236}">
                  <a16:creationId xmlns:a16="http://schemas.microsoft.com/office/drawing/2014/main" id="{A12A7CBF-E4C8-4085-88C3-03102FE468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6" name="Freeform 36">
              <a:extLst>
                <a:ext uri="{FF2B5EF4-FFF2-40B4-BE49-F238E27FC236}">
                  <a16:creationId xmlns:a16="http://schemas.microsoft.com/office/drawing/2014/main" id="{55CA9A4D-ABE6-426B-B7F0-F5B933349C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7" name="Freeform 37">
              <a:extLst>
                <a:ext uri="{FF2B5EF4-FFF2-40B4-BE49-F238E27FC236}">
                  <a16:creationId xmlns:a16="http://schemas.microsoft.com/office/drawing/2014/main" id="{8A4F3A5B-B199-4716-ADF4-5E33A7C0D1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8" name="Freeform 38">
              <a:extLst>
                <a:ext uri="{FF2B5EF4-FFF2-40B4-BE49-F238E27FC236}">
                  <a16:creationId xmlns:a16="http://schemas.microsoft.com/office/drawing/2014/main" id="{5846F32E-5DDD-4AF4-BE1C-5F1A3FF10D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9" name="Freeform 39">
              <a:extLst>
                <a:ext uri="{FF2B5EF4-FFF2-40B4-BE49-F238E27FC236}">
                  <a16:creationId xmlns:a16="http://schemas.microsoft.com/office/drawing/2014/main" id="{AFE38B2F-69BC-4661-84A3-EA04CDC3FE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0" name="Freeform 40">
              <a:extLst>
                <a:ext uri="{FF2B5EF4-FFF2-40B4-BE49-F238E27FC236}">
                  <a16:creationId xmlns:a16="http://schemas.microsoft.com/office/drawing/2014/main" id="{5CA6F12C-4208-48A6-B7B0-DD18CB3992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1" name="Freeform 41">
              <a:extLst>
                <a:ext uri="{FF2B5EF4-FFF2-40B4-BE49-F238E27FC236}">
                  <a16:creationId xmlns:a16="http://schemas.microsoft.com/office/drawing/2014/main" id="{0F08EA53-C6C6-49F1-B8DA-E20FFD6078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2" name="Freeform 42">
              <a:extLst>
                <a:ext uri="{FF2B5EF4-FFF2-40B4-BE49-F238E27FC236}">
                  <a16:creationId xmlns:a16="http://schemas.microsoft.com/office/drawing/2014/main" id="{6B6EA655-7497-4604-92DF-43CE7322ED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3" name="Freeform 44">
              <a:extLst>
                <a:ext uri="{FF2B5EF4-FFF2-40B4-BE49-F238E27FC236}">
                  <a16:creationId xmlns:a16="http://schemas.microsoft.com/office/drawing/2014/main" id="{082FFE9A-67C2-471A-AF37-ED9C238DB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4" name="Freeform 45">
              <a:extLst>
                <a:ext uri="{FF2B5EF4-FFF2-40B4-BE49-F238E27FC236}">
                  <a16:creationId xmlns:a16="http://schemas.microsoft.com/office/drawing/2014/main" id="{B0FD6176-7431-446D-91DB-56644A93C1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5" name="Freeform 46">
              <a:extLst>
                <a:ext uri="{FF2B5EF4-FFF2-40B4-BE49-F238E27FC236}">
                  <a16:creationId xmlns:a16="http://schemas.microsoft.com/office/drawing/2014/main" id="{A46603FA-6405-410B-AD8A-3D75BE7A85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6" name="Freeform 47">
              <a:extLst>
                <a:ext uri="{FF2B5EF4-FFF2-40B4-BE49-F238E27FC236}">
                  <a16:creationId xmlns:a16="http://schemas.microsoft.com/office/drawing/2014/main" id="{6BE439BF-AE87-4F53-9DC9-72414AD1F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7" name="Freeform 48">
              <a:extLst>
                <a:ext uri="{FF2B5EF4-FFF2-40B4-BE49-F238E27FC236}">
                  <a16:creationId xmlns:a16="http://schemas.microsoft.com/office/drawing/2014/main" id="{55C88911-7FE8-4196-8D02-DAB1B62D97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8" name="Freeform 49">
              <a:extLst>
                <a:ext uri="{FF2B5EF4-FFF2-40B4-BE49-F238E27FC236}">
                  <a16:creationId xmlns:a16="http://schemas.microsoft.com/office/drawing/2014/main" id="{BAD26C77-660F-4C9C-9A98-234048198B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9" name="Freeform 8">
              <a:extLst>
                <a:ext uri="{FF2B5EF4-FFF2-40B4-BE49-F238E27FC236}">
                  <a16:creationId xmlns:a16="http://schemas.microsoft.com/office/drawing/2014/main" id="{507A2021-3F23-43FC-AB0D-130B575906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0" name="Freeform 106">
              <a:extLst>
                <a:ext uri="{FF2B5EF4-FFF2-40B4-BE49-F238E27FC236}">
                  <a16:creationId xmlns:a16="http://schemas.microsoft.com/office/drawing/2014/main" id="{CB855C11-52EB-43D9-8831-1A26FCE12A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1" name="Freeform 19">
              <a:extLst>
                <a:ext uri="{FF2B5EF4-FFF2-40B4-BE49-F238E27FC236}">
                  <a16:creationId xmlns:a16="http://schemas.microsoft.com/office/drawing/2014/main" id="{1A6AD416-1A17-49A9-8301-8C0A5A78CA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2" name="Freeform 20">
              <a:extLst>
                <a:ext uri="{FF2B5EF4-FFF2-40B4-BE49-F238E27FC236}">
                  <a16:creationId xmlns:a16="http://schemas.microsoft.com/office/drawing/2014/main" id="{F03687D9-14CC-461B-B4B5-907E10B6A1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3" name="Freeform 26">
              <a:extLst>
                <a:ext uri="{FF2B5EF4-FFF2-40B4-BE49-F238E27FC236}">
                  <a16:creationId xmlns:a16="http://schemas.microsoft.com/office/drawing/2014/main" id="{FCC639BE-A7F9-46A2-955A-3ACA454554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4" name="Freeform 27">
              <a:extLst>
                <a:ext uri="{FF2B5EF4-FFF2-40B4-BE49-F238E27FC236}">
                  <a16:creationId xmlns:a16="http://schemas.microsoft.com/office/drawing/2014/main" id="{B3FED40E-A961-4D78-947A-5AC1BD510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5" name="Freeform 28">
              <a:extLst>
                <a:ext uri="{FF2B5EF4-FFF2-40B4-BE49-F238E27FC236}">
                  <a16:creationId xmlns:a16="http://schemas.microsoft.com/office/drawing/2014/main" id="{1445BCDF-9E07-46AD-A6B5-5BEFA223C1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6" name="Freeform 55">
              <a:extLst>
                <a:ext uri="{FF2B5EF4-FFF2-40B4-BE49-F238E27FC236}">
                  <a16:creationId xmlns:a16="http://schemas.microsoft.com/office/drawing/2014/main" id="{23324DC7-93D9-451A-9ABF-1B4D92BF22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7" name="Freeform 56">
              <a:extLst>
                <a:ext uri="{FF2B5EF4-FFF2-40B4-BE49-F238E27FC236}">
                  <a16:creationId xmlns:a16="http://schemas.microsoft.com/office/drawing/2014/main" id="{003474BA-A947-4598-96BB-BAACE2411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8" name="Freeform 57">
              <a:extLst>
                <a:ext uri="{FF2B5EF4-FFF2-40B4-BE49-F238E27FC236}">
                  <a16:creationId xmlns:a16="http://schemas.microsoft.com/office/drawing/2014/main" id="{04426A72-0FD0-478F-AAC5-B49E142535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9" name="Freeform 60">
              <a:extLst>
                <a:ext uri="{FF2B5EF4-FFF2-40B4-BE49-F238E27FC236}">
                  <a16:creationId xmlns:a16="http://schemas.microsoft.com/office/drawing/2014/main" id="{17260BB0-9DCA-4927-89A5-1314AD40EB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0" name="Freeform 61">
              <a:extLst>
                <a:ext uri="{FF2B5EF4-FFF2-40B4-BE49-F238E27FC236}">
                  <a16:creationId xmlns:a16="http://schemas.microsoft.com/office/drawing/2014/main" id="{F459656F-63AC-4FC7-8D12-282B9B0C4C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1" name="Freeform 5">
              <a:extLst>
                <a:ext uri="{FF2B5EF4-FFF2-40B4-BE49-F238E27FC236}">
                  <a16:creationId xmlns:a16="http://schemas.microsoft.com/office/drawing/2014/main" id="{5C345A48-BE33-4B10-AF97-207DC7E2CC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2" name="Freeform 6">
              <a:extLst>
                <a:ext uri="{FF2B5EF4-FFF2-40B4-BE49-F238E27FC236}">
                  <a16:creationId xmlns:a16="http://schemas.microsoft.com/office/drawing/2014/main" id="{65503F74-3A89-46DD-AD4D-9BB164E25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3" name="Freeform 7">
              <a:extLst>
                <a:ext uri="{FF2B5EF4-FFF2-40B4-BE49-F238E27FC236}">
                  <a16:creationId xmlns:a16="http://schemas.microsoft.com/office/drawing/2014/main" id="{5D8D4A6C-9C30-46E6-953F-8FFE24534F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4" name="Freeform 8">
              <a:extLst>
                <a:ext uri="{FF2B5EF4-FFF2-40B4-BE49-F238E27FC236}">
                  <a16:creationId xmlns:a16="http://schemas.microsoft.com/office/drawing/2014/main" id="{844B12AB-BDBA-412B-8127-0671AB6BF8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5" name="Freeform 9">
              <a:extLst>
                <a:ext uri="{FF2B5EF4-FFF2-40B4-BE49-F238E27FC236}">
                  <a16:creationId xmlns:a16="http://schemas.microsoft.com/office/drawing/2014/main" id="{84AE8FA4-8AC5-4D0E-9FF8-B6F6D961FC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6" name="Freeform 11">
              <a:extLst>
                <a:ext uri="{FF2B5EF4-FFF2-40B4-BE49-F238E27FC236}">
                  <a16:creationId xmlns:a16="http://schemas.microsoft.com/office/drawing/2014/main" id="{462515DF-512D-49E0-B5FE-637D9E352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7" name="Freeform 12">
              <a:extLst>
                <a:ext uri="{FF2B5EF4-FFF2-40B4-BE49-F238E27FC236}">
                  <a16:creationId xmlns:a16="http://schemas.microsoft.com/office/drawing/2014/main" id="{342CB8A0-096D-4A9F-B962-294DB670BD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8" name="Freeform 13">
              <a:extLst>
                <a:ext uri="{FF2B5EF4-FFF2-40B4-BE49-F238E27FC236}">
                  <a16:creationId xmlns:a16="http://schemas.microsoft.com/office/drawing/2014/main" id="{6870353D-6B96-4946-8BB5-015BF6E6E2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9" name="Freeform 14">
              <a:extLst>
                <a:ext uri="{FF2B5EF4-FFF2-40B4-BE49-F238E27FC236}">
                  <a16:creationId xmlns:a16="http://schemas.microsoft.com/office/drawing/2014/main" id="{20249E38-6114-4065-8836-941D6C55D5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0" name="Freeform 16">
              <a:extLst>
                <a:ext uri="{FF2B5EF4-FFF2-40B4-BE49-F238E27FC236}">
                  <a16:creationId xmlns:a16="http://schemas.microsoft.com/office/drawing/2014/main" id="{BDA5073D-3C1B-4779-8DEF-FD9CD5308D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1" name="Freeform 17">
              <a:extLst>
                <a:ext uri="{FF2B5EF4-FFF2-40B4-BE49-F238E27FC236}">
                  <a16:creationId xmlns:a16="http://schemas.microsoft.com/office/drawing/2014/main" id="{79505220-ED85-46B5-A218-0991FA5794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2" name="Freeform 21">
              <a:extLst>
                <a:ext uri="{FF2B5EF4-FFF2-40B4-BE49-F238E27FC236}">
                  <a16:creationId xmlns:a16="http://schemas.microsoft.com/office/drawing/2014/main" id="{A8513416-DF87-4A83-8026-AF40654BAE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3" name="Freeform 25">
              <a:extLst>
                <a:ext uri="{FF2B5EF4-FFF2-40B4-BE49-F238E27FC236}">
                  <a16:creationId xmlns:a16="http://schemas.microsoft.com/office/drawing/2014/main" id="{AF0489C4-7984-4A49-9D02-ACE2DD3EC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4" name="Freeform 29">
              <a:extLst>
                <a:ext uri="{FF2B5EF4-FFF2-40B4-BE49-F238E27FC236}">
                  <a16:creationId xmlns:a16="http://schemas.microsoft.com/office/drawing/2014/main" id="{3DB0DE7C-BF6D-4059-94C4-FD4D6E7BA9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5" name="Freeform 31">
              <a:extLst>
                <a:ext uri="{FF2B5EF4-FFF2-40B4-BE49-F238E27FC236}">
                  <a16:creationId xmlns:a16="http://schemas.microsoft.com/office/drawing/2014/main" id="{5B58E23E-6D06-4F24-B6F8-98AE632C2A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6" name="Freeform 32">
              <a:extLst>
                <a:ext uri="{FF2B5EF4-FFF2-40B4-BE49-F238E27FC236}">
                  <a16:creationId xmlns:a16="http://schemas.microsoft.com/office/drawing/2014/main" id="{7D87D95A-4B48-4140-BB5C-9A33AACBF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7" name="Freeform 33">
              <a:extLst>
                <a:ext uri="{FF2B5EF4-FFF2-40B4-BE49-F238E27FC236}">
                  <a16:creationId xmlns:a16="http://schemas.microsoft.com/office/drawing/2014/main" id="{6D78BEA4-B995-4BEC-A3B4-C580D646AD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8" name="Freeform 34">
              <a:extLst>
                <a:ext uri="{FF2B5EF4-FFF2-40B4-BE49-F238E27FC236}">
                  <a16:creationId xmlns:a16="http://schemas.microsoft.com/office/drawing/2014/main" id="{C075F1AC-7155-4487-8B7A-0C74E2C65D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9" name="Freeform 35">
              <a:extLst>
                <a:ext uri="{FF2B5EF4-FFF2-40B4-BE49-F238E27FC236}">
                  <a16:creationId xmlns:a16="http://schemas.microsoft.com/office/drawing/2014/main" id="{2923812A-0930-464A-B863-8232CDF9BE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0" name="Freeform 36">
              <a:extLst>
                <a:ext uri="{FF2B5EF4-FFF2-40B4-BE49-F238E27FC236}">
                  <a16:creationId xmlns:a16="http://schemas.microsoft.com/office/drawing/2014/main" id="{5B22D5AF-1F95-4943-ADBD-50BF0DDC9B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1" name="Freeform 37">
              <a:extLst>
                <a:ext uri="{FF2B5EF4-FFF2-40B4-BE49-F238E27FC236}">
                  <a16:creationId xmlns:a16="http://schemas.microsoft.com/office/drawing/2014/main" id="{09709304-5160-4325-BE4E-F970450FA8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2" name="Freeform 38">
              <a:extLst>
                <a:ext uri="{FF2B5EF4-FFF2-40B4-BE49-F238E27FC236}">
                  <a16:creationId xmlns:a16="http://schemas.microsoft.com/office/drawing/2014/main" id="{6086BD94-D139-4DEE-9FB6-849360DAB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 name="Freeform 39">
              <a:extLst>
                <a:ext uri="{FF2B5EF4-FFF2-40B4-BE49-F238E27FC236}">
                  <a16:creationId xmlns:a16="http://schemas.microsoft.com/office/drawing/2014/main" id="{84B8A4B1-C709-4864-851E-6A76DE4E52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4" name="Freeform 40">
              <a:extLst>
                <a:ext uri="{FF2B5EF4-FFF2-40B4-BE49-F238E27FC236}">
                  <a16:creationId xmlns:a16="http://schemas.microsoft.com/office/drawing/2014/main" id="{51183B3E-65BA-45BB-9238-E5553DA7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5" name="Freeform 41">
              <a:extLst>
                <a:ext uri="{FF2B5EF4-FFF2-40B4-BE49-F238E27FC236}">
                  <a16:creationId xmlns:a16="http://schemas.microsoft.com/office/drawing/2014/main" id="{B456CBC6-D8DB-4226-8743-8355D0C1E2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6" name="Freeform 42">
              <a:extLst>
                <a:ext uri="{FF2B5EF4-FFF2-40B4-BE49-F238E27FC236}">
                  <a16:creationId xmlns:a16="http://schemas.microsoft.com/office/drawing/2014/main" id="{2A43AE63-9201-415C-A88E-C52685BF9A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7" name="Freeform 44">
              <a:extLst>
                <a:ext uri="{FF2B5EF4-FFF2-40B4-BE49-F238E27FC236}">
                  <a16:creationId xmlns:a16="http://schemas.microsoft.com/office/drawing/2014/main" id="{0BB8C75E-6B9A-4E95-85CF-ACD2D2AD2B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8" name="Freeform 45">
              <a:extLst>
                <a:ext uri="{FF2B5EF4-FFF2-40B4-BE49-F238E27FC236}">
                  <a16:creationId xmlns:a16="http://schemas.microsoft.com/office/drawing/2014/main" id="{F593E6EC-FB46-40CB-825C-C1305B1FB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9" name="Freeform 46">
              <a:extLst>
                <a:ext uri="{FF2B5EF4-FFF2-40B4-BE49-F238E27FC236}">
                  <a16:creationId xmlns:a16="http://schemas.microsoft.com/office/drawing/2014/main" id="{517F36F0-8630-4831-9057-6CA9B217B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0" name="Freeform 47">
              <a:extLst>
                <a:ext uri="{FF2B5EF4-FFF2-40B4-BE49-F238E27FC236}">
                  <a16:creationId xmlns:a16="http://schemas.microsoft.com/office/drawing/2014/main" id="{9614B5E6-3CE1-465E-8381-646179E1B1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1" name="Freeform 48">
              <a:extLst>
                <a:ext uri="{FF2B5EF4-FFF2-40B4-BE49-F238E27FC236}">
                  <a16:creationId xmlns:a16="http://schemas.microsoft.com/office/drawing/2014/main" id="{5A40C31A-16AE-42C0-AC3B-52DCA2F5A2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2" name="Freeform 49">
              <a:extLst>
                <a:ext uri="{FF2B5EF4-FFF2-40B4-BE49-F238E27FC236}">
                  <a16:creationId xmlns:a16="http://schemas.microsoft.com/office/drawing/2014/main" id="{CE95CDB5-B8FA-431B-B9BE-7791AD92C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150538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39ED8D-130F-6DC5-4539-7C0740C4F832}"/>
              </a:ext>
            </a:extLst>
          </p:cNvPr>
          <p:cNvSpPr>
            <a:spLocks noGrp="1"/>
          </p:cNvSpPr>
          <p:nvPr>
            <p:ph type="title"/>
          </p:nvPr>
        </p:nvSpPr>
        <p:spPr/>
        <p:txBody>
          <a:bodyPr/>
          <a:lstStyle/>
          <a:p>
            <a:r>
              <a:rPr lang="fr-FR" dirty="0"/>
              <a:t>Séance 1</a:t>
            </a:r>
          </a:p>
        </p:txBody>
      </p:sp>
      <p:sp>
        <p:nvSpPr>
          <p:cNvPr id="3" name="Espace réservé du contenu 2">
            <a:extLst>
              <a:ext uri="{FF2B5EF4-FFF2-40B4-BE49-F238E27FC236}">
                <a16:creationId xmlns:a16="http://schemas.microsoft.com/office/drawing/2014/main" id="{D8B8F249-EB9B-6E74-D93F-F86E4BCA6549}"/>
              </a:ext>
            </a:extLst>
          </p:cNvPr>
          <p:cNvSpPr>
            <a:spLocks noGrp="1"/>
          </p:cNvSpPr>
          <p:nvPr>
            <p:ph idx="1"/>
          </p:nvPr>
        </p:nvSpPr>
        <p:spPr>
          <a:xfrm>
            <a:off x="1069848" y="1524000"/>
            <a:ext cx="9634011" cy="4701858"/>
          </a:xfrm>
        </p:spPr>
        <p:txBody>
          <a:bodyPr>
            <a:normAutofit fontScale="85000" lnSpcReduction="20000"/>
          </a:bodyPr>
          <a:lstStyle/>
          <a:p>
            <a:pPr>
              <a:lnSpc>
                <a:spcPct val="100000"/>
              </a:lnSpc>
            </a:pPr>
            <a:r>
              <a:rPr lang="fr-FR" b="1" dirty="0"/>
              <a:t>Introduction: </a:t>
            </a:r>
          </a:p>
          <a:p>
            <a:pPr marL="0" indent="0">
              <a:lnSpc>
                <a:spcPct val="100000"/>
              </a:lnSpc>
              <a:buNone/>
            </a:pPr>
            <a:r>
              <a:rPr lang="fr-FR" dirty="0"/>
              <a:t>1) Situation d’entrée:</a:t>
            </a:r>
          </a:p>
          <a:p>
            <a:pPr marL="0" indent="0">
              <a:lnSpc>
                <a:spcPct val="100000"/>
              </a:lnSpc>
              <a:buNone/>
            </a:pPr>
            <a:r>
              <a:rPr lang="fr-FR" dirty="0"/>
              <a:t>apporter un visuel, ou faire référence aux expériences élèves pour répondre à la </a:t>
            </a:r>
            <a:r>
              <a:rPr lang="fr-FR" b="1" dirty="0"/>
              <a:t>question</a:t>
            </a:r>
            <a:r>
              <a:rPr lang="fr-FR" dirty="0"/>
              <a:t> : </a:t>
            </a:r>
            <a:r>
              <a:rPr lang="fr-FR" i="1" dirty="0"/>
              <a:t>De quoi a besoin la graine pour germer?</a:t>
            </a:r>
            <a:endParaRPr lang="fr-FR" dirty="0"/>
          </a:p>
          <a:p>
            <a:pPr marL="0" indent="0">
              <a:lnSpc>
                <a:spcPct val="100000"/>
              </a:lnSpc>
              <a:buNone/>
            </a:pPr>
            <a:r>
              <a:rPr lang="fr-FR" dirty="0"/>
              <a:t>2) </a:t>
            </a:r>
            <a:r>
              <a:rPr lang="fr-FR" b="1" dirty="0"/>
              <a:t>émission des hypothèses</a:t>
            </a:r>
            <a:endParaRPr lang="fr-FR" dirty="0"/>
          </a:p>
          <a:p>
            <a:pPr marL="0" indent="0">
              <a:lnSpc>
                <a:spcPct val="100000"/>
              </a:lnSpc>
              <a:buNone/>
            </a:pPr>
            <a:r>
              <a:rPr lang="fr-FR" dirty="0"/>
              <a:t>Propositions faites par les élèves: terre, eau, chaleur, lumière.</a:t>
            </a:r>
          </a:p>
          <a:p>
            <a:pPr marL="0" indent="0">
              <a:lnSpc>
                <a:spcPct val="100000"/>
              </a:lnSpc>
              <a:buNone/>
            </a:pPr>
            <a:r>
              <a:rPr lang="fr-FR" dirty="0"/>
              <a:t>(certains diront le soleil, ce qui induit donc une confusion entre la lumière et la chaleur, qu’il faudra relever avec les élèves)</a:t>
            </a:r>
          </a:p>
          <a:p>
            <a:pPr marL="0" indent="0">
              <a:lnSpc>
                <a:spcPct val="100000"/>
              </a:lnSpc>
              <a:buNone/>
            </a:pPr>
            <a:endParaRPr lang="fr-FR" dirty="0"/>
          </a:p>
          <a:p>
            <a:pPr marL="0" indent="0">
              <a:lnSpc>
                <a:spcPct val="100000"/>
              </a:lnSpc>
              <a:buNone/>
            </a:pPr>
            <a:r>
              <a:rPr lang="fr-FR" dirty="0"/>
              <a:t>3) </a:t>
            </a:r>
            <a:r>
              <a:rPr lang="fr-FR" b="1" dirty="0"/>
              <a:t>Réalisation d’un protocole d’expérience</a:t>
            </a:r>
            <a:r>
              <a:rPr lang="fr-FR" dirty="0"/>
              <a:t> pour tester chacun des besoins.</a:t>
            </a:r>
          </a:p>
          <a:p>
            <a:pPr marL="0" indent="0">
              <a:lnSpc>
                <a:spcPct val="100000"/>
              </a:lnSpc>
              <a:buNone/>
            </a:pPr>
            <a:r>
              <a:rPr lang="fr-FR" dirty="0"/>
              <a:t>Des schémas sont demandés et réalisés en petits groupes.</a:t>
            </a:r>
          </a:p>
          <a:p>
            <a:pPr marL="0" indent="0">
              <a:lnSpc>
                <a:spcPct val="120000"/>
              </a:lnSpc>
              <a:buNone/>
            </a:pPr>
            <a:r>
              <a:rPr lang="fr-FR" b="1" i="1" dirty="0"/>
              <a:t>(En cycle 2, on peut expliquer les protocoles avec expérience test et témoin et leur donner. Les élèves seront donc évalués sur leur capacité à suivre un protocole. </a:t>
            </a:r>
          </a:p>
          <a:p>
            <a:pPr marL="0" indent="0">
              <a:lnSpc>
                <a:spcPct val="120000"/>
              </a:lnSpc>
              <a:buNone/>
            </a:pPr>
            <a:r>
              <a:rPr lang="fr-FR" b="1" i="1" dirty="0"/>
              <a:t>En cycle 3, les élèves doivent apprendre à concevoir une expérience test et témoin)</a:t>
            </a:r>
          </a:p>
          <a:p>
            <a:pPr marL="0" indent="0">
              <a:lnSpc>
                <a:spcPct val="100000"/>
              </a:lnSpc>
              <a:buNone/>
            </a:pPr>
            <a:endParaRPr lang="fr-FR" dirty="0"/>
          </a:p>
          <a:p>
            <a:pPr marL="0" indent="0">
              <a:lnSpc>
                <a:spcPct val="100000"/>
              </a:lnSpc>
              <a:buNone/>
            </a:pPr>
            <a:endParaRPr lang="fr-FR" dirty="0"/>
          </a:p>
          <a:p>
            <a:pPr marL="0" indent="0">
              <a:lnSpc>
                <a:spcPct val="100000"/>
              </a:lnSpc>
              <a:buNone/>
            </a:pPr>
            <a:endParaRPr lang="fr-FR" dirty="0"/>
          </a:p>
        </p:txBody>
      </p:sp>
    </p:spTree>
    <p:extLst>
      <p:ext uri="{BB962C8B-B14F-4D97-AF65-F5344CB8AC3E}">
        <p14:creationId xmlns:p14="http://schemas.microsoft.com/office/powerpoint/2010/main" val="429129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FD76E7-A304-666D-6EFB-97044B0944ED}"/>
              </a:ext>
            </a:extLst>
          </p:cNvPr>
          <p:cNvSpPr>
            <a:spLocks noGrp="1"/>
          </p:cNvSpPr>
          <p:nvPr>
            <p:ph type="title"/>
          </p:nvPr>
        </p:nvSpPr>
        <p:spPr/>
        <p:txBody>
          <a:bodyPr/>
          <a:lstStyle/>
          <a:p>
            <a:r>
              <a:rPr lang="fr-FR" dirty="0"/>
              <a:t>Séance 2 </a:t>
            </a:r>
          </a:p>
        </p:txBody>
      </p:sp>
      <p:sp>
        <p:nvSpPr>
          <p:cNvPr id="3" name="Espace réservé du contenu 2">
            <a:extLst>
              <a:ext uri="{FF2B5EF4-FFF2-40B4-BE49-F238E27FC236}">
                <a16:creationId xmlns:a16="http://schemas.microsoft.com/office/drawing/2014/main" id="{CD9B7A67-170E-35E8-06AA-80C04CAD1314}"/>
              </a:ext>
            </a:extLst>
          </p:cNvPr>
          <p:cNvSpPr>
            <a:spLocks noGrp="1"/>
          </p:cNvSpPr>
          <p:nvPr>
            <p:ph idx="1"/>
          </p:nvPr>
        </p:nvSpPr>
        <p:spPr/>
        <p:txBody>
          <a:bodyPr/>
          <a:lstStyle/>
          <a:p>
            <a:pPr marL="0" indent="0">
              <a:buNone/>
            </a:pPr>
            <a:r>
              <a:rPr lang="fr-FR" dirty="0"/>
              <a:t>1) </a:t>
            </a:r>
            <a:r>
              <a:rPr lang="fr-FR" b="1" dirty="0"/>
              <a:t>Retour collectif sur les schémas proposés</a:t>
            </a:r>
            <a:r>
              <a:rPr lang="fr-FR" dirty="0"/>
              <a:t>. </a:t>
            </a:r>
          </a:p>
          <a:p>
            <a:pPr marL="0" indent="0">
              <a:buNone/>
            </a:pPr>
            <a:r>
              <a:rPr lang="fr-FR" dirty="0"/>
              <a:t>Les erreurs les plus fréquentes sont: absence d’une expérience test et d’une expérience témoin, mais aussi ne pas penser aux autres facteurs (ex: on n’indique pas qu’il faut arrose, mettre dans la terre, et exposé à une température ambiante moyenne de19°C l’ordre de lorsqu’on teste la lumière…)</a:t>
            </a:r>
          </a:p>
          <a:p>
            <a:pPr marL="0" indent="0">
              <a:buNone/>
            </a:pPr>
            <a:r>
              <a:rPr lang="fr-FR" b="1" dirty="0"/>
              <a:t>Questionner en collectif les protocoles proposés</a:t>
            </a:r>
            <a:r>
              <a:rPr lang="fr-FR" dirty="0"/>
              <a:t>, les comparer, pour arriver à la notion de test et témoin. Donner un exemple sur un paramètre.</a:t>
            </a:r>
          </a:p>
          <a:p>
            <a:pPr marL="0" indent="0">
              <a:buNone/>
            </a:pPr>
            <a:r>
              <a:rPr lang="fr-FR" dirty="0"/>
              <a:t>2) Puis les élèves </a:t>
            </a:r>
            <a:r>
              <a:rPr lang="fr-FR" b="1" dirty="0"/>
              <a:t>devront réaliser leur expérience </a:t>
            </a:r>
            <a:r>
              <a:rPr lang="fr-FR" dirty="0"/>
              <a:t>et la schématiser.</a:t>
            </a:r>
          </a:p>
        </p:txBody>
      </p:sp>
    </p:spTree>
    <p:extLst>
      <p:ext uri="{BB962C8B-B14F-4D97-AF65-F5344CB8AC3E}">
        <p14:creationId xmlns:p14="http://schemas.microsoft.com/office/powerpoint/2010/main" val="4087564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B5DA5-32D7-20BD-DBEC-6A1E286EE006}"/>
              </a:ext>
            </a:extLst>
          </p:cNvPr>
          <p:cNvSpPr>
            <a:spLocks noGrp="1"/>
          </p:cNvSpPr>
          <p:nvPr>
            <p:ph type="title"/>
          </p:nvPr>
        </p:nvSpPr>
        <p:spPr/>
        <p:txBody>
          <a:bodyPr/>
          <a:lstStyle/>
          <a:p>
            <a:r>
              <a:rPr lang="fr-FR" dirty="0"/>
              <a:t>Séance 3</a:t>
            </a:r>
          </a:p>
        </p:txBody>
      </p:sp>
      <p:sp>
        <p:nvSpPr>
          <p:cNvPr id="3" name="Espace réservé du contenu 2">
            <a:extLst>
              <a:ext uri="{FF2B5EF4-FFF2-40B4-BE49-F238E27FC236}">
                <a16:creationId xmlns:a16="http://schemas.microsoft.com/office/drawing/2014/main" id="{F7D2D7EC-6F5A-CA89-069E-F5232CA94401}"/>
              </a:ext>
            </a:extLst>
          </p:cNvPr>
          <p:cNvSpPr>
            <a:spLocks noGrp="1"/>
          </p:cNvSpPr>
          <p:nvPr>
            <p:ph idx="1"/>
          </p:nvPr>
        </p:nvSpPr>
        <p:spPr/>
        <p:txBody>
          <a:bodyPr>
            <a:normAutofit fontScale="70000" lnSpcReduction="20000"/>
          </a:bodyPr>
          <a:lstStyle/>
          <a:p>
            <a:r>
              <a:rPr lang="fr-FR" dirty="0"/>
              <a:t>Observation des résultats (pour l’étude de la germination, l’attente est courte moins d’une semaine)</a:t>
            </a:r>
          </a:p>
          <a:p>
            <a:r>
              <a:rPr lang="fr-FR" dirty="0"/>
              <a:t>Les élèves doivent donc rédiger leurs observations et leur conclusion qui est la validation ou l’invalidation de leur hypothèse.</a:t>
            </a:r>
          </a:p>
          <a:p>
            <a:pPr marL="0" indent="0">
              <a:buNone/>
            </a:pPr>
            <a:r>
              <a:rPr lang="fr-FR" dirty="0"/>
              <a:t>Attention il faut qu’il compare les deux expériences.</a:t>
            </a:r>
          </a:p>
          <a:p>
            <a:pPr marL="0" indent="0">
              <a:buNone/>
            </a:pPr>
            <a:endParaRPr lang="fr-FR" dirty="0"/>
          </a:p>
          <a:p>
            <a:pPr marL="0" indent="0">
              <a:buNone/>
            </a:pPr>
            <a:r>
              <a:rPr lang="fr-FR" dirty="0"/>
              <a:t>Le bilan attendu est donc le suivant après l’analyse de tous les résultats.</a:t>
            </a:r>
          </a:p>
          <a:p>
            <a:pPr marL="0" indent="0">
              <a:buNone/>
            </a:pPr>
            <a:r>
              <a:rPr lang="fr-FR" b="1" u="sng" dirty="0"/>
              <a:t>Une graine a besoin pour germer uniquement d’eau et de chaleur.</a:t>
            </a:r>
          </a:p>
          <a:p>
            <a:pPr marL="0" indent="0">
              <a:buNone/>
            </a:pPr>
            <a:endParaRPr lang="fr-FR" b="1" u="sng" dirty="0"/>
          </a:p>
          <a:p>
            <a:pPr marL="0" indent="0">
              <a:lnSpc>
                <a:spcPct val="120000"/>
              </a:lnSpc>
              <a:buNone/>
            </a:pPr>
            <a:r>
              <a:rPr lang="fr-FR" i="1" dirty="0"/>
              <a:t>Remarque:</a:t>
            </a:r>
          </a:p>
          <a:p>
            <a:pPr marL="0" indent="0">
              <a:lnSpc>
                <a:spcPct val="120000"/>
              </a:lnSpc>
              <a:buNone/>
            </a:pPr>
            <a:r>
              <a:rPr lang="fr-FR" i="1" dirty="0"/>
              <a:t>C’est différent des besoins d’une plante à savoir: besoin de lumière, terre, eau, dioxyde de carbone et dioxygène. En effet la plante va pousser tout d’abord en utilisant les réserves de la plante c’est pour cela qu’elle n’a pas besoin initialement de lumière ou de terre.</a:t>
            </a:r>
          </a:p>
        </p:txBody>
      </p:sp>
    </p:spTree>
    <p:extLst>
      <p:ext uri="{BB962C8B-B14F-4D97-AF65-F5344CB8AC3E}">
        <p14:creationId xmlns:p14="http://schemas.microsoft.com/office/powerpoint/2010/main" val="558320563"/>
      </p:ext>
    </p:extLst>
  </p:cSld>
  <p:clrMapOvr>
    <a:masterClrMapping/>
  </p:clrMapOvr>
</p:sld>
</file>

<file path=ppt/theme/theme1.xml><?xml version="1.0" encoding="utf-8"?>
<a:theme xmlns:a="http://schemas.openxmlformats.org/drawingml/2006/main" name="BohemianVTI">
  <a:themeElements>
    <a:clrScheme name="AnalogousFromDarkSeedLeftStep">
      <a:dk1>
        <a:srgbClr val="000000"/>
      </a:dk1>
      <a:lt1>
        <a:srgbClr val="FFFFFF"/>
      </a:lt1>
      <a:dk2>
        <a:srgbClr val="2D3A20"/>
      </a:dk2>
      <a:lt2>
        <a:srgbClr val="E8E2E4"/>
      </a:lt2>
      <a:accent1>
        <a:srgbClr val="20B690"/>
      </a:accent1>
      <a:accent2>
        <a:srgbClr val="14B94B"/>
      </a:accent2>
      <a:accent3>
        <a:srgbClr val="2EBA21"/>
      </a:accent3>
      <a:accent4>
        <a:srgbClr val="65B514"/>
      </a:accent4>
      <a:accent5>
        <a:srgbClr val="9CA71E"/>
      </a:accent5>
      <a:accent6>
        <a:srgbClr val="D59517"/>
      </a:accent6>
      <a:hlink>
        <a:srgbClr val="748B2E"/>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37</TotalTime>
  <Words>395</Words>
  <Application>Microsoft Office PowerPoint</Application>
  <PresentationFormat>Grand écran</PresentationFormat>
  <Paragraphs>30</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Avenir Next LT Pro</vt:lpstr>
      <vt:lpstr>Modern Love</vt:lpstr>
      <vt:lpstr>BohemianVTI</vt:lpstr>
      <vt:lpstr>Séquence d’enseignement sur la nutrition des végétaux</vt:lpstr>
      <vt:lpstr>Séance 1</vt:lpstr>
      <vt:lpstr>Séance 2 </vt:lpstr>
      <vt:lpstr>Séance 3</vt:lpstr>
    </vt:vector>
  </TitlesOfParts>
  <Company>Universite d Orleans INSPE CVL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Séquence d’enseignement sur la nutrition des végétaux</dc:title>
  <dc:creator>Sylvia Bourget</dc:creator>
  <cp:lastModifiedBy>Sylvia Bourget</cp:lastModifiedBy>
  <cp:revision>2</cp:revision>
  <dcterms:created xsi:type="dcterms:W3CDTF">2024-04-22T07:54:31Z</dcterms:created>
  <dcterms:modified xsi:type="dcterms:W3CDTF">2024-04-22T08:32:06Z</dcterms:modified>
</cp:coreProperties>
</file>