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53"/>
  </p:notesMasterIdLst>
  <p:sldIdLst>
    <p:sldId id="257" r:id="rId2"/>
    <p:sldId id="366" r:id="rId3"/>
    <p:sldId id="355" r:id="rId4"/>
    <p:sldId id="258" r:id="rId5"/>
    <p:sldId id="343" r:id="rId6"/>
    <p:sldId id="340" r:id="rId7"/>
    <p:sldId id="310" r:id="rId8"/>
    <p:sldId id="307" r:id="rId9"/>
    <p:sldId id="308" r:id="rId10"/>
    <p:sldId id="311" r:id="rId11"/>
    <p:sldId id="356" r:id="rId12"/>
    <p:sldId id="260" r:id="rId13"/>
    <p:sldId id="261" r:id="rId14"/>
    <p:sldId id="312" r:id="rId15"/>
    <p:sldId id="284" r:id="rId16"/>
    <p:sldId id="282" r:id="rId17"/>
    <p:sldId id="314" r:id="rId18"/>
    <p:sldId id="344" r:id="rId19"/>
    <p:sldId id="316" r:id="rId20"/>
    <p:sldId id="357" r:id="rId21"/>
    <p:sldId id="317" r:id="rId22"/>
    <p:sldId id="318" r:id="rId23"/>
    <p:sldId id="346" r:id="rId24"/>
    <p:sldId id="345" r:id="rId25"/>
    <p:sldId id="321" r:id="rId26"/>
    <p:sldId id="324" r:id="rId27"/>
    <p:sldId id="322" r:id="rId28"/>
    <p:sldId id="325" r:id="rId29"/>
    <p:sldId id="347" r:id="rId30"/>
    <p:sldId id="320" r:id="rId31"/>
    <p:sldId id="365" r:id="rId32"/>
    <p:sldId id="348" r:id="rId33"/>
    <p:sldId id="328" r:id="rId34"/>
    <p:sldId id="329" r:id="rId35"/>
    <p:sldId id="331" r:id="rId36"/>
    <p:sldId id="333" r:id="rId37"/>
    <p:sldId id="334" r:id="rId38"/>
    <p:sldId id="336" r:id="rId39"/>
    <p:sldId id="337" r:id="rId40"/>
    <p:sldId id="339" r:id="rId41"/>
    <p:sldId id="330" r:id="rId42"/>
    <p:sldId id="304" r:id="rId43"/>
    <p:sldId id="363" r:id="rId44"/>
    <p:sldId id="313" r:id="rId45"/>
    <p:sldId id="302" r:id="rId46"/>
    <p:sldId id="341" r:id="rId47"/>
    <p:sldId id="342" r:id="rId48"/>
    <p:sldId id="360" r:id="rId49"/>
    <p:sldId id="359" r:id="rId50"/>
    <p:sldId id="362" r:id="rId51"/>
    <p:sldId id="306" r:id="rId5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4660"/>
  </p:normalViewPr>
  <p:slideViewPr>
    <p:cSldViewPr>
      <p:cViewPr varScale="1">
        <p:scale>
          <a:sx n="53" d="100"/>
          <a:sy n="53" d="100"/>
        </p:scale>
        <p:origin x="1182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94B66-D961-4AC4-9AEF-2EF38D7394E1}" type="datetimeFigureOut">
              <a:rPr lang="fr-FR" smtClean="0"/>
              <a:pPr/>
              <a:t>08/09/2023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39A88-E61F-46F6-9A0B-4D6862B0ABA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603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56411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6880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0972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6011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4341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442913" algn="l"/>
                <a:tab pos="887413" algn="l"/>
                <a:tab pos="1331913" algn="l"/>
                <a:tab pos="1776413" algn="l"/>
                <a:tab pos="2220913" algn="l"/>
                <a:tab pos="2665413" algn="l"/>
                <a:tab pos="3109913" algn="l"/>
                <a:tab pos="3554413" algn="l"/>
                <a:tab pos="3998913" algn="l"/>
                <a:tab pos="4443413" algn="l"/>
                <a:tab pos="4887913" algn="l"/>
                <a:tab pos="5332413" algn="l"/>
                <a:tab pos="5776913" algn="l"/>
                <a:tab pos="6221413" algn="l"/>
                <a:tab pos="6665913" algn="l"/>
                <a:tab pos="7110413" algn="l"/>
                <a:tab pos="7554913" algn="l"/>
                <a:tab pos="8001000" algn="l"/>
                <a:tab pos="8445500" algn="l"/>
                <a:tab pos="8890000" algn="l"/>
              </a:tabLst>
            </a:pPr>
            <a:fld id="{7CB33D21-02AE-45EB-A4C7-C93A9409E585}" type="slidenum">
              <a:rPr lang="fr-FR" altLang="fr-FR" smtClean="0"/>
              <a:pPr>
                <a:tabLst>
                  <a:tab pos="0" algn="l"/>
                  <a:tab pos="442913" algn="l"/>
                  <a:tab pos="887413" algn="l"/>
                  <a:tab pos="1331913" algn="l"/>
                  <a:tab pos="1776413" algn="l"/>
                  <a:tab pos="2220913" algn="l"/>
                  <a:tab pos="2665413" algn="l"/>
                  <a:tab pos="3109913" algn="l"/>
                  <a:tab pos="3554413" algn="l"/>
                  <a:tab pos="3998913" algn="l"/>
                  <a:tab pos="4443413" algn="l"/>
                  <a:tab pos="4887913" algn="l"/>
                  <a:tab pos="5332413" algn="l"/>
                  <a:tab pos="5776913" algn="l"/>
                  <a:tab pos="6221413" algn="l"/>
                  <a:tab pos="6665913" algn="l"/>
                  <a:tab pos="7110413" algn="l"/>
                  <a:tab pos="7554913" algn="l"/>
                  <a:tab pos="8001000" algn="l"/>
                  <a:tab pos="8445500" algn="l"/>
                  <a:tab pos="8890000" algn="l"/>
                </a:tabLst>
              </a:pPr>
              <a:t>15</a:t>
            </a:fld>
            <a:endParaRPr lang="fr-FR" altLang="fr-FR"/>
          </a:p>
        </p:txBody>
      </p:sp>
      <p:sp>
        <p:nvSpPr>
          <p:cNvPr id="880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880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082" y="4343144"/>
            <a:ext cx="5483837" cy="4115019"/>
          </a:xfrm>
          <a:noFill/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676950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5924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14157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50634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89941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9395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13193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8479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44568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30706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7848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7297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23011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8286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99309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24423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313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17372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19358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49412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6382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11287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35202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7024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52728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60381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43321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8676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33019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09335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59974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17745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442913" algn="l"/>
                <a:tab pos="887413" algn="l"/>
                <a:tab pos="1331913" algn="l"/>
                <a:tab pos="1776413" algn="l"/>
                <a:tab pos="2220913" algn="l"/>
                <a:tab pos="2665413" algn="l"/>
                <a:tab pos="3109913" algn="l"/>
                <a:tab pos="3554413" algn="l"/>
                <a:tab pos="3998913" algn="l"/>
                <a:tab pos="4443413" algn="l"/>
                <a:tab pos="4887913" algn="l"/>
                <a:tab pos="5332413" algn="l"/>
                <a:tab pos="5776913" algn="l"/>
                <a:tab pos="6221413" algn="l"/>
                <a:tab pos="6665913" algn="l"/>
                <a:tab pos="7110413" algn="l"/>
                <a:tab pos="7554913" algn="l"/>
                <a:tab pos="8001000" algn="l"/>
                <a:tab pos="8445500" algn="l"/>
                <a:tab pos="8890000" algn="l"/>
              </a:tabLst>
            </a:pPr>
            <a:fld id="{BEE2E143-6229-475E-B576-12B46050C48E}" type="slidenum">
              <a:rPr lang="fr-FR" altLang="fr-FR" smtClean="0"/>
              <a:pPr>
                <a:tabLst>
                  <a:tab pos="0" algn="l"/>
                  <a:tab pos="442913" algn="l"/>
                  <a:tab pos="887413" algn="l"/>
                  <a:tab pos="1331913" algn="l"/>
                  <a:tab pos="1776413" algn="l"/>
                  <a:tab pos="2220913" algn="l"/>
                  <a:tab pos="2665413" algn="l"/>
                  <a:tab pos="3109913" algn="l"/>
                  <a:tab pos="3554413" algn="l"/>
                  <a:tab pos="3998913" algn="l"/>
                  <a:tab pos="4443413" algn="l"/>
                  <a:tab pos="4887913" algn="l"/>
                  <a:tab pos="5332413" algn="l"/>
                  <a:tab pos="5776913" algn="l"/>
                  <a:tab pos="6221413" algn="l"/>
                  <a:tab pos="6665913" algn="l"/>
                  <a:tab pos="7110413" algn="l"/>
                  <a:tab pos="7554913" algn="l"/>
                  <a:tab pos="8001000" algn="l"/>
                  <a:tab pos="8445500" algn="l"/>
                  <a:tab pos="8890000" algn="l"/>
                </a:tabLst>
              </a:pPr>
              <a:t>45</a:t>
            </a:fld>
            <a:endParaRPr lang="fr-FR" altLang="fr-FR"/>
          </a:p>
        </p:txBody>
      </p:sp>
      <p:sp>
        <p:nvSpPr>
          <p:cNvPr id="890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890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082" y="4343144"/>
            <a:ext cx="5483837" cy="4115019"/>
          </a:xfrm>
          <a:noFill/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58034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73884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2963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865665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7533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31464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7242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0237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3836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0248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320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39A88-E61F-46F6-9A0B-4D6862B0ABAB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678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Modifiez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E0F8FD2D-BECB-4C56-88FB-433F19E4CA9A}" type="datetime1">
              <a:rPr lang="fr-FR" smtClean="0"/>
              <a:t>08/09/2023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409D702-A9FF-47C8-AA2C-04CFA63C58C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2F351-7C2E-4CAF-93C8-CC00D7C86140}" type="datetime1">
              <a:rPr lang="fr-FR" smtClean="0"/>
              <a:t>08/09/2023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9D702-A9FF-47C8-AA2C-04CFA63C58C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D225818E-0D08-4EBA-A021-20145638407B}" type="datetime1">
              <a:rPr lang="fr-FR" smtClean="0"/>
              <a:t>08/09/2023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D409D702-A9FF-47C8-AA2C-04CFA63C58C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B86C7-525C-4CA4-B70D-D21495E25929}" type="datetime1">
              <a:rPr lang="fr-FR" smtClean="0"/>
              <a:t>08/09/2023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409D702-A9FF-47C8-AA2C-04CFA63C58C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DC4FB-4F88-4060-A355-EDB51A825435}" type="datetime1">
              <a:rPr lang="fr-FR" smtClean="0"/>
              <a:t>08/09/2023</a:t>
            </a:fld>
            <a:endParaRPr lang="fr-FR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D409D702-A9FF-47C8-AA2C-04CFA63C58C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87C6A0B5-A14B-4B9E-A6B9-F7DE23D5A806}" type="datetime1">
              <a:rPr lang="fr-FR" smtClean="0"/>
              <a:t>08/09/2023</a:t>
            </a:fld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409D702-A9FF-47C8-AA2C-04CFA63C58C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23C598B-E042-4CF6-B9F0-52027B73E300}" type="datetime1">
              <a:rPr lang="fr-FR" smtClean="0"/>
              <a:t>08/09/2023</a:t>
            </a:fld>
            <a:endParaRPr lang="fr-FR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409D702-A9FF-47C8-AA2C-04CFA63C58C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fr-FR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0599-B77B-4801-AF4D-C8E8A9B43BE3}" type="datetime1">
              <a:rPr lang="fr-FR" smtClean="0"/>
              <a:t>08/09/2023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409D702-A9FF-47C8-AA2C-04CFA63C58C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88DC6-8DAE-440D-BEA7-37FD9FB793AA}" type="datetime1">
              <a:rPr lang="fr-FR" smtClean="0"/>
              <a:t>08/09/2023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409D702-A9FF-47C8-AA2C-04CFA63C58C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FE7D-CCE9-4AA0-A3C0-6C5E9B921F57}" type="datetime1">
              <a:rPr lang="fr-FR" smtClean="0"/>
              <a:t>08/09/2023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409D702-A9FF-47C8-AA2C-04CFA63C58C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A157A4C8-63E2-4370-944A-4B9C86D67AF6}" type="datetime1">
              <a:rPr lang="fr-FR" smtClean="0"/>
              <a:t>08/09/2023</a:t>
            </a:fld>
            <a:endParaRPr lang="fr-FR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D409D702-A9FF-47C8-AA2C-04CFA63C58C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Modifiez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C65B674-74B0-4486-9EA1-F05FAE52580A}" type="datetime1">
              <a:rPr lang="fr-FR" smtClean="0"/>
              <a:t>08/09/2023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409D702-A9FF-47C8-AA2C-04CFA63C58C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ache.media.eduscol.education.fr/file/Le_monde_du_vivant/01/1/RA16_C2_QMON_1_inscrire_comment_reconnaitre_le_monde_vivant_N.D_555011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pod.unistra.fr/inspe/svt-dissections/video/21814-svt-02-dissection-les-mouvements-corporels-la-dissection-de-la-patte-de-grenouille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cache.media.eduscol.education.fr/file/Le_monde_du_vivant/01/3/RA16_C2_QMON_1_repere_mise_en_oeuvre_sequence_555013.pdf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ache.media.eduscol.education.fr/file/Le_monde_du_vivant/01/5/RA16_C2_QMON_1_science_et_maitrise_de_la_langue_N.D_555015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duscol.education.fr/pid34139/cycle-2-ecole-elementaire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duscol.education.fr/90/j-enseigne-au-cycle-4" TargetMode="External"/><Relationship Id="rId4" Type="http://schemas.openxmlformats.org/officeDocument/2006/relationships/hyperlink" Target="https://eduscol.education.fr/pid34150/cycle-3-ecole-elementaire-college.html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ache.media.eduscol.education.fr/file/Le_monde_du_vivant/01/5/RA16_C2_QMON_1_science_et_maitrise_de_la_langue_N.D_555015.pdf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eduscol.education.fr/cid100354/copie-ressources-svt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8761" y="3279589"/>
            <a:ext cx="6477000" cy="1828800"/>
          </a:xfrm>
        </p:spPr>
        <p:txBody>
          <a:bodyPr>
            <a:normAutofit fontScale="90000"/>
          </a:bodyPr>
          <a:lstStyle/>
          <a:p>
            <a:r>
              <a:rPr lang="fr-FR" dirty="0"/>
              <a:t>CM </a:t>
            </a:r>
            <a:br>
              <a:rPr lang="fr-FR" dirty="0"/>
            </a:br>
            <a:r>
              <a:rPr lang="fr-FR" dirty="0"/>
              <a:t>UE 1.1 EC5</a:t>
            </a:r>
            <a:br>
              <a:rPr lang="fr-FR" dirty="0"/>
            </a:br>
            <a:r>
              <a:rPr lang="fr-FR" sz="2200" dirty="0"/>
              <a:t>S. </a:t>
            </a:r>
            <a:r>
              <a:rPr lang="fr-FR" sz="2200" dirty="0" err="1"/>
              <a:t>BOURget</a:t>
            </a:r>
            <a:br>
              <a:rPr lang="fr-FR" sz="2200" dirty="0"/>
            </a:br>
            <a:r>
              <a:rPr lang="fr-FR" sz="2200" dirty="0"/>
              <a:t>INSPE Centre val de Loire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9D702-A9FF-47C8-AA2C-04CFA63C58CC}" type="slidenum">
              <a:rPr lang="fr-FR" smtClean="0"/>
              <a:pPr/>
              <a:t>1</a:t>
            </a:fld>
            <a:endParaRPr lang="fr-FR"/>
          </a:p>
        </p:txBody>
      </p:sp>
      <p:pic>
        <p:nvPicPr>
          <p:cNvPr id="5" name="Espace réservé pour une image  4" descr="les sciences naturelles - Recherche Goog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9818" y="1772816"/>
            <a:ext cx="5574182" cy="41148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67746"/>
            <a:ext cx="3856640" cy="101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19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200" dirty="0"/>
              <a:t>Démarche d’investigation en cycle 2:</a:t>
            </a:r>
            <a:br>
              <a:rPr lang="fr-FR" sz="3200" dirty="0"/>
            </a:br>
            <a:r>
              <a:rPr lang="fr-FR" sz="3200" dirty="0"/>
              <a:t>les mouvements corporels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7452320" y="5805264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BO n°31,</a:t>
            </a:r>
          </a:p>
          <a:p>
            <a:r>
              <a:rPr lang="fr-FR" sz="1400" dirty="0"/>
              <a:t>30 juillet 2020</a:t>
            </a:r>
          </a:p>
        </p:txBody>
      </p:sp>
      <p:pic>
        <p:nvPicPr>
          <p:cNvPr id="7" name="Espace réservé pour une image  4" descr="Programme2020_cycle_2_comparatif_131324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1332465"/>
            <a:ext cx="6551087" cy="52114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3400" y="5301208"/>
            <a:ext cx="3390528" cy="43204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107504" y="4725144"/>
            <a:ext cx="1656184" cy="360040"/>
          </a:xfrm>
          <a:prstGeom prst="wedgeRectCallout">
            <a:avLst>
              <a:gd name="adj1" fmla="val 19077"/>
              <a:gd name="adj2" fmla="val 1544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compétences</a:t>
            </a:r>
          </a:p>
        </p:txBody>
      </p:sp>
      <p:sp>
        <p:nvSpPr>
          <p:cNvPr id="9" name="Rectangle 8"/>
          <p:cNvSpPr/>
          <p:nvPr/>
        </p:nvSpPr>
        <p:spPr>
          <a:xfrm>
            <a:off x="3563888" y="5932931"/>
            <a:ext cx="1656184" cy="360040"/>
          </a:xfrm>
          <a:prstGeom prst="wedgeRectCallout">
            <a:avLst>
              <a:gd name="adj1" fmla="val -70839"/>
              <a:gd name="adj2" fmla="val 141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connaissances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76256" y="4392298"/>
            <a:ext cx="1656184" cy="548870"/>
          </a:xfrm>
          <a:prstGeom prst="wedgeRectCallout">
            <a:avLst>
              <a:gd name="adj1" fmla="val -91872"/>
              <a:gd name="adj2" fmla="val 1715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Exemples d’activités</a:t>
            </a:r>
          </a:p>
        </p:txBody>
      </p:sp>
    </p:spTree>
    <p:extLst>
      <p:ext uri="{BB962C8B-B14F-4D97-AF65-F5344CB8AC3E}">
        <p14:creationId xmlns:p14="http://schemas.microsoft.com/office/powerpoint/2010/main" val="414017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quarter" idx="1"/>
          </p:nvPr>
        </p:nvPicPr>
        <p:blipFill rotWithShape="1">
          <a:blip r:embed="rId3"/>
          <a:srcRect l="23340" t="15051" r="6586" b="51314"/>
          <a:stretch/>
        </p:blipFill>
        <p:spPr>
          <a:xfrm>
            <a:off x="0" y="1526484"/>
            <a:ext cx="8400933" cy="312665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056047" y="5517232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4"/>
              </a:rPr>
              <a:t>https://cache.media.eduscol.education.fr/file/Le_monde_du_vivant/01/1/RA16_C2_QMON_1_inscrire_comment_reconnaitre_le_monde_vivant_N.D_555011.pdf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3928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dirty="0"/>
              <a:t>Démarche d’investigation en cycle 2:</a:t>
            </a:r>
            <a:br>
              <a:rPr lang="fr-FR" sz="3600" dirty="0"/>
            </a:br>
            <a:r>
              <a:rPr lang="fr-FR" sz="3600" dirty="0"/>
              <a:t>les mouvements corporels</a:t>
            </a:r>
            <a:br>
              <a:rPr lang="fr-FR" dirty="0"/>
            </a:b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4623898" y="2492896"/>
            <a:ext cx="417646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sz="2800" dirty="0"/>
              <a:t>Question:</a:t>
            </a:r>
          </a:p>
          <a:p>
            <a:r>
              <a:rPr lang="fr-FR" sz="2800" dirty="0"/>
              <a:t>Qu’est ce qui nous permet de bouger?</a:t>
            </a:r>
          </a:p>
          <a:p>
            <a:endParaRPr lang="fr-FR" sz="2800" dirty="0"/>
          </a:p>
          <a:p>
            <a:r>
              <a:rPr lang="fr-FR" sz="2400" i="1" dirty="0"/>
              <a:t>Vous représenterez l’intérieur du bras avec les différentes éléments qui permettent son mouvement.</a:t>
            </a:r>
          </a:p>
          <a:p>
            <a:endParaRPr lang="fr-FR" sz="2800" dirty="0"/>
          </a:p>
        </p:txBody>
      </p:sp>
      <p:sp>
        <p:nvSpPr>
          <p:cNvPr id="3" name="ZoneTexte 2"/>
          <p:cNvSpPr txBox="1"/>
          <p:nvPr/>
        </p:nvSpPr>
        <p:spPr>
          <a:xfrm>
            <a:off x="395536" y="4869160"/>
            <a:ext cx="3168352" cy="1152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01094"/>
            <a:ext cx="3810000" cy="25019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Conceptions initiales: définition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 indent="-339725" algn="just">
              <a:spcBef>
                <a:spcPct val="0"/>
              </a:spcBef>
              <a:buClr>
                <a:srgbClr val="CCCC66"/>
              </a:buClr>
              <a:buFont typeface="Wingdings" pitchFamily="2" charset="2"/>
              <a:buChar char="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 sz="2800" dirty="0">
                <a:latin typeface="+mj-lt"/>
              </a:rPr>
              <a:t>Ce n’est pas le produit mais le processus d’une activité de  construction mentale du réel, élaboration qui s’effectue à partir des informations que l’apprenant reçoit par l’intermédiaire de ses sens, mais aussi des relations qu’il entretient avec autrui, individus ou groupes, au cours de son histoire</a:t>
            </a:r>
          </a:p>
          <a:p>
            <a:pPr indent="-339725" algn="just">
              <a:spcBef>
                <a:spcPct val="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altLang="fr-FR" sz="2800" dirty="0">
              <a:latin typeface="+mj-lt"/>
            </a:endParaRPr>
          </a:p>
          <a:p>
            <a:pPr indent="-339725" algn="just">
              <a:spcBef>
                <a:spcPct val="0"/>
              </a:spcBef>
              <a:buClr>
                <a:srgbClr val="CCCC66"/>
              </a:buClr>
              <a:buFont typeface="Wingdings" pitchFamily="2" charset="2"/>
              <a:buChar char="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 sz="2800" dirty="0">
                <a:latin typeface="+mj-lt"/>
              </a:rPr>
              <a:t>Ensemble d’idées coordonnées et d’images cohérentes explicatives, utilisées par les apprenants pour raisonner face à des situations. </a:t>
            </a:r>
          </a:p>
          <a:p>
            <a:pPr indent="-339725" algn="just">
              <a:spcBef>
                <a:spcPct val="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altLang="fr-FR" sz="2800" dirty="0">
              <a:latin typeface="+mj-lt"/>
            </a:endParaRPr>
          </a:p>
          <a:p>
            <a:pPr indent="-339725">
              <a:spcBef>
                <a:spcPct val="0"/>
              </a:spcBef>
              <a:buClr>
                <a:srgbClr val="CCCC66"/>
              </a:buClr>
              <a:buFont typeface="Wingdings" pitchFamily="2" charset="2"/>
              <a:buChar char="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 sz="2800" dirty="0">
                <a:latin typeface="+mj-lt"/>
              </a:rPr>
              <a:t>Modèles explicatifs dont on peut déceler uniquement leur manifestation. </a:t>
            </a:r>
          </a:p>
          <a:p>
            <a:pPr indent="-339725">
              <a:spcBef>
                <a:spcPct val="0"/>
              </a:spcBef>
              <a:buClr>
                <a:srgbClr val="CCCC66"/>
              </a:buClr>
              <a:buFont typeface="Wingdings" pitchFamily="2" charset="2"/>
              <a:buChar char="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altLang="fr-FR" sz="2800" dirty="0">
              <a:latin typeface="+mj-lt"/>
            </a:endParaRPr>
          </a:p>
          <a:p>
            <a:pPr indent="-339725">
              <a:spcBef>
                <a:spcPct val="0"/>
              </a:spcBef>
              <a:buClr>
                <a:srgbClr val="CCCC66"/>
              </a:buClr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 sz="2800" b="1" dirty="0">
                <a:solidFill>
                  <a:srgbClr val="999900"/>
                </a:solidFill>
              </a:rPr>
              <a:t>                Une conception, ce n’est pas ce qui émerge, c’est un modèle    explicatif sous-jacent</a:t>
            </a:r>
          </a:p>
          <a:p>
            <a:pPr indent="-339725">
              <a:spcBef>
                <a:spcPct val="0"/>
              </a:spcBef>
              <a:buClr>
                <a:srgbClr val="CCCC66"/>
              </a:buClr>
              <a:buFont typeface="Wingdings" pitchFamily="2" charset="2"/>
              <a:buChar char="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altLang="fr-FR" sz="2800" dirty="0">
              <a:latin typeface="+mj-lt"/>
            </a:endParaRPr>
          </a:p>
          <a:p>
            <a:pPr indent="-339725">
              <a:spcBef>
                <a:spcPct val="0"/>
              </a:spcBef>
              <a:buClr>
                <a:srgbClr val="CCCC66"/>
              </a:buClr>
              <a:buFont typeface="Wingdings" pitchFamily="2" charset="2"/>
              <a:buChar char="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altLang="fr-FR" dirty="0">
              <a:latin typeface="Arial" charset="0"/>
            </a:endParaRPr>
          </a:p>
          <a:p>
            <a:endParaRPr lang="fr-FR" dirty="0"/>
          </a:p>
        </p:txBody>
      </p:sp>
      <p:sp>
        <p:nvSpPr>
          <p:cNvPr id="4" name="Flèche droite 3"/>
          <p:cNvSpPr/>
          <p:nvPr/>
        </p:nvSpPr>
        <p:spPr>
          <a:xfrm>
            <a:off x="1043608" y="4869160"/>
            <a:ext cx="648072" cy="144016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Conceptions initiales: définition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itchFamily="2" charset="2"/>
              <a:buChar char="Ø"/>
            </a:pPr>
            <a:r>
              <a:rPr lang="fr-FR" dirty="0">
                <a:latin typeface="Verdana" pitchFamily="34" charset="0"/>
                <a:ea typeface="Verdana" pitchFamily="34" charset="0"/>
                <a:cs typeface="Verdana" pitchFamily="34" charset="0"/>
              </a:rPr>
              <a:t>Une conception est une </a:t>
            </a:r>
            <a:r>
              <a:rPr lang="fr-FR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structure sous-jacente</a:t>
            </a:r>
          </a:p>
          <a:p>
            <a:pPr>
              <a:buFont typeface="Wingdings" pitchFamily="2" charset="2"/>
              <a:buChar char="Ø"/>
            </a:pPr>
            <a:endParaRPr lang="fr-FR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dirty="0">
                <a:latin typeface="Verdana" pitchFamily="34" charset="0"/>
                <a:ea typeface="Verdana" pitchFamily="34" charset="0"/>
                <a:cs typeface="Verdana" pitchFamily="34" charset="0"/>
              </a:rPr>
              <a:t>Une conception est </a:t>
            </a:r>
            <a:r>
              <a:rPr lang="fr-FR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un modèle explicatif</a:t>
            </a:r>
          </a:p>
          <a:p>
            <a:pPr>
              <a:buNone/>
            </a:pPr>
            <a:endParaRPr lang="fr-FR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dirty="0">
                <a:latin typeface="Verdana" pitchFamily="34" charset="0"/>
                <a:ea typeface="Verdana" pitchFamily="34" charset="0"/>
                <a:cs typeface="Verdana" pitchFamily="34" charset="0"/>
              </a:rPr>
              <a:t>Une conception a </a:t>
            </a:r>
            <a:r>
              <a:rPr lang="fr-FR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une production à la fois individuelle et sociale</a:t>
            </a:r>
          </a:p>
          <a:p>
            <a:pPr>
              <a:buFont typeface="Wingdings" pitchFamily="2" charset="2"/>
              <a:buChar char="Ø"/>
            </a:pPr>
            <a:endParaRPr lang="fr-FR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dirty="0">
                <a:latin typeface="Verdana" pitchFamily="34" charset="0"/>
                <a:ea typeface="Verdana" pitchFamily="34" charset="0"/>
                <a:cs typeface="Verdana" pitchFamily="34" charset="0"/>
              </a:rPr>
              <a:t>Une conception est </a:t>
            </a:r>
            <a:r>
              <a:rPr lang="fr-FR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évolutive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2152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29600" cy="549275"/>
          </a:xfrm>
        </p:spPr>
        <p:txBody>
          <a:bodyPr>
            <a:no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4000" dirty="0"/>
              <a:t>Le rôle des conceptions</a:t>
            </a:r>
            <a:endParaRPr lang="fr-FR" altLang="fr-FR" sz="4000" b="1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39939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251520" y="1628800"/>
            <a:ext cx="8686800" cy="4510088"/>
          </a:xfrm>
        </p:spPr>
        <p:txBody>
          <a:bodyPr/>
          <a:lstStyle/>
          <a:p>
            <a:pPr marL="469900" indent="-466725" eaLnBrk="1" hangingPunct="1">
              <a:lnSpc>
                <a:spcPct val="80000"/>
              </a:lnSpc>
              <a:spcBef>
                <a:spcPts val="600"/>
              </a:spcBef>
              <a:buClrTx/>
              <a:buSzPct val="75000"/>
              <a:buFontTx/>
              <a:buNone/>
              <a:tabLst>
                <a:tab pos="469900" algn="l"/>
                <a:tab pos="574675" algn="l"/>
                <a:tab pos="1023938" algn="l"/>
                <a:tab pos="1473200" algn="l"/>
                <a:tab pos="1922463" algn="l"/>
                <a:tab pos="2371725" algn="l"/>
                <a:tab pos="2820988" algn="l"/>
                <a:tab pos="3270250" algn="l"/>
                <a:tab pos="3719513" algn="l"/>
                <a:tab pos="4168775" algn="l"/>
                <a:tab pos="4618038" algn="l"/>
                <a:tab pos="5067300" algn="l"/>
                <a:tab pos="5516563" algn="l"/>
                <a:tab pos="5965825" algn="l"/>
                <a:tab pos="6415088" algn="l"/>
                <a:tab pos="6864350" algn="l"/>
                <a:tab pos="7313613" algn="l"/>
                <a:tab pos="7762875" algn="l"/>
                <a:tab pos="8212138" algn="l"/>
                <a:tab pos="8661400" algn="l"/>
                <a:tab pos="9110663" algn="l"/>
              </a:tabLst>
            </a:pPr>
            <a:r>
              <a:rPr lang="fr-FR" altLang="fr-FR" sz="2000" dirty="0">
                <a:latin typeface="Arial" charset="0"/>
              </a:rPr>
              <a:t>Pour l’enseignant: </a:t>
            </a:r>
          </a:p>
          <a:p>
            <a:pPr marL="469900" indent="-466725" eaLnBrk="1" hangingPunct="1">
              <a:lnSpc>
                <a:spcPct val="80000"/>
              </a:lnSpc>
              <a:spcBef>
                <a:spcPts val="500"/>
              </a:spcBef>
              <a:buClr>
                <a:srgbClr val="666600"/>
              </a:buClr>
              <a:buSzPct val="75000"/>
              <a:buFont typeface="Wingdings" pitchFamily="2" charset="2"/>
              <a:buChar char=""/>
              <a:tabLst>
                <a:tab pos="469900" algn="l"/>
                <a:tab pos="574675" algn="l"/>
                <a:tab pos="1023938" algn="l"/>
                <a:tab pos="1473200" algn="l"/>
                <a:tab pos="1922463" algn="l"/>
                <a:tab pos="2371725" algn="l"/>
                <a:tab pos="2820988" algn="l"/>
                <a:tab pos="3270250" algn="l"/>
                <a:tab pos="3719513" algn="l"/>
                <a:tab pos="4168775" algn="l"/>
                <a:tab pos="4618038" algn="l"/>
                <a:tab pos="5067300" algn="l"/>
                <a:tab pos="5516563" algn="l"/>
                <a:tab pos="5965825" algn="l"/>
                <a:tab pos="6415088" algn="l"/>
                <a:tab pos="6864350" algn="l"/>
                <a:tab pos="7313613" algn="l"/>
                <a:tab pos="7762875" algn="l"/>
                <a:tab pos="8212138" algn="l"/>
                <a:tab pos="8661400" algn="l"/>
                <a:tab pos="9110663" algn="l"/>
              </a:tabLst>
            </a:pPr>
            <a:r>
              <a:rPr lang="fr-FR" altLang="fr-FR" sz="2000" dirty="0">
                <a:latin typeface="Arial" charset="0"/>
              </a:rPr>
              <a:t>Connaître ses élèves : connaissances, raisonnement, erreurs.</a:t>
            </a:r>
          </a:p>
          <a:p>
            <a:pPr marL="469900" indent="-466725" eaLnBrk="1" hangingPunct="1">
              <a:lnSpc>
                <a:spcPct val="80000"/>
              </a:lnSpc>
              <a:spcBef>
                <a:spcPts val="500"/>
              </a:spcBef>
              <a:buClr>
                <a:srgbClr val="666600"/>
              </a:buClr>
              <a:buSzPct val="75000"/>
              <a:buFont typeface="Wingdings" pitchFamily="2" charset="2"/>
              <a:buChar char=""/>
              <a:tabLst>
                <a:tab pos="469900" algn="l"/>
                <a:tab pos="574675" algn="l"/>
                <a:tab pos="1023938" algn="l"/>
                <a:tab pos="1473200" algn="l"/>
                <a:tab pos="1922463" algn="l"/>
                <a:tab pos="2371725" algn="l"/>
                <a:tab pos="2820988" algn="l"/>
                <a:tab pos="3270250" algn="l"/>
                <a:tab pos="3719513" algn="l"/>
                <a:tab pos="4168775" algn="l"/>
                <a:tab pos="4618038" algn="l"/>
                <a:tab pos="5067300" algn="l"/>
                <a:tab pos="5516563" algn="l"/>
                <a:tab pos="5965825" algn="l"/>
                <a:tab pos="6415088" algn="l"/>
                <a:tab pos="6864350" algn="l"/>
                <a:tab pos="7313613" algn="l"/>
                <a:tab pos="7762875" algn="l"/>
                <a:tab pos="8212138" algn="l"/>
                <a:tab pos="8661400" algn="l"/>
                <a:tab pos="9110663" algn="l"/>
              </a:tabLst>
            </a:pPr>
            <a:r>
              <a:rPr lang="fr-FR" altLang="fr-FR" sz="2000" dirty="0">
                <a:latin typeface="Arial" charset="0"/>
              </a:rPr>
              <a:t>Permettre de   construire  des  situations d'apprentissage et/ou d'enseignement.</a:t>
            </a:r>
          </a:p>
          <a:p>
            <a:pPr marL="469900" indent="-466725" eaLnBrk="1" hangingPunct="1">
              <a:lnSpc>
                <a:spcPct val="80000"/>
              </a:lnSpc>
              <a:spcBef>
                <a:spcPts val="500"/>
              </a:spcBef>
              <a:buClr>
                <a:srgbClr val="666600"/>
              </a:buClr>
              <a:buSzPct val="75000"/>
              <a:buFont typeface="Wingdings" pitchFamily="2" charset="2"/>
              <a:buChar char=""/>
              <a:tabLst>
                <a:tab pos="469900" algn="l"/>
                <a:tab pos="574675" algn="l"/>
                <a:tab pos="1023938" algn="l"/>
                <a:tab pos="1473200" algn="l"/>
                <a:tab pos="1922463" algn="l"/>
                <a:tab pos="2371725" algn="l"/>
                <a:tab pos="2820988" algn="l"/>
                <a:tab pos="3270250" algn="l"/>
                <a:tab pos="3719513" algn="l"/>
                <a:tab pos="4168775" algn="l"/>
                <a:tab pos="4618038" algn="l"/>
                <a:tab pos="5067300" algn="l"/>
                <a:tab pos="5516563" algn="l"/>
                <a:tab pos="5965825" algn="l"/>
                <a:tab pos="6415088" algn="l"/>
                <a:tab pos="6864350" algn="l"/>
                <a:tab pos="7313613" algn="l"/>
                <a:tab pos="7762875" algn="l"/>
                <a:tab pos="8212138" algn="l"/>
                <a:tab pos="8661400" algn="l"/>
                <a:tab pos="9110663" algn="l"/>
              </a:tabLst>
            </a:pPr>
            <a:r>
              <a:rPr lang="fr-FR" altLang="fr-FR" sz="2000" dirty="0">
                <a:latin typeface="Arial" charset="0"/>
              </a:rPr>
              <a:t>Evaluer notre enseignement en  se  posant  la  question  :  comment  évoluent  les conceptions des élèves au cours de l ’apprentissage ?</a:t>
            </a:r>
          </a:p>
          <a:p>
            <a:pPr marL="469900" indent="-466725" eaLnBrk="1" hangingPunct="1">
              <a:lnSpc>
                <a:spcPct val="80000"/>
              </a:lnSpc>
              <a:spcBef>
                <a:spcPts val="500"/>
              </a:spcBef>
              <a:buClrTx/>
              <a:buSzPct val="75000"/>
              <a:buFontTx/>
              <a:buNone/>
              <a:tabLst>
                <a:tab pos="469900" algn="l"/>
                <a:tab pos="574675" algn="l"/>
                <a:tab pos="1023938" algn="l"/>
                <a:tab pos="1473200" algn="l"/>
                <a:tab pos="1922463" algn="l"/>
                <a:tab pos="2371725" algn="l"/>
                <a:tab pos="2820988" algn="l"/>
                <a:tab pos="3270250" algn="l"/>
                <a:tab pos="3719513" algn="l"/>
                <a:tab pos="4168775" algn="l"/>
                <a:tab pos="4618038" algn="l"/>
                <a:tab pos="5067300" algn="l"/>
                <a:tab pos="5516563" algn="l"/>
                <a:tab pos="5965825" algn="l"/>
                <a:tab pos="6415088" algn="l"/>
                <a:tab pos="6864350" algn="l"/>
                <a:tab pos="7313613" algn="l"/>
                <a:tab pos="7762875" algn="l"/>
                <a:tab pos="8212138" algn="l"/>
                <a:tab pos="8661400" algn="l"/>
                <a:tab pos="9110663" algn="l"/>
              </a:tabLst>
            </a:pPr>
            <a:endParaRPr lang="fr-FR" altLang="fr-FR" sz="2000" dirty="0">
              <a:latin typeface="Arial" charset="0"/>
            </a:endParaRPr>
          </a:p>
          <a:p>
            <a:pPr marL="469900" indent="-466725" eaLnBrk="1" hangingPunct="1">
              <a:lnSpc>
                <a:spcPct val="80000"/>
              </a:lnSpc>
              <a:spcBef>
                <a:spcPts val="600"/>
              </a:spcBef>
              <a:buClrTx/>
              <a:buSzPct val="75000"/>
              <a:buFontTx/>
              <a:buNone/>
              <a:tabLst>
                <a:tab pos="469900" algn="l"/>
                <a:tab pos="574675" algn="l"/>
                <a:tab pos="1023938" algn="l"/>
                <a:tab pos="1473200" algn="l"/>
                <a:tab pos="1922463" algn="l"/>
                <a:tab pos="2371725" algn="l"/>
                <a:tab pos="2820988" algn="l"/>
                <a:tab pos="3270250" algn="l"/>
                <a:tab pos="3719513" algn="l"/>
                <a:tab pos="4168775" algn="l"/>
                <a:tab pos="4618038" algn="l"/>
                <a:tab pos="5067300" algn="l"/>
                <a:tab pos="5516563" algn="l"/>
                <a:tab pos="5965825" algn="l"/>
                <a:tab pos="6415088" algn="l"/>
                <a:tab pos="6864350" algn="l"/>
                <a:tab pos="7313613" algn="l"/>
                <a:tab pos="7762875" algn="l"/>
                <a:tab pos="8212138" algn="l"/>
                <a:tab pos="8661400" algn="l"/>
                <a:tab pos="9110663" algn="l"/>
              </a:tabLst>
            </a:pPr>
            <a:r>
              <a:rPr lang="fr-FR" altLang="fr-FR" sz="2000" dirty="0">
                <a:latin typeface="Arial" charset="0"/>
              </a:rPr>
              <a:t>Pour les élèves</a:t>
            </a:r>
          </a:p>
          <a:p>
            <a:pPr marL="469900" indent="-466725" eaLnBrk="1" hangingPunct="1">
              <a:lnSpc>
                <a:spcPct val="80000"/>
              </a:lnSpc>
              <a:spcBef>
                <a:spcPts val="500"/>
              </a:spcBef>
              <a:buClr>
                <a:srgbClr val="666600"/>
              </a:buClr>
              <a:buSzPct val="75000"/>
              <a:buFont typeface="Wingdings" pitchFamily="2" charset="2"/>
              <a:buChar char=""/>
              <a:tabLst>
                <a:tab pos="469900" algn="l"/>
                <a:tab pos="574675" algn="l"/>
                <a:tab pos="1023938" algn="l"/>
                <a:tab pos="1473200" algn="l"/>
                <a:tab pos="1922463" algn="l"/>
                <a:tab pos="2371725" algn="l"/>
                <a:tab pos="2820988" algn="l"/>
                <a:tab pos="3270250" algn="l"/>
                <a:tab pos="3719513" algn="l"/>
                <a:tab pos="4168775" algn="l"/>
                <a:tab pos="4618038" algn="l"/>
                <a:tab pos="5067300" algn="l"/>
                <a:tab pos="5516563" algn="l"/>
                <a:tab pos="5965825" algn="l"/>
                <a:tab pos="6415088" algn="l"/>
                <a:tab pos="6864350" algn="l"/>
                <a:tab pos="7313613" algn="l"/>
                <a:tab pos="7762875" algn="l"/>
                <a:tab pos="8212138" algn="l"/>
                <a:tab pos="8661400" algn="l"/>
                <a:tab pos="9110663" algn="l"/>
              </a:tabLst>
            </a:pPr>
            <a:r>
              <a:rPr lang="fr-FR" altLang="fr-FR" sz="2000" dirty="0">
                <a:latin typeface="Arial" charset="0"/>
              </a:rPr>
              <a:t>Réflexion sur ses connaissances</a:t>
            </a:r>
          </a:p>
          <a:p>
            <a:pPr marL="469900" indent="-466725" eaLnBrk="1" hangingPunct="1">
              <a:lnSpc>
                <a:spcPct val="80000"/>
              </a:lnSpc>
              <a:spcBef>
                <a:spcPts val="500"/>
              </a:spcBef>
              <a:buClr>
                <a:srgbClr val="666600"/>
              </a:buClr>
              <a:buSzPct val="75000"/>
              <a:buFont typeface="Wingdings" pitchFamily="2" charset="2"/>
              <a:buChar char=""/>
              <a:tabLst>
                <a:tab pos="469900" algn="l"/>
                <a:tab pos="574675" algn="l"/>
                <a:tab pos="1023938" algn="l"/>
                <a:tab pos="1473200" algn="l"/>
                <a:tab pos="1922463" algn="l"/>
                <a:tab pos="2371725" algn="l"/>
                <a:tab pos="2820988" algn="l"/>
                <a:tab pos="3270250" algn="l"/>
                <a:tab pos="3719513" algn="l"/>
                <a:tab pos="4168775" algn="l"/>
                <a:tab pos="4618038" algn="l"/>
                <a:tab pos="5067300" algn="l"/>
                <a:tab pos="5516563" algn="l"/>
                <a:tab pos="5965825" algn="l"/>
                <a:tab pos="6415088" algn="l"/>
                <a:tab pos="6864350" algn="l"/>
                <a:tab pos="7313613" algn="l"/>
                <a:tab pos="7762875" algn="l"/>
                <a:tab pos="8212138" algn="l"/>
                <a:tab pos="8661400" algn="l"/>
                <a:tab pos="9110663" algn="l"/>
              </a:tabLst>
            </a:pPr>
            <a:r>
              <a:rPr lang="fr-FR" altLang="fr-FR" sz="2000" dirty="0">
                <a:latin typeface="Arial" charset="0"/>
              </a:rPr>
              <a:t>Prise de conscience des divergences d’opinions</a:t>
            </a:r>
          </a:p>
          <a:p>
            <a:pPr marL="469900" indent="-466725" eaLnBrk="1" hangingPunct="1">
              <a:lnSpc>
                <a:spcPct val="80000"/>
              </a:lnSpc>
              <a:spcBef>
                <a:spcPts val="500"/>
              </a:spcBef>
              <a:buClr>
                <a:srgbClr val="666600"/>
              </a:buClr>
              <a:buSzPct val="75000"/>
              <a:buFont typeface="Wingdings" pitchFamily="2" charset="2"/>
              <a:buChar char=""/>
              <a:tabLst>
                <a:tab pos="469900" algn="l"/>
                <a:tab pos="574675" algn="l"/>
                <a:tab pos="1023938" algn="l"/>
                <a:tab pos="1473200" algn="l"/>
                <a:tab pos="1922463" algn="l"/>
                <a:tab pos="2371725" algn="l"/>
                <a:tab pos="2820988" algn="l"/>
                <a:tab pos="3270250" algn="l"/>
                <a:tab pos="3719513" algn="l"/>
                <a:tab pos="4168775" algn="l"/>
                <a:tab pos="4618038" algn="l"/>
                <a:tab pos="5067300" algn="l"/>
                <a:tab pos="5516563" algn="l"/>
                <a:tab pos="5965825" algn="l"/>
                <a:tab pos="6415088" algn="l"/>
                <a:tab pos="6864350" algn="l"/>
                <a:tab pos="7313613" algn="l"/>
                <a:tab pos="7762875" algn="l"/>
                <a:tab pos="8212138" algn="l"/>
                <a:tab pos="8661400" algn="l"/>
                <a:tab pos="9110663" algn="l"/>
              </a:tabLst>
            </a:pPr>
            <a:r>
              <a:rPr lang="fr-FR" altLang="fr-FR" sz="2000" dirty="0">
                <a:latin typeface="Arial" charset="0"/>
              </a:rPr>
              <a:t>Argumenter </a:t>
            </a:r>
          </a:p>
          <a:p>
            <a:pPr marL="469900" indent="-466725" eaLnBrk="1" hangingPunct="1">
              <a:lnSpc>
                <a:spcPct val="80000"/>
              </a:lnSpc>
              <a:spcBef>
                <a:spcPts val="600"/>
              </a:spcBef>
              <a:buClr>
                <a:srgbClr val="666600"/>
              </a:buClr>
              <a:buSzPct val="75000"/>
              <a:buFont typeface="Wingdings" pitchFamily="2" charset="2"/>
              <a:buChar char=""/>
              <a:tabLst>
                <a:tab pos="469900" algn="l"/>
                <a:tab pos="574675" algn="l"/>
                <a:tab pos="1023938" algn="l"/>
                <a:tab pos="1473200" algn="l"/>
                <a:tab pos="1922463" algn="l"/>
                <a:tab pos="2371725" algn="l"/>
                <a:tab pos="2820988" algn="l"/>
                <a:tab pos="3270250" algn="l"/>
                <a:tab pos="3719513" algn="l"/>
                <a:tab pos="4168775" algn="l"/>
                <a:tab pos="4618038" algn="l"/>
                <a:tab pos="5067300" algn="l"/>
                <a:tab pos="5516563" algn="l"/>
                <a:tab pos="5965825" algn="l"/>
                <a:tab pos="6415088" algn="l"/>
                <a:tab pos="6864350" algn="l"/>
                <a:tab pos="7313613" algn="l"/>
                <a:tab pos="7762875" algn="l"/>
                <a:tab pos="8212138" algn="l"/>
                <a:tab pos="8661400" algn="l"/>
                <a:tab pos="9110663" algn="l"/>
              </a:tabLst>
            </a:pPr>
            <a:r>
              <a:rPr lang="fr-FR" altLang="fr-FR" sz="2000" dirty="0">
                <a:latin typeface="Arial" charset="0"/>
              </a:rPr>
              <a:t>Motiver les élèves </a:t>
            </a:r>
          </a:p>
          <a:p>
            <a:pPr marL="469900" indent="-466725" eaLnBrk="1" hangingPunct="1">
              <a:lnSpc>
                <a:spcPct val="80000"/>
              </a:lnSpc>
              <a:spcBef>
                <a:spcPts val="600"/>
              </a:spcBef>
              <a:buClrTx/>
              <a:buSzPct val="75000"/>
              <a:buFontTx/>
              <a:buNone/>
              <a:tabLst>
                <a:tab pos="469900" algn="l"/>
                <a:tab pos="574675" algn="l"/>
                <a:tab pos="1023938" algn="l"/>
                <a:tab pos="1473200" algn="l"/>
                <a:tab pos="1922463" algn="l"/>
                <a:tab pos="2371725" algn="l"/>
                <a:tab pos="2820988" algn="l"/>
                <a:tab pos="3270250" algn="l"/>
                <a:tab pos="3719513" algn="l"/>
                <a:tab pos="4168775" algn="l"/>
                <a:tab pos="4618038" algn="l"/>
                <a:tab pos="5067300" algn="l"/>
                <a:tab pos="5516563" algn="l"/>
                <a:tab pos="5965825" algn="l"/>
                <a:tab pos="6415088" algn="l"/>
                <a:tab pos="6864350" algn="l"/>
                <a:tab pos="7313613" algn="l"/>
                <a:tab pos="7762875" algn="l"/>
                <a:tab pos="8212138" algn="l"/>
                <a:tab pos="8661400" algn="l"/>
                <a:tab pos="9110663" algn="l"/>
              </a:tabLst>
            </a:pPr>
            <a:r>
              <a:rPr lang="fr-FR" altLang="fr-FR" sz="2000" dirty="0">
                <a:latin typeface="Arial" charset="0"/>
              </a:rPr>
              <a:t> </a:t>
            </a:r>
          </a:p>
          <a:p>
            <a:pPr marL="469900" indent="-466725" eaLnBrk="1" hangingPunct="1">
              <a:lnSpc>
                <a:spcPct val="80000"/>
              </a:lnSpc>
              <a:spcBef>
                <a:spcPts val="600"/>
              </a:spcBef>
              <a:buClrTx/>
              <a:buSzPct val="75000"/>
              <a:buFontTx/>
              <a:buNone/>
              <a:tabLst>
                <a:tab pos="469900" algn="l"/>
                <a:tab pos="574675" algn="l"/>
                <a:tab pos="1023938" algn="l"/>
                <a:tab pos="1473200" algn="l"/>
                <a:tab pos="1922463" algn="l"/>
                <a:tab pos="2371725" algn="l"/>
                <a:tab pos="2820988" algn="l"/>
                <a:tab pos="3270250" algn="l"/>
                <a:tab pos="3719513" algn="l"/>
                <a:tab pos="4168775" algn="l"/>
                <a:tab pos="4618038" algn="l"/>
                <a:tab pos="5067300" algn="l"/>
                <a:tab pos="5516563" algn="l"/>
                <a:tab pos="5965825" algn="l"/>
                <a:tab pos="6415088" algn="l"/>
                <a:tab pos="6864350" algn="l"/>
                <a:tab pos="7313613" algn="l"/>
                <a:tab pos="7762875" algn="l"/>
                <a:tab pos="8212138" algn="l"/>
                <a:tab pos="8661400" algn="l"/>
                <a:tab pos="9110663" algn="l"/>
              </a:tabLst>
            </a:pPr>
            <a:endParaRPr lang="fr-FR" altLang="fr-FR" sz="2400" dirty="0">
              <a:latin typeface="Arial" charset="0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La recueil des conceptions initiales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FR" sz="2400" b="1" dirty="0"/>
              <a:t>Les différentes modalités de recueil</a:t>
            </a:r>
            <a:r>
              <a:rPr lang="fr-FR" sz="2400" dirty="0"/>
              <a:t>:</a:t>
            </a:r>
          </a:p>
          <a:p>
            <a:pPr>
              <a:buNone/>
            </a:pPr>
            <a:r>
              <a:rPr lang="fr-FR" sz="2400" dirty="0"/>
              <a:t>-un dessin,</a:t>
            </a:r>
          </a:p>
          <a:p>
            <a:pPr>
              <a:buNone/>
            </a:pPr>
            <a:r>
              <a:rPr lang="fr-FR" sz="2400" dirty="0"/>
              <a:t>-oralement,</a:t>
            </a:r>
          </a:p>
          <a:p>
            <a:pPr>
              <a:buNone/>
            </a:pPr>
            <a:r>
              <a:rPr lang="fr-FR" sz="2400" dirty="0"/>
              <a:t>-questionnaire</a:t>
            </a:r>
          </a:p>
          <a:p>
            <a:pPr>
              <a:buNone/>
            </a:pPr>
            <a:r>
              <a:rPr lang="fr-FR" sz="2400" dirty="0"/>
              <a:t>-activités qui permettent aux élèves de s’exprimer </a:t>
            </a:r>
          </a:p>
          <a:p>
            <a:pPr>
              <a:buNone/>
            </a:pPr>
            <a:endParaRPr lang="fr-FR" sz="2400" dirty="0"/>
          </a:p>
          <a:p>
            <a:pPr>
              <a:buNone/>
            </a:pPr>
            <a:r>
              <a:rPr lang="fr-FR" sz="2400" b="1" dirty="0"/>
              <a:t>Différentes phases dans le recueil des conceptions:</a:t>
            </a:r>
          </a:p>
          <a:p>
            <a:pPr>
              <a:buNone/>
            </a:pPr>
            <a:r>
              <a:rPr lang="fr-FR" sz="2400" dirty="0"/>
              <a:t>-phase individuelle</a:t>
            </a:r>
          </a:p>
          <a:p>
            <a:pPr>
              <a:buNone/>
            </a:pPr>
            <a:r>
              <a:rPr lang="fr-FR" sz="2400" dirty="0"/>
              <a:t>-phase collective (=&gt; conflit socio cognitif)</a:t>
            </a:r>
          </a:p>
          <a:p>
            <a:pPr>
              <a:buNone/>
            </a:pP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Conceptions d’élèves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/>
              <a:t>Représenter l’intérieur du bras avec les éléments qui permettent son mouvement.</a:t>
            </a:r>
          </a:p>
          <a:p>
            <a:pPr marL="118872" indent="0">
              <a:buNone/>
            </a:pPr>
            <a:endParaRPr lang="fr-FR" dirty="0"/>
          </a:p>
          <a:p>
            <a:pPr marL="118872" indent="0">
              <a:buNone/>
            </a:pP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26702" t="28366" r="56396" b="17380"/>
          <a:stretch/>
        </p:blipFill>
        <p:spPr>
          <a:xfrm rot="5400000">
            <a:off x="1447961" y="-11560"/>
            <a:ext cx="6248079" cy="6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1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Confrontation des conceptions et choix de questions.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/>
              <a:t>Questions qui pourraient émerger de la confrontation des conceptions: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Choix de la question (dite question productive ) par guidage par l’enseignant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251520" y="2708920"/>
            <a:ext cx="1728192" cy="792088"/>
          </a:xfrm>
          <a:prstGeom prst="wedgeRectCallout">
            <a:avLst>
              <a:gd name="adj1" fmla="val 76192"/>
              <a:gd name="adj2" fmla="val -6804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>
                <a:latin typeface="Comic Sans MS" panose="030F0702030302020204" pitchFamily="66" charset="0"/>
              </a:rPr>
              <a:t>Comment sont positionnés les os?</a:t>
            </a:r>
            <a:r>
              <a:rPr lang="fr-FR" sz="2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2483768" y="3212976"/>
            <a:ext cx="1728192" cy="792088"/>
          </a:xfrm>
          <a:prstGeom prst="wedgeRectCallout">
            <a:avLst>
              <a:gd name="adj1" fmla="val 332"/>
              <a:gd name="adj2" fmla="val -11811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>
                <a:latin typeface="Comic Sans MS" panose="030F0702030302020204" pitchFamily="66" charset="0"/>
              </a:rPr>
              <a:t>Comment sont positionnés les muscles?</a:t>
            </a:r>
            <a:endParaRPr lang="fr-FR" sz="2000" dirty="0"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89348" y="2996952"/>
            <a:ext cx="1728192" cy="792088"/>
          </a:xfrm>
          <a:prstGeom prst="wedgeRectCallout">
            <a:avLst>
              <a:gd name="adj1" fmla="val -47479"/>
              <a:gd name="adj2" fmla="val -9029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>
                <a:latin typeface="Comic Sans MS" panose="030F0702030302020204" pitchFamily="66" charset="0"/>
              </a:rPr>
              <a:t>Y </a:t>
            </a:r>
            <a:r>
              <a:rPr lang="fr-FR" sz="1600" dirty="0" err="1">
                <a:latin typeface="Comic Sans MS" panose="030F0702030302020204" pitchFamily="66" charset="0"/>
              </a:rPr>
              <a:t>a-t-il</a:t>
            </a:r>
            <a:r>
              <a:rPr lang="fr-FR" sz="1600" dirty="0">
                <a:latin typeface="Comic Sans MS" panose="030F0702030302020204" pitchFamily="66" charset="0"/>
              </a:rPr>
              <a:t> du sang partout?</a:t>
            </a:r>
            <a:endParaRPr lang="fr-FR" sz="2000" dirty="0">
              <a:latin typeface="Comic Sans MS" panose="030F0702030302020204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45416" y="2708920"/>
            <a:ext cx="1728192" cy="792088"/>
          </a:xfrm>
          <a:prstGeom prst="wedgeRectCallout">
            <a:avLst>
              <a:gd name="adj1" fmla="val -55129"/>
              <a:gd name="adj2" fmla="val -10976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>
                <a:latin typeface="Comic Sans MS" panose="030F0702030302020204" pitchFamily="66" charset="0"/>
              </a:rPr>
              <a:t>Qu’est ce qu’une articulation?</a:t>
            </a:r>
            <a:endParaRPr lang="fr-FR" sz="2000" dirty="0">
              <a:latin typeface="Comic Sans MS" panose="030F0702030302020204" pitchFamily="66" charset="0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0" y="2348880"/>
            <a:ext cx="2160240" cy="1440160"/>
          </a:xfrm>
          <a:prstGeom prst="ellipse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rganigramme : Alternative 9"/>
          <p:cNvSpPr/>
          <p:nvPr/>
        </p:nvSpPr>
        <p:spPr>
          <a:xfrm>
            <a:off x="84834" y="2528900"/>
            <a:ext cx="2160240" cy="1368152"/>
          </a:xfrm>
          <a:prstGeom prst="flowChartAlternateProcess">
            <a:avLst/>
          </a:prstGeom>
          <a:noFill/>
          <a:ln w="5715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367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build="allAtOnce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52728"/>
          </a:xfrm>
        </p:spPr>
        <p:txBody>
          <a:bodyPr>
            <a:normAutofit/>
          </a:bodyPr>
          <a:lstStyle/>
          <a:p>
            <a:r>
              <a:rPr lang="fr-FR" sz="2800" u="sng" dirty="0"/>
              <a:t>Question 1</a:t>
            </a:r>
            <a:r>
              <a:rPr lang="fr-FR" sz="2800" dirty="0"/>
              <a:t>: Comment les os sont ils positionnés dans le bras pour permettre le mouvement?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89604" y="1738678"/>
            <a:ext cx="8229600" cy="4625609"/>
          </a:xfrm>
        </p:spPr>
        <p:txBody>
          <a:bodyPr/>
          <a:lstStyle/>
          <a:p>
            <a:r>
              <a:rPr lang="fr-FR" dirty="0"/>
              <a:t>Radiographie</a:t>
            </a:r>
          </a:p>
          <a:p>
            <a:r>
              <a:rPr lang="fr-FR" dirty="0"/>
              <a:t>Documents </a:t>
            </a:r>
          </a:p>
          <a:p>
            <a:r>
              <a:rPr lang="fr-FR" dirty="0"/>
              <a:t>Dissection</a:t>
            </a:r>
          </a:p>
          <a:p>
            <a:endParaRPr lang="fr-FR" dirty="0"/>
          </a:p>
        </p:txBody>
      </p:sp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968" y="1738678"/>
            <a:ext cx="3240360" cy="393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04" y="1613143"/>
            <a:ext cx="2820075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078F6B-AE6F-4C21-FDD1-6158DE7A1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11E754A-3FD4-E319-FC32-086BB8113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3C3C85D-0E7F-D362-8D96-7BC4D1C25A1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3103138-9C60-70CF-EB6C-F1D051C3206E}"/>
              </a:ext>
            </a:extLst>
          </p:cNvPr>
          <p:cNvSpPr/>
          <p:nvPr/>
        </p:nvSpPr>
        <p:spPr>
          <a:xfrm>
            <a:off x="827584" y="2204864"/>
            <a:ext cx="2160240" cy="1152128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Quelle définition?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05340C6-EB2F-E4FA-7685-6694E6E2026E}"/>
              </a:ext>
            </a:extLst>
          </p:cNvPr>
          <p:cNvSpPr/>
          <p:nvPr/>
        </p:nvSpPr>
        <p:spPr>
          <a:xfrm>
            <a:off x="6084168" y="2060848"/>
            <a:ext cx="2304256" cy="144016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Pourquoi l’enseigner dès l’école primaire?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6F536D1-9A10-10F2-A8E2-5E589C86338B}"/>
              </a:ext>
            </a:extLst>
          </p:cNvPr>
          <p:cNvSpPr/>
          <p:nvPr/>
        </p:nvSpPr>
        <p:spPr>
          <a:xfrm>
            <a:off x="3059833" y="3482720"/>
            <a:ext cx="2736304" cy="8640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LES    SCIENCES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E11B19B-55E7-7758-F240-7F011B07A57B}"/>
              </a:ext>
            </a:extLst>
          </p:cNvPr>
          <p:cNvSpPr/>
          <p:nvPr/>
        </p:nvSpPr>
        <p:spPr>
          <a:xfrm>
            <a:off x="3347865" y="5140448"/>
            <a:ext cx="2160240" cy="1152128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Comment l’enseigner?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1BC638A0-2AD4-0567-1402-F39077019928}"/>
              </a:ext>
            </a:extLst>
          </p:cNvPr>
          <p:cNvCxnSpPr/>
          <p:nvPr/>
        </p:nvCxnSpPr>
        <p:spPr>
          <a:xfrm flipH="1" flipV="1">
            <a:off x="3059833" y="3101720"/>
            <a:ext cx="360039" cy="27356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0E8DB24-F6FD-40CD-0675-6FD6E5B7FEE2}"/>
              </a:ext>
            </a:extLst>
          </p:cNvPr>
          <p:cNvCxnSpPr>
            <a:cxnSpLocks/>
          </p:cNvCxnSpPr>
          <p:nvPr/>
        </p:nvCxnSpPr>
        <p:spPr>
          <a:xfrm flipV="1">
            <a:off x="5680140" y="3155440"/>
            <a:ext cx="476038" cy="20915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2008EC2-6B89-1544-461E-2A115E9F35D7}"/>
              </a:ext>
            </a:extLst>
          </p:cNvPr>
          <p:cNvCxnSpPr>
            <a:cxnSpLocks/>
          </p:cNvCxnSpPr>
          <p:nvPr/>
        </p:nvCxnSpPr>
        <p:spPr>
          <a:xfrm>
            <a:off x="4451329" y="4474088"/>
            <a:ext cx="0" cy="53908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2682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26702" t="28366" r="56396" b="17380"/>
          <a:stretch/>
        </p:blipFill>
        <p:spPr>
          <a:xfrm rot="5400000">
            <a:off x="121647" y="1312099"/>
            <a:ext cx="4870509" cy="4495800"/>
          </a:xfrm>
          <a:prstGeom prst="rect">
            <a:avLst/>
          </a:prstGeom>
        </p:spPr>
      </p:pic>
      <p:sp>
        <p:nvSpPr>
          <p:cNvPr id="6" name="Multiplier 5"/>
          <p:cNvSpPr/>
          <p:nvPr/>
        </p:nvSpPr>
        <p:spPr>
          <a:xfrm>
            <a:off x="2506054" y="1502051"/>
            <a:ext cx="2132446" cy="2029956"/>
          </a:xfrm>
          <a:prstGeom prst="mathMultiply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Multiplier 6"/>
          <p:cNvSpPr/>
          <p:nvPr/>
        </p:nvSpPr>
        <p:spPr>
          <a:xfrm>
            <a:off x="2525614" y="3748652"/>
            <a:ext cx="2132446" cy="2029956"/>
          </a:xfrm>
          <a:prstGeom prst="mathMultiply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5078634" y="1767214"/>
            <a:ext cx="352839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Bilan: </a:t>
            </a:r>
          </a:p>
          <a:p>
            <a:endParaRPr lang="fr-FR" dirty="0"/>
          </a:p>
          <a:p>
            <a:r>
              <a:rPr lang="fr-FR" sz="2800" dirty="0"/>
              <a:t>Les os sont durs et ne peuvent se plier ni se tordre.</a:t>
            </a:r>
          </a:p>
          <a:p>
            <a:r>
              <a:rPr lang="fr-FR" sz="2800" dirty="0"/>
              <a:t>Mais notre corps se plie au niveau des articulations, zone de jonction entre deux os.</a:t>
            </a:r>
          </a:p>
        </p:txBody>
      </p:sp>
    </p:spTree>
    <p:extLst>
      <p:ext uri="{BB962C8B-B14F-4D97-AF65-F5344CB8AC3E}">
        <p14:creationId xmlns:p14="http://schemas.microsoft.com/office/powerpoint/2010/main" val="68501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200" u="sng" dirty="0"/>
              <a:t>Question 2: </a:t>
            </a:r>
            <a:r>
              <a:rPr lang="fr-FR" sz="3200" dirty="0"/>
              <a:t>Comment est organisée une articulation?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118872" indent="0">
              <a:buNone/>
            </a:pPr>
            <a:endParaRPr lang="fr-FR" dirty="0"/>
          </a:p>
          <a:p>
            <a:r>
              <a:rPr lang="fr-FR" u="sng" dirty="0"/>
              <a:t>Hypothèses</a:t>
            </a:r>
            <a:r>
              <a:rPr lang="fr-FR" dirty="0"/>
              <a:t>: </a:t>
            </a:r>
          </a:p>
          <a:p>
            <a:pPr marL="118872" indent="0">
              <a:buNone/>
            </a:pPr>
            <a:r>
              <a:rPr lang="fr-FR" dirty="0"/>
              <a:t>1: les os  s’emboitent et glissent entre eux, </a:t>
            </a:r>
          </a:p>
          <a:p>
            <a:pPr marL="118872" indent="0">
              <a:buNone/>
            </a:pPr>
            <a:r>
              <a:rPr lang="fr-FR" dirty="0"/>
              <a:t>2: les os sont tenus entre eux par les muscles</a:t>
            </a:r>
          </a:p>
          <a:p>
            <a:endParaRPr lang="fr-FR" dirty="0"/>
          </a:p>
          <a:p>
            <a:endParaRPr lang="fr-FR" dirty="0"/>
          </a:p>
          <a:p>
            <a:r>
              <a:rPr lang="fr-FR" u="sng" dirty="0"/>
              <a:t>Investigation</a:t>
            </a:r>
            <a:r>
              <a:rPr lang="fr-FR" dirty="0"/>
              <a:t>:</a:t>
            </a:r>
          </a:p>
          <a:p>
            <a:pPr marL="118872" indent="0">
              <a:buNone/>
            </a:pPr>
            <a:r>
              <a:rPr lang="fr-FR" dirty="0"/>
              <a:t>-dissection (pattes de grenouille ou de poulet)</a:t>
            </a:r>
          </a:p>
          <a:p>
            <a:pPr marL="118872" indent="0">
              <a:buNone/>
            </a:pPr>
            <a:r>
              <a:rPr lang="fr-FR" dirty="0"/>
              <a:t>-documents</a:t>
            </a:r>
          </a:p>
        </p:txBody>
      </p:sp>
    </p:spTree>
    <p:extLst>
      <p:ext uri="{BB962C8B-B14F-4D97-AF65-F5344CB8AC3E}">
        <p14:creationId xmlns:p14="http://schemas.microsoft.com/office/powerpoint/2010/main" val="173409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dissection…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01625" y="1876226"/>
            <a:ext cx="8229600" cy="4875093"/>
          </a:xfrm>
        </p:spPr>
        <p:txBody>
          <a:bodyPr/>
          <a:lstStyle/>
          <a:p>
            <a:pPr marL="118872" indent="0">
              <a:buNone/>
            </a:pPr>
            <a:endParaRPr lang="fr-FR" dirty="0"/>
          </a:p>
          <a:p>
            <a:pPr marL="118872" indent="0">
              <a:buNone/>
            </a:pPr>
            <a:endParaRPr lang="fr-FR" dirty="0"/>
          </a:p>
        </p:txBody>
      </p:sp>
      <p:pic>
        <p:nvPicPr>
          <p:cNvPr id="2050" name="Picture 2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46" y="4015686"/>
            <a:ext cx="4544382" cy="277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788024" y="864777"/>
            <a:ext cx="42253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Hypothèse 1:</a:t>
            </a:r>
          </a:p>
          <a:p>
            <a:endParaRPr lang="fr-FR" dirty="0"/>
          </a:p>
          <a:p>
            <a:r>
              <a:rPr lang="fr-FR" dirty="0"/>
              <a:t>Protocole:</a:t>
            </a:r>
          </a:p>
          <a:p>
            <a:r>
              <a:rPr lang="fr-FR" dirty="0"/>
              <a:t>on enlève les muscles (ailes de poulet) pour laisser les os, et observer comment ils sont faits</a:t>
            </a:r>
          </a:p>
          <a:p>
            <a:endParaRPr lang="fr-FR" dirty="0"/>
          </a:p>
          <a:p>
            <a:r>
              <a:rPr lang="fr-FR" dirty="0"/>
              <a:t>Résultat attendu:</a:t>
            </a:r>
          </a:p>
          <a:p>
            <a:r>
              <a:rPr lang="fr-FR" dirty="0"/>
              <a:t>On s’attend à ce qu’ils soient de forme complémentaire comme sur les radios.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886637" y="303321"/>
            <a:ext cx="3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Vérification des hypothèses</a:t>
            </a:r>
            <a:r>
              <a:rPr lang="fr-FR" dirty="0"/>
              <a:t>: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788024" y="3995678"/>
            <a:ext cx="42253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Hypothèse 2:</a:t>
            </a:r>
          </a:p>
          <a:p>
            <a:endParaRPr lang="fr-FR" dirty="0"/>
          </a:p>
          <a:p>
            <a:r>
              <a:rPr lang="fr-FR" dirty="0"/>
              <a:t>Protocole:</a:t>
            </a:r>
          </a:p>
          <a:p>
            <a:r>
              <a:rPr lang="fr-FR" dirty="0"/>
              <a:t>on enlève les muscles (pattes de grenouille) pour voir s’ils tiennent ensemble.</a:t>
            </a:r>
          </a:p>
          <a:p>
            <a:endParaRPr lang="fr-FR" dirty="0"/>
          </a:p>
          <a:p>
            <a:r>
              <a:rPr lang="fr-FR" dirty="0"/>
              <a:t>Résultat attendu:</a:t>
            </a:r>
          </a:p>
          <a:p>
            <a:r>
              <a:rPr lang="fr-FR" dirty="0"/>
              <a:t>On s’attend à ce qu’ils soient dissociés sans les muscles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81" y="1234203"/>
            <a:ext cx="3323861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74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Hypothèse 1: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23</a:t>
            </a:fld>
            <a:endParaRPr lang="fr-FR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quarter" idx="1"/>
          </p:nvPr>
        </p:nvPicPr>
        <p:blipFill rotWithShape="1">
          <a:blip r:embed="rId3"/>
          <a:srcRect l="15333" t="19856" r="37619" b="30492"/>
          <a:stretch/>
        </p:blipFill>
        <p:spPr>
          <a:xfrm>
            <a:off x="899592" y="1844824"/>
            <a:ext cx="3384376" cy="223224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220072" y="952596"/>
            <a:ext cx="33123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/>
              <a:t>Dissection d’une patte de poulet:</a:t>
            </a:r>
          </a:p>
          <a:p>
            <a:endParaRPr lang="fr-FR" dirty="0"/>
          </a:p>
          <a:p>
            <a:r>
              <a:rPr lang="fr-FR" dirty="0"/>
              <a:t>Il faut enlever les muscles (la chair, c’est ce que l’on mange!) pour voir les os.</a:t>
            </a:r>
          </a:p>
          <a:p>
            <a:endParaRPr lang="fr-FR" dirty="0"/>
          </a:p>
          <a:p>
            <a:r>
              <a:rPr lang="fr-FR" dirty="0"/>
              <a:t>Casser les os pour voir leur forme</a:t>
            </a:r>
          </a:p>
          <a:p>
            <a:endParaRPr lang="fr-FR" dirty="0"/>
          </a:p>
          <a:p>
            <a:r>
              <a:rPr lang="fr-FR" u="sng" dirty="0"/>
              <a:t>Résultats:</a:t>
            </a:r>
          </a:p>
          <a:p>
            <a:r>
              <a:rPr lang="fr-FR" dirty="0"/>
              <a:t>Les os ont des formes complémentaires et son lisses</a:t>
            </a:r>
          </a:p>
        </p:txBody>
      </p:sp>
      <p:pic>
        <p:nvPicPr>
          <p:cNvPr id="8" name="Espace réservé du contenu 4"/>
          <p:cNvPicPr>
            <a:picLocks noChangeAspect="1"/>
          </p:cNvPicPr>
          <p:nvPr/>
        </p:nvPicPr>
        <p:blipFill rotWithShape="1">
          <a:blip r:embed="rId4"/>
          <a:srcRect l="16334" t="27864" r="52634" b="35297"/>
          <a:stretch/>
        </p:blipFill>
        <p:spPr>
          <a:xfrm>
            <a:off x="283953" y="4293096"/>
            <a:ext cx="2808312" cy="208358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437112"/>
            <a:ext cx="2952328" cy="230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43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Hypothèse 2: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quarter" idx="1"/>
          </p:nvPr>
        </p:nvPicPr>
        <p:blipFill rotWithShape="1">
          <a:blip r:embed="rId3"/>
          <a:srcRect l="5522" t="25627" r="41529" b="10307"/>
          <a:stretch/>
        </p:blipFill>
        <p:spPr>
          <a:xfrm>
            <a:off x="755576" y="1844824"/>
            <a:ext cx="3672408" cy="288032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364088" y="1916832"/>
            <a:ext cx="32403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/>
              <a:t>Dissection:</a:t>
            </a:r>
          </a:p>
          <a:p>
            <a:endParaRPr lang="fr-FR" dirty="0"/>
          </a:p>
          <a:p>
            <a:r>
              <a:rPr lang="fr-FR" dirty="0"/>
              <a:t>Il faut enlever tous les muscles</a:t>
            </a:r>
          </a:p>
          <a:p>
            <a:endParaRPr lang="fr-FR" dirty="0"/>
          </a:p>
          <a:p>
            <a:endParaRPr lang="fr-FR" dirty="0"/>
          </a:p>
          <a:p>
            <a:r>
              <a:rPr lang="fr-FR" u="sng" dirty="0"/>
              <a:t>Résultats:</a:t>
            </a:r>
          </a:p>
          <a:p>
            <a:r>
              <a:rPr lang="fr-FR" dirty="0"/>
              <a:t>Les os tiennent même sans les muscles, ils sont accrochés entre eux par de la « chaire » blanche.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37378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Etude documentaire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5" name="Espace réservé du contenu 4" descr="24-07-2016 18;50;54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1115616" y="1772816"/>
            <a:ext cx="7564084" cy="3816424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4499992" y="3933056"/>
            <a:ext cx="288032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1</a:t>
            </a:r>
          </a:p>
        </p:txBody>
      </p:sp>
      <p:sp>
        <p:nvSpPr>
          <p:cNvPr id="6" name="Ellipse 5"/>
          <p:cNvSpPr/>
          <p:nvPr/>
        </p:nvSpPr>
        <p:spPr>
          <a:xfrm>
            <a:off x="5868144" y="4005064"/>
            <a:ext cx="288032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</a:p>
        </p:txBody>
      </p:sp>
      <p:sp>
        <p:nvSpPr>
          <p:cNvPr id="7" name="Ellipse 6"/>
          <p:cNvSpPr/>
          <p:nvPr/>
        </p:nvSpPr>
        <p:spPr>
          <a:xfrm>
            <a:off x="4590519" y="4941168"/>
            <a:ext cx="288032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</a:p>
        </p:txBody>
      </p:sp>
      <p:sp>
        <p:nvSpPr>
          <p:cNvPr id="8" name="Ellipse 7"/>
          <p:cNvSpPr/>
          <p:nvPr/>
        </p:nvSpPr>
        <p:spPr>
          <a:xfrm>
            <a:off x="6156176" y="4797152"/>
            <a:ext cx="288032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1060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Étude documentaire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26</a:t>
            </a:fld>
            <a:endParaRPr lang="fr-FR"/>
          </a:p>
        </p:txBody>
      </p:sp>
      <p:pic>
        <p:nvPicPr>
          <p:cNvPr id="5122" name="Picture 2" descr="Afficher l'image d'origin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1125" y="1600200"/>
            <a:ext cx="73767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9143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0" y="1775191"/>
            <a:ext cx="4572000" cy="4625609"/>
          </a:xfrm>
        </p:spPr>
        <p:txBody>
          <a:bodyPr>
            <a:normAutofit/>
          </a:bodyPr>
          <a:lstStyle/>
          <a:p>
            <a:endParaRPr lang="fr-FR" dirty="0"/>
          </a:p>
          <a:p>
            <a:pPr marL="118872" indent="0">
              <a:buNone/>
            </a:pPr>
            <a:r>
              <a:rPr lang="fr-FR" dirty="0"/>
              <a:t>Au niveau d’une articulation, les os sont recouvert de cartilage lisse, et un liquide permet de faciliter le glissement.</a:t>
            </a:r>
          </a:p>
          <a:p>
            <a:pPr marL="118872" indent="0">
              <a:buNone/>
            </a:pPr>
            <a:r>
              <a:rPr lang="fr-FR" dirty="0"/>
              <a:t>Les os sont attachés entre eux grâce aux ligaments mais pas par les muscles.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Picture 2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01800"/>
            <a:ext cx="3777523" cy="230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528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u="sng" dirty="0"/>
              <a:t>Question 3</a:t>
            </a:r>
            <a:r>
              <a:rPr lang="fr-FR" sz="2800" dirty="0"/>
              <a:t>: Quel est le rôle des muscles dans le mouvement?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95300" y="1394438"/>
            <a:ext cx="8153400" cy="4495800"/>
          </a:xfrm>
        </p:spPr>
        <p:txBody>
          <a:bodyPr>
            <a:normAutofit/>
          </a:bodyPr>
          <a:lstStyle/>
          <a:p>
            <a:r>
              <a:rPr lang="fr-FR" u="sng" dirty="0"/>
              <a:t>Hypothèse</a:t>
            </a:r>
            <a:r>
              <a:rPr lang="fr-FR" dirty="0"/>
              <a:t>: les muscles lorsqu’ils se contractent permettent de faire bouger les os.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Rappel sur la contraction d’un muscle…</a:t>
            </a:r>
          </a:p>
          <a:p>
            <a:pPr marL="0" indent="0">
              <a:buNone/>
            </a:pPr>
            <a:r>
              <a:rPr lang="fr-FR" dirty="0"/>
              <a:t>               muscle </a:t>
            </a:r>
            <a:r>
              <a:rPr lang="fr-FR" dirty="0" err="1"/>
              <a:t>relaché</a:t>
            </a:r>
            <a:r>
              <a:rPr lang="fr-FR" dirty="0"/>
              <a:t> (étiré)</a:t>
            </a:r>
          </a:p>
          <a:p>
            <a:pPr marL="0" indent="0">
              <a:buNone/>
            </a:pPr>
            <a:r>
              <a:rPr lang="fr-FR" dirty="0"/>
              <a:t>               muscle contracté (raccourci et épaissi)</a:t>
            </a:r>
          </a:p>
          <a:p>
            <a:endParaRPr lang="fr-FR" dirty="0"/>
          </a:p>
          <a:p>
            <a:r>
              <a:rPr lang="fr-FR" dirty="0"/>
              <a:t>Investigation: dissection </a:t>
            </a:r>
          </a:p>
        </p:txBody>
      </p:sp>
      <p:sp>
        <p:nvSpPr>
          <p:cNvPr id="5" name="Ellipse 4"/>
          <p:cNvSpPr/>
          <p:nvPr/>
        </p:nvSpPr>
        <p:spPr>
          <a:xfrm>
            <a:off x="683568" y="3861048"/>
            <a:ext cx="1296144" cy="14401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683568" y="4365104"/>
            <a:ext cx="1008112" cy="36004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>
            <a:off x="683568" y="3717032"/>
            <a:ext cx="0" cy="115212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1952761" y="3642338"/>
            <a:ext cx="0" cy="115212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70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Comment les muscles font bouger les os?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Hypothèses:</a:t>
            </a:r>
          </a:p>
          <a:p>
            <a:pPr marL="0" indent="0">
              <a:buNone/>
            </a:pPr>
            <a:r>
              <a:rPr lang="fr-FR" dirty="0"/>
              <a:t>-les muscles sont accrochés aux os.</a:t>
            </a:r>
          </a:p>
          <a:p>
            <a:pPr marL="0" indent="0">
              <a:buNone/>
            </a:pPr>
            <a:r>
              <a:rPr lang="fr-FR" dirty="0"/>
              <a:t>-les muscles sont accrochés au niveau des articulations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Investigation:</a:t>
            </a:r>
          </a:p>
          <a:p>
            <a:pPr marL="0" indent="0">
              <a:buNone/>
            </a:pPr>
            <a:r>
              <a:rPr lang="fr-FR" dirty="0"/>
              <a:t>-dissection</a:t>
            </a:r>
          </a:p>
          <a:p>
            <a:pPr marL="0" indent="0">
              <a:buNone/>
            </a:pPr>
            <a:r>
              <a:rPr lang="fr-FR" dirty="0"/>
              <a:t>-réalisation d’une modèle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545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sciences: quelle définition?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b="1" i="1" dirty="0"/>
              <a:t>« Ensemble cohérent de connaissances relatives à certaines catégories de faits, d’objets et de phénomènes obéissant à des lis et vérifiées par les méthodes expérimentales »</a:t>
            </a:r>
          </a:p>
          <a:p>
            <a:pPr marL="0" indent="0">
              <a:buNone/>
            </a:pPr>
            <a:r>
              <a:rPr lang="fr-FR" b="1" i="1" dirty="0"/>
              <a:t>                                                   Larousse</a:t>
            </a:r>
          </a:p>
          <a:p>
            <a:pPr marL="0" indent="0">
              <a:buNone/>
            </a:pPr>
            <a:endParaRPr lang="fr-FR" b="1" i="1" dirty="0"/>
          </a:p>
          <a:p>
            <a:pPr marL="0" indent="0">
              <a:buNone/>
            </a:pPr>
            <a:endParaRPr lang="fr-FR" b="1" i="1" dirty="0"/>
          </a:p>
          <a:p>
            <a:pPr marL="0" indent="0">
              <a:buNone/>
            </a:pPr>
            <a:r>
              <a:rPr lang="fr-FR" b="1" i="1" dirty="0"/>
              <a:t>« La démarche scientifique n'utilise pas le verbe croire; la science se contente de proposer des modèles explicatifs provisoires de la réalité; et elle est prête à les modifier dès qu'une information nouvelle apporte une contradiction. » </a:t>
            </a:r>
          </a:p>
          <a:p>
            <a:endParaRPr lang="fr-FR" b="1" i="1" dirty="0"/>
          </a:p>
          <a:p>
            <a:r>
              <a:rPr lang="fr-FR" b="1" i="1" dirty="0"/>
              <a:t>Albert Jacquard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9557B67-CC7A-2848-1AC9-56957EECA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5057722"/>
            <a:ext cx="2034158" cy="141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301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Phase d’investigation: La dissection…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01625" y="1876226"/>
            <a:ext cx="8229600" cy="4875093"/>
          </a:xfrm>
        </p:spPr>
        <p:txBody>
          <a:bodyPr/>
          <a:lstStyle/>
          <a:p>
            <a:endParaRPr lang="fr-FR" dirty="0"/>
          </a:p>
          <a:p>
            <a:pPr marL="118872" indent="0">
              <a:buNone/>
            </a:pPr>
            <a:r>
              <a:rPr lang="fr-FR" dirty="0">
                <a:hlinkClick r:id="rId3"/>
              </a:rPr>
              <a:t>https://pod.unistra.fr/inspe/svt-dissections/video/21814-svt-02-dissection-les-mouvements-corporels-la-dissection-de-la-patte-de-grenouille/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01164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87292"/>
            <a:ext cx="8153400" cy="990600"/>
          </a:xfrm>
        </p:spPr>
        <p:txBody>
          <a:bodyPr>
            <a:normAutofit/>
          </a:bodyPr>
          <a:lstStyle/>
          <a:p>
            <a:r>
              <a:rPr lang="fr-FR" sz="3600" dirty="0"/>
              <a:t>Phase d’investigation: le modélisation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589680" y="902890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Construction de maquette pour voir comment les muscles sont ils attachés aux os.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/>
              <a:t>Construction avec: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-</a:t>
            </a:r>
            <a:r>
              <a:rPr lang="fr-FR" dirty="0" err="1"/>
              <a:t>légos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-élastiques</a:t>
            </a:r>
          </a:p>
          <a:p>
            <a:pPr marL="0" indent="0">
              <a:buNone/>
            </a:pPr>
            <a:r>
              <a:rPr lang="fr-FR" dirty="0"/>
              <a:t>-ficelles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43031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32</a:t>
            </a:fld>
            <a:endParaRPr lang="fr-FR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quarter" idx="1"/>
          </p:nvPr>
        </p:nvPicPr>
        <p:blipFill rotWithShape="1">
          <a:blip r:embed="rId3"/>
          <a:srcRect l="22340" t="23060" r="57639" b="32094"/>
          <a:stretch/>
        </p:blipFill>
        <p:spPr>
          <a:xfrm>
            <a:off x="2267744" y="1124744"/>
            <a:ext cx="3312368" cy="463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66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87292"/>
            <a:ext cx="8153400" cy="990600"/>
          </a:xfrm>
        </p:spPr>
        <p:txBody>
          <a:bodyPr>
            <a:normAutofit/>
          </a:bodyPr>
          <a:lstStyle/>
          <a:p>
            <a:r>
              <a:rPr lang="fr-FR" sz="3600" dirty="0"/>
              <a:t>Phase d’investigation: le modélisation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589680" y="902890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Construction de maquette pour voir comment les os sont ils attachés.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276872"/>
            <a:ext cx="6115050" cy="441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95736" y="1479010"/>
            <a:ext cx="3168352" cy="1152128"/>
          </a:xfrm>
          <a:prstGeom prst="wedgeRectCallout">
            <a:avLst>
              <a:gd name="adj1" fmla="val -22757"/>
              <a:gd name="adj2" fmla="val 1123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Bonne attache permettant le mouvement du bras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0398" y="5157192"/>
            <a:ext cx="3168352" cy="1152128"/>
          </a:xfrm>
          <a:prstGeom prst="wedgeRectCallout">
            <a:avLst>
              <a:gd name="adj1" fmla="val 39911"/>
              <a:gd name="adj2" fmla="val -1090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Attache incorrecte car cela ne permet aucun mouvement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364088" y="5301208"/>
            <a:ext cx="3322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 muscle permet le mouvement lorsqu’il est rattaché aux deux os de part et d’autre de l’articulation</a:t>
            </a:r>
          </a:p>
        </p:txBody>
      </p:sp>
    </p:spTree>
    <p:extLst>
      <p:ext uri="{BB962C8B-B14F-4D97-AF65-F5344CB8AC3E}">
        <p14:creationId xmlns:p14="http://schemas.microsoft.com/office/powerpoint/2010/main" val="227466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259632" y="616530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652120" y="2204864"/>
            <a:ext cx="31683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Trace écrite:</a:t>
            </a:r>
          </a:p>
          <a:p>
            <a:endParaRPr lang="fr-FR" dirty="0"/>
          </a:p>
          <a:p>
            <a:r>
              <a:rPr lang="fr-FR" dirty="0"/>
              <a:t>Les muscles sont attachés au os, et lorsqu’ils se contractent, il tirent sur les os sur lesquels ils sont rattachés, d’où un mouvement.</a:t>
            </a:r>
          </a:p>
          <a:p>
            <a:r>
              <a:rPr lang="fr-FR" dirty="0"/>
              <a:t>Mais l’action des muscles est coordonnées, avec des muscles fléchisseurs et des muscles extenseurs.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A2529CE5-A5B1-459F-A2CF-7D0AB89DF053}"/>
              </a:ext>
            </a:extLst>
          </p:cNvPr>
          <p:cNvPicPr>
            <a:picLocks noGrp="1"/>
          </p:cNvPicPr>
          <p:nvPr>
            <p:ph sz="quarter" idx="1"/>
          </p:nvPr>
        </p:nvPicPr>
        <p:blipFill rotWithShape="1">
          <a:blip r:embed="rId3"/>
          <a:srcRect l="30116" t="18491" r="53749" b="46492"/>
          <a:stretch/>
        </p:blipFill>
        <p:spPr bwMode="auto">
          <a:xfrm>
            <a:off x="366734" y="1973424"/>
            <a:ext cx="5087682" cy="33707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4065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Comment se fait la commande nerveuse?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35</a:t>
            </a:fld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/>
              <a:t>Hypothèses:</a:t>
            </a:r>
          </a:p>
          <a:p>
            <a:pPr marL="118872" indent="0">
              <a:buNone/>
            </a:pPr>
            <a:r>
              <a:rPr lang="fr-FR" dirty="0"/>
              <a:t>-action du cerveau</a:t>
            </a:r>
          </a:p>
          <a:p>
            <a:pPr marL="118872" indent="0">
              <a:buNone/>
            </a:pPr>
            <a:r>
              <a:rPr lang="fr-FR" dirty="0"/>
              <a:t>-présence de nerf</a:t>
            </a:r>
          </a:p>
          <a:p>
            <a:pPr marL="118872" indent="0">
              <a:buNone/>
            </a:pPr>
            <a:endParaRPr lang="fr-FR" dirty="0"/>
          </a:p>
          <a:p>
            <a:pPr marL="118872" indent="0">
              <a:buNone/>
            </a:pPr>
            <a:endParaRPr lang="fr-FR" dirty="0"/>
          </a:p>
          <a:p>
            <a:pPr marL="118872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87558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Comment se fait la commande nerveuse?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36</a:t>
            </a:fld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/>
              <a:t>Investigation:</a:t>
            </a:r>
          </a:p>
          <a:p>
            <a:pPr marL="118872" indent="0">
              <a:buNone/>
            </a:pPr>
            <a:endParaRPr lang="fr-FR" dirty="0"/>
          </a:p>
          <a:p>
            <a:pPr marL="118872" indent="0">
              <a:buNone/>
            </a:pPr>
            <a:endParaRPr lang="fr-FR" dirty="0"/>
          </a:p>
          <a:p>
            <a:pPr marL="118872" indent="0">
              <a:buNone/>
            </a:pPr>
            <a:endParaRPr lang="fr-FR" dirty="0"/>
          </a:p>
          <a:p>
            <a:pPr marL="118872" indent="0">
              <a:buNone/>
            </a:pPr>
            <a:endParaRPr lang="fr-FR" dirty="0"/>
          </a:p>
          <a:p>
            <a:pPr marL="118872" indent="0">
              <a:buNone/>
            </a:pP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r="44162" b="6487"/>
          <a:stretch/>
        </p:blipFill>
        <p:spPr>
          <a:xfrm>
            <a:off x="1132233" y="2492896"/>
            <a:ext cx="6879534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872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37</a:t>
            </a:fld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Observer le comportement de la grenouille et compléter le tableau suivant:</a:t>
            </a:r>
          </a:p>
          <a:p>
            <a:pPr marL="118872" indent="0">
              <a:buNone/>
            </a:pPr>
            <a:endParaRPr lang="fr-FR" dirty="0"/>
          </a:p>
          <a:p>
            <a:pPr marL="118872" indent="0">
              <a:buNone/>
            </a:pPr>
            <a:endParaRPr lang="fr-FR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680101"/>
              </p:ext>
            </p:extLst>
          </p:nvPr>
        </p:nvGraphicFramePr>
        <p:xfrm>
          <a:off x="683568" y="3068960"/>
          <a:ext cx="7799754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13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Nous coupons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Nous observons que</a:t>
                      </a:r>
                      <a:r>
                        <a:rPr lang="fr-FR" baseline="0" dirty="0"/>
                        <a:t> la grenouille réalise/ ne réalise pas le mouvement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Le cerveau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La moelle épinière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Le nerf qui relie la moelle</a:t>
                      </a:r>
                      <a:r>
                        <a:rPr lang="fr-FR" baseline="0" dirty="0"/>
                        <a:t> épinière au muscle (=nerf moteur)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55784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38</a:t>
            </a:fld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Observer le comportement de la grenouille et compléter le tableau suivant:</a:t>
            </a:r>
          </a:p>
          <a:p>
            <a:pPr marL="118872" indent="0">
              <a:buNone/>
            </a:pPr>
            <a:endParaRPr lang="fr-FR" dirty="0"/>
          </a:p>
          <a:p>
            <a:pPr marL="118872" indent="0">
              <a:buNone/>
            </a:pPr>
            <a:endParaRPr lang="fr-FR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242607"/>
              </p:ext>
            </p:extLst>
          </p:nvPr>
        </p:nvGraphicFramePr>
        <p:xfrm>
          <a:off x="660678" y="3068960"/>
          <a:ext cx="7822644" cy="266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1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13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Nous coupons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Nous observons que</a:t>
                      </a:r>
                      <a:r>
                        <a:rPr lang="fr-FR" baseline="0" dirty="0"/>
                        <a:t> la grenouille réalise/ ne réalise pas le mouvement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Le cerveau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Pas de mouvement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La moelle épinière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Pas</a:t>
                      </a:r>
                      <a:r>
                        <a:rPr lang="fr-FR" baseline="0" dirty="0"/>
                        <a:t> de mouvement</a:t>
                      </a:r>
                    </a:p>
                    <a:p>
                      <a:r>
                        <a:rPr lang="fr-FR" baseline="0" dirty="0"/>
                        <a:t>(œil bouge)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Le nerf qui relie la moelle</a:t>
                      </a:r>
                      <a:r>
                        <a:rPr lang="fr-FR" baseline="0" dirty="0"/>
                        <a:t> épinière au muscle (=nerf moteur)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Pas de mouvement</a:t>
                      </a:r>
                    </a:p>
                    <a:p>
                      <a:r>
                        <a:rPr lang="fr-FR" dirty="0"/>
                        <a:t>(œil</a:t>
                      </a:r>
                      <a:r>
                        <a:rPr lang="fr-FR" baseline="0" dirty="0"/>
                        <a:t> bouge)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99403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39</a:t>
            </a:fld>
            <a:endParaRPr lang="fr-FR"/>
          </a:p>
        </p:txBody>
      </p:sp>
      <p:pic>
        <p:nvPicPr>
          <p:cNvPr id="6" name="Espace réservé du contenu 5" descr="25-07-2016 11;35;08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3247771" y="2275332"/>
            <a:ext cx="2883408" cy="3145536"/>
          </a:xfrm>
          <a:prstGeom prst="rect">
            <a:avLst/>
          </a:prstGeom>
        </p:spPr>
      </p:pic>
      <p:pic>
        <p:nvPicPr>
          <p:cNvPr id="7" name="Image 6" descr="25-07-2016 11;35;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662" y="1831387"/>
            <a:ext cx="4476781" cy="4883761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5580112" y="3356992"/>
            <a:ext cx="571504" cy="285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</a:p>
        </p:txBody>
      </p:sp>
      <p:sp>
        <p:nvSpPr>
          <p:cNvPr id="9" name="Ellipse 8"/>
          <p:cNvSpPr/>
          <p:nvPr/>
        </p:nvSpPr>
        <p:spPr>
          <a:xfrm>
            <a:off x="4599772" y="2780928"/>
            <a:ext cx="571504" cy="285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</a:p>
        </p:txBody>
      </p:sp>
      <p:sp>
        <p:nvSpPr>
          <p:cNvPr id="10" name="Ellipse 9"/>
          <p:cNvSpPr/>
          <p:nvPr/>
        </p:nvSpPr>
        <p:spPr>
          <a:xfrm>
            <a:off x="4000496" y="4130391"/>
            <a:ext cx="571504" cy="285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</a:p>
        </p:txBody>
      </p:sp>
      <p:sp>
        <p:nvSpPr>
          <p:cNvPr id="11" name="Ellipse 10"/>
          <p:cNvSpPr/>
          <p:nvPr/>
        </p:nvSpPr>
        <p:spPr>
          <a:xfrm>
            <a:off x="4464052" y="4994488"/>
            <a:ext cx="571504" cy="285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</a:p>
        </p:txBody>
      </p:sp>
      <p:sp>
        <p:nvSpPr>
          <p:cNvPr id="12" name="Ellipse 11"/>
          <p:cNvSpPr/>
          <p:nvPr/>
        </p:nvSpPr>
        <p:spPr>
          <a:xfrm>
            <a:off x="5622315" y="6325096"/>
            <a:ext cx="571504" cy="285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4</a:t>
            </a:r>
          </a:p>
        </p:txBody>
      </p:sp>
      <p:sp>
        <p:nvSpPr>
          <p:cNvPr id="13" name="Nuage 12"/>
          <p:cNvSpPr/>
          <p:nvPr/>
        </p:nvSpPr>
        <p:spPr>
          <a:xfrm>
            <a:off x="5541943" y="2835080"/>
            <a:ext cx="1000132" cy="1285884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5600236" y="3018850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Danser!</a:t>
            </a:r>
          </a:p>
        </p:txBody>
      </p:sp>
    </p:spTree>
    <p:extLst>
      <p:ext uri="{BB962C8B-B14F-4D97-AF65-F5344CB8AC3E}">
        <p14:creationId xmlns:p14="http://schemas.microsoft.com/office/powerpoint/2010/main" val="2916870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Les sciences expérimentales à l’école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fr-FR" dirty="0"/>
              <a:t>Les sciences: Pourquoi en faire dès l’école primaire?</a:t>
            </a:r>
          </a:p>
          <a:p>
            <a:pPr>
              <a:buNone/>
            </a:pPr>
            <a:r>
              <a:rPr lang="fr-FR" sz="1800" dirty="0"/>
              <a:t>     - questionner le monde c’est permettre aux élèves de construire des connaissances nécessaires pour décrire et comprendre le monde qui les entoure et développer leur capacité à raisonner pour décrire et d’autre part contribuer à leur formation de citoyen </a:t>
            </a:r>
          </a:p>
          <a:p>
            <a:pPr>
              <a:buNone/>
            </a:pPr>
            <a:endParaRPr lang="fr-FR" sz="1800" dirty="0"/>
          </a:p>
          <a:p>
            <a:pPr>
              <a:buNone/>
            </a:pPr>
            <a:r>
              <a:rPr lang="fr-FR" dirty="0"/>
              <a:t>Les sciences: comment les enseigner?</a:t>
            </a:r>
          </a:p>
          <a:p>
            <a:pPr>
              <a:buNone/>
            </a:pPr>
            <a:r>
              <a:rPr lang="fr-FR" sz="1800" dirty="0"/>
              <a:t>-pratiquer, avec l’aide des professeurs, quelques moments d’une démarche d’investigation: questionnement, observation, expériences, description raisonnement, conclusion</a:t>
            </a:r>
          </a:p>
          <a:p>
            <a:pPr>
              <a:buNone/>
            </a:pPr>
            <a:endParaRPr lang="fr-FR" sz="1800" dirty="0"/>
          </a:p>
          <a:p>
            <a:pPr>
              <a:buNone/>
            </a:pPr>
            <a:r>
              <a:rPr lang="fr-FR" sz="1800" dirty="0"/>
              <a:t>-développement de compétences (sur les autres piliers): imaginer, réaliser; s’approprier des outils et des méthodes; pratiquer des langages;  mobiliser des outils numériques.</a:t>
            </a:r>
          </a:p>
          <a:p>
            <a:pPr>
              <a:buNone/>
            </a:pPr>
            <a:endParaRPr lang="fr-FR" sz="1800" dirty="0"/>
          </a:p>
          <a:p>
            <a:pPr>
              <a:buNone/>
            </a:pPr>
            <a:endParaRPr lang="fr-FR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40</a:t>
            </a:fld>
            <a:endParaRPr lang="fr-FR"/>
          </a:p>
        </p:txBody>
      </p:sp>
      <p:pic>
        <p:nvPicPr>
          <p:cNvPr id="7" name="Image 6" descr="25-07-2016 11;35;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20" y="1746321"/>
            <a:ext cx="4476781" cy="4883761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3799171" y="3271927"/>
            <a:ext cx="571504" cy="285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</a:p>
        </p:txBody>
      </p:sp>
      <p:sp>
        <p:nvSpPr>
          <p:cNvPr id="9" name="Ellipse 8"/>
          <p:cNvSpPr/>
          <p:nvPr/>
        </p:nvSpPr>
        <p:spPr>
          <a:xfrm>
            <a:off x="2818831" y="2695863"/>
            <a:ext cx="571504" cy="285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</a:p>
        </p:txBody>
      </p:sp>
      <p:sp>
        <p:nvSpPr>
          <p:cNvPr id="10" name="Ellipse 9"/>
          <p:cNvSpPr/>
          <p:nvPr/>
        </p:nvSpPr>
        <p:spPr>
          <a:xfrm>
            <a:off x="2219555" y="4045326"/>
            <a:ext cx="571504" cy="285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</a:p>
        </p:txBody>
      </p:sp>
      <p:sp>
        <p:nvSpPr>
          <p:cNvPr id="11" name="Ellipse 10"/>
          <p:cNvSpPr/>
          <p:nvPr/>
        </p:nvSpPr>
        <p:spPr>
          <a:xfrm>
            <a:off x="2683111" y="4909423"/>
            <a:ext cx="571504" cy="285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</a:p>
        </p:txBody>
      </p:sp>
      <p:sp>
        <p:nvSpPr>
          <p:cNvPr id="12" name="Ellipse 11"/>
          <p:cNvSpPr/>
          <p:nvPr/>
        </p:nvSpPr>
        <p:spPr>
          <a:xfrm>
            <a:off x="3841374" y="6240031"/>
            <a:ext cx="571504" cy="285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4</a:t>
            </a:r>
          </a:p>
        </p:txBody>
      </p:sp>
      <p:sp>
        <p:nvSpPr>
          <p:cNvPr id="13" name="Nuage 12"/>
          <p:cNvSpPr/>
          <p:nvPr/>
        </p:nvSpPr>
        <p:spPr>
          <a:xfrm>
            <a:off x="3627060" y="2695863"/>
            <a:ext cx="1000132" cy="1285884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3653278" y="2847859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Danser!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508104" y="2223165"/>
            <a:ext cx="34301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1: réception d’une information venant de l’environnement</a:t>
            </a:r>
          </a:p>
          <a:p>
            <a:endParaRPr lang="fr-FR" dirty="0"/>
          </a:p>
          <a:p>
            <a:r>
              <a:rPr lang="fr-FR" dirty="0"/>
              <a:t>2: départ du message créé par le cerveau</a:t>
            </a:r>
          </a:p>
          <a:p>
            <a:endParaRPr lang="fr-FR" dirty="0"/>
          </a:p>
          <a:p>
            <a:r>
              <a:rPr lang="fr-FR" dirty="0"/>
              <a:t>3: le message est transmis par la moelle épinière et par les nerfs</a:t>
            </a:r>
          </a:p>
          <a:p>
            <a:endParaRPr lang="fr-FR" dirty="0"/>
          </a:p>
          <a:p>
            <a:r>
              <a:rPr lang="fr-FR" dirty="0"/>
              <a:t>4: les muscles de la jambe et du pied répondent en se contractant</a:t>
            </a:r>
          </a:p>
        </p:txBody>
      </p:sp>
    </p:spTree>
    <p:extLst>
      <p:ext uri="{BB962C8B-B14F-4D97-AF65-F5344CB8AC3E}">
        <p14:creationId xmlns:p14="http://schemas.microsoft.com/office/powerpoint/2010/main" val="15961073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démarche d’investigation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41</a:t>
            </a:fld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58084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42</a:t>
            </a:fld>
            <a:endParaRPr lang="fr-FR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quarter" idx="1"/>
          </p:nvPr>
        </p:nvPicPr>
        <p:blipFill rotWithShape="1">
          <a:blip r:embed="rId3"/>
          <a:srcRect l="15875" t="10725" r="56125" b="14091"/>
          <a:stretch/>
        </p:blipFill>
        <p:spPr>
          <a:xfrm>
            <a:off x="971600" y="90694"/>
            <a:ext cx="7016772" cy="635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49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43</a:t>
            </a:fld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/>
              <a:t>document sur la démarche d’investigation :</a:t>
            </a:r>
          </a:p>
          <a:p>
            <a:r>
              <a:rPr lang="fr-FR" u="sng" dirty="0">
                <a:hlinkClick r:id="rId3"/>
              </a:rPr>
              <a:t>http://cache.media.eduscol.education.fr/file/Le_monde_du_vivant/01/3/RA16_C2_QMON_1_repere_mise_en_oeuvre_sequence_555013.pdf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71813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52728"/>
          </a:xfrm>
        </p:spPr>
        <p:txBody>
          <a:bodyPr/>
          <a:lstStyle/>
          <a:p>
            <a:r>
              <a:rPr lang="fr-FR" dirty="0"/>
              <a:t>Autre situation de départ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44</a:t>
            </a:fld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775191"/>
            <a:ext cx="8229600" cy="1797825"/>
          </a:xfrm>
        </p:spPr>
        <p:txBody>
          <a:bodyPr/>
          <a:lstStyle/>
          <a:p>
            <a:r>
              <a:rPr lang="fr-FR" sz="2400" dirty="0"/>
              <a:t>A la suite d’une séance de danse le professeur des écoles demande aux élèves de se représenter en train de danser: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20392" t="41872" r="55507" b="33410"/>
          <a:stretch/>
        </p:blipFill>
        <p:spPr>
          <a:xfrm>
            <a:off x="1043608" y="2881528"/>
            <a:ext cx="7415710" cy="2566975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2194622" y="4869160"/>
            <a:ext cx="432048" cy="43204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</a:p>
        </p:txBody>
      </p:sp>
      <p:sp>
        <p:nvSpPr>
          <p:cNvPr id="9" name="Ellipse 8"/>
          <p:cNvSpPr/>
          <p:nvPr/>
        </p:nvSpPr>
        <p:spPr>
          <a:xfrm>
            <a:off x="4211403" y="4775436"/>
            <a:ext cx="432048" cy="43204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</a:p>
        </p:txBody>
      </p:sp>
      <p:sp>
        <p:nvSpPr>
          <p:cNvPr id="10" name="Ellipse 9"/>
          <p:cNvSpPr/>
          <p:nvPr/>
        </p:nvSpPr>
        <p:spPr>
          <a:xfrm>
            <a:off x="6228184" y="4775436"/>
            <a:ext cx="432048" cy="43204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</a:p>
        </p:txBody>
      </p:sp>
      <p:graphicFrame>
        <p:nvGraphicFramePr>
          <p:cNvPr id="11" name="Espace réservé du contenu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0686869"/>
              </p:ext>
            </p:extLst>
          </p:nvPr>
        </p:nvGraphicFramePr>
        <p:xfrm>
          <a:off x="636663" y="5813160"/>
          <a:ext cx="8229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Conceptions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Obstacles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 membres</a:t>
                      </a:r>
                      <a:r>
                        <a:rPr lang="fr-FR" baseline="0" dirty="0"/>
                        <a:t> arrondis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Pas</a:t>
                      </a:r>
                      <a:r>
                        <a:rPr lang="fr-FR" baseline="0" dirty="0"/>
                        <a:t> de segmentation du membre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812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ChangeArrowheads="1"/>
          </p:cNvSpPr>
          <p:nvPr>
            <p:ph type="title"/>
          </p:nvPr>
        </p:nvSpPr>
        <p:spPr>
          <a:xfrm>
            <a:off x="395288" y="488950"/>
            <a:ext cx="8001000" cy="825500"/>
          </a:xfrm>
        </p:spPr>
        <p:txBody>
          <a:bodyPr>
            <a:normAutofit fontScale="90000"/>
          </a:bodyPr>
          <a:lstStyle/>
          <a:p>
            <a:pPr algn="l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altLang="fr-FR" sz="2400" b="1" dirty="0">
                <a:solidFill>
                  <a:srgbClr val="75AA0C"/>
                </a:solidFill>
                <a:latin typeface="Arial" charset="0"/>
              </a:rPr>
              <a:t>  </a:t>
            </a:r>
            <a:r>
              <a:rPr lang="fr-FR" altLang="fr-FR" sz="4000" b="1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Comment utiliser les conceptions ?</a:t>
            </a:r>
            <a:br>
              <a:rPr lang="fr-FR" altLang="fr-FR" sz="2400" b="1" dirty="0">
                <a:solidFill>
                  <a:srgbClr val="7B9899"/>
                </a:solidFill>
                <a:latin typeface="Arial" charset="0"/>
              </a:rPr>
            </a:br>
            <a:endParaRPr lang="fr-FR" altLang="fr-FR" sz="2400" b="1" dirty="0">
              <a:solidFill>
                <a:srgbClr val="7B9899"/>
              </a:solidFill>
              <a:latin typeface="Arial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45</a:t>
            </a:fld>
            <a:endParaRPr lang="fr-FR"/>
          </a:p>
        </p:txBody>
      </p:sp>
      <p:sp>
        <p:nvSpPr>
          <p:cNvPr id="40963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539750" y="1628775"/>
            <a:ext cx="8229600" cy="5473700"/>
          </a:xfrm>
        </p:spPr>
        <p:txBody>
          <a:bodyPr/>
          <a:lstStyle/>
          <a:p>
            <a:pPr marL="466725" indent="-466725" eaLnBrk="1" hangingPunct="1">
              <a:lnSpc>
                <a:spcPct val="90000"/>
              </a:lnSpc>
              <a:spcBef>
                <a:spcPts val="500"/>
              </a:spcBef>
              <a:buClr>
                <a:srgbClr val="666600"/>
              </a:buClr>
              <a:buSzPct val="75000"/>
              <a:buFont typeface="Wingdings" pitchFamily="2" charset="2"/>
              <a:buChar char=""/>
              <a:tabLst>
                <a:tab pos="466725" algn="l"/>
                <a:tab pos="571500" algn="l"/>
                <a:tab pos="1020763" algn="l"/>
                <a:tab pos="1470025" algn="l"/>
                <a:tab pos="1919288" algn="l"/>
                <a:tab pos="2368550" algn="l"/>
                <a:tab pos="2817813" algn="l"/>
                <a:tab pos="3267075" algn="l"/>
                <a:tab pos="3716338" algn="l"/>
                <a:tab pos="4165600" algn="l"/>
                <a:tab pos="4614863" algn="l"/>
                <a:tab pos="5064125" algn="l"/>
                <a:tab pos="5513388" algn="l"/>
                <a:tab pos="5962650" algn="l"/>
                <a:tab pos="6411913" algn="l"/>
                <a:tab pos="6861175" algn="l"/>
                <a:tab pos="7310438" algn="l"/>
                <a:tab pos="7759700" algn="l"/>
                <a:tab pos="8208963" algn="l"/>
                <a:tab pos="8658225" algn="l"/>
                <a:tab pos="9107488" algn="l"/>
              </a:tabLst>
            </a:pPr>
            <a:r>
              <a:rPr lang="fr-FR" altLang="fr-FR" sz="2000" b="1" dirty="0">
                <a:solidFill>
                  <a:srgbClr val="75AA0C"/>
                </a:solidFill>
                <a:latin typeface="Arial" charset="0"/>
              </a:rPr>
              <a:t>Faire sans </a:t>
            </a:r>
            <a:r>
              <a:rPr lang="fr-FR" altLang="fr-FR" sz="2000" b="1" dirty="0">
                <a:solidFill>
                  <a:srgbClr val="CCCC66"/>
                </a:solidFill>
                <a:latin typeface="Arial" charset="0"/>
              </a:rPr>
              <a:t>:</a:t>
            </a:r>
            <a:r>
              <a:rPr lang="fr-FR" altLang="fr-FR" sz="2000" b="1" dirty="0">
                <a:latin typeface="Arial" charset="0"/>
              </a:rPr>
              <a:t> </a:t>
            </a:r>
            <a:r>
              <a:rPr lang="fr-FR" altLang="fr-FR" sz="2000" dirty="0">
                <a:latin typeface="Arial" charset="0"/>
              </a:rPr>
              <a:t>ne pas les reconnaître, les ignorer parce qu’on les considère comme parasitaires et finalement les éviter</a:t>
            </a:r>
          </a:p>
          <a:p>
            <a:pPr marL="466725" indent="-466725" eaLnBrk="1" hangingPunct="1">
              <a:lnSpc>
                <a:spcPct val="90000"/>
              </a:lnSpc>
              <a:spcBef>
                <a:spcPts val="500"/>
              </a:spcBef>
              <a:buClrTx/>
              <a:buSzPct val="75000"/>
              <a:buFontTx/>
              <a:buNone/>
              <a:tabLst>
                <a:tab pos="466725" algn="l"/>
                <a:tab pos="571500" algn="l"/>
                <a:tab pos="1020763" algn="l"/>
                <a:tab pos="1470025" algn="l"/>
                <a:tab pos="1919288" algn="l"/>
                <a:tab pos="2368550" algn="l"/>
                <a:tab pos="2817813" algn="l"/>
                <a:tab pos="3267075" algn="l"/>
                <a:tab pos="3716338" algn="l"/>
                <a:tab pos="4165600" algn="l"/>
                <a:tab pos="4614863" algn="l"/>
                <a:tab pos="5064125" algn="l"/>
                <a:tab pos="5513388" algn="l"/>
                <a:tab pos="5962650" algn="l"/>
                <a:tab pos="6411913" algn="l"/>
                <a:tab pos="6861175" algn="l"/>
                <a:tab pos="7310438" algn="l"/>
                <a:tab pos="7759700" algn="l"/>
                <a:tab pos="8208963" algn="l"/>
                <a:tab pos="8658225" algn="l"/>
                <a:tab pos="9107488" algn="l"/>
              </a:tabLst>
            </a:pPr>
            <a:endParaRPr lang="fr-FR" altLang="fr-FR" sz="2000" dirty="0">
              <a:latin typeface="Arial" charset="0"/>
            </a:endParaRPr>
          </a:p>
          <a:p>
            <a:pPr marL="466725" indent="-466725" eaLnBrk="1" hangingPunct="1">
              <a:lnSpc>
                <a:spcPct val="90000"/>
              </a:lnSpc>
              <a:spcBef>
                <a:spcPts val="500"/>
              </a:spcBef>
              <a:buClr>
                <a:srgbClr val="666600"/>
              </a:buClr>
              <a:buSzPct val="75000"/>
              <a:buFont typeface="Wingdings" pitchFamily="2" charset="2"/>
              <a:buChar char=""/>
              <a:tabLst>
                <a:tab pos="466725" algn="l"/>
                <a:tab pos="571500" algn="l"/>
                <a:tab pos="1020763" algn="l"/>
                <a:tab pos="1470025" algn="l"/>
                <a:tab pos="1919288" algn="l"/>
                <a:tab pos="2368550" algn="l"/>
                <a:tab pos="2817813" algn="l"/>
                <a:tab pos="3267075" algn="l"/>
                <a:tab pos="3716338" algn="l"/>
                <a:tab pos="4165600" algn="l"/>
                <a:tab pos="4614863" algn="l"/>
                <a:tab pos="5064125" algn="l"/>
                <a:tab pos="5513388" algn="l"/>
                <a:tab pos="5962650" algn="l"/>
                <a:tab pos="6411913" algn="l"/>
                <a:tab pos="6861175" algn="l"/>
                <a:tab pos="7310438" algn="l"/>
                <a:tab pos="7759700" algn="l"/>
                <a:tab pos="8208963" algn="l"/>
                <a:tab pos="8658225" algn="l"/>
                <a:tab pos="9107488" algn="l"/>
              </a:tabLst>
            </a:pPr>
            <a:r>
              <a:rPr lang="fr-FR" altLang="fr-FR" sz="2000" b="1" dirty="0">
                <a:solidFill>
                  <a:srgbClr val="75AA0C"/>
                </a:solidFill>
                <a:latin typeface="Arial" charset="0"/>
              </a:rPr>
              <a:t>Faire avec </a:t>
            </a:r>
            <a:r>
              <a:rPr lang="fr-FR" altLang="fr-FR" sz="2000" b="1" dirty="0">
                <a:solidFill>
                  <a:srgbClr val="CCCC66"/>
                </a:solidFill>
                <a:latin typeface="Arial" charset="0"/>
              </a:rPr>
              <a:t>:</a:t>
            </a:r>
            <a:r>
              <a:rPr lang="fr-FR" altLang="fr-FR" sz="2000" b="1" dirty="0">
                <a:latin typeface="Arial" charset="0"/>
              </a:rPr>
              <a:t> </a:t>
            </a:r>
            <a:r>
              <a:rPr lang="fr-FR" altLang="fr-FR" sz="2000" dirty="0">
                <a:latin typeface="Arial" charset="0"/>
              </a:rPr>
              <a:t>les faire s’exprimer comme point de départ sans les utiliser vraiment, comme simple motivation</a:t>
            </a:r>
          </a:p>
          <a:p>
            <a:pPr marL="466725" indent="-466725" eaLnBrk="1" hangingPunct="1">
              <a:lnSpc>
                <a:spcPct val="90000"/>
              </a:lnSpc>
              <a:spcBef>
                <a:spcPts val="500"/>
              </a:spcBef>
              <a:buClrTx/>
              <a:buSzPct val="75000"/>
              <a:buFontTx/>
              <a:buNone/>
              <a:tabLst>
                <a:tab pos="466725" algn="l"/>
                <a:tab pos="571500" algn="l"/>
                <a:tab pos="1020763" algn="l"/>
                <a:tab pos="1470025" algn="l"/>
                <a:tab pos="1919288" algn="l"/>
                <a:tab pos="2368550" algn="l"/>
                <a:tab pos="2817813" algn="l"/>
                <a:tab pos="3267075" algn="l"/>
                <a:tab pos="3716338" algn="l"/>
                <a:tab pos="4165600" algn="l"/>
                <a:tab pos="4614863" algn="l"/>
                <a:tab pos="5064125" algn="l"/>
                <a:tab pos="5513388" algn="l"/>
                <a:tab pos="5962650" algn="l"/>
                <a:tab pos="6411913" algn="l"/>
                <a:tab pos="6861175" algn="l"/>
                <a:tab pos="7310438" algn="l"/>
                <a:tab pos="7759700" algn="l"/>
                <a:tab pos="8208963" algn="l"/>
                <a:tab pos="8658225" algn="l"/>
                <a:tab pos="9107488" algn="l"/>
              </a:tabLst>
            </a:pPr>
            <a:endParaRPr lang="fr-FR" altLang="fr-FR" sz="2000" dirty="0">
              <a:latin typeface="Arial" charset="0"/>
            </a:endParaRPr>
          </a:p>
          <a:p>
            <a:pPr marL="466725" indent="-466725" eaLnBrk="1" hangingPunct="1">
              <a:lnSpc>
                <a:spcPct val="90000"/>
              </a:lnSpc>
              <a:spcBef>
                <a:spcPts val="500"/>
              </a:spcBef>
              <a:buClr>
                <a:srgbClr val="666600"/>
              </a:buClr>
              <a:buSzPct val="75000"/>
              <a:buFont typeface="Wingdings" pitchFamily="2" charset="2"/>
              <a:buChar char=""/>
              <a:tabLst>
                <a:tab pos="466725" algn="l"/>
                <a:tab pos="571500" algn="l"/>
                <a:tab pos="1020763" algn="l"/>
                <a:tab pos="1470025" algn="l"/>
                <a:tab pos="1919288" algn="l"/>
                <a:tab pos="2368550" algn="l"/>
                <a:tab pos="2817813" algn="l"/>
                <a:tab pos="3267075" algn="l"/>
                <a:tab pos="3716338" algn="l"/>
                <a:tab pos="4165600" algn="l"/>
                <a:tab pos="4614863" algn="l"/>
                <a:tab pos="5064125" algn="l"/>
                <a:tab pos="5513388" algn="l"/>
                <a:tab pos="5962650" algn="l"/>
                <a:tab pos="6411913" algn="l"/>
                <a:tab pos="6861175" algn="l"/>
                <a:tab pos="7310438" algn="l"/>
                <a:tab pos="7759700" algn="l"/>
                <a:tab pos="8208963" algn="l"/>
                <a:tab pos="8658225" algn="l"/>
                <a:tab pos="9107488" algn="l"/>
              </a:tabLst>
            </a:pPr>
            <a:r>
              <a:rPr lang="fr-FR" altLang="fr-FR" sz="2000" b="1" dirty="0">
                <a:solidFill>
                  <a:srgbClr val="75AA0C"/>
                </a:solidFill>
                <a:latin typeface="Arial" charset="0"/>
              </a:rPr>
              <a:t>Faire contre </a:t>
            </a:r>
            <a:r>
              <a:rPr lang="fr-FR" altLang="fr-FR" sz="2000" b="1" dirty="0">
                <a:solidFill>
                  <a:srgbClr val="CCCC66"/>
                </a:solidFill>
                <a:latin typeface="Arial" charset="0"/>
              </a:rPr>
              <a:t>:</a:t>
            </a:r>
            <a:r>
              <a:rPr lang="fr-FR" altLang="fr-FR" sz="2000" b="1" dirty="0">
                <a:latin typeface="Arial" charset="0"/>
              </a:rPr>
              <a:t> </a:t>
            </a:r>
            <a:r>
              <a:rPr lang="fr-FR" altLang="fr-FR" sz="2000" dirty="0">
                <a:latin typeface="Arial" charset="0"/>
              </a:rPr>
              <a:t>les faire s’exprimer  puis tenter de convaincre les enfants qu’ils se trompent et transmettre le véritable savoir</a:t>
            </a:r>
          </a:p>
          <a:p>
            <a:pPr marL="466725" indent="-466725" eaLnBrk="1" hangingPunct="1">
              <a:lnSpc>
                <a:spcPct val="90000"/>
              </a:lnSpc>
              <a:spcBef>
                <a:spcPts val="500"/>
              </a:spcBef>
              <a:buClrTx/>
              <a:buSzPct val="75000"/>
              <a:buFontTx/>
              <a:buNone/>
              <a:tabLst>
                <a:tab pos="466725" algn="l"/>
                <a:tab pos="571500" algn="l"/>
                <a:tab pos="1020763" algn="l"/>
                <a:tab pos="1470025" algn="l"/>
                <a:tab pos="1919288" algn="l"/>
                <a:tab pos="2368550" algn="l"/>
                <a:tab pos="2817813" algn="l"/>
                <a:tab pos="3267075" algn="l"/>
                <a:tab pos="3716338" algn="l"/>
                <a:tab pos="4165600" algn="l"/>
                <a:tab pos="4614863" algn="l"/>
                <a:tab pos="5064125" algn="l"/>
                <a:tab pos="5513388" algn="l"/>
                <a:tab pos="5962650" algn="l"/>
                <a:tab pos="6411913" algn="l"/>
                <a:tab pos="6861175" algn="l"/>
                <a:tab pos="7310438" algn="l"/>
                <a:tab pos="7759700" algn="l"/>
                <a:tab pos="8208963" algn="l"/>
                <a:tab pos="8658225" algn="l"/>
                <a:tab pos="9107488" algn="l"/>
              </a:tabLst>
            </a:pPr>
            <a:endParaRPr lang="fr-FR" altLang="fr-FR" sz="2000" dirty="0">
              <a:latin typeface="Arial" charset="0"/>
            </a:endParaRPr>
          </a:p>
          <a:p>
            <a:pPr marL="466725" indent="-466725" eaLnBrk="1" hangingPunct="1">
              <a:lnSpc>
                <a:spcPct val="90000"/>
              </a:lnSpc>
              <a:spcBef>
                <a:spcPts val="500"/>
              </a:spcBef>
              <a:buClr>
                <a:srgbClr val="666600"/>
              </a:buClr>
              <a:buSzPct val="75000"/>
              <a:buFont typeface="Wingdings" pitchFamily="2" charset="2"/>
              <a:buChar char=""/>
              <a:tabLst>
                <a:tab pos="466725" algn="l"/>
                <a:tab pos="571500" algn="l"/>
                <a:tab pos="1020763" algn="l"/>
                <a:tab pos="1470025" algn="l"/>
                <a:tab pos="1919288" algn="l"/>
                <a:tab pos="2368550" algn="l"/>
                <a:tab pos="2817813" algn="l"/>
                <a:tab pos="3267075" algn="l"/>
                <a:tab pos="3716338" algn="l"/>
                <a:tab pos="4165600" algn="l"/>
                <a:tab pos="4614863" algn="l"/>
                <a:tab pos="5064125" algn="l"/>
                <a:tab pos="5513388" algn="l"/>
                <a:tab pos="5962650" algn="l"/>
                <a:tab pos="6411913" algn="l"/>
                <a:tab pos="6861175" algn="l"/>
                <a:tab pos="7310438" algn="l"/>
                <a:tab pos="7759700" algn="l"/>
                <a:tab pos="8208963" algn="l"/>
                <a:tab pos="8658225" algn="l"/>
                <a:tab pos="9107488" algn="l"/>
              </a:tabLst>
            </a:pPr>
            <a:r>
              <a:rPr lang="fr-FR" altLang="fr-FR" sz="2000" b="1" dirty="0">
                <a:solidFill>
                  <a:srgbClr val="75AA0C"/>
                </a:solidFill>
                <a:latin typeface="Arial" charset="0"/>
              </a:rPr>
              <a:t>Faire avec pour aller contre : </a:t>
            </a:r>
            <a:r>
              <a:rPr lang="fr-FR" altLang="fr-FR" sz="2000" dirty="0">
                <a:latin typeface="Arial" charset="0"/>
              </a:rPr>
              <a:t>les faire s’exprimer, les confronter avec celles des autres élèves, les transformer tout en s’appuyant sur elles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L’évaluation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46</a:t>
            </a:fld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/>
              <a:t>On évalue des compétences et pas uniquement </a:t>
            </a:r>
            <a:r>
              <a:rPr lang="fr-FR"/>
              <a:t>des connaissances!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09765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 aller plus loin 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47</a:t>
            </a:fld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fr-FR" dirty="0"/>
              <a:t>Poursuivre par l’éducation à la santé:</a:t>
            </a:r>
          </a:p>
          <a:p>
            <a:pPr marL="118872" indent="0">
              <a:buNone/>
            </a:pPr>
            <a:r>
              <a:rPr lang="fr-FR" dirty="0"/>
              <a:t>-recherches sur les pathologies osseuses, ligamentaires, tendineuses</a:t>
            </a:r>
          </a:p>
          <a:p>
            <a:pPr marL="118872" indent="0">
              <a:buNone/>
            </a:pPr>
            <a:r>
              <a:rPr lang="fr-FR" dirty="0"/>
              <a:t>-bienfaits d’une pratique sportive physique saint, et danger de certaines pratiques extrêmes</a:t>
            </a:r>
          </a:p>
          <a:p>
            <a:pPr marL="118872" indent="0">
              <a:buNone/>
            </a:pPr>
            <a:endParaRPr lang="fr-FR" dirty="0"/>
          </a:p>
          <a:p>
            <a:r>
              <a:rPr lang="fr-FR" dirty="0"/>
              <a:t>Des exemples de notre environnement : les animaux sont des athlètes</a:t>
            </a:r>
          </a:p>
          <a:p>
            <a:pPr marL="118872" indent="0">
              <a:buNone/>
            </a:pPr>
            <a:r>
              <a:rPr lang="fr-FR" dirty="0"/>
              <a:t>-adaptation du squelette à la prédation par exemple</a:t>
            </a:r>
          </a:p>
          <a:p>
            <a:endParaRPr lang="fr-FR" dirty="0"/>
          </a:p>
          <a:p>
            <a:pPr marL="118872" indent="0">
              <a:buNone/>
            </a:pPr>
            <a:endParaRPr lang="fr-FR" dirty="0"/>
          </a:p>
          <a:p>
            <a:pPr marL="118872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45731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cahier d’expérience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48</a:t>
            </a:fld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/>
              <a:t>Recueil des différents écrits…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38410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place de l’écrit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49</a:t>
            </a:fld>
            <a:endParaRPr lang="fr-FR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quarter" idx="1"/>
          </p:nvPr>
        </p:nvPicPr>
        <p:blipFill rotWithShape="1">
          <a:blip r:embed="rId3"/>
          <a:srcRect l="22340" t="21458" r="21602" b="11272"/>
          <a:stretch/>
        </p:blipFill>
        <p:spPr>
          <a:xfrm>
            <a:off x="0" y="1124744"/>
            <a:ext cx="7236296" cy="525249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745634" y="4797152"/>
            <a:ext cx="22188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u="sng" dirty="0">
                <a:hlinkClick r:id="rId4"/>
              </a:rPr>
              <a:t>http://cache.media.eduscol.education.fr/file/Le_monde_du_vivant/01/5/RA16_C2_QMON_1_science_et_maitrise_de_la_langue_N.D_555015.pdf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276117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programmes et les IO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dirty="0"/>
              <a:t>Les programmes cycle 2</a:t>
            </a:r>
          </a:p>
          <a:p>
            <a:pPr marL="0" indent="0">
              <a:buNone/>
            </a:pPr>
            <a:r>
              <a:rPr lang="fr-FR" dirty="0">
                <a:hlinkClick r:id="rId3"/>
              </a:rPr>
              <a:t>https://eduscol.education.fr/pid34139/cycle-2-ecole-elementaire.html 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Les programmes cycle 3</a:t>
            </a:r>
          </a:p>
          <a:p>
            <a:pPr marL="0" indent="0">
              <a:buNone/>
            </a:pPr>
            <a:r>
              <a:rPr lang="fr-FR" dirty="0">
                <a:hlinkClick r:id="rId4"/>
              </a:rPr>
              <a:t>https://eduscol.education.fr/pid34150/cycle-3-ecole-elementaire-college.html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Les programmes cycle 4</a:t>
            </a:r>
          </a:p>
          <a:p>
            <a:pPr marL="0" indent="0">
              <a:buNone/>
            </a:pPr>
            <a:r>
              <a:rPr lang="fr-FR" dirty="0">
                <a:hlinkClick r:id="rId5"/>
              </a:rPr>
              <a:t>https://eduscol.education.fr/90/j-enseigne-au-cycle-4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  <a:p>
            <a:r>
              <a:rPr lang="fr-FR" dirty="0"/>
              <a:t> Tout est sur EDUSCOL!! + les ressources d’accompagnement par discipline</a:t>
            </a:r>
          </a:p>
        </p:txBody>
      </p:sp>
    </p:spTree>
    <p:extLst>
      <p:ext uri="{BB962C8B-B14F-4D97-AF65-F5344CB8AC3E}">
        <p14:creationId xmlns:p14="http://schemas.microsoft.com/office/powerpoint/2010/main" val="17322693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différents types d’écrits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50</a:t>
            </a:fld>
            <a:endParaRPr lang="fr-FR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quarter" idx="1"/>
          </p:nvPr>
        </p:nvPicPr>
        <p:blipFill rotWithShape="1">
          <a:blip r:embed="rId3"/>
          <a:srcRect l="30348" t="34271" r="18599" b="32094"/>
          <a:stretch/>
        </p:blipFill>
        <p:spPr>
          <a:xfrm>
            <a:off x="533400" y="1772816"/>
            <a:ext cx="8219199" cy="338437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228184" y="5413310"/>
            <a:ext cx="22188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u="sng" dirty="0">
                <a:hlinkClick r:id="rId4"/>
              </a:rPr>
              <a:t>http://cache.media.eduscol.education.fr/file/Le_monde_du_vivant/01/5/RA16_C2_QMON_1_science_et_maitrise_de_la_langue_N.D_555015.pdf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1435324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Bibliographie: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51</a:t>
            </a:fld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sz="2400" dirty="0"/>
              <a:t>« L'erreur, un outil pour enseigner »</a:t>
            </a:r>
            <a:br>
              <a:rPr lang="fr-FR" sz="2400" dirty="0"/>
            </a:br>
            <a:r>
              <a:rPr lang="fr-FR" sz="2400" dirty="0"/>
              <a:t>Jean-Pierre </a:t>
            </a:r>
            <a:r>
              <a:rPr lang="fr-FR" sz="2400" dirty="0" err="1"/>
              <a:t>Astolfi</a:t>
            </a:r>
            <a:r>
              <a:rPr lang="fr-FR" sz="2400" dirty="0"/>
              <a:t> ; Pratiques &amp; enjeux pédagogiques ; ESF – 1997</a:t>
            </a:r>
          </a:p>
          <a:p>
            <a:pPr marL="118872" indent="0">
              <a:buNone/>
            </a:pPr>
            <a:endParaRPr lang="fr-FR" sz="2400" dirty="0"/>
          </a:p>
          <a:p>
            <a:r>
              <a:rPr lang="fr-FR" sz="2400" dirty="0"/>
              <a:t>« L’enseignement des sciences, comment faire pour que cela marche? »; </a:t>
            </a:r>
            <a:r>
              <a:rPr lang="fr-FR" sz="2400" dirty="0" err="1"/>
              <a:t>Gerard</a:t>
            </a:r>
            <a:r>
              <a:rPr lang="fr-FR" sz="2400" dirty="0"/>
              <a:t> De </a:t>
            </a:r>
            <a:r>
              <a:rPr lang="fr-FR" sz="2400" dirty="0" err="1"/>
              <a:t>Vecchi</a:t>
            </a:r>
            <a:r>
              <a:rPr lang="fr-FR" sz="2400" dirty="0"/>
              <a:t>, André </a:t>
            </a:r>
            <a:r>
              <a:rPr lang="fr-FR" sz="2400" dirty="0" err="1"/>
              <a:t>Giordan</a:t>
            </a:r>
            <a:r>
              <a:rPr lang="fr-FR" sz="2400" dirty="0"/>
              <a:t>, édition Delagrave Pédagogie et Formation</a:t>
            </a:r>
          </a:p>
          <a:p>
            <a:endParaRPr lang="fr-FR" sz="2400" dirty="0"/>
          </a:p>
          <a:p>
            <a:r>
              <a:rPr lang="fr-FR" sz="2400" dirty="0"/>
              <a:t>« les origines du savoir: des conceptions des apprenants aux concepts scientifiques, André </a:t>
            </a:r>
            <a:r>
              <a:rPr lang="fr-FR" sz="2400" dirty="0" err="1"/>
              <a:t>Giordan</a:t>
            </a:r>
            <a:r>
              <a:rPr lang="fr-FR" sz="2400" dirty="0"/>
              <a:t> et G. de </a:t>
            </a:r>
            <a:r>
              <a:rPr lang="fr-FR" sz="2400" dirty="0" err="1"/>
              <a:t>Vecchi</a:t>
            </a:r>
            <a:endParaRPr lang="fr-FR" sz="2400" dirty="0"/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204478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118872" indent="0">
              <a:buNone/>
            </a:pPr>
            <a:r>
              <a:rPr lang="fr-FR" dirty="0"/>
              <a:t>Accompagnement des programmes</a:t>
            </a:r>
          </a:p>
          <a:p>
            <a:pPr marL="118872" indent="0">
              <a:buNone/>
            </a:pPr>
            <a:endParaRPr lang="fr-FR" dirty="0"/>
          </a:p>
          <a:p>
            <a:pPr marL="118872" indent="0">
              <a:buNone/>
            </a:pPr>
            <a:r>
              <a:rPr lang="fr-FR" dirty="0">
                <a:hlinkClick r:id="rId3"/>
              </a:rPr>
              <a:t>http://eduscol.education.fr/cid100354/copie-ressources-svt.html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9142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Les sciences expérimentales à l’école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25612" y="620688"/>
            <a:ext cx="9143999" cy="669674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endParaRPr lang="fr-FR" sz="3400" dirty="0"/>
          </a:p>
          <a:p>
            <a:pPr>
              <a:buNone/>
            </a:pPr>
            <a:endParaRPr lang="fr-FR" b="1" dirty="0"/>
          </a:p>
          <a:p>
            <a:pPr>
              <a:buNone/>
            </a:pPr>
            <a:endParaRPr lang="fr-FR" b="1" dirty="0"/>
          </a:p>
          <a:p>
            <a:pPr>
              <a:buNone/>
            </a:pPr>
            <a:r>
              <a:rPr lang="fr-FR" b="1" dirty="0"/>
              <a:t>Cycle 1: explorer le monde</a:t>
            </a:r>
          </a:p>
          <a:p>
            <a:pPr>
              <a:buNone/>
            </a:pPr>
            <a:r>
              <a:rPr lang="fr-FR" sz="3200" dirty="0"/>
              <a:t>      À leur entrée à l’école maternelle, les enfants ont déjà des représentations qui leur permettent de prendre des repères dans leur vie quotidienne. Pour les aider à </a:t>
            </a:r>
            <a:r>
              <a:rPr lang="fr-FR" sz="3200" dirty="0">
                <a:solidFill>
                  <a:srgbClr val="FF0000"/>
                </a:solidFill>
              </a:rPr>
              <a:t>découvrir, organiser et comprendre le monde qui les entoure</a:t>
            </a:r>
            <a:r>
              <a:rPr lang="fr-FR" sz="3200" dirty="0"/>
              <a:t>, l’enseignant propose des activités qui amènent les enfants à o</a:t>
            </a:r>
            <a:r>
              <a:rPr lang="fr-FR" sz="3200" dirty="0">
                <a:solidFill>
                  <a:srgbClr val="FF0000"/>
                </a:solidFill>
              </a:rPr>
              <a:t>bserver, formuler des interrogations plus rationnelles, construire des relations entre les phénomènes observés, prévoir des conséquences, identifier des caractéristiques susceptibles d’être catégorisées</a:t>
            </a:r>
            <a:r>
              <a:rPr lang="fr-FR" sz="3200" dirty="0"/>
              <a:t>. Les enfants commencent à comprendre ce qui distingue le vivant du non-vivant; ils manipulent, fabriquent pour se familiariser avec les objets et la matière</a:t>
            </a:r>
          </a:p>
          <a:p>
            <a:pPr>
              <a:buNone/>
            </a:pPr>
            <a:endParaRPr lang="fr-FR" sz="1800" b="1" dirty="0"/>
          </a:p>
          <a:p>
            <a:pPr>
              <a:buNone/>
            </a:pPr>
            <a:endParaRPr lang="fr-FR" sz="1800" b="1" dirty="0"/>
          </a:p>
          <a:p>
            <a:pPr>
              <a:buNone/>
            </a:pPr>
            <a:r>
              <a:rPr lang="fr-FR" b="1" dirty="0"/>
              <a:t>Cycle 2: questionner le monde</a:t>
            </a:r>
          </a:p>
          <a:p>
            <a:pPr>
              <a:buNone/>
            </a:pPr>
            <a:r>
              <a:rPr lang="fr-FR" sz="1400" dirty="0"/>
              <a:t>             </a:t>
            </a:r>
            <a:r>
              <a:rPr lang="fr-FR" sz="3200" dirty="0"/>
              <a:t>Dès l’école maternelle, les élèves explorent et observent le monde qui les entoure ; au cycle 2, ils vont apprendre à </a:t>
            </a:r>
            <a:r>
              <a:rPr lang="fr-FR" sz="3200" dirty="0">
                <a:solidFill>
                  <a:srgbClr val="FF0000"/>
                </a:solidFill>
              </a:rPr>
              <a:t>le questionner de manière plus précise</a:t>
            </a:r>
            <a:r>
              <a:rPr lang="fr-FR" sz="3200" dirty="0"/>
              <a:t>, par une </a:t>
            </a:r>
            <a:r>
              <a:rPr lang="fr-FR" sz="3200" dirty="0">
                <a:solidFill>
                  <a:srgbClr val="FF0000"/>
                </a:solidFill>
              </a:rPr>
              <a:t>première démarche scientifique et réfléchie</a:t>
            </a:r>
            <a:r>
              <a:rPr lang="fr-FR" sz="3200" dirty="0"/>
              <a:t>. </a:t>
            </a:r>
          </a:p>
          <a:p>
            <a:pPr>
              <a:buNone/>
            </a:pPr>
            <a:endParaRPr lang="fr-FR" sz="3200" b="1" dirty="0"/>
          </a:p>
          <a:p>
            <a:pPr>
              <a:buNone/>
            </a:pPr>
            <a:r>
              <a:rPr lang="fr-FR" b="1" dirty="0"/>
              <a:t>Cycle 3: sciences et technologie</a:t>
            </a:r>
          </a:p>
          <a:p>
            <a:pPr>
              <a:buNone/>
            </a:pPr>
            <a:r>
              <a:rPr lang="fr-FR" sz="3200" dirty="0"/>
              <a:t>              L’organisation des apprentissages au cours des différents cycles de la scolarité obligatoire est pensée de manière à introduire de façon progressive des notions et des concepts pour laisser du temps à leur assimilation. Au cours du cycle 2, l’élève a exploré, observé, expérimenté, questionné le monde qui l’entoure. Au cycle 3, en revisitant les </a:t>
            </a:r>
            <a:r>
              <a:rPr lang="fr-FR" sz="3200" dirty="0" err="1"/>
              <a:t>otions</a:t>
            </a:r>
            <a:r>
              <a:rPr lang="fr-FR" sz="3200" dirty="0"/>
              <a:t> et les concepts déjà abordés, ils progressent dans la conceptualisation et s’initient à la modélisation …</a:t>
            </a:r>
          </a:p>
        </p:txBody>
      </p:sp>
    </p:spTree>
    <p:extLst>
      <p:ext uri="{BB962C8B-B14F-4D97-AF65-F5344CB8AC3E}">
        <p14:creationId xmlns:p14="http://schemas.microsoft.com/office/powerpoint/2010/main" val="2213896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programmes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971600" y="2420888"/>
            <a:ext cx="1944216" cy="12241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ysClr val="windowText" lastClr="000000"/>
                </a:solidFill>
                <a:latin typeface="Bradley Hand ITC" panose="03070402050302030203" pitchFamily="66" charset="0"/>
              </a:rPr>
              <a:t>Le vivant</a:t>
            </a:r>
          </a:p>
        </p:txBody>
      </p:sp>
      <p:sp>
        <p:nvSpPr>
          <p:cNvPr id="6" name="Rectangle 5"/>
          <p:cNvSpPr/>
          <p:nvPr/>
        </p:nvSpPr>
        <p:spPr>
          <a:xfrm>
            <a:off x="3653898" y="2425145"/>
            <a:ext cx="1836204" cy="12198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ysClr val="windowText" lastClr="000000"/>
                </a:solidFill>
                <a:latin typeface="Bradley Hand ITC" panose="03070402050302030203" pitchFamily="66" charset="0"/>
              </a:rPr>
              <a:t>La matière</a:t>
            </a:r>
          </a:p>
        </p:txBody>
      </p:sp>
      <p:sp>
        <p:nvSpPr>
          <p:cNvPr id="7" name="Rectangle 6"/>
          <p:cNvSpPr/>
          <p:nvPr/>
        </p:nvSpPr>
        <p:spPr>
          <a:xfrm>
            <a:off x="6156176" y="2404457"/>
            <a:ext cx="1944216" cy="12405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ysClr val="windowText" lastClr="000000"/>
                </a:solidFill>
                <a:latin typeface="Bradley Hand ITC" panose="03070402050302030203" pitchFamily="66" charset="0"/>
              </a:rPr>
              <a:t>Les objets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51520" y="4509120"/>
            <a:ext cx="8424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On explore en cycle 1 :        « explorer le monde »</a:t>
            </a:r>
          </a:p>
          <a:p>
            <a:r>
              <a:rPr lang="fr-FR" sz="2800" dirty="0"/>
              <a:t>On questionne en cycle 2  :   « questionner le monde »</a:t>
            </a:r>
          </a:p>
          <a:p>
            <a:r>
              <a:rPr lang="fr-FR" sz="2800" dirty="0"/>
              <a:t>On explique en cycle 3:       « sciences et technologie »</a:t>
            </a:r>
          </a:p>
        </p:txBody>
      </p:sp>
    </p:spTree>
    <p:extLst>
      <p:ext uri="{BB962C8B-B14F-4D97-AF65-F5344CB8AC3E}">
        <p14:creationId xmlns:p14="http://schemas.microsoft.com/office/powerpoint/2010/main" val="401531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sciences en master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409D702-A9FF-47C8-AA2C-04CFA63C58CC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656953-3C0A-2DC5-011D-89569BBD61EB}"/>
              </a:ext>
            </a:extLst>
          </p:cNvPr>
          <p:cNvSpPr/>
          <p:nvPr/>
        </p:nvSpPr>
        <p:spPr>
          <a:xfrm>
            <a:off x="1043608" y="1759112"/>
            <a:ext cx="720080" cy="19978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600" dirty="0"/>
              <a:t>Semestre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F128C6-00D8-FFFB-1BE2-313BAFC8CC13}"/>
              </a:ext>
            </a:extLst>
          </p:cNvPr>
          <p:cNvSpPr/>
          <p:nvPr/>
        </p:nvSpPr>
        <p:spPr>
          <a:xfrm>
            <a:off x="2267744" y="1759112"/>
            <a:ext cx="2880320" cy="19978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/>
              <a:t>Les thématiques:</a:t>
            </a:r>
          </a:p>
          <a:p>
            <a:endParaRPr lang="fr-FR" b="1" dirty="0"/>
          </a:p>
          <a:p>
            <a:r>
              <a:rPr lang="fr-FR" dirty="0"/>
              <a:t>-reproduction animale et végétale</a:t>
            </a:r>
          </a:p>
          <a:p>
            <a:r>
              <a:rPr lang="fr-FR" dirty="0"/>
              <a:t>-classification des </a:t>
            </a:r>
            <a:r>
              <a:rPr lang="fr-FR" dirty="0" err="1"/>
              <a:t>etres</a:t>
            </a:r>
            <a:r>
              <a:rPr lang="fr-FR" dirty="0"/>
              <a:t> vivants</a:t>
            </a:r>
          </a:p>
          <a:p>
            <a:r>
              <a:rPr lang="fr-FR" dirty="0"/>
              <a:t>-phénomènes géologiques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70C288-D3AF-6268-4051-00E9C5B15F07}"/>
              </a:ext>
            </a:extLst>
          </p:cNvPr>
          <p:cNvSpPr/>
          <p:nvPr/>
        </p:nvSpPr>
        <p:spPr>
          <a:xfrm>
            <a:off x="1043608" y="4005064"/>
            <a:ext cx="4104456" cy="432048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MCC : 1 CT de 2h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37628F-7375-387E-3A90-BE4B0FD5B33E}"/>
              </a:ext>
            </a:extLst>
          </p:cNvPr>
          <p:cNvSpPr/>
          <p:nvPr/>
        </p:nvSpPr>
        <p:spPr>
          <a:xfrm>
            <a:off x="1043608" y="4685184"/>
            <a:ext cx="720080" cy="194421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600" dirty="0"/>
              <a:t>Semestre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E647D9-36DA-5551-0C95-EEECB4C54975}"/>
              </a:ext>
            </a:extLst>
          </p:cNvPr>
          <p:cNvSpPr/>
          <p:nvPr/>
        </p:nvSpPr>
        <p:spPr>
          <a:xfrm>
            <a:off x="2267744" y="4685184"/>
            <a:ext cx="2880320" cy="194421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/>
              <a:t>Les thématiques:</a:t>
            </a:r>
          </a:p>
          <a:p>
            <a:endParaRPr lang="fr-FR" b="1" dirty="0"/>
          </a:p>
          <a:p>
            <a:r>
              <a:rPr lang="fr-FR" dirty="0"/>
              <a:t>-les besoins des végétaux</a:t>
            </a:r>
          </a:p>
          <a:p>
            <a:r>
              <a:rPr lang="fr-FR" dirty="0"/>
              <a:t>-les écosystèmes </a:t>
            </a:r>
          </a:p>
          <a:p>
            <a:r>
              <a:rPr lang="fr-FR" dirty="0"/>
              <a:t>-l’alimentation humaine</a:t>
            </a:r>
          </a:p>
        </p:txBody>
      </p:sp>
    </p:spTree>
    <p:extLst>
      <p:ext uri="{BB962C8B-B14F-4D97-AF65-F5344CB8AC3E}">
        <p14:creationId xmlns:p14="http://schemas.microsoft.com/office/powerpoint/2010/main" val="24510823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édian">
  <a:themeElements>
    <a:clrScheme name="Mé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é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é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1638</TotalTime>
  <Words>2338</Words>
  <Application>Microsoft Office PowerPoint</Application>
  <PresentationFormat>Affichage à l'écran (4:3)</PresentationFormat>
  <Paragraphs>421</Paragraphs>
  <Slides>51</Slides>
  <Notes>49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51</vt:i4>
      </vt:variant>
    </vt:vector>
  </HeadingPairs>
  <TitlesOfParts>
    <vt:vector size="60" baseType="lpstr">
      <vt:lpstr>Arial</vt:lpstr>
      <vt:lpstr>Bradley Hand ITC</vt:lpstr>
      <vt:lpstr>Calibri</vt:lpstr>
      <vt:lpstr>Comic Sans MS</vt:lpstr>
      <vt:lpstr>Tw Cen MT</vt:lpstr>
      <vt:lpstr>Verdana</vt:lpstr>
      <vt:lpstr>Wingdings</vt:lpstr>
      <vt:lpstr>Wingdings 2</vt:lpstr>
      <vt:lpstr>Médian</vt:lpstr>
      <vt:lpstr>CM  UE 1.1 EC5 S. BOURget INSPE Centre val de Loire</vt:lpstr>
      <vt:lpstr>Présentation PowerPoint</vt:lpstr>
      <vt:lpstr>Les sciences: quelle définition?</vt:lpstr>
      <vt:lpstr>Les sciences expérimentales à l’école</vt:lpstr>
      <vt:lpstr>Les programmes et les IO</vt:lpstr>
      <vt:lpstr>Présentation PowerPoint</vt:lpstr>
      <vt:lpstr>Les sciences expérimentales à l’école</vt:lpstr>
      <vt:lpstr>Les programmes</vt:lpstr>
      <vt:lpstr>Les sciences en master</vt:lpstr>
      <vt:lpstr>Démarche d’investigation en cycle 2: les mouvements corporels</vt:lpstr>
      <vt:lpstr>Présentation PowerPoint</vt:lpstr>
      <vt:lpstr>Démarche d’investigation en cycle 2: les mouvements corporels </vt:lpstr>
      <vt:lpstr>Conceptions initiales: définition</vt:lpstr>
      <vt:lpstr>Conceptions initiales: définition</vt:lpstr>
      <vt:lpstr>Le rôle des conceptions</vt:lpstr>
      <vt:lpstr>La recueil des conceptions initiales</vt:lpstr>
      <vt:lpstr>Conceptions d’élèves</vt:lpstr>
      <vt:lpstr>Confrontation des conceptions et choix de questions.</vt:lpstr>
      <vt:lpstr>Question 1: Comment les os sont ils positionnés dans le bras pour permettre le mouvement?</vt:lpstr>
      <vt:lpstr>Présentation PowerPoint</vt:lpstr>
      <vt:lpstr>Question 2: Comment est organisée une articulation?</vt:lpstr>
      <vt:lpstr>La dissection…</vt:lpstr>
      <vt:lpstr>Hypothèse 1:</vt:lpstr>
      <vt:lpstr>Hypothèse 2:</vt:lpstr>
      <vt:lpstr>Etude documentaire</vt:lpstr>
      <vt:lpstr>Étude documentaire</vt:lpstr>
      <vt:lpstr>Présentation PowerPoint</vt:lpstr>
      <vt:lpstr>Question 3: Quel est le rôle des muscles dans le mouvement?</vt:lpstr>
      <vt:lpstr>Comment les muscles font bouger les os?</vt:lpstr>
      <vt:lpstr>Phase d’investigation: La dissection…</vt:lpstr>
      <vt:lpstr>Phase d’investigation: le modélisation</vt:lpstr>
      <vt:lpstr>Présentation PowerPoint</vt:lpstr>
      <vt:lpstr>Phase d’investigation: le modélisation</vt:lpstr>
      <vt:lpstr>Présentation PowerPoint</vt:lpstr>
      <vt:lpstr>Comment se fait la commande nerveuse?</vt:lpstr>
      <vt:lpstr>Comment se fait la commande nerveuse?</vt:lpstr>
      <vt:lpstr>Présentation PowerPoint</vt:lpstr>
      <vt:lpstr>Présentation PowerPoint</vt:lpstr>
      <vt:lpstr>Présentation PowerPoint</vt:lpstr>
      <vt:lpstr>Présentation PowerPoint</vt:lpstr>
      <vt:lpstr>La démarche d’investigation</vt:lpstr>
      <vt:lpstr>Présentation PowerPoint</vt:lpstr>
      <vt:lpstr>Présentation PowerPoint</vt:lpstr>
      <vt:lpstr>Autre situation de départ</vt:lpstr>
      <vt:lpstr>  Comment utiliser les conceptions ? </vt:lpstr>
      <vt:lpstr>L’évaluation</vt:lpstr>
      <vt:lpstr>Pour aller plus loin …</vt:lpstr>
      <vt:lpstr>Le cahier d’expérience</vt:lpstr>
      <vt:lpstr>La place de l’écrit</vt:lpstr>
      <vt:lpstr>Les différents types d’écrits</vt:lpstr>
      <vt:lpstr>Bibliographie: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QUESSARD</dc:creator>
  <cp:lastModifiedBy>install</cp:lastModifiedBy>
  <cp:revision>94</cp:revision>
  <dcterms:created xsi:type="dcterms:W3CDTF">2014-09-07T22:49:58Z</dcterms:created>
  <dcterms:modified xsi:type="dcterms:W3CDTF">2023-09-08T07:49:46Z</dcterms:modified>
</cp:coreProperties>
</file>