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8" r:id="rId3"/>
    <p:sldId id="259" r:id="rId4"/>
    <p:sldId id="260" r:id="rId5"/>
    <p:sldId id="261" r:id="rId6"/>
    <p:sldId id="270" r:id="rId7"/>
    <p:sldId id="262" r:id="rId8"/>
    <p:sldId id="271" r:id="rId9"/>
    <p:sldId id="263" r:id="rId10"/>
    <p:sldId id="272" r:id="rId11"/>
    <p:sldId id="264" r:id="rId12"/>
    <p:sldId id="265" r:id="rId13"/>
    <p:sldId id="273" r:id="rId14"/>
    <p:sldId id="266" r:id="rId15"/>
    <p:sldId id="267" r:id="rId16"/>
    <p:sldId id="274" r:id="rId17"/>
    <p:sldId id="268" r:id="rId18"/>
    <p:sldId id="275" r:id="rId19"/>
    <p:sldId id="269" r:id="rId20"/>
    <p:sldId id="278" r:id="rId21"/>
    <p:sldId id="277" r:id="rId22"/>
    <p:sldId id="276" r:id="rId23"/>
    <p:sldId id="279" r:id="rId24"/>
    <p:sldId id="280" r:id="rId25"/>
    <p:sldId id="257" r:id="rId2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gray" scaleToFitPaper="1" frameSlides="1"/>
  <p:clrMru>
    <a:srgbClr val="079946"/>
    <a:srgbClr val="0432FF"/>
    <a:srgbClr val="2447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61"/>
    <p:restoredTop sz="94686"/>
  </p:normalViewPr>
  <p:slideViewPr>
    <p:cSldViewPr snapToGrid="0" snapToObjects="1">
      <p:cViewPr varScale="1">
        <p:scale>
          <a:sx n="102" d="100"/>
          <a:sy n="102" d="100"/>
        </p:scale>
        <p:origin x="176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9F870-1076-A843-AFE0-F5722C736F33}" type="datetimeFigureOut">
              <a:rPr lang="fr-FR" smtClean="0"/>
              <a:pPr/>
              <a:t>06/03/2021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BA85B-513B-0E45-A78F-2BCBA6A937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43120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4DF40-9E50-9543-B9FB-DEAD8486FA13}" type="datetimeFigureOut">
              <a:rPr lang="fr-FR" smtClean="0"/>
              <a:t>06/03/2021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5D351E-B66B-EA48-87A5-56296D1CF3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215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D351E-B66B-EA48-87A5-56296D1CF37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0526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DB93-0C2F-2C4E-8B03-87E84959A171}" type="datetimeFigureOut">
              <a:rPr lang="fr-FR" smtClean="0"/>
              <a:pPr/>
              <a:t>06/03/2021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136F-E4B4-5043-9963-0F3029DAFFB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DB93-0C2F-2C4E-8B03-87E84959A171}" type="datetimeFigureOut">
              <a:rPr lang="fr-FR" smtClean="0"/>
              <a:pPr/>
              <a:t>06/03/2021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136F-E4B4-5043-9963-0F3029DAFFB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DB93-0C2F-2C4E-8B03-87E84959A171}" type="datetimeFigureOut">
              <a:rPr lang="fr-FR" smtClean="0"/>
              <a:pPr/>
              <a:t>06/03/2021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136F-E4B4-5043-9963-0F3029DAFFB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DB93-0C2F-2C4E-8B03-87E84959A171}" type="datetimeFigureOut">
              <a:rPr lang="fr-FR" smtClean="0"/>
              <a:pPr/>
              <a:t>06/03/2021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136F-E4B4-5043-9963-0F3029DAFFB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DB93-0C2F-2C4E-8B03-87E84959A171}" type="datetimeFigureOut">
              <a:rPr lang="fr-FR" smtClean="0"/>
              <a:pPr/>
              <a:t>06/03/2021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136F-E4B4-5043-9963-0F3029DAFFB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DB93-0C2F-2C4E-8B03-87E84959A171}" type="datetimeFigureOut">
              <a:rPr lang="fr-FR" smtClean="0"/>
              <a:pPr/>
              <a:t>06/03/2021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136F-E4B4-5043-9963-0F3029DAFFB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DB93-0C2F-2C4E-8B03-87E84959A171}" type="datetimeFigureOut">
              <a:rPr lang="fr-FR" smtClean="0"/>
              <a:pPr/>
              <a:t>06/03/2021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136F-E4B4-5043-9963-0F3029DAFFB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DB93-0C2F-2C4E-8B03-87E84959A171}" type="datetimeFigureOut">
              <a:rPr lang="fr-FR" smtClean="0"/>
              <a:pPr/>
              <a:t>06/03/2021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136F-E4B4-5043-9963-0F3029DAFFB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DB93-0C2F-2C4E-8B03-87E84959A171}" type="datetimeFigureOut">
              <a:rPr lang="fr-FR" smtClean="0"/>
              <a:pPr/>
              <a:t>06/03/2021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136F-E4B4-5043-9963-0F3029DAFFB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DB93-0C2F-2C4E-8B03-87E84959A171}" type="datetimeFigureOut">
              <a:rPr lang="fr-FR" smtClean="0"/>
              <a:pPr/>
              <a:t>06/03/2021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136F-E4B4-5043-9963-0F3029DAFFB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DB93-0C2F-2C4E-8B03-87E84959A171}" type="datetimeFigureOut">
              <a:rPr lang="fr-FR" smtClean="0"/>
              <a:pPr/>
              <a:t>06/03/2021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136F-E4B4-5043-9963-0F3029DAFFB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DDB93-0C2F-2C4E-8B03-87E84959A171}" type="datetimeFigureOut">
              <a:rPr lang="fr-FR" smtClean="0"/>
              <a:pPr/>
              <a:t>06/03/2021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E136F-E4B4-5043-9963-0F3029DAFFB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40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ondationresistance.org/pages/accueil/" TargetMode="External"/><Relationship Id="rId3" Type="http://schemas.openxmlformats.org/officeDocument/2006/relationships/image" Target="../media/image42.jpeg"/><Relationship Id="rId7" Type="http://schemas.openxmlformats.org/officeDocument/2006/relationships/hyperlink" Target="http://www.museedelaresistanceenligne.org/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614938"/>
          </a:xfrm>
          <a:ln w="63500">
            <a:solidFill>
              <a:schemeClr val="tx1"/>
            </a:solidFill>
          </a:ln>
        </p:spPr>
        <p:txBody>
          <a:bodyPr/>
          <a:lstStyle/>
          <a:p>
            <a:r>
              <a:rPr lang="fr-FR" b="1" dirty="0"/>
              <a:t>Qu’est-ce que la Résistance ?</a:t>
            </a: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>
          <a:xfrm>
            <a:off x="553453" y="3886200"/>
            <a:ext cx="8073189" cy="1752600"/>
          </a:xfrm>
        </p:spPr>
        <p:txBody>
          <a:bodyPr>
            <a:normAutofit fontScale="92500"/>
          </a:bodyPr>
          <a:lstStyle/>
          <a:p>
            <a:r>
              <a:rPr lang="fr-FR" dirty="0">
                <a:solidFill>
                  <a:schemeClr val="tx1"/>
                </a:solidFill>
              </a:rPr>
              <a:t>« </a:t>
            </a:r>
            <a:r>
              <a:rPr lang="fr-FR" i="1" dirty="0">
                <a:solidFill>
                  <a:schemeClr val="tx1"/>
                </a:solidFill>
              </a:rPr>
              <a:t>On évoque la </a:t>
            </a:r>
            <a:r>
              <a:rPr lang="fr-FR" i="1" dirty="0">
                <a:solidFill>
                  <a:srgbClr val="0000FF"/>
                </a:solidFill>
              </a:rPr>
              <a:t>Résistance</a:t>
            </a:r>
            <a:r>
              <a:rPr lang="fr-FR" i="1" dirty="0">
                <a:solidFill>
                  <a:schemeClr val="tx1"/>
                </a:solidFill>
              </a:rPr>
              <a:t>, la France combattante et la </a:t>
            </a:r>
            <a:r>
              <a:rPr lang="fr-FR" i="1" dirty="0">
                <a:solidFill>
                  <a:srgbClr val="0000FF"/>
                </a:solidFill>
              </a:rPr>
              <a:t>collaboration</a:t>
            </a:r>
            <a:r>
              <a:rPr lang="fr-FR" b="1" dirty="0">
                <a:solidFill>
                  <a:schemeClr val="tx1"/>
                </a:solidFill>
              </a:rPr>
              <a:t>.» </a:t>
            </a:r>
          </a:p>
          <a:p>
            <a:r>
              <a:rPr lang="fr-FR" dirty="0">
                <a:solidFill>
                  <a:schemeClr val="tx1"/>
                </a:solidFill>
              </a:rPr>
              <a:t>(programmes, cycle de consolidation, CM2 2016)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4905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La Libération (été 1944 – mai 1945)</a:t>
            </a:r>
            <a:endParaRPr lang="fr-FR" dirty="0"/>
          </a:p>
        </p:txBody>
      </p:sp>
      <p:pic>
        <p:nvPicPr>
          <p:cNvPr id="6" name="Image 5" descr="DSC_0001-Detail1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345" y="933099"/>
            <a:ext cx="5439655" cy="21024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30432" y="1928155"/>
            <a:ext cx="3748444" cy="308671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RM1944LibChtxDéfil-1200-041-17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81611"/>
            <a:ext cx="5016501" cy="3825875"/>
          </a:xfrm>
          <a:prstGeom prst="rect">
            <a:avLst/>
          </a:prstGeom>
        </p:spPr>
      </p:pic>
      <p:pic>
        <p:nvPicPr>
          <p:cNvPr id="3" name="Image 2" descr="ADC Per204 Berry_00231ExtraitCD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640" y="5414958"/>
            <a:ext cx="7421360" cy="144304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-33027" y="6007484"/>
            <a:ext cx="1755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 Châteauroux en septembre 1944.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BB2BCB3-D023-5644-8546-0D1A6F282313}"/>
              </a:ext>
            </a:extLst>
          </p:cNvPr>
          <p:cNvSpPr txBox="1"/>
          <p:nvPr/>
        </p:nvSpPr>
        <p:spPr>
          <a:xfrm>
            <a:off x="4962694" y="3494383"/>
            <a:ext cx="4321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</a:t>
            </a:r>
            <a:r>
              <a:rPr lang="fr-FR" dirty="0">
                <a:solidFill>
                  <a:srgbClr val="0432FF"/>
                </a:solidFill>
              </a:rPr>
              <a:t>nouvelle presse </a:t>
            </a:r>
            <a:r>
              <a:rPr lang="fr-FR" dirty="0"/>
              <a:t>résistante : </a:t>
            </a:r>
          </a:p>
          <a:p>
            <a:r>
              <a:rPr lang="fr-FR" dirty="0"/>
              <a:t>La Marseillaise du Berry, « </a:t>
            </a:r>
            <a:r>
              <a:rPr lang="fr-FR" i="1" dirty="0"/>
              <a:t>organe du comité départemental de Libération de l’Indre </a:t>
            </a:r>
            <a:r>
              <a:rPr lang="fr-FR" dirty="0"/>
              <a:t>» et le Berry républicain, idem, dans le Cher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77045C7-37D6-BE4B-B2B9-D260D77544F1}"/>
              </a:ext>
            </a:extLst>
          </p:cNvPr>
          <p:cNvCxnSpPr>
            <a:cxnSpLocks/>
          </p:cNvCxnSpPr>
          <p:nvPr/>
        </p:nvCxnSpPr>
        <p:spPr>
          <a:xfrm flipV="1">
            <a:off x="6870032" y="3035522"/>
            <a:ext cx="0" cy="45886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952C357-3E53-B84C-9F77-EAE0BF7EC932}"/>
              </a:ext>
            </a:extLst>
          </p:cNvPr>
          <p:cNvCxnSpPr>
            <a:cxnSpLocks/>
          </p:cNvCxnSpPr>
          <p:nvPr/>
        </p:nvCxnSpPr>
        <p:spPr>
          <a:xfrm>
            <a:off x="6870032" y="4694712"/>
            <a:ext cx="0" cy="72024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095"/>
            <a:ext cx="8229600" cy="115531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B] A la recherche d’une définition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0789" y="2004787"/>
            <a:ext cx="8730477" cy="45125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>
                <a:solidFill>
                  <a:srgbClr val="0432FF"/>
                </a:solidFill>
              </a:rPr>
              <a:t>Un phénomène complexe, évolutif avec 3 formes </a:t>
            </a:r>
            <a:r>
              <a:rPr lang="fr-FR" b="1" dirty="0"/>
              <a:t>: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b="1" dirty="0"/>
              <a:t>La résistance (intellectuelle et) politique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b="1" dirty="0"/>
              <a:t>La résistance militaire</a:t>
            </a:r>
          </a:p>
          <a:p>
            <a:endParaRPr lang="fr-FR" dirty="0"/>
          </a:p>
          <a:p>
            <a:r>
              <a:rPr lang="fr-FR" b="1" dirty="0"/>
              <a:t>La résistance civile </a:t>
            </a:r>
            <a:r>
              <a:rPr lang="fr-FR" dirty="0"/>
              <a:t>(</a:t>
            </a:r>
            <a:r>
              <a:rPr lang="fr-FR" dirty="0">
                <a:solidFill>
                  <a:srgbClr val="079946"/>
                </a:solidFill>
              </a:rPr>
              <a:t>Jacques </a:t>
            </a:r>
            <a:r>
              <a:rPr lang="fr-FR" dirty="0" err="1">
                <a:solidFill>
                  <a:srgbClr val="079946"/>
                </a:solidFill>
              </a:rPr>
              <a:t>Semelin</a:t>
            </a:r>
            <a:r>
              <a:rPr lang="fr-FR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4905"/>
          </a:xfrm>
        </p:spPr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B] A la recherche d’une définition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515978"/>
            <a:ext cx="8436279" cy="5001381"/>
          </a:xfrm>
        </p:spPr>
        <p:txBody>
          <a:bodyPr/>
          <a:lstStyle/>
          <a:p>
            <a:pPr algn="just">
              <a:buNone/>
            </a:pPr>
            <a:r>
              <a:rPr lang="fr-FR" dirty="0"/>
              <a:t>• définition simple : « </a:t>
            </a:r>
            <a:r>
              <a:rPr lang="fr-FR" b="1" dirty="0"/>
              <a:t>opposition des Français à l’action de l’occupant et du Gouvernement de Vichy</a:t>
            </a:r>
            <a:r>
              <a:rPr lang="fr-FR" dirty="0"/>
              <a:t> » ?</a:t>
            </a:r>
          </a:p>
          <a:p>
            <a:pPr>
              <a:buFont typeface="Wingdings" pitchFamily="2" charset="2"/>
              <a:buChar char="à"/>
            </a:pPr>
            <a:r>
              <a:rPr lang="fr-FR" i="1" dirty="0">
                <a:sym typeface="Wingdings" pitchFamily="2" charset="2"/>
              </a:rPr>
              <a:t>Trop vaste</a:t>
            </a:r>
          </a:p>
          <a:p>
            <a:pPr marL="0" indent="0">
              <a:buNone/>
            </a:pPr>
            <a:endParaRPr lang="fr-FR" dirty="0"/>
          </a:p>
          <a:p>
            <a:pPr algn="just">
              <a:buNone/>
            </a:pPr>
            <a:r>
              <a:rPr lang="fr-FR" dirty="0"/>
              <a:t>• </a:t>
            </a:r>
            <a:r>
              <a:rPr lang="fr-FR" b="1" dirty="0"/>
              <a:t>repérer la Résistance à ses actions (armées ?)</a:t>
            </a:r>
            <a:r>
              <a:rPr lang="fr-FR" dirty="0"/>
              <a:t>, donc en dresser </a:t>
            </a:r>
            <a:r>
              <a:rPr lang="fr-FR" b="1" dirty="0"/>
              <a:t>l’inventaire</a:t>
            </a:r>
            <a:r>
              <a:rPr lang="fr-FR" dirty="0"/>
              <a:t> pour déterminer ce qui dans/en dehors ?</a:t>
            </a:r>
          </a:p>
          <a:p>
            <a:pPr algn="just">
              <a:buNone/>
            </a:pPr>
            <a:r>
              <a:rPr lang="fr-FR" i="1" dirty="0">
                <a:sym typeface="Wingdings" pitchFamily="2" charset="2"/>
              </a:rPr>
              <a:t> trop restrictive, avec des erreurs</a:t>
            </a:r>
            <a:endParaRPr lang="fr-FR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4905"/>
          </a:xfrm>
        </p:spPr>
        <p:txBody>
          <a:bodyPr/>
          <a:lstStyle/>
          <a:p>
            <a:r>
              <a:rPr lang="fr-FR" b="1" dirty="0"/>
              <a:t>A la recherche d’une définition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4853" y="1155310"/>
            <a:ext cx="8819147" cy="5362050"/>
          </a:xfrm>
        </p:spPr>
        <p:txBody>
          <a:bodyPr/>
          <a:lstStyle/>
          <a:p>
            <a:r>
              <a:rPr lang="fr-FR" dirty="0"/>
              <a:t>La </a:t>
            </a:r>
            <a:r>
              <a:rPr lang="fr-FR" b="1" dirty="0"/>
              <a:t>Résistance est</a:t>
            </a:r>
            <a:r>
              <a:rPr lang="fr-FR" dirty="0"/>
              <a:t> un </a:t>
            </a:r>
            <a:r>
              <a:rPr lang="fr-FR" b="1" dirty="0"/>
              <a:t>processus</a:t>
            </a:r>
            <a:r>
              <a:rPr lang="fr-FR" dirty="0"/>
              <a:t> qui suppose conjointement (définition de </a:t>
            </a:r>
            <a:r>
              <a:rPr lang="fr-FR" b="1" dirty="0">
                <a:solidFill>
                  <a:srgbClr val="079946"/>
                </a:solidFill>
              </a:rPr>
              <a:t>Pierre Laborie</a:t>
            </a:r>
            <a:r>
              <a:rPr lang="fr-FR" dirty="0"/>
              <a:t>) :</a:t>
            </a:r>
          </a:p>
          <a:p>
            <a:pPr marL="514350" indent="-514350">
              <a:buAutoNum type="arabicParenR"/>
            </a:pPr>
            <a:r>
              <a:rPr lang="fr-FR" b="1" dirty="0"/>
              <a:t>La volonté de </a:t>
            </a:r>
            <a:r>
              <a:rPr lang="fr-FR" b="1" dirty="0">
                <a:solidFill>
                  <a:srgbClr val="0000FF"/>
                </a:solidFill>
              </a:rPr>
              <a:t>nuire à un ennemi identifié </a:t>
            </a:r>
            <a:r>
              <a:rPr lang="fr-FR" dirty="0"/>
              <a:t>(occupant ou au service de l’occupant)</a:t>
            </a:r>
          </a:p>
          <a:p>
            <a:pPr marL="514350" indent="-514350">
              <a:buAutoNum type="arabicParenR"/>
            </a:pPr>
            <a:r>
              <a:rPr lang="fr-FR" b="1" dirty="0"/>
              <a:t>La </a:t>
            </a:r>
            <a:r>
              <a:rPr lang="fr-FR" b="1" dirty="0">
                <a:solidFill>
                  <a:srgbClr val="0000FF"/>
                </a:solidFill>
              </a:rPr>
              <a:t>conscience de résister</a:t>
            </a:r>
            <a:r>
              <a:rPr lang="fr-FR" dirty="0"/>
              <a:t>, c’est-à-dire de participer à une </a:t>
            </a:r>
            <a:r>
              <a:rPr lang="fr-FR" b="1" dirty="0"/>
              <a:t>expression collective du refus</a:t>
            </a:r>
          </a:p>
          <a:p>
            <a:pPr marL="514350" indent="-514350">
              <a:buAutoNum type="arabicParenR"/>
            </a:pPr>
            <a:r>
              <a:rPr lang="fr-FR" b="1" dirty="0"/>
              <a:t>Un </a:t>
            </a:r>
            <a:r>
              <a:rPr lang="fr-FR" b="1" dirty="0">
                <a:solidFill>
                  <a:srgbClr val="0000FF"/>
                </a:solidFill>
              </a:rPr>
              <a:t>engagement</a:t>
            </a:r>
            <a:r>
              <a:rPr lang="fr-FR" b="1" dirty="0"/>
              <a:t> individuel </a:t>
            </a:r>
          </a:p>
          <a:p>
            <a:pPr marL="514350" indent="-514350">
              <a:buAutoNum type="arabicParenR"/>
            </a:pPr>
            <a:r>
              <a:rPr lang="fr-FR" dirty="0"/>
              <a:t>des actions correspondant à des comportements et des </a:t>
            </a:r>
            <a:r>
              <a:rPr lang="fr-FR" b="1" dirty="0">
                <a:solidFill>
                  <a:srgbClr val="0000FF"/>
                </a:solidFill>
              </a:rPr>
              <a:t>pratiques de transgression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4905"/>
          </a:xfrm>
        </p:spPr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C] Trois aspects de la Résistance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95539"/>
            <a:ext cx="8229600" cy="5621821"/>
          </a:xfrm>
        </p:spPr>
        <p:txBody>
          <a:bodyPr/>
          <a:lstStyle/>
          <a:p>
            <a:r>
              <a:rPr lang="fr-FR" b="1" dirty="0"/>
              <a:t>Les réseaux</a:t>
            </a:r>
          </a:p>
          <a:p>
            <a:pPr marL="0" indent="0" algn="just">
              <a:buNone/>
            </a:pPr>
            <a:r>
              <a:rPr lang="fr-FR" sz="2800" dirty="0"/>
              <a:t>Organisations militaires créées en vue </a:t>
            </a:r>
            <a:r>
              <a:rPr lang="fr-FR" sz="2800" b="1" dirty="0">
                <a:solidFill>
                  <a:srgbClr val="0000FF"/>
                </a:solidFill>
              </a:rPr>
              <a:t>d’objectifs spécialisés </a:t>
            </a:r>
            <a:r>
              <a:rPr lang="fr-FR" sz="2800" dirty="0"/>
              <a:t>(évasion de prisonniers ou de soldats alliés, renseignement, sabotage) possédant une </a:t>
            </a:r>
            <a:r>
              <a:rPr lang="fr-FR" sz="2800" b="1" dirty="0">
                <a:solidFill>
                  <a:srgbClr val="0000FF"/>
                </a:solidFill>
              </a:rPr>
              <a:t>structure hiérarchisée et un nombre limité de membres </a:t>
            </a:r>
            <a:r>
              <a:rPr lang="fr-FR" dirty="0"/>
              <a:t>(</a:t>
            </a:r>
            <a:r>
              <a:rPr lang="fr-FR" sz="2800" dirty="0"/>
              <a:t>266 réseaux homologués en France, soit 150000 pers.)</a:t>
            </a:r>
            <a:endParaRPr lang="fr-FR" dirty="0"/>
          </a:p>
        </p:txBody>
      </p:sp>
      <p:pic>
        <p:nvPicPr>
          <p:cNvPr id="4" name="Image 3" descr="RondeauChancelRadio-1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309" y="3843917"/>
            <a:ext cx="2241026" cy="3014083"/>
          </a:xfrm>
          <a:prstGeom prst="rect">
            <a:avLst/>
          </a:prstGeom>
        </p:spPr>
      </p:pic>
      <p:pic>
        <p:nvPicPr>
          <p:cNvPr id="5" name="Image 4" descr="RondeauChancelLysander-7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799858"/>
            <a:ext cx="2177478" cy="3048186"/>
          </a:xfrm>
          <a:prstGeom prst="rect">
            <a:avLst/>
          </a:prstGeom>
        </p:spPr>
      </p:pic>
      <p:pic>
        <p:nvPicPr>
          <p:cNvPr id="6" name="Image 5" descr="RondeauChancelGare-1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8333" y="3809814"/>
            <a:ext cx="2258980" cy="303823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4905"/>
          </a:xfrm>
        </p:spPr>
        <p:txBody>
          <a:bodyPr/>
          <a:lstStyle/>
          <a:p>
            <a:r>
              <a:rPr lang="fr-FR" b="1" dirty="0"/>
              <a:t>Trois aspects de la Résistance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784905"/>
            <a:ext cx="8229600" cy="5732455"/>
          </a:xfrm>
        </p:spPr>
        <p:txBody>
          <a:bodyPr/>
          <a:lstStyle/>
          <a:p>
            <a:r>
              <a:rPr lang="fr-FR" dirty="0"/>
              <a:t>Les </a:t>
            </a:r>
            <a:r>
              <a:rPr lang="fr-FR" b="1" dirty="0"/>
              <a:t>mouvements</a:t>
            </a:r>
          </a:p>
          <a:p>
            <a:pPr marL="0" indent="0" algn="just">
              <a:buNone/>
            </a:pPr>
            <a:r>
              <a:rPr lang="fr-FR" sz="2800" b="1" dirty="0">
                <a:solidFill>
                  <a:srgbClr val="0000FF"/>
                </a:solidFill>
              </a:rPr>
              <a:t>Vastes organisations </a:t>
            </a:r>
            <a:r>
              <a:rPr lang="fr-FR" sz="2800" dirty="0"/>
              <a:t>aux contours flous qui tentent de </a:t>
            </a:r>
            <a:r>
              <a:rPr lang="fr-FR" sz="2800" b="1" dirty="0"/>
              <a:t>mobiliser</a:t>
            </a:r>
            <a:r>
              <a:rPr lang="fr-FR" sz="2800" dirty="0"/>
              <a:t> et d’</a:t>
            </a:r>
            <a:r>
              <a:rPr lang="fr-FR" sz="2800" b="1" dirty="0"/>
              <a:t>encadrer la population </a:t>
            </a:r>
            <a:r>
              <a:rPr lang="fr-FR" sz="2800" dirty="0"/>
              <a:t>et se dotent progressivement de services distincts (action politique, </a:t>
            </a:r>
            <a:r>
              <a:rPr lang="fr-FR" sz="2800" b="1" dirty="0"/>
              <a:t>propagande-diffusion</a:t>
            </a:r>
            <a:r>
              <a:rPr lang="fr-FR" sz="2800" dirty="0"/>
              <a:t>, faux papiers, service social…)</a:t>
            </a:r>
          </a:p>
        </p:txBody>
      </p:sp>
      <p:pic>
        <p:nvPicPr>
          <p:cNvPr id="5" name="Image 4" descr="3U11063_65.JPG Tract BRetoucheCoupu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326663"/>
            <a:ext cx="4933242" cy="2889470"/>
          </a:xfrm>
          <a:prstGeom prst="rect">
            <a:avLst/>
          </a:prstGeom>
        </p:spPr>
      </p:pic>
      <p:pic>
        <p:nvPicPr>
          <p:cNvPr id="6" name="Image 5" descr="3U11063_63.JPG Tract ARetoucheCoupu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510" y="3597274"/>
            <a:ext cx="3105485" cy="310548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83816" y="6333427"/>
            <a:ext cx="4834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Deux tracts distribués à Châteauroux en mai 1942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4905"/>
          </a:xfrm>
        </p:spPr>
        <p:txBody>
          <a:bodyPr/>
          <a:lstStyle/>
          <a:p>
            <a:r>
              <a:rPr lang="fr-FR" b="1" dirty="0"/>
              <a:t>Trois aspects de la Résistance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6984" y="1013923"/>
            <a:ext cx="4667777" cy="5544012"/>
          </a:xfrm>
        </p:spPr>
        <p:txBody>
          <a:bodyPr>
            <a:normAutofit/>
          </a:bodyPr>
          <a:lstStyle/>
          <a:p>
            <a:r>
              <a:rPr lang="fr-FR" b="1" dirty="0"/>
              <a:t>Les maquis</a:t>
            </a:r>
          </a:p>
          <a:p>
            <a:pPr marL="0" indent="0" algn="just">
              <a:buNone/>
            </a:pPr>
            <a:r>
              <a:rPr lang="fr-FR" sz="2800" b="1" dirty="0">
                <a:solidFill>
                  <a:srgbClr val="0000FF"/>
                </a:solidFill>
              </a:rPr>
              <a:t>groupes armés</a:t>
            </a:r>
            <a:r>
              <a:rPr lang="fr-FR" sz="2800" dirty="0"/>
              <a:t> constitués à l’origine par des (</a:t>
            </a:r>
            <a:r>
              <a:rPr lang="fr-FR" sz="2800" b="1" dirty="0"/>
              <a:t>jeunes</a:t>
            </a:r>
            <a:r>
              <a:rPr lang="fr-FR" sz="2800" dirty="0"/>
              <a:t>) réfractaires au STO, encadrés par la Résistance, </a:t>
            </a:r>
            <a:r>
              <a:rPr lang="fr-FR" sz="2800" b="1" dirty="0"/>
              <a:t>implantés en milieu rural </a:t>
            </a:r>
            <a:r>
              <a:rPr lang="fr-FR" sz="2800" dirty="0"/>
              <a:t>(bois, forêts, montagnes), apparus en 1943, qui se multiplient après le débarquement et pratiquent la </a:t>
            </a:r>
            <a:r>
              <a:rPr lang="fr-FR" sz="2800" b="1" dirty="0"/>
              <a:t>guérilla</a:t>
            </a:r>
          </a:p>
          <a:p>
            <a:pPr marL="0" indent="0" algn="just">
              <a:buNone/>
            </a:pPr>
            <a:r>
              <a:rPr lang="fr-FR" sz="2800" b="1" dirty="0">
                <a:sym typeface="Wingdings"/>
              </a:rPr>
              <a:t> f</a:t>
            </a:r>
            <a:r>
              <a:rPr lang="fr-FR" sz="2800" b="1" dirty="0"/>
              <a:t>orment les FFI en 1944 (Forces Françaises Intérieures)</a:t>
            </a:r>
          </a:p>
        </p:txBody>
      </p:sp>
      <p:pic>
        <p:nvPicPr>
          <p:cNvPr id="7" name="Image 6" descr="RDVH-Resistance_01_ChancelFFI_72Reduc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1881" y="1200259"/>
            <a:ext cx="4392120" cy="5133647"/>
          </a:xfrm>
          <a:prstGeom prst="rect">
            <a:avLst/>
          </a:prstGeom>
        </p:spPr>
      </p:pic>
      <p:pic>
        <p:nvPicPr>
          <p:cNvPr id="4" name="Image 3" descr="IMG_058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761" y="784905"/>
            <a:ext cx="4389239" cy="6114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20320"/>
            <a:ext cx="8229600" cy="115531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D] Quels rôles politique et militaire ?</a:t>
            </a:r>
          </a:p>
        </p:txBody>
      </p:sp>
      <p:pic>
        <p:nvPicPr>
          <p:cNvPr id="4" name="Espace réservé du contenu 3" descr="OrganigrammeGPRFSimonnet2004AtlasLiberationFranceAutrementA11-15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1197" r="-31197"/>
          <a:stretch>
            <a:fillRect/>
          </a:stretch>
        </p:blipFill>
        <p:spPr>
          <a:xfrm>
            <a:off x="-1463578" y="953851"/>
            <a:ext cx="7882951" cy="5040892"/>
          </a:xfrm>
        </p:spPr>
      </p:pic>
      <p:pic>
        <p:nvPicPr>
          <p:cNvPr id="3" name="Image 2" descr="AMC_france_100_franc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609" y="1018149"/>
            <a:ext cx="4102391" cy="346139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041609" y="4496543"/>
            <a:ext cx="41023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Billets imprimés par les E-U en 1944 pour installer une administration militaire de la France par les Alliés (A.M.G.O.T.) (même traitement prévu pour la France que celui appliqué à l’Italie fasciste)</a:t>
            </a:r>
          </a:p>
          <a:p>
            <a:r>
              <a:rPr lang="fr-FR" dirty="0">
                <a:solidFill>
                  <a:srgbClr val="0432FF"/>
                </a:solidFill>
                <a:sym typeface="Wingdings" pitchFamily="2" charset="2"/>
              </a:rPr>
              <a:t> Les Etats-Unis envisageait de traiter la France comme un Etat vaincu</a:t>
            </a:r>
            <a:endParaRPr lang="fr-FR" dirty="0">
              <a:solidFill>
                <a:srgbClr val="0432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5994742"/>
            <a:ext cx="5041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Organisation du Gouvernement Provisoire de la République Française (De Gaulle) en lien avec les autorités issues de la Résistance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F085D3E-87B5-8F4F-AD79-247A18E01CE3}"/>
              </a:ext>
            </a:extLst>
          </p:cNvPr>
          <p:cNvSpPr txBox="1"/>
          <p:nvPr/>
        </p:nvSpPr>
        <p:spPr>
          <a:xfrm>
            <a:off x="3043825" y="6548741"/>
            <a:ext cx="5934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432FF"/>
                </a:solidFill>
                <a:sym typeface="Wingdings" pitchFamily="2" charset="2"/>
              </a:rPr>
              <a:t> De Gaulle et la Résistance préparent le pays à la Libération</a:t>
            </a:r>
            <a:endParaRPr lang="fr-FR" dirty="0">
              <a:solidFill>
                <a:srgbClr val="0432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55310"/>
          </a:xfrm>
        </p:spPr>
        <p:txBody>
          <a:bodyPr/>
          <a:lstStyle/>
          <a:p>
            <a:r>
              <a:rPr lang="fr-FR" b="1" dirty="0"/>
              <a:t>Quels rôles politique et militaire ?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76783" y="1343308"/>
            <a:ext cx="4485505" cy="5316249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fr-FR" dirty="0"/>
              <a:t>« </a:t>
            </a:r>
            <a:r>
              <a:rPr lang="fr-FR" i="1" dirty="0"/>
              <a:t>Notre QG estimait que par moment, la valeur de l'aide apportée par les FFI à la campagne représentait </a:t>
            </a:r>
            <a:r>
              <a:rPr lang="fr-FR" b="1" i="1" dirty="0">
                <a:solidFill>
                  <a:srgbClr val="0432FF"/>
                </a:solidFill>
              </a:rPr>
              <a:t>l'équivalent en hommes de 15 divisions d'infanterie </a:t>
            </a:r>
            <a:r>
              <a:rPr lang="fr-FR" i="1" dirty="0"/>
              <a:t>et grâce à leur assistance, la rapidité de notre avance en France en fut grandement facilitée.</a:t>
            </a:r>
            <a:r>
              <a:rPr lang="fr-FR" dirty="0"/>
              <a:t> »</a:t>
            </a:r>
          </a:p>
          <a:p>
            <a:pPr marL="0" indent="0">
              <a:buNone/>
            </a:pPr>
            <a:r>
              <a:rPr lang="fr-FR" dirty="0"/>
              <a:t>Général Dwight Eisenhower (commandant les forces alliées en Europe en 1944).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6" name="Image 5" descr="PhotoRMChtx100944DéfiléLafayette1200-004-300Redu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363" y="1155310"/>
            <a:ext cx="4075361" cy="476264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101819" y="5917952"/>
            <a:ext cx="3544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Entrée des résistants à Châteauroux</a:t>
            </a:r>
          </a:p>
          <a:p>
            <a:pPr algn="ctr"/>
            <a:r>
              <a:rPr lang="fr-FR" dirty="0"/>
              <a:t>(10 septembre 1944)</a:t>
            </a:r>
          </a:p>
        </p:txBody>
      </p:sp>
    </p:spTree>
    <p:extLst>
      <p:ext uri="{BB962C8B-B14F-4D97-AF65-F5344CB8AC3E}">
        <p14:creationId xmlns:p14="http://schemas.microsoft.com/office/powerpoint/2010/main" val="2650505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3468"/>
            <a:ext cx="8229600" cy="1181768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Que représente la Résistance dans l’histoire de France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69810"/>
            <a:ext cx="8371490" cy="4947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Un apport fondamental :</a:t>
            </a:r>
          </a:p>
          <a:p>
            <a:pPr marL="0" indent="0">
              <a:buNone/>
            </a:pPr>
            <a:endParaRPr lang="fr-FR" b="1" dirty="0">
              <a:solidFill>
                <a:srgbClr val="0000FF"/>
              </a:solidFill>
            </a:endParaRPr>
          </a:p>
          <a:p>
            <a:pPr>
              <a:buFontTx/>
              <a:buChar char="-"/>
            </a:pPr>
            <a:r>
              <a:rPr lang="fr-FR" u="sng" dirty="0">
                <a:solidFill>
                  <a:srgbClr val="0000FF"/>
                </a:solidFill>
              </a:rPr>
              <a:t>sur le plan politique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La « France » fait partie des </a:t>
            </a:r>
            <a:r>
              <a:rPr lang="fr-FR" b="1" dirty="0"/>
              <a:t>pays « vainqueurs » en 1945</a:t>
            </a:r>
            <a:r>
              <a:rPr lang="fr-FR" dirty="0"/>
              <a:t> (alors que son gouvernement officiel, celui de Vichy, avait collaboré pendant 4 ans)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0344"/>
            <a:ext cx="8229600" cy="902679"/>
          </a:xfrm>
        </p:spPr>
        <p:txBody>
          <a:bodyPr/>
          <a:lstStyle/>
          <a:p>
            <a:r>
              <a:rPr lang="fr-FR" b="1" dirty="0"/>
              <a:t>D’une résistance à la Résistance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4595" y="1600200"/>
            <a:ext cx="5430699" cy="4744035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fr-FR" u="sng" dirty="0"/>
              <a:t>L’emploi du terme « </a:t>
            </a:r>
            <a:r>
              <a:rPr lang="fr-FR" i="1" u="sng" dirty="0"/>
              <a:t>résistance</a:t>
            </a:r>
            <a:r>
              <a:rPr lang="fr-FR" u="sng" dirty="0"/>
              <a:t> » ?</a:t>
            </a:r>
          </a:p>
          <a:p>
            <a:pPr marL="0" indent="0" algn="just">
              <a:buNone/>
            </a:pPr>
            <a:r>
              <a:rPr lang="fr-FR" dirty="0"/>
              <a:t>« </a:t>
            </a:r>
            <a:r>
              <a:rPr lang="fr-FR" i="1" dirty="0"/>
              <a:t>Quoi qu’il arrive la flamme de la </a:t>
            </a:r>
            <a:r>
              <a:rPr lang="fr-FR" i="1" dirty="0">
                <a:solidFill>
                  <a:srgbClr val="0000FF"/>
                </a:solidFill>
              </a:rPr>
              <a:t>résistance française </a:t>
            </a:r>
            <a:r>
              <a:rPr lang="fr-FR" i="1" dirty="0"/>
              <a:t>ne doit pas s’éteindre et ne s’éteindra pas</a:t>
            </a:r>
            <a:r>
              <a:rPr lang="fr-FR" dirty="0"/>
              <a:t> » </a:t>
            </a:r>
          </a:p>
          <a:p>
            <a:pPr marL="0" indent="0">
              <a:buNone/>
            </a:pPr>
            <a:r>
              <a:rPr lang="fr-FR" dirty="0"/>
              <a:t>(extrait de l’</a:t>
            </a:r>
            <a:r>
              <a:rPr lang="fr-FR" b="1" dirty="0"/>
              <a:t>appel du général de Gaulle, 18 juin 1940</a:t>
            </a:r>
            <a:r>
              <a:rPr lang="fr-FR" dirty="0"/>
              <a:t>)</a:t>
            </a:r>
          </a:p>
          <a:p>
            <a:pPr marL="0" indent="0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>
                <a:sym typeface="Wingdings" pitchFamily="2" charset="2"/>
              </a:rPr>
              <a:t> </a:t>
            </a:r>
            <a:r>
              <a:rPr lang="fr-FR" dirty="0"/>
              <a:t>émergence de la « </a:t>
            </a:r>
            <a:r>
              <a:rPr lang="fr-FR" b="1" dirty="0">
                <a:solidFill>
                  <a:srgbClr val="0000FF"/>
                </a:solidFill>
              </a:rPr>
              <a:t>R</a:t>
            </a:r>
            <a:r>
              <a:rPr lang="fr-FR" dirty="0">
                <a:solidFill>
                  <a:srgbClr val="0000FF"/>
                </a:solidFill>
              </a:rPr>
              <a:t>ésistance »</a:t>
            </a:r>
            <a:r>
              <a:rPr lang="fr-FR" dirty="0"/>
              <a:t> </a:t>
            </a:r>
            <a:r>
              <a:rPr lang="fr-FR" b="1" dirty="0"/>
              <a:t>comme expression </a:t>
            </a:r>
            <a:r>
              <a:rPr lang="fr-FR" dirty="0"/>
              <a:t>d’une force politique à partir de </a:t>
            </a:r>
            <a:r>
              <a:rPr lang="fr-FR" b="1" dirty="0"/>
              <a:t>1942</a:t>
            </a:r>
            <a:r>
              <a:rPr lang="fr-FR" dirty="0"/>
              <a:t> (avec une majuscule)</a:t>
            </a:r>
          </a:p>
        </p:txBody>
      </p:sp>
      <p:pic>
        <p:nvPicPr>
          <p:cNvPr id="4" name="Image 3" descr="affiche_app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295" y="1600200"/>
            <a:ext cx="3309792" cy="4744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3468"/>
            <a:ext cx="8229600" cy="1181768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Que représente la Résistance dans l’histoire de France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69810"/>
            <a:ext cx="8371490" cy="4947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Un apport fondamental :</a:t>
            </a:r>
          </a:p>
          <a:p>
            <a:pPr algn="just">
              <a:buFontTx/>
              <a:buChar char="-"/>
            </a:pPr>
            <a:r>
              <a:rPr lang="fr-FR" u="sng" dirty="0">
                <a:solidFill>
                  <a:srgbClr val="0000FF"/>
                </a:solidFill>
              </a:rPr>
              <a:t>sur le plan psychologique </a:t>
            </a:r>
            <a:r>
              <a:rPr lang="fr-FR" dirty="0"/>
              <a:t>: la </a:t>
            </a:r>
            <a:r>
              <a:rPr lang="fr-FR" b="1" dirty="0"/>
              <a:t>restauration d’un honneur national</a:t>
            </a:r>
          </a:p>
          <a:p>
            <a:pPr marL="0" indent="0" algn="just">
              <a:buNone/>
            </a:pPr>
            <a:r>
              <a:rPr lang="fr-FR" dirty="0"/>
              <a:t>« </a:t>
            </a:r>
            <a:r>
              <a:rPr lang="fr-FR" i="1" dirty="0"/>
              <a:t>Si la résistance d’un peuple hier martyrisé par un envahisseur n’existait pas, il faudrait sans doute l’inventer. Il faudrait que ce peuple en crée lui-même le mythe pour se déculpabiliser de sa propre passivité et restaurer son honneur aux yeux des générations à venir</a:t>
            </a:r>
            <a:r>
              <a:rPr lang="fr-FR" dirty="0"/>
              <a:t> » (Jacques SEMELIN)</a:t>
            </a:r>
          </a:p>
        </p:txBody>
      </p:sp>
    </p:spTree>
    <p:extLst>
      <p:ext uri="{BB962C8B-B14F-4D97-AF65-F5344CB8AC3E}">
        <p14:creationId xmlns:p14="http://schemas.microsoft.com/office/powerpoint/2010/main" val="307701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3468"/>
            <a:ext cx="8229600" cy="1181768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Que représente la Résistance dans l’histoire de France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69810"/>
            <a:ext cx="8371490" cy="4947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Un apport fondamental :</a:t>
            </a:r>
          </a:p>
          <a:p>
            <a:pPr>
              <a:buFontTx/>
              <a:buChar char="-"/>
            </a:pPr>
            <a:r>
              <a:rPr lang="fr-FR" u="sng" dirty="0">
                <a:solidFill>
                  <a:srgbClr val="0000FF"/>
                </a:solidFill>
              </a:rPr>
              <a:t>sur le plan éthique 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dirty="0"/>
              <a:t>: </a:t>
            </a:r>
            <a:r>
              <a:rPr lang="fr-FR" b="1" dirty="0">
                <a:solidFill>
                  <a:srgbClr val="FF0000"/>
                </a:solidFill>
              </a:rPr>
              <a:t>l’exemple d’un engagement fondé sur les valeurs humanistes</a:t>
            </a:r>
          </a:p>
          <a:p>
            <a:pPr marL="0" indent="0">
              <a:buNone/>
            </a:pPr>
            <a:r>
              <a:rPr lang="fr-FR" dirty="0"/>
              <a:t>en lien avec la Déclaration des Droits de l’Homme et du Citoyen (« </a:t>
            </a:r>
            <a:r>
              <a:rPr lang="fr-FR" i="1" dirty="0"/>
              <a:t>la résistance à l’oppression</a:t>
            </a:r>
            <a:r>
              <a:rPr lang="fr-FR" dirty="0"/>
              <a:t> », article 2)</a:t>
            </a:r>
          </a:p>
          <a:p>
            <a:pPr marL="0" indent="0">
              <a:buNone/>
            </a:pPr>
            <a:r>
              <a:rPr lang="fr-FR" dirty="0" err="1">
                <a:sym typeface="Wingdings"/>
              </a:rPr>
              <a:t></a:t>
            </a:r>
            <a:r>
              <a:rPr lang="fr-FR" dirty="0">
                <a:sym typeface="Wingdings"/>
              </a:rPr>
              <a:t> </a:t>
            </a:r>
            <a:r>
              <a:rPr lang="fr-FR" dirty="0"/>
              <a:t>le rôle des femmes et des étrangers dans la Résistance</a:t>
            </a:r>
          </a:p>
        </p:txBody>
      </p:sp>
    </p:spTree>
    <p:extLst>
      <p:ext uri="{BB962C8B-B14F-4D97-AF65-F5344CB8AC3E}">
        <p14:creationId xmlns:p14="http://schemas.microsoft.com/office/powerpoint/2010/main" val="17906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3468"/>
            <a:ext cx="8229600" cy="1181768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Que représente la Résistance dans l’histoire de France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5310" y="1520870"/>
            <a:ext cx="8371490" cy="40317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dirty="0"/>
              <a:t>« </a:t>
            </a:r>
            <a:r>
              <a:rPr lang="fr-FR" i="1" dirty="0"/>
              <a:t>Au-delà de la </a:t>
            </a:r>
            <a:r>
              <a:rPr lang="fr-FR" b="1" i="1" dirty="0">
                <a:solidFill>
                  <a:srgbClr val="0000FF"/>
                </a:solidFill>
              </a:rPr>
              <a:t>dette incommensurable de la nation à l’égard d’une élite sacrifiée</a:t>
            </a:r>
            <a:r>
              <a:rPr lang="fr-FR" i="1" dirty="0"/>
              <a:t>, et qui se désignait en toute lucidité à la torture et à la mort, </a:t>
            </a:r>
            <a:r>
              <a:rPr lang="fr-FR" b="1" i="1" dirty="0"/>
              <a:t>l’héritage de la Résistance tient moins à des exploits qu’au </a:t>
            </a:r>
            <a:r>
              <a:rPr lang="fr-FR" b="1" i="1" dirty="0">
                <a:solidFill>
                  <a:srgbClr val="00B050"/>
                </a:solidFill>
              </a:rPr>
              <a:t>sens de son Témoignage</a:t>
            </a:r>
            <a:r>
              <a:rPr lang="fr-FR" dirty="0">
                <a:solidFill>
                  <a:srgbClr val="00B050"/>
                </a:solidFill>
              </a:rPr>
              <a:t> </a:t>
            </a:r>
            <a:r>
              <a:rPr lang="fr-FR" dirty="0"/>
              <a:t>». (Pierre LABORIE, historien)</a:t>
            </a:r>
          </a:p>
        </p:txBody>
      </p:sp>
      <p:pic>
        <p:nvPicPr>
          <p:cNvPr id="4" name="Image 3" descr="PierreLaborieLeMonde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43" y="4074696"/>
            <a:ext cx="4174958" cy="278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41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fr-FR" sz="3800" b="1" dirty="0"/>
              <a:t>L’unité d’un engagement signifiant (qui est un combat) à travers la diversité des profils</a:t>
            </a:r>
          </a:p>
        </p:txBody>
      </p:sp>
      <p:pic>
        <p:nvPicPr>
          <p:cNvPr id="3" name="Image 2" descr="PhotHymans1939-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00" y="3598444"/>
            <a:ext cx="2096386" cy="284352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46752" y="6441969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Max </a:t>
            </a:r>
            <a:r>
              <a:rPr lang="fr-FR" dirty="0" err="1"/>
              <a:t>Hymans</a:t>
            </a:r>
            <a:endParaRPr lang="fr-FR" dirty="0"/>
          </a:p>
        </p:txBody>
      </p:sp>
      <p:pic>
        <p:nvPicPr>
          <p:cNvPr id="5" name="Image 4" descr="ArgDespainsObolensArgenton1Recadr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904" y="3386387"/>
            <a:ext cx="2146095" cy="309657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9762" y="6446672"/>
            <a:ext cx="172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Roland </a:t>
            </a:r>
            <a:r>
              <a:rPr lang="fr-FR" dirty="0" err="1"/>
              <a:t>Despains</a:t>
            </a:r>
            <a:endParaRPr lang="fr-FR" dirty="0"/>
          </a:p>
        </p:txBody>
      </p:sp>
      <p:pic>
        <p:nvPicPr>
          <p:cNvPr id="7" name="Image 6" descr="ResistanceRapoporthonoreeGerbaul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983" y="3732937"/>
            <a:ext cx="2477889" cy="252702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43363" y="621094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Yolande Gerbault</a:t>
            </a:r>
          </a:p>
        </p:txBody>
      </p:sp>
      <p:pic>
        <p:nvPicPr>
          <p:cNvPr id="9" name="Image 8" descr="jean-mouli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77902"/>
            <a:ext cx="1542143" cy="202054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495143" y="2274332"/>
            <a:ext cx="132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Jean Moulin</a:t>
            </a:r>
          </a:p>
        </p:txBody>
      </p:sp>
      <p:pic>
        <p:nvPicPr>
          <p:cNvPr id="11" name="Image 10" descr="gaull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75" y="1615526"/>
            <a:ext cx="1389341" cy="198762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048226" y="2274332"/>
            <a:ext cx="1816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Charles de Gaulle</a:t>
            </a:r>
          </a:p>
        </p:txBody>
      </p:sp>
      <p:pic>
        <p:nvPicPr>
          <p:cNvPr id="13" name="Image 12" descr="ADL274W60707080LemoineDet50NGDetai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7271" y="3644799"/>
            <a:ext cx="1953933" cy="2933231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768334" y="6488668"/>
            <a:ext cx="2002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Marcel Lemoine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57594" y="3201721"/>
            <a:ext cx="2729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+ des figures locales INDRE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92700" y="1577902"/>
            <a:ext cx="2595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2 « statues nationales »</a:t>
            </a:r>
          </a:p>
        </p:txBody>
      </p:sp>
    </p:spTree>
    <p:extLst>
      <p:ext uri="{BB962C8B-B14F-4D97-AF65-F5344CB8AC3E}">
        <p14:creationId xmlns:p14="http://schemas.microsoft.com/office/powerpoint/2010/main" val="2250860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fr-FR" sz="3800" b="1" dirty="0"/>
              <a:t>L’unité d’un engagement signifiant (qui est un combat) à travers la diversité des profils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46752" y="6441969"/>
            <a:ext cx="159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Charles Cliquet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244619" y="6393364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Louis CHEVRIN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551293" y="6304002"/>
            <a:ext cx="170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Ginette </a:t>
            </a:r>
            <a:r>
              <a:rPr lang="fr-FR" dirty="0" err="1"/>
              <a:t>Virmont</a:t>
            </a:r>
            <a:endParaRPr lang="fr-FR" dirty="0"/>
          </a:p>
        </p:txBody>
      </p:sp>
      <p:pic>
        <p:nvPicPr>
          <p:cNvPr id="9" name="Image 8" descr="jean-moul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77902"/>
            <a:ext cx="1542143" cy="202054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495143" y="2274332"/>
            <a:ext cx="132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Jean Moulin</a:t>
            </a:r>
          </a:p>
        </p:txBody>
      </p:sp>
      <p:pic>
        <p:nvPicPr>
          <p:cNvPr id="11" name="Image 10" descr="gaul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75" y="1615526"/>
            <a:ext cx="1389341" cy="198762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048226" y="2274332"/>
            <a:ext cx="1816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Charles de Gaulle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571999" y="6488668"/>
            <a:ext cx="2199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Roland </a:t>
            </a:r>
            <a:r>
              <a:rPr lang="fr-FR" dirty="0" err="1"/>
              <a:t>Champenier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157594" y="3201721"/>
            <a:ext cx="2729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+ des figures locales Cher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92700" y="1577902"/>
            <a:ext cx="2595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2 « statues nationales »</a:t>
            </a:r>
          </a:p>
        </p:txBody>
      </p:sp>
      <p:pic>
        <p:nvPicPr>
          <p:cNvPr id="18" name="Image 17" descr="Une image contenant personne, photo, cravate, homme&#10;&#10;Description générée automatiquement">
            <a:extLst>
              <a:ext uri="{FF2B5EF4-FFF2-40B4-BE49-F238E27FC236}">
                <a16:creationId xmlns:a16="http://schemas.microsoft.com/office/drawing/2014/main" id="{DBF8275D-053F-F244-985B-B2CE079AE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179" y="3549071"/>
            <a:ext cx="1964202" cy="2843525"/>
          </a:xfrm>
          <a:prstGeom prst="rect">
            <a:avLst/>
          </a:prstGeom>
        </p:spPr>
      </p:pic>
      <p:pic>
        <p:nvPicPr>
          <p:cNvPr id="20" name="Image 19" descr="Une image contenant personne, homme, complet, habits&#10;&#10;Description générée automatiquement">
            <a:extLst>
              <a:ext uri="{FF2B5EF4-FFF2-40B4-BE49-F238E27FC236}">
                <a16:creationId xmlns:a16="http://schemas.microsoft.com/office/drawing/2014/main" id="{FC11F817-7C60-994F-B70F-9EBBBAB1A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593" y="3625266"/>
            <a:ext cx="2141433" cy="2863402"/>
          </a:xfrm>
          <a:prstGeom prst="rect">
            <a:avLst/>
          </a:prstGeom>
        </p:spPr>
      </p:pic>
      <p:pic>
        <p:nvPicPr>
          <p:cNvPr id="22" name="Image 21" descr="Une image contenant photo, personne, femme, posant&#10;&#10;Description générée automatiquement">
            <a:extLst>
              <a:ext uri="{FF2B5EF4-FFF2-40B4-BE49-F238E27FC236}">
                <a16:creationId xmlns:a16="http://schemas.microsoft.com/office/drawing/2014/main" id="{14DBFF29-5922-B64C-AEDB-0EC5B1045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1292" y="3664466"/>
            <a:ext cx="2020707" cy="2603207"/>
          </a:xfrm>
          <a:prstGeom prst="rect">
            <a:avLst/>
          </a:prstGeom>
        </p:spPr>
      </p:pic>
      <p:pic>
        <p:nvPicPr>
          <p:cNvPr id="24" name="Image 23" descr="Une image contenant photo, personne, extérieur, homme&#10;&#10;Description générée automatiquement">
            <a:extLst>
              <a:ext uri="{FF2B5EF4-FFF2-40B4-BE49-F238E27FC236}">
                <a16:creationId xmlns:a16="http://schemas.microsoft.com/office/drawing/2014/main" id="{BF262EFD-46A3-6D4A-945B-6E5017519B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6613" y="3778147"/>
            <a:ext cx="1773238" cy="271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92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3500"/>
          </a:xfrm>
        </p:spPr>
        <p:txBody>
          <a:bodyPr>
            <a:normAutofit fontScale="90000"/>
          </a:bodyPr>
          <a:lstStyle/>
          <a:p>
            <a:r>
              <a:rPr lang="fr-FR" dirty="0"/>
              <a:t>Bibliographie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159389" y="3059759"/>
            <a:ext cx="4984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François Marcot (sous la direction de) </a:t>
            </a:r>
            <a:r>
              <a:rPr lang="fr-FR" u="sng" dirty="0"/>
              <a:t>Dictionnaire Historique de la Résistance</a:t>
            </a:r>
            <a:r>
              <a:rPr lang="fr-FR" dirty="0"/>
              <a:t>, 2006, 1192 p.</a:t>
            </a:r>
            <a:endParaRPr lang="en-GB" dirty="0"/>
          </a:p>
          <a:p>
            <a:pPr algn="r"/>
            <a:endParaRPr lang="fr-FR" dirty="0"/>
          </a:p>
        </p:txBody>
      </p:sp>
      <p:pic>
        <p:nvPicPr>
          <p:cNvPr id="5" name="Image 4" descr="MarcotDictionnaireHistoriqueResistance2006Bouquins_1198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775" y="-12527"/>
            <a:ext cx="2099943" cy="3153067"/>
          </a:xfrm>
          <a:prstGeom prst="rect">
            <a:avLst/>
          </a:prstGeom>
        </p:spPr>
      </p:pic>
      <p:pic>
        <p:nvPicPr>
          <p:cNvPr id="6" name="Image 5" descr="WieviorkaHistoiredelaResistancePerrin2013-588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2" y="3150189"/>
            <a:ext cx="1967418" cy="307943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6682" y="6229626"/>
            <a:ext cx="177580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Olivier </a:t>
            </a:r>
            <a:r>
              <a:rPr lang="fr-FR" sz="1600" dirty="0" err="1"/>
              <a:t>Wierviorka</a:t>
            </a:r>
            <a:r>
              <a:rPr lang="fr-FR" sz="1600" dirty="0"/>
              <a:t>,</a:t>
            </a:r>
          </a:p>
          <a:p>
            <a:r>
              <a:rPr lang="fr-FR" sz="1600" dirty="0"/>
              <a:t>Perrin, 2013, 588p</a:t>
            </a:r>
            <a:r>
              <a:rPr lang="fr-FR" dirty="0"/>
              <a:t>. </a:t>
            </a:r>
          </a:p>
        </p:txBody>
      </p:sp>
      <p:pic>
        <p:nvPicPr>
          <p:cNvPr id="8" name="Image 7" descr="RoussoVivresousl'Occupation2009Gallimard192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768" y="3833939"/>
            <a:ext cx="1839077" cy="267307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528768" y="6507016"/>
            <a:ext cx="24051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Henry </a:t>
            </a:r>
            <a:r>
              <a:rPr lang="fr-FR" sz="1600" dirty="0" err="1"/>
              <a:t>Rousso</a:t>
            </a:r>
            <a:r>
              <a:rPr lang="fr-FR" sz="1600" dirty="0"/>
              <a:t>, 2009, 192p.</a:t>
            </a:r>
          </a:p>
        </p:txBody>
      </p:sp>
      <p:pic>
        <p:nvPicPr>
          <p:cNvPr id="10" name="Image 9" descr="ResistanceDouzouGallimard2010128p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590" y="3841821"/>
            <a:ext cx="1871799" cy="266519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994100" y="6507016"/>
            <a:ext cx="2586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Laurent </a:t>
            </a:r>
            <a:r>
              <a:rPr lang="fr-FR" sz="1600" dirty="0" err="1"/>
              <a:t>Douzou</a:t>
            </a:r>
            <a:r>
              <a:rPr lang="fr-FR" sz="1600" dirty="0"/>
              <a:t>, 2010, 128p.</a:t>
            </a:r>
          </a:p>
        </p:txBody>
      </p:sp>
      <p:pic>
        <p:nvPicPr>
          <p:cNvPr id="12" name="Image 11" descr="AliasCaracallaDanielCordierGallimard2013-1152p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5359" y="3673070"/>
            <a:ext cx="1721359" cy="2833946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7356983" y="6486563"/>
            <a:ext cx="17697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Folio, 2011, 1152p.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029543" y="1222560"/>
            <a:ext cx="50706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7"/>
              </a:rPr>
              <a:t>http://www.museedelaresistanceenligne.org/</a:t>
            </a:r>
            <a:endParaRPr lang="fr-FR" dirty="0"/>
          </a:p>
          <a:p>
            <a:r>
              <a:rPr lang="fr-FR" dirty="0">
                <a:hlinkClick r:id="rId8"/>
              </a:rPr>
              <a:t>http://www.fondationresistance.org/pages/accueil/</a:t>
            </a:r>
            <a:endParaRPr lang="fr-FR" dirty="0"/>
          </a:p>
          <a:p>
            <a:endParaRPr lang="fr-FR" dirty="0"/>
          </a:p>
        </p:txBody>
      </p:sp>
      <p:pic>
        <p:nvPicPr>
          <p:cNvPr id="14" name="Image 13" descr="EnseignerLaResistanceDouzouCanope2016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938874" cy="2705406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6682" y="2609389"/>
            <a:ext cx="6740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Laurent </a:t>
            </a:r>
            <a:r>
              <a:rPr lang="fr-FR" dirty="0" err="1"/>
              <a:t>Douzou</a:t>
            </a:r>
            <a:r>
              <a:rPr lang="fr-FR" dirty="0"/>
              <a:t>, Tristan Lecoq</a:t>
            </a:r>
            <a:r>
              <a:rPr lang="fr-FR" u="sng" dirty="0"/>
              <a:t>, Enseigner la Résistance</a:t>
            </a:r>
            <a:r>
              <a:rPr lang="fr-FR" dirty="0"/>
              <a:t>, </a:t>
            </a:r>
            <a:r>
              <a:rPr lang="fr-FR" dirty="0" err="1"/>
              <a:t>Canopé</a:t>
            </a:r>
            <a:r>
              <a:rPr lang="fr-FR" dirty="0"/>
              <a:t>, 2016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95072"/>
            <a:ext cx="8229600" cy="784905"/>
          </a:xfrm>
        </p:spPr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A) Approche chronologique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781470"/>
            <a:ext cx="8433229" cy="4735889"/>
          </a:xfrm>
        </p:spPr>
        <p:txBody>
          <a:bodyPr/>
          <a:lstStyle/>
          <a:p>
            <a:pPr marL="0" indent="0" algn="just">
              <a:buNone/>
            </a:pPr>
            <a:r>
              <a:rPr lang="fr-FR" b="1" dirty="0"/>
              <a:t>• </a:t>
            </a:r>
            <a:r>
              <a:rPr lang="fr-FR" b="1" dirty="0">
                <a:solidFill>
                  <a:srgbClr val="0000FF"/>
                </a:solidFill>
              </a:rPr>
              <a:t>Sans </a:t>
            </a:r>
            <a:r>
              <a:rPr lang="fr-FR" b="1" dirty="0">
                <a:solidFill>
                  <a:srgbClr val="0432FF"/>
                </a:solidFill>
              </a:rPr>
              <a:t>cesse</a:t>
            </a:r>
            <a:r>
              <a:rPr lang="fr-FR" b="1" dirty="0">
                <a:solidFill>
                  <a:srgbClr val="0000FF"/>
                </a:solidFill>
              </a:rPr>
              <a:t> en construction</a:t>
            </a:r>
            <a:r>
              <a:rPr lang="fr-FR" dirty="0"/>
              <a:t>, la </a:t>
            </a:r>
            <a:r>
              <a:rPr lang="fr-FR" b="1" dirty="0"/>
              <a:t>Résistance</a:t>
            </a:r>
            <a:r>
              <a:rPr lang="fr-FR" dirty="0"/>
              <a:t> est un </a:t>
            </a:r>
            <a:r>
              <a:rPr lang="fr-FR" b="1" dirty="0">
                <a:solidFill>
                  <a:srgbClr val="0432FF"/>
                </a:solidFill>
              </a:rPr>
              <a:t>phénomène évolutif </a:t>
            </a:r>
            <a:r>
              <a:rPr lang="fr-FR" dirty="0"/>
              <a:t>qui s’adapte à une </a:t>
            </a:r>
            <a:r>
              <a:rPr lang="fr-FR" b="1" dirty="0"/>
              <a:t>situation mouvante et </a:t>
            </a:r>
            <a:r>
              <a:rPr lang="fr-FR" b="1" dirty="0">
                <a:solidFill>
                  <a:srgbClr val="0432FF"/>
                </a:solidFill>
              </a:rPr>
              <a:t>différente selon les lieux</a:t>
            </a:r>
            <a:r>
              <a:rPr lang="fr-FR" dirty="0"/>
              <a:t>. 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• Un </a:t>
            </a:r>
            <a:r>
              <a:rPr lang="fr-FR" b="1" dirty="0">
                <a:solidFill>
                  <a:srgbClr val="0000FF"/>
                </a:solidFill>
              </a:rPr>
              <a:t>long processus de regroupement et d’unification </a:t>
            </a:r>
            <a:r>
              <a:rPr lang="fr-FR" dirty="0"/>
              <a:t>lui permet de s’imposer à la </a:t>
            </a:r>
            <a:r>
              <a:rPr lang="fr-FR" b="1" dirty="0"/>
              <a:t>Libération</a:t>
            </a:r>
            <a:r>
              <a:rPr lang="fr-FR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9554"/>
          </a:xfrm>
        </p:spPr>
        <p:txBody>
          <a:bodyPr/>
          <a:lstStyle/>
          <a:p>
            <a:r>
              <a:rPr lang="fr-FR" b="1" dirty="0"/>
              <a:t>L’émergence (été 1940- été 1941)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600200"/>
            <a:ext cx="4102673" cy="4525963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2" y="1803040"/>
            <a:ext cx="4391501" cy="3118306"/>
          </a:xfrm>
          <a:prstGeom prst="rect">
            <a:avLst/>
          </a:prstGeom>
        </p:spPr>
      </p:pic>
      <p:pic>
        <p:nvPicPr>
          <p:cNvPr id="7" name="Image 6" descr="ADI01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575" y="934833"/>
            <a:ext cx="4827998" cy="616340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" y="4921345"/>
            <a:ext cx="4122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La « </a:t>
            </a:r>
            <a:r>
              <a:rPr lang="fr-FR" sz="2400" b="1" dirty="0"/>
              <a:t>France Libre </a:t>
            </a:r>
            <a:r>
              <a:rPr lang="fr-FR" sz="2400" dirty="0"/>
              <a:t>», bientôt </a:t>
            </a:r>
            <a:r>
              <a:rPr lang="fr-FR" sz="2400" b="1" dirty="0">
                <a:solidFill>
                  <a:srgbClr val="0000FF"/>
                </a:solidFill>
              </a:rPr>
              <a:t>« France Combattante »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09231" y="6558249"/>
            <a:ext cx="410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Tract diffusé dans l’Indre en octobre 1940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-61557" y="1461185"/>
            <a:ext cx="4569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Revue du Général de Gaulle à Londres fin 1940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F3558E9-E4F6-1544-B96C-788041629955}"/>
              </a:ext>
            </a:extLst>
          </p:cNvPr>
          <p:cNvSpPr txBox="1"/>
          <p:nvPr/>
        </p:nvSpPr>
        <p:spPr>
          <a:xfrm>
            <a:off x="0" y="979310"/>
            <a:ext cx="1962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A l’extérieur </a:t>
            </a:r>
            <a:r>
              <a:rPr lang="fr-FR" sz="2400" b="1" dirty="0"/>
              <a:t>: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A3E6F02-3A6F-0841-9237-08E9DAC56FD8}"/>
              </a:ext>
            </a:extLst>
          </p:cNvPr>
          <p:cNvSpPr txBox="1"/>
          <p:nvPr/>
        </p:nvSpPr>
        <p:spPr>
          <a:xfrm>
            <a:off x="2508536" y="6161442"/>
            <a:ext cx="1929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A l’intérieur </a:t>
            </a:r>
            <a:r>
              <a:rPr lang="fr-FR" sz="2400" b="1" dirty="0"/>
              <a:t>: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5531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Développement et implantation (printemps 1941-novembre 1942)</a:t>
            </a:r>
            <a:endParaRPr lang="fr-FR" dirty="0"/>
          </a:p>
        </p:txBody>
      </p:sp>
      <p:pic>
        <p:nvPicPr>
          <p:cNvPr id="4" name="Image 3" descr="N0147906_JPEG_1_1LiberationAout1941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6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2979" y="1524642"/>
            <a:ext cx="3917237" cy="5294890"/>
          </a:xfrm>
          <a:prstGeom prst="rect">
            <a:avLst/>
          </a:prstGeom>
        </p:spPr>
      </p:pic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600200"/>
            <a:ext cx="1262675" cy="4525963"/>
          </a:xfrm>
        </p:spPr>
        <p:txBody>
          <a:bodyPr/>
          <a:lstStyle/>
          <a:p>
            <a:endParaRPr lang="fr-FR"/>
          </a:p>
        </p:txBody>
      </p:sp>
      <p:pic>
        <p:nvPicPr>
          <p:cNvPr id="9" name="Image 8" descr="DessinBegué1982Parachutage5-6mai1941-96 - copi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57" y="1264131"/>
            <a:ext cx="3979477" cy="2732523"/>
          </a:xfrm>
          <a:prstGeom prst="rect">
            <a:avLst/>
          </a:prstGeom>
        </p:spPr>
      </p:pic>
      <p:pic>
        <p:nvPicPr>
          <p:cNvPr id="10" name="Image 9" descr="Emetteur_radio_02SOE - copie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303" y="4009606"/>
            <a:ext cx="2947773" cy="254340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591F8F0-B750-A44C-93B7-2FE4C60EA5D6}"/>
              </a:ext>
            </a:extLst>
          </p:cNvPr>
          <p:cNvSpPr txBox="1"/>
          <p:nvPr/>
        </p:nvSpPr>
        <p:spPr>
          <a:xfrm>
            <a:off x="83042" y="6450200"/>
            <a:ext cx="4749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Opérations aériennes secrètes (avec poste radio)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5DD4019-DAC0-3145-AB0D-B786EC555AFC}"/>
              </a:ext>
            </a:extLst>
          </p:cNvPr>
          <p:cNvSpPr txBox="1"/>
          <p:nvPr/>
        </p:nvSpPr>
        <p:spPr>
          <a:xfrm>
            <a:off x="5722912" y="1155310"/>
            <a:ext cx="2963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Tracts et journaux clandestins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5531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Développement et implantation (printemps 1941-novembre 1942)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600200"/>
            <a:ext cx="1262675" cy="4525963"/>
          </a:xfrm>
        </p:spPr>
        <p:txBody>
          <a:bodyPr/>
          <a:lstStyle/>
          <a:p>
            <a:endParaRPr lang="fr-FR"/>
          </a:p>
        </p:txBody>
      </p:sp>
      <p:pic>
        <p:nvPicPr>
          <p:cNvPr id="9" name="Image 8" descr="Jean_Moulin_en_19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66" y="1403871"/>
            <a:ext cx="3600861" cy="5130515"/>
          </a:xfrm>
          <a:prstGeom prst="rect">
            <a:avLst/>
          </a:prstGeom>
        </p:spPr>
      </p:pic>
      <p:pic>
        <p:nvPicPr>
          <p:cNvPr id="10" name="Image 9" descr="moulin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239" y="2828238"/>
            <a:ext cx="4529737" cy="370614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96378" y="6488668"/>
            <a:ext cx="2162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432FF"/>
                </a:solidFill>
              </a:rPr>
              <a:t>Jean Moulin </a:t>
            </a:r>
            <a:r>
              <a:rPr lang="fr-FR" dirty="0"/>
              <a:t>en 1940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3A254B9-96B1-DD4A-8A05-2235ABA6E4C8}"/>
              </a:ext>
            </a:extLst>
          </p:cNvPr>
          <p:cNvSpPr txBox="1"/>
          <p:nvPr/>
        </p:nvSpPr>
        <p:spPr>
          <a:xfrm>
            <a:off x="3946305" y="6472335"/>
            <a:ext cx="5412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Carte d’identité du préfet d’Eure-et-Loir  Jean Moulin en 1939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C7EF41D-2104-FD4A-BBCF-3543C66DADD3}"/>
              </a:ext>
            </a:extLst>
          </p:cNvPr>
          <p:cNvSpPr txBox="1"/>
          <p:nvPr/>
        </p:nvSpPr>
        <p:spPr>
          <a:xfrm>
            <a:off x="3657603" y="1403871"/>
            <a:ext cx="5568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Ayant rejoint Londres en 1941, </a:t>
            </a:r>
            <a:r>
              <a:rPr lang="fr-FR" dirty="0">
                <a:solidFill>
                  <a:srgbClr val="0432FF"/>
                </a:solidFill>
              </a:rPr>
              <a:t>Moulin</a:t>
            </a:r>
            <a:r>
              <a:rPr lang="fr-FR" dirty="0"/>
              <a:t> devient </a:t>
            </a:r>
            <a:r>
              <a:rPr lang="fr-FR" dirty="0">
                <a:solidFill>
                  <a:srgbClr val="0432FF"/>
                </a:solidFill>
              </a:rPr>
              <a:t>l’envoyé du Général de Gaulle en France</a:t>
            </a:r>
            <a:r>
              <a:rPr lang="fr-FR" dirty="0"/>
              <a:t>. Il est chargé d</a:t>
            </a:r>
            <a:r>
              <a:rPr lang="fr-FR" dirty="0">
                <a:solidFill>
                  <a:srgbClr val="0432FF"/>
                </a:solidFill>
              </a:rPr>
              <a:t>’unifier les divers groupes de résistants sous l’autorité de De Gaulle</a:t>
            </a:r>
            <a:r>
              <a:rPr lang="fr-FR" dirty="0"/>
              <a:t>. En 1943, il met en place le Conseil national de la Résistance (CNR).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5531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La maturation de la résistance (novembre 1942-printemps 1944)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804492"/>
            <a:ext cx="3273605" cy="3712867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5" name="Image 4" descr="Liberation25-1ermars19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199" y="1174093"/>
            <a:ext cx="4009633" cy="4937746"/>
          </a:xfrm>
          <a:prstGeom prst="rect">
            <a:avLst/>
          </a:prstGeom>
        </p:spPr>
      </p:pic>
      <p:pic>
        <p:nvPicPr>
          <p:cNvPr id="6" name="Image 5" descr="Europe1943GF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" y="2273418"/>
            <a:ext cx="5240895" cy="359219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232B843-35E4-9741-9040-348B775F31D3}"/>
              </a:ext>
            </a:extLst>
          </p:cNvPr>
          <p:cNvSpPr txBox="1"/>
          <p:nvPr/>
        </p:nvSpPr>
        <p:spPr>
          <a:xfrm>
            <a:off x="793184" y="5827515"/>
            <a:ext cx="3601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/>
              <a:t>L’Europe sous la botte nazie en 1942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3448548-8DC9-6C46-9EF4-4EE4091DEF5F}"/>
              </a:ext>
            </a:extLst>
          </p:cNvPr>
          <p:cNvSpPr txBox="1"/>
          <p:nvPr/>
        </p:nvSpPr>
        <p:spPr>
          <a:xfrm>
            <a:off x="205355" y="6142192"/>
            <a:ext cx="4955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Résistance apparaît dans tous les pays occupés. Ex : ces sont les « </a:t>
            </a:r>
            <a:r>
              <a:rPr lang="fr-FR" i="1" dirty="0"/>
              <a:t>partisans</a:t>
            </a:r>
            <a:r>
              <a:rPr lang="fr-FR" dirty="0"/>
              <a:t> » en Union soviétique.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E66C727C-CF53-E242-98B7-987137666192}"/>
              </a:ext>
            </a:extLst>
          </p:cNvPr>
          <p:cNvCxnSpPr/>
          <p:nvPr/>
        </p:nvCxnSpPr>
        <p:spPr>
          <a:xfrm>
            <a:off x="3610417" y="1792702"/>
            <a:ext cx="165752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44C3D661-2687-3C48-A822-3F6DD62C6350}"/>
              </a:ext>
            </a:extLst>
          </p:cNvPr>
          <p:cNvSpPr txBox="1"/>
          <p:nvPr/>
        </p:nvSpPr>
        <p:spPr>
          <a:xfrm>
            <a:off x="-33664" y="1481296"/>
            <a:ext cx="4561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« Organe des mouvements de résistance unis »</a:t>
            </a:r>
          </a:p>
          <a:p>
            <a:r>
              <a:rPr lang="fr-FR" i="1" dirty="0"/>
              <a:t>« un seul chef : De Gaulle »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CAC8AB4-418F-094A-B35C-EA5298B36245}"/>
              </a:ext>
            </a:extLst>
          </p:cNvPr>
          <p:cNvSpPr txBox="1"/>
          <p:nvPr/>
        </p:nvSpPr>
        <p:spPr>
          <a:xfrm>
            <a:off x="5267946" y="5992524"/>
            <a:ext cx="3876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service du travail obligatoire (STO) en Allemagne provoque un afflux de jeunes français dans la résistance.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5531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La maturation de la résistance (novembre 1942-printemps 1944)</a:t>
            </a:r>
          </a:p>
        </p:txBody>
      </p:sp>
      <p:pic>
        <p:nvPicPr>
          <p:cNvPr id="7" name="Espace réservé du contenu 4" descr="CarteH.BernardRésistanceRéseauxEvasion-200.jpg"/>
          <p:cNvPicPr>
            <a:picLocks noChangeAspect="1"/>
          </p:cNvPicPr>
          <p:nvPr/>
        </p:nvPicPr>
        <p:blipFill>
          <a:blip r:embed="rId2"/>
          <a:srcRect t="-6866" b="-6866"/>
          <a:stretch>
            <a:fillRect/>
          </a:stretch>
        </p:blipFill>
        <p:spPr>
          <a:xfrm>
            <a:off x="0" y="924092"/>
            <a:ext cx="3243628" cy="4842499"/>
          </a:xfrm>
          <a:prstGeom prst="rect">
            <a:avLst/>
          </a:prstGeom>
        </p:spPr>
      </p:pic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1" name="Image 10" descr="CarteImplantationMaquisSimonnet2004AtlasLiberationFranceAutrementA4-1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571" y="1190029"/>
            <a:ext cx="3603429" cy="3848844"/>
          </a:xfrm>
          <a:prstGeom prst="rect">
            <a:avLst/>
          </a:prstGeom>
        </p:spPr>
      </p:pic>
      <p:pic>
        <p:nvPicPr>
          <p:cNvPr id="12" name="Espace réservé du contenu 7" descr="ADC 147 J 1_229NG-100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3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l="-1598" r="-1598"/>
          <a:stretch>
            <a:fillRect/>
          </a:stretch>
        </p:blipFill>
        <p:spPr>
          <a:xfrm>
            <a:off x="2878869" y="3094653"/>
            <a:ext cx="3271648" cy="370956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244EC88-5F87-F240-9824-6674561BCFE9}"/>
              </a:ext>
            </a:extLst>
          </p:cNvPr>
          <p:cNvSpPr txBox="1"/>
          <p:nvPr/>
        </p:nvSpPr>
        <p:spPr>
          <a:xfrm>
            <a:off x="0" y="5472817"/>
            <a:ext cx="26983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liaisons aériennes et terrestres (par l’Espagne), voire maritimes se développent sous l’égide des </a:t>
            </a:r>
            <a:r>
              <a:rPr lang="fr-FR" b="1" dirty="0"/>
              <a:t>réseaux</a:t>
            </a:r>
            <a:r>
              <a:rPr lang="fr-FR" dirty="0"/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69ACAB3-968E-5C46-8B4F-3E78E785DC22}"/>
              </a:ext>
            </a:extLst>
          </p:cNvPr>
          <p:cNvSpPr txBox="1"/>
          <p:nvPr/>
        </p:nvSpPr>
        <p:spPr>
          <a:xfrm>
            <a:off x="6367086" y="5030352"/>
            <a:ext cx="2776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Les </a:t>
            </a:r>
            <a:r>
              <a:rPr lang="fr-FR" b="1" dirty="0"/>
              <a:t>maquis</a:t>
            </a:r>
            <a:r>
              <a:rPr lang="fr-FR" dirty="0"/>
              <a:t> apparaissent surtout dans les régions de montagne et rurales.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31432F9-A4FF-6F49-AE57-24731C8FF85C}"/>
              </a:ext>
            </a:extLst>
          </p:cNvPr>
          <p:cNvSpPr txBox="1"/>
          <p:nvPr/>
        </p:nvSpPr>
        <p:spPr>
          <a:xfrm>
            <a:off x="5005137" y="6211480"/>
            <a:ext cx="4138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La </a:t>
            </a:r>
            <a:r>
              <a:rPr lang="fr-FR" b="1" dirty="0"/>
              <a:t>résistance militaire </a:t>
            </a:r>
            <a:r>
              <a:rPr lang="fr-FR" dirty="0"/>
              <a:t>se développent avec des armes parachutées et se préparent en vue d’un débarquement allié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4905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La Libération (été 1944 – mai 1945)</a:t>
            </a:r>
            <a:endParaRPr lang="fr-FR" dirty="0"/>
          </a:p>
        </p:txBody>
      </p:sp>
      <p:pic>
        <p:nvPicPr>
          <p:cNvPr id="4" name="Espace réservé du contenu 3" descr="Document1ADL 60678_1296PhotoMortsFFI_NG75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176" b="-1176"/>
          <a:stretch>
            <a:fillRect/>
          </a:stretch>
        </p:blipFill>
        <p:spPr>
          <a:xfrm>
            <a:off x="0" y="1020161"/>
            <a:ext cx="5043402" cy="3285411"/>
          </a:xfrm>
        </p:spPr>
      </p:pic>
      <p:pic>
        <p:nvPicPr>
          <p:cNvPr id="5" name="Image 4" descr="BrassardsFF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42" y="4540828"/>
            <a:ext cx="4203303" cy="2273821"/>
          </a:xfrm>
          <a:prstGeom prst="rect">
            <a:avLst/>
          </a:prstGeom>
        </p:spPr>
      </p:pic>
      <p:pic>
        <p:nvPicPr>
          <p:cNvPr id="8" name="Image 7" descr="CarteFranceEte1944_Simonnet2004AtlasLiberationFranceAutrementA9-1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945" y="2139593"/>
            <a:ext cx="4378056" cy="471840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770350"/>
            <a:ext cx="6100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Maquisards tués au combat, Saint-Florent-sur-Cher (août 1944)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33EDF70-A542-0042-9936-A67C10812921}"/>
              </a:ext>
            </a:extLst>
          </p:cNvPr>
          <p:cNvSpPr txBox="1"/>
          <p:nvPr/>
        </p:nvSpPr>
        <p:spPr>
          <a:xfrm>
            <a:off x="0" y="4238534"/>
            <a:ext cx="4248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Brassards FFI (Forces françaises intérieures)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E81F94D-D005-5444-B4E4-C7BB08EA43C1}"/>
              </a:ext>
            </a:extLst>
          </p:cNvPr>
          <p:cNvSpPr txBox="1"/>
          <p:nvPr/>
        </p:nvSpPr>
        <p:spPr>
          <a:xfrm>
            <a:off x="4884821" y="1504970"/>
            <a:ext cx="4487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La libération </a:t>
            </a:r>
            <a:r>
              <a:rPr lang="fr-FR" dirty="0"/>
              <a:t>(deux débarquements, </a:t>
            </a:r>
            <a:r>
              <a:rPr lang="fr-FR" dirty="0">
                <a:solidFill>
                  <a:srgbClr val="0432FF"/>
                </a:solidFill>
              </a:rPr>
              <a:t>centre et ouest libérés sans présence militaire alliée</a:t>
            </a:r>
            <a:r>
              <a:rPr lang="fr-FR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1366</Words>
  <Application>Microsoft Macintosh PowerPoint</Application>
  <PresentationFormat>Affichage à l'écran (4:3)</PresentationFormat>
  <Paragraphs>131</Paragraphs>
  <Slides>25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9" baseType="lpstr">
      <vt:lpstr>Arial</vt:lpstr>
      <vt:lpstr>Calibri</vt:lpstr>
      <vt:lpstr>Wingdings</vt:lpstr>
      <vt:lpstr>Thème Office</vt:lpstr>
      <vt:lpstr>Qu’est-ce que la Résistance ?</vt:lpstr>
      <vt:lpstr>D’une résistance à la Résistance</vt:lpstr>
      <vt:lpstr>A) Approche chronologique </vt:lpstr>
      <vt:lpstr>L’émergence (été 1940- été 1941)</vt:lpstr>
      <vt:lpstr>Développement et implantation (printemps 1941-novembre 1942)</vt:lpstr>
      <vt:lpstr>Développement et implantation (printemps 1941-novembre 1942)</vt:lpstr>
      <vt:lpstr>La maturation de la résistance (novembre 1942-printemps 1944)</vt:lpstr>
      <vt:lpstr>La maturation de la résistance (novembre 1942-printemps 1944)</vt:lpstr>
      <vt:lpstr>La Libération (été 1944 – mai 1945)</vt:lpstr>
      <vt:lpstr>La Libération (été 1944 – mai 1945)</vt:lpstr>
      <vt:lpstr>B] A la recherche d’une définition</vt:lpstr>
      <vt:lpstr>B] A la recherche d’une définition</vt:lpstr>
      <vt:lpstr>A la recherche d’une définition</vt:lpstr>
      <vt:lpstr>C] Trois aspects de la Résistance</vt:lpstr>
      <vt:lpstr>Trois aspects de la Résistance</vt:lpstr>
      <vt:lpstr>Trois aspects de la Résistance</vt:lpstr>
      <vt:lpstr>D] Quels rôles politique et militaire ?</vt:lpstr>
      <vt:lpstr>Quels rôles politique et militaire ?</vt:lpstr>
      <vt:lpstr>Que représente la Résistance dans l’histoire de France ?</vt:lpstr>
      <vt:lpstr>Que représente la Résistance dans l’histoire de France ?</vt:lpstr>
      <vt:lpstr>Que représente la Résistance dans l’histoire de France ?</vt:lpstr>
      <vt:lpstr>Que représente la Résistance dans l’histoire de France ?</vt:lpstr>
      <vt:lpstr>L’unité d’un engagement signifiant (qui est un combat) à travers la diversité des profils</vt:lpstr>
      <vt:lpstr>L’unité d’un engagement signifiant (qui est un combat) à travers la diversité des profils</vt:lpstr>
      <vt:lpstr>Bibliographie</vt:lpstr>
    </vt:vector>
  </TitlesOfParts>
  <Company>Iufm Orléans-Tours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Qu’est-ce que la Résistance ?</dc:title>
  <dc:creator>Jean-Louis LAUBRY</dc:creator>
  <cp:lastModifiedBy>Jean-Louis Laubry</cp:lastModifiedBy>
  <cp:revision>141</cp:revision>
  <cp:lastPrinted>2015-03-05T17:57:04Z</cp:lastPrinted>
  <dcterms:created xsi:type="dcterms:W3CDTF">2017-04-24T19:09:40Z</dcterms:created>
  <dcterms:modified xsi:type="dcterms:W3CDTF">2021-03-06T17:11:09Z</dcterms:modified>
</cp:coreProperties>
</file>