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84" r:id="rId10"/>
    <p:sldId id="265" r:id="rId11"/>
    <p:sldId id="281" r:id="rId12"/>
    <p:sldId id="282" r:id="rId13"/>
    <p:sldId id="283" r:id="rId14"/>
    <p:sldId id="267" r:id="rId15"/>
    <p:sldId id="279" r:id="rId16"/>
    <p:sldId id="280" r:id="rId17"/>
    <p:sldId id="285" r:id="rId18"/>
    <p:sldId id="286" r:id="rId19"/>
    <p:sldId id="28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9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AB2747-DFE1-E242-839C-A8A977971CF1}" type="doc">
      <dgm:prSet loTypeId="urn:microsoft.com/office/officeart/2005/8/layout/cycle3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126D33E2-7EBF-BB4E-9195-53D32CBFEF0A}">
      <dgm:prSet phldrT="[Texte]"/>
      <dgm:spPr/>
      <dgm:t>
        <a:bodyPr/>
        <a:lstStyle/>
        <a:p>
          <a:r>
            <a:rPr lang="fr-FR" dirty="0" smtClean="0"/>
            <a:t>Tâche finale</a:t>
          </a:r>
          <a:endParaRPr lang="fr-FR" dirty="0"/>
        </a:p>
      </dgm:t>
    </dgm:pt>
    <dgm:pt modelId="{26929152-ED86-B64B-96C1-8AFC687A4FDF}" type="parTrans" cxnId="{5C11DA11-EA27-E248-A03E-ED03A4B724E5}">
      <dgm:prSet/>
      <dgm:spPr/>
      <dgm:t>
        <a:bodyPr/>
        <a:lstStyle/>
        <a:p>
          <a:endParaRPr lang="fr-FR"/>
        </a:p>
      </dgm:t>
    </dgm:pt>
    <dgm:pt modelId="{CB995A9D-F577-0D42-BD75-F09FFD698B5E}" type="sibTrans" cxnId="{5C11DA11-EA27-E248-A03E-ED03A4B724E5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fr-FR"/>
        </a:p>
      </dgm:t>
    </dgm:pt>
    <dgm:pt modelId="{8BBE38FC-CE22-3A4B-B58A-4E51CE527665}">
      <dgm:prSet phldrT="[Texte]"/>
      <dgm:spPr/>
      <dgm:t>
        <a:bodyPr/>
        <a:lstStyle/>
        <a:p>
          <a:r>
            <a:rPr lang="fr-FR" dirty="0" smtClean="0"/>
            <a:t>Besoins</a:t>
          </a:r>
          <a:endParaRPr lang="fr-FR" dirty="0"/>
        </a:p>
      </dgm:t>
    </dgm:pt>
    <dgm:pt modelId="{BC49252C-A4E2-B84A-8CE5-62B48D14E31C}" type="parTrans" cxnId="{BA395554-6B4B-7946-9B8F-97B591C6D783}">
      <dgm:prSet/>
      <dgm:spPr/>
      <dgm:t>
        <a:bodyPr/>
        <a:lstStyle/>
        <a:p>
          <a:endParaRPr lang="fr-FR"/>
        </a:p>
      </dgm:t>
    </dgm:pt>
    <dgm:pt modelId="{E1F043CA-233D-054A-BF5D-B2CB88BE1C06}" type="sibTrans" cxnId="{BA395554-6B4B-7946-9B8F-97B591C6D783}">
      <dgm:prSet/>
      <dgm:spPr/>
      <dgm:t>
        <a:bodyPr/>
        <a:lstStyle/>
        <a:p>
          <a:endParaRPr lang="fr-FR"/>
        </a:p>
      </dgm:t>
    </dgm:pt>
    <dgm:pt modelId="{B4FF5374-4D04-014B-9403-34392AB6BCF2}">
      <dgm:prSet phldrT="[Texte]"/>
      <dgm:spPr/>
      <dgm:t>
        <a:bodyPr/>
        <a:lstStyle/>
        <a:p>
          <a:r>
            <a:rPr lang="fr-FR" dirty="0" smtClean="0"/>
            <a:t>Objectifs</a:t>
          </a:r>
          <a:endParaRPr lang="fr-FR" dirty="0"/>
        </a:p>
      </dgm:t>
    </dgm:pt>
    <dgm:pt modelId="{E9EBFEAB-55BE-9743-B14F-5DFC32CFDF3F}" type="parTrans" cxnId="{C782BCD9-E85B-A145-AB2C-33B44CFAB6C9}">
      <dgm:prSet/>
      <dgm:spPr/>
      <dgm:t>
        <a:bodyPr/>
        <a:lstStyle/>
        <a:p>
          <a:endParaRPr lang="fr-FR"/>
        </a:p>
      </dgm:t>
    </dgm:pt>
    <dgm:pt modelId="{74F86394-65B9-4B44-B3DD-AF640DF75911}" type="sibTrans" cxnId="{C782BCD9-E85B-A145-AB2C-33B44CFAB6C9}">
      <dgm:prSet/>
      <dgm:spPr/>
      <dgm:t>
        <a:bodyPr/>
        <a:lstStyle/>
        <a:p>
          <a:endParaRPr lang="fr-FR"/>
        </a:p>
      </dgm:t>
    </dgm:pt>
    <dgm:pt modelId="{86E36C8F-CB77-8B46-8A73-AEC3E8606B2B}">
      <dgm:prSet phldrT="[Texte]"/>
      <dgm:spPr/>
      <dgm:t>
        <a:bodyPr/>
        <a:lstStyle/>
        <a:p>
          <a:r>
            <a:rPr lang="fr-FR" dirty="0" smtClean="0"/>
            <a:t>Supports</a:t>
          </a:r>
          <a:endParaRPr lang="fr-FR" dirty="0"/>
        </a:p>
      </dgm:t>
    </dgm:pt>
    <dgm:pt modelId="{91B0960C-4CAB-5341-BCF8-593FBD8A9B8A}" type="parTrans" cxnId="{4530D122-8876-5D4F-9255-4B7C0C6A2285}">
      <dgm:prSet/>
      <dgm:spPr/>
      <dgm:t>
        <a:bodyPr/>
        <a:lstStyle/>
        <a:p>
          <a:endParaRPr lang="fr-FR"/>
        </a:p>
      </dgm:t>
    </dgm:pt>
    <dgm:pt modelId="{E5C6EA03-6B5E-2441-A91D-3A7138A89DF1}" type="sibTrans" cxnId="{4530D122-8876-5D4F-9255-4B7C0C6A2285}">
      <dgm:prSet/>
      <dgm:spPr/>
      <dgm:t>
        <a:bodyPr/>
        <a:lstStyle/>
        <a:p>
          <a:endParaRPr lang="fr-FR"/>
        </a:p>
      </dgm:t>
    </dgm:pt>
    <dgm:pt modelId="{AE7461DE-0C1C-5D4E-AC9E-EBC7F65BFE5B}">
      <dgm:prSet phldrT="[Texte]"/>
      <dgm:spPr/>
      <dgm:t>
        <a:bodyPr/>
        <a:lstStyle/>
        <a:p>
          <a:r>
            <a:rPr lang="fr-FR" dirty="0" smtClean="0"/>
            <a:t>Tâches intermédiaires</a:t>
          </a:r>
          <a:endParaRPr lang="fr-FR" dirty="0"/>
        </a:p>
      </dgm:t>
    </dgm:pt>
    <dgm:pt modelId="{A3179686-29A6-0944-A65D-E2333DDDA1B7}" type="parTrans" cxnId="{4BDE72DD-06B5-F94E-9543-23A11836B3AC}">
      <dgm:prSet/>
      <dgm:spPr/>
      <dgm:t>
        <a:bodyPr/>
        <a:lstStyle/>
        <a:p>
          <a:endParaRPr lang="fr-FR"/>
        </a:p>
      </dgm:t>
    </dgm:pt>
    <dgm:pt modelId="{65D5D19B-0281-1642-8E79-EBC56F62CD8D}" type="sibTrans" cxnId="{4BDE72DD-06B5-F94E-9543-23A11836B3AC}">
      <dgm:prSet/>
      <dgm:spPr/>
      <dgm:t>
        <a:bodyPr/>
        <a:lstStyle/>
        <a:p>
          <a:endParaRPr lang="fr-FR"/>
        </a:p>
      </dgm:t>
    </dgm:pt>
    <dgm:pt modelId="{5CE726DE-1388-9341-A85C-3F00970BA894}" type="pres">
      <dgm:prSet presAssocID="{4FAB2747-DFE1-E242-839C-A8A977971CF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E826F3D-9FAC-554C-9DAC-AE558BFF8458}" type="pres">
      <dgm:prSet presAssocID="{4FAB2747-DFE1-E242-839C-A8A977971CF1}" presName="cycle" presStyleCnt="0"/>
      <dgm:spPr/>
    </dgm:pt>
    <dgm:pt modelId="{9739F052-56C6-3B4E-87D7-7FF32C8C1242}" type="pres">
      <dgm:prSet presAssocID="{126D33E2-7EBF-BB4E-9195-53D32CBFEF0A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9644A98-C9C0-2848-AA53-C52099182EDA}" type="pres">
      <dgm:prSet presAssocID="{CB995A9D-F577-0D42-BD75-F09FFD698B5E}" presName="sibTransFirstNode" presStyleLbl="bgShp" presStyleIdx="0" presStyleCnt="1"/>
      <dgm:spPr/>
      <dgm:t>
        <a:bodyPr/>
        <a:lstStyle/>
        <a:p>
          <a:endParaRPr lang="fr-FR"/>
        </a:p>
      </dgm:t>
    </dgm:pt>
    <dgm:pt modelId="{5B3E967D-7EFA-7245-8DFA-29DA508A0212}" type="pres">
      <dgm:prSet presAssocID="{8BBE38FC-CE22-3A4B-B58A-4E51CE527665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8D8F7FA-D537-7140-80CD-EF4AA7EBAD9E}" type="pres">
      <dgm:prSet presAssocID="{B4FF5374-4D04-014B-9403-34392AB6BCF2}" presName="nodeFollowingNodes" presStyleLbl="node1" presStyleIdx="2" presStyleCnt="5" custScaleX="95706" custScaleY="104550" custRadScaleRad="106729" custRadScaleInc="-4310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89142D6-3288-6E4D-89FF-8E310C5377E3}" type="pres">
      <dgm:prSet presAssocID="{86E36C8F-CB77-8B46-8A73-AEC3E8606B2B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328402B-0ECC-E243-842A-9C912121E7E2}" type="pres">
      <dgm:prSet presAssocID="{AE7461DE-0C1C-5D4E-AC9E-EBC7F65BFE5B}" presName="nodeFollowingNodes" presStyleLbl="node1" presStyleIdx="4" presStyleCnt="5" custRadScaleRad="95482" custRadScaleInc="-1519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4F17DA9-3066-E346-AF60-9ED622E5975C}" type="presOf" srcId="{CB995A9D-F577-0D42-BD75-F09FFD698B5E}" destId="{19644A98-C9C0-2848-AA53-C52099182EDA}" srcOrd="0" destOrd="0" presId="urn:microsoft.com/office/officeart/2005/8/layout/cycle3"/>
    <dgm:cxn modelId="{E0B6E034-0CA7-514B-B3EE-47014744789D}" type="presOf" srcId="{126D33E2-7EBF-BB4E-9195-53D32CBFEF0A}" destId="{9739F052-56C6-3B4E-87D7-7FF32C8C1242}" srcOrd="0" destOrd="0" presId="urn:microsoft.com/office/officeart/2005/8/layout/cycle3"/>
    <dgm:cxn modelId="{2CCCFA52-44F8-FD4E-8491-4D2CE6C8A2C9}" type="presOf" srcId="{86E36C8F-CB77-8B46-8A73-AEC3E8606B2B}" destId="{189142D6-3288-6E4D-89FF-8E310C5377E3}" srcOrd="0" destOrd="0" presId="urn:microsoft.com/office/officeart/2005/8/layout/cycle3"/>
    <dgm:cxn modelId="{20FEEC6A-4659-F04B-95F5-98DABE17A5EA}" type="presOf" srcId="{4FAB2747-DFE1-E242-839C-A8A977971CF1}" destId="{5CE726DE-1388-9341-A85C-3F00970BA894}" srcOrd="0" destOrd="0" presId="urn:microsoft.com/office/officeart/2005/8/layout/cycle3"/>
    <dgm:cxn modelId="{C782BCD9-E85B-A145-AB2C-33B44CFAB6C9}" srcId="{4FAB2747-DFE1-E242-839C-A8A977971CF1}" destId="{B4FF5374-4D04-014B-9403-34392AB6BCF2}" srcOrd="2" destOrd="0" parTransId="{E9EBFEAB-55BE-9743-B14F-5DFC32CFDF3F}" sibTransId="{74F86394-65B9-4B44-B3DD-AF640DF75911}"/>
    <dgm:cxn modelId="{4BDE72DD-06B5-F94E-9543-23A11836B3AC}" srcId="{4FAB2747-DFE1-E242-839C-A8A977971CF1}" destId="{AE7461DE-0C1C-5D4E-AC9E-EBC7F65BFE5B}" srcOrd="4" destOrd="0" parTransId="{A3179686-29A6-0944-A65D-E2333DDDA1B7}" sibTransId="{65D5D19B-0281-1642-8E79-EBC56F62CD8D}"/>
    <dgm:cxn modelId="{7C0E4541-60B9-3846-AE59-1E1D6A18681E}" type="presOf" srcId="{8BBE38FC-CE22-3A4B-B58A-4E51CE527665}" destId="{5B3E967D-7EFA-7245-8DFA-29DA508A0212}" srcOrd="0" destOrd="0" presId="urn:microsoft.com/office/officeart/2005/8/layout/cycle3"/>
    <dgm:cxn modelId="{B3E6803C-AB22-9849-86CC-A02726C2D55D}" type="presOf" srcId="{AE7461DE-0C1C-5D4E-AC9E-EBC7F65BFE5B}" destId="{7328402B-0ECC-E243-842A-9C912121E7E2}" srcOrd="0" destOrd="0" presId="urn:microsoft.com/office/officeart/2005/8/layout/cycle3"/>
    <dgm:cxn modelId="{4530D122-8876-5D4F-9255-4B7C0C6A2285}" srcId="{4FAB2747-DFE1-E242-839C-A8A977971CF1}" destId="{86E36C8F-CB77-8B46-8A73-AEC3E8606B2B}" srcOrd="3" destOrd="0" parTransId="{91B0960C-4CAB-5341-BCF8-593FBD8A9B8A}" sibTransId="{E5C6EA03-6B5E-2441-A91D-3A7138A89DF1}"/>
    <dgm:cxn modelId="{BA395554-6B4B-7946-9B8F-97B591C6D783}" srcId="{4FAB2747-DFE1-E242-839C-A8A977971CF1}" destId="{8BBE38FC-CE22-3A4B-B58A-4E51CE527665}" srcOrd="1" destOrd="0" parTransId="{BC49252C-A4E2-B84A-8CE5-62B48D14E31C}" sibTransId="{E1F043CA-233D-054A-BF5D-B2CB88BE1C06}"/>
    <dgm:cxn modelId="{5C11DA11-EA27-E248-A03E-ED03A4B724E5}" srcId="{4FAB2747-DFE1-E242-839C-A8A977971CF1}" destId="{126D33E2-7EBF-BB4E-9195-53D32CBFEF0A}" srcOrd="0" destOrd="0" parTransId="{26929152-ED86-B64B-96C1-8AFC687A4FDF}" sibTransId="{CB995A9D-F577-0D42-BD75-F09FFD698B5E}"/>
    <dgm:cxn modelId="{98B2B1D2-31E2-6441-B085-D13624CDDEC2}" type="presOf" srcId="{B4FF5374-4D04-014B-9403-34392AB6BCF2}" destId="{D8D8F7FA-D537-7140-80CD-EF4AA7EBAD9E}" srcOrd="0" destOrd="0" presId="urn:microsoft.com/office/officeart/2005/8/layout/cycle3"/>
    <dgm:cxn modelId="{C5743FE2-F0A9-7742-93C8-DFB3A6C1A22C}" type="presParOf" srcId="{5CE726DE-1388-9341-A85C-3F00970BA894}" destId="{8E826F3D-9FAC-554C-9DAC-AE558BFF8458}" srcOrd="0" destOrd="0" presId="urn:microsoft.com/office/officeart/2005/8/layout/cycle3"/>
    <dgm:cxn modelId="{E6929128-5916-8343-9828-919BADB9C76B}" type="presParOf" srcId="{8E826F3D-9FAC-554C-9DAC-AE558BFF8458}" destId="{9739F052-56C6-3B4E-87D7-7FF32C8C1242}" srcOrd="0" destOrd="0" presId="urn:microsoft.com/office/officeart/2005/8/layout/cycle3"/>
    <dgm:cxn modelId="{C55BC501-2AB6-5544-AA33-B4839D2B2DC5}" type="presParOf" srcId="{8E826F3D-9FAC-554C-9DAC-AE558BFF8458}" destId="{19644A98-C9C0-2848-AA53-C52099182EDA}" srcOrd="1" destOrd="0" presId="urn:microsoft.com/office/officeart/2005/8/layout/cycle3"/>
    <dgm:cxn modelId="{F48AC8E1-19DF-8A45-8F1F-A2914BAFFA43}" type="presParOf" srcId="{8E826F3D-9FAC-554C-9DAC-AE558BFF8458}" destId="{5B3E967D-7EFA-7245-8DFA-29DA508A0212}" srcOrd="2" destOrd="0" presId="urn:microsoft.com/office/officeart/2005/8/layout/cycle3"/>
    <dgm:cxn modelId="{07C936E0-209C-494F-819B-9A39B535838D}" type="presParOf" srcId="{8E826F3D-9FAC-554C-9DAC-AE558BFF8458}" destId="{D8D8F7FA-D537-7140-80CD-EF4AA7EBAD9E}" srcOrd="3" destOrd="0" presId="urn:microsoft.com/office/officeart/2005/8/layout/cycle3"/>
    <dgm:cxn modelId="{65470847-BECA-5C48-804D-9BFBE28A9271}" type="presParOf" srcId="{8E826F3D-9FAC-554C-9DAC-AE558BFF8458}" destId="{189142D6-3288-6E4D-89FF-8E310C5377E3}" srcOrd="4" destOrd="0" presId="urn:microsoft.com/office/officeart/2005/8/layout/cycle3"/>
    <dgm:cxn modelId="{FB869DF9-3A66-5E42-BE2C-CD989E344F4B}" type="presParOf" srcId="{8E826F3D-9FAC-554C-9DAC-AE558BFF8458}" destId="{7328402B-0ECC-E243-842A-9C912121E7E2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644A98-C9C0-2848-AA53-C52099182EDA}">
      <dsp:nvSpPr>
        <dsp:cNvPr id="0" name=""/>
        <dsp:cNvSpPr/>
      </dsp:nvSpPr>
      <dsp:spPr>
        <a:xfrm>
          <a:off x="1640440" y="-33584"/>
          <a:ext cx="4032731" cy="4032731"/>
        </a:xfrm>
        <a:prstGeom prst="circularArrow">
          <a:avLst>
            <a:gd name="adj1" fmla="val 5544"/>
            <a:gd name="adj2" fmla="val 330680"/>
            <a:gd name="adj3" fmla="val 13783790"/>
            <a:gd name="adj4" fmla="val 17381179"/>
            <a:gd name="adj5" fmla="val 5757"/>
          </a:avLst>
        </a:prstGeom>
        <a:solidFill>
          <a:schemeClr val="bg1">
            <a:lumMod val="65000"/>
          </a:schemeClr>
        </a:solid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39F052-56C6-3B4E-87D7-7FF32C8C1242}">
      <dsp:nvSpPr>
        <dsp:cNvPr id="0" name=""/>
        <dsp:cNvSpPr/>
      </dsp:nvSpPr>
      <dsp:spPr>
        <a:xfrm>
          <a:off x="2715821" y="-8662"/>
          <a:ext cx="1881969" cy="94098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30000"/>
                <a:satMod val="150000"/>
              </a:schemeClr>
              <a:schemeClr val="accent4">
                <a:hueOff val="0"/>
                <a:satOff val="0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Tâche finale</a:t>
          </a:r>
          <a:endParaRPr lang="fr-FR" sz="2200" kern="1200" dirty="0"/>
        </a:p>
      </dsp:txBody>
      <dsp:txXfrm>
        <a:off x="2761756" y="37273"/>
        <a:ext cx="1790099" cy="849114"/>
      </dsp:txXfrm>
    </dsp:sp>
    <dsp:sp modelId="{5B3E967D-7EFA-7245-8DFA-29DA508A0212}">
      <dsp:nvSpPr>
        <dsp:cNvPr id="0" name=""/>
        <dsp:cNvSpPr/>
      </dsp:nvSpPr>
      <dsp:spPr>
        <a:xfrm>
          <a:off x="4351367" y="1179631"/>
          <a:ext cx="1881969" cy="94098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173699"/>
                <a:satOff val="-15567"/>
                <a:lumOff val="0"/>
                <a:alphaOff val="0"/>
                <a:shade val="30000"/>
                <a:satMod val="150000"/>
              </a:schemeClr>
              <a:schemeClr val="accent4">
                <a:hueOff val="173699"/>
                <a:satOff val="-15567"/>
                <a:lumOff val="0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Besoins</a:t>
          </a:r>
          <a:endParaRPr lang="fr-FR" sz="2200" kern="1200" dirty="0"/>
        </a:p>
      </dsp:txBody>
      <dsp:txXfrm>
        <a:off x="4397302" y="1225566"/>
        <a:ext cx="1790099" cy="849114"/>
      </dsp:txXfrm>
    </dsp:sp>
    <dsp:sp modelId="{D8D8F7FA-D537-7140-80CD-EF4AA7EBAD9E}">
      <dsp:nvSpPr>
        <dsp:cNvPr id="0" name=""/>
        <dsp:cNvSpPr/>
      </dsp:nvSpPr>
      <dsp:spPr>
        <a:xfrm>
          <a:off x="4374755" y="2555202"/>
          <a:ext cx="1801157" cy="983799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347398"/>
                <a:satOff val="-31134"/>
                <a:lumOff val="1"/>
                <a:alphaOff val="0"/>
                <a:shade val="30000"/>
                <a:satMod val="150000"/>
              </a:schemeClr>
              <a:schemeClr val="accent4">
                <a:hueOff val="347398"/>
                <a:satOff val="-31134"/>
                <a:lumOff val="1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Objectifs</a:t>
          </a:r>
          <a:endParaRPr lang="fr-FR" sz="2200" kern="1200" dirty="0"/>
        </a:p>
      </dsp:txBody>
      <dsp:txXfrm>
        <a:off x="4422780" y="2603227"/>
        <a:ext cx="1705107" cy="887749"/>
      </dsp:txXfrm>
    </dsp:sp>
    <dsp:sp modelId="{189142D6-3288-6E4D-89FF-8E310C5377E3}">
      <dsp:nvSpPr>
        <dsp:cNvPr id="0" name=""/>
        <dsp:cNvSpPr/>
      </dsp:nvSpPr>
      <dsp:spPr>
        <a:xfrm>
          <a:off x="1704998" y="3102331"/>
          <a:ext cx="1881969" cy="94098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521097"/>
                <a:satOff val="-46701"/>
                <a:lumOff val="1"/>
                <a:alphaOff val="0"/>
                <a:shade val="30000"/>
                <a:satMod val="150000"/>
              </a:schemeClr>
              <a:schemeClr val="accent4">
                <a:hueOff val="521097"/>
                <a:satOff val="-46701"/>
                <a:lumOff val="1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Supports</a:t>
          </a:r>
          <a:endParaRPr lang="fr-FR" sz="2200" kern="1200" dirty="0"/>
        </a:p>
      </dsp:txBody>
      <dsp:txXfrm>
        <a:off x="1750933" y="3148266"/>
        <a:ext cx="1790099" cy="849114"/>
      </dsp:txXfrm>
    </dsp:sp>
    <dsp:sp modelId="{7328402B-0ECC-E243-842A-9C912121E7E2}">
      <dsp:nvSpPr>
        <dsp:cNvPr id="0" name=""/>
        <dsp:cNvSpPr/>
      </dsp:nvSpPr>
      <dsp:spPr>
        <a:xfrm>
          <a:off x="1093503" y="1457463"/>
          <a:ext cx="1881969" cy="94098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694796"/>
                <a:satOff val="-62268"/>
                <a:lumOff val="1"/>
                <a:alphaOff val="0"/>
                <a:shade val="30000"/>
                <a:satMod val="150000"/>
              </a:schemeClr>
              <a:schemeClr val="accent4">
                <a:hueOff val="694796"/>
                <a:satOff val="-62268"/>
                <a:lumOff val="1"/>
                <a:alphaOff val="0"/>
                <a:alpha val="10000"/>
                <a:satMod val="120000"/>
              </a:schemeClr>
            </a:duotone>
          </a:blip>
          <a:stretch/>
        </a:blipFill>
        <a:ln>
          <a:noFill/>
        </a:ln>
        <a:effectLst>
          <a:outerShdw blurRad="101600" dist="38100" dir="5400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Tâches intermédiaires</a:t>
          </a:r>
          <a:endParaRPr lang="fr-FR" sz="2200" kern="1200" dirty="0"/>
        </a:p>
      </dsp:txBody>
      <dsp:txXfrm>
        <a:off x="1139438" y="1503398"/>
        <a:ext cx="1790099" cy="849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12/09/24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12/09/24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12/09/24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12/09/24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12/09/24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12/09/24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12/09/24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12/09/24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12/09/24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12/09/24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12/09/24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12/09/24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12/09/24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filigra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fr-FR" smtClean="0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12/09/24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12/09/24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avec filigra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12/09/24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avec imag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12/09/24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12/09/24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12/09/24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12/09/24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12/09/24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duscol.education.fr/2326/langues-vivantes" TargetMode="External"/><Relationship Id="rId3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Construire une séquence pédagogique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439336" y="5926085"/>
            <a:ext cx="13948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Stéphane BRUNEL</a:t>
            </a:r>
            <a:endParaRPr lang="fr-FR" sz="1100" dirty="0"/>
          </a:p>
        </p:txBody>
      </p:sp>
      <p:pic>
        <p:nvPicPr>
          <p:cNvPr id="5" name="Image 4" descr="Logo officiel INSPÉ CV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603" y="6187695"/>
            <a:ext cx="1851873" cy="48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56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Niveaux attendus</a:t>
            </a:r>
            <a:endParaRPr lang="fr-FR" dirty="0"/>
          </a:p>
        </p:txBody>
      </p:sp>
      <p:pic>
        <p:nvPicPr>
          <p:cNvPr id="4" name="Espace réservé du contenu 3" descr="Capture d’écran 2020-09-02 à 13.52.44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02" b="-4037"/>
          <a:stretch/>
        </p:blipFill>
        <p:spPr>
          <a:xfrm>
            <a:off x="126093" y="2102292"/>
            <a:ext cx="8913460" cy="2277484"/>
          </a:xfrm>
        </p:spPr>
      </p:pic>
    </p:spTree>
    <p:extLst>
      <p:ext uri="{BB962C8B-B14F-4D97-AF65-F5344CB8AC3E}">
        <p14:creationId xmlns:p14="http://schemas.microsoft.com/office/powerpoint/2010/main" val="4095176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perspective actionnelle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fr-FR" dirty="0">
                <a:latin typeface="Arial" pitchFamily="34" charset="0"/>
                <a:cs typeface="Arial" pitchFamily="34" charset="0"/>
              </a:rPr>
              <a:t>La perspective privilégiée ici est, très généralement aussi, de type actionnel en ce qu’elle considère avant tout l’usager et l’apprenant d’une langue comme des acteurs sociaux ayant à accomplir des tâches (qui ne sont pas seulement langagières) dans des circonstances et un environnement donné, à l’intérieur d’un domaine d’action particulier. Si les actes de parole se réalisent dans des activités langagières, celles-ci s’inscrivent elles-mêmes à l’intérieur d’actions en contexte social qui seules leur donnent leur pleine signification.</a:t>
            </a:r>
          </a:p>
          <a:p>
            <a:pPr marL="0" indent="0" algn="r">
              <a:buNone/>
            </a:pPr>
            <a:r>
              <a:rPr lang="fr-FR" sz="1700" i="1" dirty="0">
                <a:latin typeface="Arial" pitchFamily="34" charset="0"/>
                <a:cs typeface="Arial" pitchFamily="34" charset="0"/>
              </a:rPr>
              <a:t>CECRL 2001, p. 15</a:t>
            </a:r>
            <a:endParaRPr lang="fr-FR" sz="1700" dirty="0">
              <a:latin typeface="Arial" pitchFamily="34" charset="0"/>
              <a:cs typeface="Arial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1939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13620"/>
            <a:ext cx="8229600" cy="5412544"/>
          </a:xfrm>
        </p:spPr>
        <p:txBody>
          <a:bodyPr>
            <a:normAutofit/>
          </a:bodyPr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« Il y a « tâche » dans la mesure où l’action est le fait d’un (ou de plusieurs) sujet(s) qui y mobilise(nt) stratégiquement les compétences dont il(s) dispose(nt) en vue de parvenir à un résultat déterminé »</a:t>
            </a:r>
          </a:p>
          <a:p>
            <a:pPr marL="0" indent="0" algn="r">
              <a:buNone/>
            </a:pPr>
            <a:r>
              <a:rPr lang="fr-FR" sz="1600" i="1" dirty="0">
                <a:latin typeface="Arial" pitchFamily="34" charset="0"/>
                <a:cs typeface="Arial" pitchFamily="34" charset="0"/>
              </a:rPr>
              <a:t>CECRL, p. 15</a:t>
            </a:r>
          </a:p>
          <a:p>
            <a:endParaRPr lang="fr-FR" dirty="0">
              <a:latin typeface="Arial" pitchFamily="34" charset="0"/>
              <a:cs typeface="Arial" pitchFamily="34" charset="0"/>
            </a:endParaRPr>
          </a:p>
          <a:p>
            <a:r>
              <a:rPr lang="fr-FR" dirty="0">
                <a:latin typeface="Arial" pitchFamily="34" charset="0"/>
                <a:cs typeface="Arial" pitchFamily="34" charset="0"/>
              </a:rPr>
              <a:t>« Est définie comme tâche toute visée actionnelle que l'acteur se représente comme devant parvenir à un résultat donné en fonction d'un problème à résoudre, d'une obligation à remplir, d'un but qu'on s'est fixé » </a:t>
            </a:r>
          </a:p>
          <a:p>
            <a:pPr marL="0" indent="0" algn="r">
              <a:buNone/>
            </a:pPr>
            <a:r>
              <a:rPr lang="fr-FR" sz="1600" i="1" dirty="0">
                <a:latin typeface="Arial" pitchFamily="34" charset="0"/>
                <a:cs typeface="Arial" pitchFamily="34" charset="0"/>
              </a:rPr>
              <a:t>CECRL, p. 16</a:t>
            </a:r>
            <a:endParaRPr lang="fr-FR" sz="1600" dirty="0">
              <a:latin typeface="Arial" pitchFamily="34" charset="0"/>
              <a:cs typeface="Arial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1245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Schéma_Goulli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9" b="3579"/>
          <a:stretch>
            <a:fillRect/>
          </a:stretch>
        </p:blipFill>
        <p:spPr>
          <a:xfrm>
            <a:off x="457200" y="838200"/>
            <a:ext cx="8229600" cy="4525963"/>
          </a:xfrm>
        </p:spPr>
      </p:pic>
      <p:sp>
        <p:nvSpPr>
          <p:cNvPr id="5" name="ZoneTexte 4"/>
          <p:cNvSpPr txBox="1"/>
          <p:nvPr/>
        </p:nvSpPr>
        <p:spPr>
          <a:xfrm>
            <a:off x="229810" y="5745238"/>
            <a:ext cx="87811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/>
              <a:t>Francis </a:t>
            </a:r>
            <a:r>
              <a:rPr lang="fr-FR" sz="1400" dirty="0" err="1"/>
              <a:t>Goullier</a:t>
            </a:r>
            <a:r>
              <a:rPr lang="fr-FR" sz="1400" dirty="0"/>
              <a:t>, </a:t>
            </a:r>
            <a:r>
              <a:rPr lang="fr-FR" sz="1400" i="1" dirty="0"/>
              <a:t>Les outils du Conseil de l’Europe en classe de langue, </a:t>
            </a:r>
            <a:r>
              <a:rPr lang="fr-FR" sz="1400" dirty="0"/>
              <a:t>éd</a:t>
            </a:r>
            <a:r>
              <a:rPr lang="fr-FR" sz="1400" i="1" dirty="0"/>
              <a:t>. </a:t>
            </a:r>
            <a:r>
              <a:rPr lang="fr-FR" sz="1400" dirty="0"/>
              <a:t>Didier, 2005 – page 26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0974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3933" y="503238"/>
            <a:ext cx="8518967" cy="868362"/>
          </a:xfrm>
        </p:spPr>
        <p:txBody>
          <a:bodyPr/>
          <a:lstStyle/>
          <a:p>
            <a:r>
              <a:rPr lang="fr-FR" sz="4400" dirty="0" smtClean="0"/>
              <a:t>Éléments constitutifs d’une séquence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735138"/>
            <a:ext cx="7789763" cy="4056062"/>
          </a:xfrm>
        </p:spPr>
        <p:txBody>
          <a:bodyPr>
            <a:normAutofit/>
          </a:bodyPr>
          <a:lstStyle/>
          <a:p>
            <a:r>
              <a:rPr lang="fr-FR" dirty="0" smtClean="0"/>
              <a:t>Une thématique</a:t>
            </a:r>
          </a:p>
          <a:p>
            <a:endParaRPr lang="fr-FR" dirty="0" smtClean="0"/>
          </a:p>
          <a:p>
            <a:r>
              <a:rPr lang="fr-FR" dirty="0" smtClean="0"/>
              <a:t>Une problématique </a:t>
            </a:r>
          </a:p>
          <a:p>
            <a:endParaRPr lang="fr-FR" dirty="0"/>
          </a:p>
          <a:p>
            <a:r>
              <a:rPr lang="fr-FR" dirty="0" smtClean="0"/>
              <a:t>Une tâche finale</a:t>
            </a:r>
          </a:p>
          <a:p>
            <a:r>
              <a:rPr lang="fr-FR" dirty="0" smtClean="0"/>
              <a:t>Une activité langagière dominante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439335" y="1735138"/>
            <a:ext cx="5264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qui s’inscrit dans une des entrées culturelles du programme concerné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902321" y="2923340"/>
            <a:ext cx="48018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qui permet d’envisager sous quel angle la thématique sera traitée, et suscite un questionnement chez les élèves</a:t>
            </a:r>
          </a:p>
          <a:p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3419872" y="4221088"/>
            <a:ext cx="500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qui donnera son unité à la séquence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441874" y="5182363"/>
            <a:ext cx="726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dont les stratégies seront particulièrement travaillées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007630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4762" y="503238"/>
            <a:ext cx="7934476" cy="868362"/>
          </a:xfrm>
        </p:spPr>
        <p:txBody>
          <a:bodyPr/>
          <a:lstStyle/>
          <a:p>
            <a:r>
              <a:rPr lang="fr-FR" dirty="0" smtClean="0"/>
              <a:t>PROGRAMMES LVE CYCLE 3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fr-FR" dirty="0" smtClean="0"/>
          </a:p>
          <a:p>
            <a:pPr marL="0" indent="0" algn="just">
              <a:buNone/>
            </a:pPr>
            <a:r>
              <a:rPr lang="fr-FR" dirty="0" smtClean="0"/>
              <a:t>« </a:t>
            </a:r>
            <a:r>
              <a:rPr lang="fr-FR" dirty="0"/>
              <a:t>Les </a:t>
            </a:r>
            <a:r>
              <a:rPr lang="fr-FR" dirty="0" err="1"/>
              <a:t>réalités</a:t>
            </a:r>
            <a:r>
              <a:rPr lang="fr-FR" dirty="0"/>
              <a:t> culturelles des pays et des </a:t>
            </a:r>
            <a:r>
              <a:rPr lang="fr-FR" dirty="0" err="1"/>
              <a:t>régions</a:t>
            </a:r>
            <a:r>
              <a:rPr lang="fr-FR" dirty="0"/>
              <a:t> dont on </a:t>
            </a:r>
            <a:r>
              <a:rPr lang="fr-FR" dirty="0" err="1"/>
              <a:t>étudie</a:t>
            </a:r>
            <a:r>
              <a:rPr lang="fr-FR" dirty="0"/>
              <a:t> la langue restent l’</a:t>
            </a:r>
            <a:r>
              <a:rPr lang="fr-FR" dirty="0" err="1"/>
              <a:t>entrée</a:t>
            </a:r>
            <a:r>
              <a:rPr lang="fr-FR" dirty="0"/>
              <a:t> </a:t>
            </a:r>
            <a:r>
              <a:rPr lang="fr-FR" dirty="0" err="1"/>
              <a:t>privilégiée</a:t>
            </a:r>
            <a:r>
              <a:rPr lang="fr-FR" dirty="0"/>
              <a:t> des apprentissages. Ces connaissances s’articulent aux </a:t>
            </a:r>
            <a:r>
              <a:rPr lang="fr-FR" dirty="0" err="1"/>
              <a:t>compétences</a:t>
            </a:r>
            <a:r>
              <a:rPr lang="fr-FR" dirty="0"/>
              <a:t> à </a:t>
            </a:r>
            <a:r>
              <a:rPr lang="fr-FR" dirty="0" err="1"/>
              <a:t>développer</a:t>
            </a:r>
            <a:r>
              <a:rPr lang="fr-FR" dirty="0"/>
              <a:t> et sont </a:t>
            </a:r>
            <a:r>
              <a:rPr lang="fr-FR" dirty="0" err="1"/>
              <a:t>utilisées</a:t>
            </a:r>
            <a:r>
              <a:rPr lang="fr-FR" dirty="0"/>
              <a:t> en situations de communication afin de s’inscrire dans la </a:t>
            </a:r>
            <a:r>
              <a:rPr lang="fr-FR" dirty="0" err="1"/>
              <a:t>démarche</a:t>
            </a:r>
            <a:r>
              <a:rPr lang="fr-FR" dirty="0"/>
              <a:t> actionnelle mise en œuvre depuis 2005 dans l’enseignement des langues vivantes</a:t>
            </a:r>
            <a:r>
              <a:rPr lang="fr-FR" dirty="0" smtClean="0"/>
              <a:t>. »</a:t>
            </a:r>
          </a:p>
          <a:p>
            <a:endParaRPr lang="fr-FR" dirty="0"/>
          </a:p>
          <a:p>
            <a:pPr marL="0" indent="0" algn="r">
              <a:buNone/>
            </a:pPr>
            <a:r>
              <a:rPr lang="fr-FR" sz="1600" dirty="0" smtClean="0"/>
              <a:t>Programmes pour le cycle 3 : Langues Vivantes, 2016 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963089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5238" y="503238"/>
            <a:ext cx="7898191" cy="868362"/>
          </a:xfrm>
        </p:spPr>
        <p:txBody>
          <a:bodyPr/>
          <a:lstStyle/>
          <a:p>
            <a:r>
              <a:rPr lang="fr-FR" dirty="0" smtClean="0"/>
              <a:t>PROGRAMMES LVE CYCLE 4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fr-FR" dirty="0" smtClean="0"/>
          </a:p>
          <a:p>
            <a:pPr marL="0" indent="0" algn="just">
              <a:buNone/>
            </a:pPr>
            <a:r>
              <a:rPr lang="fr-FR" dirty="0" smtClean="0"/>
              <a:t>« [quatre thèmes culturels] sont </a:t>
            </a:r>
            <a:r>
              <a:rPr lang="fr-FR" dirty="0"/>
              <a:t>communs à la LV1 et à la LV2 de </a:t>
            </a:r>
            <a:r>
              <a:rPr lang="fr-FR" dirty="0" err="1"/>
              <a:t>manière</a:t>
            </a:r>
            <a:r>
              <a:rPr lang="fr-FR" dirty="0"/>
              <a:t> d’une part à faciliter les projets </a:t>
            </a:r>
            <a:r>
              <a:rPr lang="fr-FR" dirty="0" err="1"/>
              <a:t>interlangues</a:t>
            </a:r>
            <a:r>
              <a:rPr lang="fr-FR" dirty="0"/>
              <a:t> et </a:t>
            </a:r>
            <a:r>
              <a:rPr lang="fr-FR" dirty="0" err="1"/>
              <a:t>inter</a:t>
            </a:r>
            <a:r>
              <a:rPr lang="fr-FR" dirty="0" err="1" smtClean="0"/>
              <a:t>-disciplinaires</a:t>
            </a:r>
            <a:r>
              <a:rPr lang="fr-FR" dirty="0" smtClean="0"/>
              <a:t> </a:t>
            </a:r>
            <a:r>
              <a:rPr lang="fr-FR" dirty="0"/>
              <a:t>dans le cadre des enseignements pratiques interdisciplinaires, d’autre part à travailler les dimensions culturelles du socle commun de connaissances, de </a:t>
            </a:r>
            <a:r>
              <a:rPr lang="fr-FR" dirty="0" err="1"/>
              <a:t>compétences</a:t>
            </a:r>
            <a:r>
              <a:rPr lang="fr-FR" dirty="0"/>
              <a:t> et de culture</a:t>
            </a:r>
            <a:r>
              <a:rPr lang="fr-FR" dirty="0" smtClean="0"/>
              <a:t>. »</a:t>
            </a:r>
          </a:p>
          <a:p>
            <a:endParaRPr lang="fr-FR" dirty="0" smtClean="0"/>
          </a:p>
          <a:p>
            <a:pPr marL="0" indent="0" algn="r">
              <a:buNone/>
            </a:pPr>
            <a:r>
              <a:rPr lang="fr-FR" sz="1600" dirty="0"/>
              <a:t>Programmes pour le cycle </a:t>
            </a:r>
            <a:r>
              <a:rPr lang="fr-FR" sz="1600" dirty="0" smtClean="0"/>
              <a:t>4 </a:t>
            </a:r>
            <a:r>
              <a:rPr lang="fr-FR" sz="1600" dirty="0"/>
              <a:t>: Langues Vivantes, 2016 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5770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Incontournable EDUSCOL 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741862"/>
          </a:xfrm>
        </p:spPr>
        <p:txBody>
          <a:bodyPr>
            <a:normAutofit fontScale="85000" lnSpcReduction="20000"/>
          </a:bodyPr>
          <a:lstStyle/>
          <a:p>
            <a:r>
              <a:rPr lang="fr-FR" sz="2000" dirty="0">
                <a:hlinkClick r:id="rId2"/>
              </a:rPr>
              <a:t>https://eduscol.education.fr/2326/langues-</a:t>
            </a:r>
            <a:r>
              <a:rPr lang="fr-FR" sz="2000" dirty="0" smtClean="0">
                <a:hlinkClick r:id="rId2"/>
              </a:rPr>
              <a:t>vivantes</a:t>
            </a:r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  <a:p>
            <a:r>
              <a:rPr lang="fr-FR" sz="1600" dirty="0" smtClean="0"/>
              <a:t>Programmes</a:t>
            </a:r>
          </a:p>
          <a:p>
            <a:r>
              <a:rPr lang="fr-FR" sz="1600" dirty="0" smtClean="0"/>
              <a:t>Repères </a:t>
            </a:r>
            <a:r>
              <a:rPr lang="fr-FR" sz="1600" dirty="0"/>
              <a:t>annuels de progression et attendus de fin d'année du CP à la </a:t>
            </a:r>
            <a:r>
              <a:rPr lang="fr-FR" sz="1600" dirty="0" smtClean="0"/>
              <a:t>3</a:t>
            </a:r>
            <a:r>
              <a:rPr lang="fr-FR" sz="1600" baseline="30000" dirty="0" smtClean="0"/>
              <a:t>e</a:t>
            </a:r>
            <a:endParaRPr lang="fr-FR" sz="1600" dirty="0" smtClean="0"/>
          </a:p>
          <a:p>
            <a:r>
              <a:rPr lang="fr-FR" sz="1600" dirty="0" smtClean="0"/>
              <a:t>Créer </a:t>
            </a:r>
            <a:r>
              <a:rPr lang="fr-FR" sz="1600" dirty="0"/>
              <a:t>un environnement propice à l’apprentissage </a:t>
            </a:r>
            <a:r>
              <a:rPr lang="fr-FR" sz="1600" dirty="0" smtClean="0"/>
              <a:t>des langues</a:t>
            </a:r>
          </a:p>
          <a:p>
            <a:r>
              <a:rPr lang="fr-FR" sz="1600" dirty="0"/>
              <a:t>Élaborer une progression </a:t>
            </a:r>
            <a:r>
              <a:rPr lang="fr-FR" sz="1600" dirty="0" smtClean="0"/>
              <a:t>cohérente</a:t>
            </a:r>
          </a:p>
          <a:p>
            <a:r>
              <a:rPr lang="fr-FR" sz="1600" dirty="0" smtClean="0"/>
              <a:t>Déclinaisons linguistiques</a:t>
            </a:r>
          </a:p>
          <a:p>
            <a:r>
              <a:rPr lang="fr-FR" sz="1600" dirty="0"/>
              <a:t>Ancrer l’apprentissage dans la </a:t>
            </a:r>
            <a:r>
              <a:rPr lang="fr-FR" sz="1600" dirty="0" smtClean="0"/>
              <a:t>culture</a:t>
            </a:r>
          </a:p>
          <a:p>
            <a:r>
              <a:rPr lang="fr-FR" sz="1600" dirty="0" smtClean="0"/>
              <a:t>Ressources pour l’évaluation</a:t>
            </a:r>
          </a:p>
          <a:p>
            <a:r>
              <a:rPr lang="fr-FR" sz="1600" dirty="0" smtClean="0"/>
              <a:t>CECRL</a:t>
            </a:r>
          </a:p>
          <a:p>
            <a:r>
              <a:rPr lang="fr-FR" sz="1600" dirty="0" smtClean="0"/>
              <a:t>...</a:t>
            </a:r>
            <a:endParaRPr lang="fr-FR" sz="1600" dirty="0"/>
          </a:p>
          <a:p>
            <a:endParaRPr lang="fr-FR" sz="2000" dirty="0"/>
          </a:p>
          <a:p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423" y="4865623"/>
            <a:ext cx="1611377" cy="161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19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0920" y="503238"/>
            <a:ext cx="8675975" cy="868362"/>
          </a:xfrm>
        </p:spPr>
        <p:txBody>
          <a:bodyPr/>
          <a:lstStyle/>
          <a:p>
            <a:r>
              <a:rPr lang="fr-FR" dirty="0" smtClean="0"/>
              <a:t>Déclinaisons culturelles au collège</a:t>
            </a:r>
            <a:endParaRPr lang="fr-FR" dirty="0"/>
          </a:p>
        </p:txBody>
      </p:sp>
      <p:pic>
        <p:nvPicPr>
          <p:cNvPr id="4" name="Espace réservé du contenu 3" descr="Capture d’écran 2024-09-10 à 20.36.2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171" r="-371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8137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943" y="362901"/>
            <a:ext cx="8758445" cy="1187675"/>
          </a:xfrm>
        </p:spPr>
        <p:txBody>
          <a:bodyPr/>
          <a:lstStyle/>
          <a:p>
            <a:r>
              <a:rPr lang="fr-FR" dirty="0" smtClean="0"/>
              <a:t>Extrait du document</a:t>
            </a:r>
            <a:br>
              <a:rPr lang="fr-FR" dirty="0" smtClean="0"/>
            </a:br>
            <a:r>
              <a:rPr lang="fr-FR" sz="4000" dirty="0" smtClean="0"/>
              <a:t>« ancrer l’apprentissage dans la culture »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4828" y="1735137"/>
            <a:ext cx="8428560" cy="4780581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fr-FR" sz="3400" b="1" dirty="0"/>
              <a:t>Qu’entend-on par ancrage culturel ? </a:t>
            </a:r>
          </a:p>
          <a:p>
            <a:pPr marL="0" indent="0" algn="just">
              <a:buNone/>
            </a:pPr>
            <a:r>
              <a:rPr lang="fr-FR" sz="2900" b="1" dirty="0"/>
              <a:t>Une culture </a:t>
            </a:r>
            <a:r>
              <a:rPr lang="fr-FR" sz="2900" b="1" dirty="0" err="1"/>
              <a:t>contextualisée</a:t>
            </a:r>
            <a:r>
              <a:rPr lang="fr-FR" sz="2900" b="1" dirty="0"/>
              <a:t> dans l’aire </a:t>
            </a:r>
            <a:r>
              <a:rPr lang="fr-FR" sz="2900" b="1" dirty="0" err="1"/>
              <a:t>concernée</a:t>
            </a:r>
            <a:r>
              <a:rPr lang="fr-FR" sz="2900" b="1" dirty="0"/>
              <a:t> </a:t>
            </a:r>
            <a:endParaRPr lang="fr-FR" sz="2900" dirty="0"/>
          </a:p>
          <a:p>
            <a:pPr marL="0" indent="0" algn="just">
              <a:buNone/>
            </a:pPr>
            <a:r>
              <a:rPr lang="fr-FR" dirty="0"/>
              <a:t>À l’</a:t>
            </a:r>
            <a:r>
              <a:rPr lang="fr-FR" dirty="0" err="1"/>
              <a:t>école</a:t>
            </a:r>
            <a:r>
              <a:rPr lang="fr-FR" dirty="0"/>
              <a:t>, puis au </a:t>
            </a:r>
            <a:r>
              <a:rPr lang="fr-FR" dirty="0" err="1"/>
              <a:t>collège</a:t>
            </a:r>
            <a:r>
              <a:rPr lang="fr-FR" dirty="0"/>
              <a:t>, il est recommandé de </a:t>
            </a:r>
            <a:r>
              <a:rPr lang="fr-FR" dirty="0" err="1"/>
              <a:t>privilégier</a:t>
            </a:r>
            <a:r>
              <a:rPr lang="fr-FR" dirty="0"/>
              <a:t> la </a:t>
            </a:r>
            <a:r>
              <a:rPr lang="fr-FR" dirty="0" err="1"/>
              <a:t>découverte</a:t>
            </a:r>
            <a:r>
              <a:rPr lang="fr-FR" dirty="0"/>
              <a:t> de la culture </a:t>
            </a:r>
            <a:r>
              <a:rPr lang="fr-FR" dirty="0" err="1"/>
              <a:t>spécifiquement</a:t>
            </a:r>
            <a:r>
              <a:rPr lang="fr-FR" dirty="0"/>
              <a:t> </a:t>
            </a:r>
            <a:r>
              <a:rPr lang="fr-FR" dirty="0" err="1"/>
              <a:t>associée</a:t>
            </a:r>
            <a:r>
              <a:rPr lang="fr-FR" dirty="0"/>
              <a:t> à la langue </a:t>
            </a:r>
            <a:r>
              <a:rPr lang="fr-FR" dirty="0" err="1"/>
              <a:t>étudiée</a:t>
            </a:r>
            <a:r>
              <a:rPr lang="fr-FR" dirty="0"/>
              <a:t>. Communication et culture sont deux aspects </a:t>
            </a:r>
            <a:r>
              <a:rPr lang="fr-FR" dirty="0" err="1"/>
              <a:t>interdépendants</a:t>
            </a:r>
            <a:r>
              <a:rPr lang="fr-FR" dirty="0"/>
              <a:t> de la langue, et l’approche communicative n’a de sens qu’à condition d’</a:t>
            </a:r>
            <a:r>
              <a:rPr lang="fr-FR" dirty="0" err="1"/>
              <a:t>être</a:t>
            </a:r>
            <a:r>
              <a:rPr lang="fr-FR" dirty="0"/>
              <a:t> </a:t>
            </a:r>
            <a:r>
              <a:rPr lang="fr-FR" dirty="0" err="1"/>
              <a:t>étroitement</a:t>
            </a:r>
            <a:r>
              <a:rPr lang="fr-FR" dirty="0"/>
              <a:t> </a:t>
            </a:r>
            <a:r>
              <a:rPr lang="fr-FR" dirty="0" err="1"/>
              <a:t>liée</a:t>
            </a:r>
            <a:r>
              <a:rPr lang="fr-FR" dirty="0"/>
              <a:t> à un contenu culturel </a:t>
            </a:r>
            <a:r>
              <a:rPr lang="fr-FR" dirty="0" err="1"/>
              <a:t>réel</a:t>
            </a:r>
            <a:r>
              <a:rPr lang="fr-FR" dirty="0"/>
              <a:t>. </a:t>
            </a:r>
          </a:p>
          <a:p>
            <a:pPr marL="0" indent="0" algn="just">
              <a:buNone/>
            </a:pPr>
            <a:r>
              <a:rPr lang="fr-FR" dirty="0"/>
              <a:t>Il n’est pas de langue qui ne soit de culture, la langue </a:t>
            </a:r>
            <a:r>
              <a:rPr lang="fr-FR" dirty="0" err="1"/>
              <a:t>étant</a:t>
            </a:r>
            <a:r>
              <a:rPr lang="fr-FR" dirty="0"/>
              <a:t> fondamentalement une </a:t>
            </a:r>
            <a:r>
              <a:rPr lang="fr-FR" dirty="0" err="1"/>
              <a:t>représentation</a:t>
            </a:r>
            <a:r>
              <a:rPr lang="fr-FR" dirty="0"/>
              <a:t> du monde, qui s’ancre dans le </a:t>
            </a:r>
            <a:r>
              <a:rPr lang="fr-FR" dirty="0" err="1"/>
              <a:t>réel</a:t>
            </a:r>
            <a:r>
              <a:rPr lang="fr-FR" dirty="0"/>
              <a:t> et dans l’imaginaire. Elle est la manifestation d’une </a:t>
            </a:r>
            <a:r>
              <a:rPr lang="fr-FR" dirty="0" err="1"/>
              <a:t>identite</a:t>
            </a:r>
            <a:r>
              <a:rPr lang="fr-FR" dirty="0"/>
              <a:t>́ culturelle. Que cette langue, comme c’est le cas notamment</a:t>
            </a:r>
            <a:br>
              <a:rPr lang="fr-FR" dirty="0"/>
            </a:br>
            <a:r>
              <a:rPr lang="fr-FR" dirty="0"/>
              <a:t>pour l’anglais, l’espagnol ou l’arabe, soit </a:t>
            </a:r>
            <a:r>
              <a:rPr lang="fr-FR" dirty="0" err="1"/>
              <a:t>parlée</a:t>
            </a:r>
            <a:r>
              <a:rPr lang="fr-FR" dirty="0"/>
              <a:t> dans des pays </a:t>
            </a:r>
            <a:r>
              <a:rPr lang="fr-FR" dirty="0" err="1"/>
              <a:t>éloignés</a:t>
            </a:r>
            <a:r>
              <a:rPr lang="fr-FR" dirty="0"/>
              <a:t> les uns des autres, n’</a:t>
            </a:r>
            <a:r>
              <a:rPr lang="fr-FR" dirty="0" err="1"/>
              <a:t>empêche</a:t>
            </a:r>
            <a:r>
              <a:rPr lang="fr-FR" dirty="0"/>
              <a:t> nullement une </a:t>
            </a:r>
            <a:r>
              <a:rPr lang="fr-FR" dirty="0" err="1"/>
              <a:t>communaute</a:t>
            </a:r>
            <a:r>
              <a:rPr lang="fr-FR" dirty="0"/>
              <a:t>́ de </a:t>
            </a:r>
            <a:r>
              <a:rPr lang="fr-FR" dirty="0" err="1"/>
              <a:t>représentations</a:t>
            </a:r>
            <a:r>
              <a:rPr lang="fr-FR" dirty="0"/>
              <a:t>, ni des variations contingentes qui renforcent, </a:t>
            </a:r>
            <a:r>
              <a:rPr lang="fr-FR" dirty="0" err="1"/>
              <a:t>précisément</a:t>
            </a:r>
            <a:r>
              <a:rPr lang="fr-FR" dirty="0"/>
              <a:t>, un ancrage dans une </a:t>
            </a:r>
            <a:r>
              <a:rPr lang="fr-FR" dirty="0" err="1"/>
              <a:t>réalite</a:t>
            </a:r>
            <a:r>
              <a:rPr lang="fr-FR" dirty="0"/>
              <a:t>́ </a:t>
            </a:r>
            <a:r>
              <a:rPr lang="fr-FR" dirty="0" err="1"/>
              <a:t>donnée</a:t>
            </a:r>
            <a:r>
              <a:rPr lang="fr-FR" dirty="0"/>
              <a:t>. </a:t>
            </a:r>
          </a:p>
          <a:p>
            <a:pPr marL="0" indent="0" algn="just">
              <a:buNone/>
            </a:pPr>
            <a:r>
              <a:rPr lang="fr-FR" dirty="0" err="1"/>
              <a:t>Dès</a:t>
            </a:r>
            <a:r>
              <a:rPr lang="fr-FR" dirty="0"/>
              <a:t> lors, enseigner une langue vivante, quelle qu’elle soit, </a:t>
            </a:r>
            <a:r>
              <a:rPr lang="fr-FR" dirty="0" err="1"/>
              <a:t>présuppose</a:t>
            </a:r>
            <a:r>
              <a:rPr lang="fr-FR" dirty="0"/>
              <a:t> pour </a:t>
            </a:r>
            <a:r>
              <a:rPr lang="fr-FR" dirty="0" err="1"/>
              <a:t>être</a:t>
            </a:r>
            <a:r>
              <a:rPr lang="fr-FR" dirty="0"/>
              <a:t> efficace, de combiner ces deux dimensions qui sont si intimement </a:t>
            </a:r>
            <a:r>
              <a:rPr lang="fr-FR" dirty="0" err="1"/>
              <a:t>liées</a:t>
            </a:r>
            <a:r>
              <a:rPr lang="fr-FR" dirty="0"/>
              <a:t> que les </a:t>
            </a:r>
            <a:r>
              <a:rPr lang="fr-FR" dirty="0" err="1"/>
              <a:t>considérer</a:t>
            </a:r>
            <a:r>
              <a:rPr lang="fr-FR" dirty="0"/>
              <a:t> </a:t>
            </a:r>
            <a:r>
              <a:rPr lang="fr-FR" dirty="0" err="1"/>
              <a:t>séparément</a:t>
            </a:r>
            <a:r>
              <a:rPr lang="fr-FR" dirty="0"/>
              <a:t> contribue à nier ce qu’est </a:t>
            </a:r>
            <a:r>
              <a:rPr lang="fr-FR" dirty="0" err="1"/>
              <a:t>véritablement</a:t>
            </a:r>
            <a:r>
              <a:rPr lang="fr-FR" dirty="0"/>
              <a:t> une langue. La discipline langues vivantes est le lieu qui permet de </a:t>
            </a:r>
            <a:r>
              <a:rPr lang="fr-FR" dirty="0" err="1"/>
              <a:t>développer</a:t>
            </a:r>
            <a:r>
              <a:rPr lang="fr-FR" dirty="0"/>
              <a:t> l’ouverture aux autres cultures. </a:t>
            </a:r>
          </a:p>
          <a:p>
            <a:pPr marL="0" indent="0" algn="just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5546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Concevoir une séquence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textes officiels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Le Socle Commun de Connaissances, de Compétences et de Culture</a:t>
            </a:r>
          </a:p>
          <a:p>
            <a:pPr lvl="1"/>
            <a:r>
              <a:rPr lang="fr-FR" dirty="0" smtClean="0"/>
              <a:t>Les programmes</a:t>
            </a:r>
          </a:p>
          <a:p>
            <a:pPr lvl="1"/>
            <a:r>
              <a:rPr lang="fr-FR" dirty="0" smtClean="0"/>
              <a:t>Le Cadre Européen Commun de référence pour les langues</a:t>
            </a:r>
          </a:p>
          <a:p>
            <a:pPr lvl="1"/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8236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 où commencer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481738"/>
            <a:ext cx="7313613" cy="4309462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Une thématique qui s’inscrit dans une entrée culturelle</a:t>
            </a:r>
          </a:p>
          <a:p>
            <a:endParaRPr lang="fr-FR" dirty="0"/>
          </a:p>
        </p:txBody>
      </p:sp>
      <p:pic>
        <p:nvPicPr>
          <p:cNvPr id="4" name="Image 3" descr="Entrées culturell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883" y="2068663"/>
            <a:ext cx="3278322" cy="470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05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entrées culturelles 2019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85" b="7759"/>
          <a:stretch/>
        </p:blipFill>
        <p:spPr>
          <a:xfrm>
            <a:off x="608137" y="224906"/>
            <a:ext cx="8202713" cy="6112170"/>
          </a:xfrm>
        </p:spPr>
      </p:pic>
    </p:spTree>
    <p:extLst>
      <p:ext uri="{BB962C8B-B14F-4D97-AF65-F5344CB8AC3E}">
        <p14:creationId xmlns:p14="http://schemas.microsoft.com/office/powerpoint/2010/main" val="2254117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Entrées_culturelles-Lycée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-1086"/>
          <a:stretch/>
        </p:blipFill>
        <p:spPr>
          <a:xfrm rot="5400000">
            <a:off x="1506029" y="-947045"/>
            <a:ext cx="6191542" cy="8667755"/>
          </a:xfrm>
        </p:spPr>
      </p:pic>
    </p:spTree>
    <p:extLst>
      <p:ext uri="{BB962C8B-B14F-4D97-AF65-F5344CB8AC3E}">
        <p14:creationId xmlns:p14="http://schemas.microsoft.com/office/powerpoint/2010/main" val="792560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 où commencer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 support</a:t>
            </a:r>
          </a:p>
          <a:p>
            <a:endParaRPr lang="fr-FR" dirty="0"/>
          </a:p>
          <a:p>
            <a:pPr lvl="1"/>
            <a:r>
              <a:rPr lang="fr-FR" dirty="0" smtClean="0"/>
              <a:t>Authentique</a:t>
            </a:r>
          </a:p>
          <a:p>
            <a:pPr lvl="1"/>
            <a:r>
              <a:rPr lang="fr-FR" dirty="0" smtClean="0"/>
              <a:t>Riche</a:t>
            </a:r>
          </a:p>
          <a:p>
            <a:pPr lvl="1"/>
            <a:r>
              <a:rPr lang="fr-FR" dirty="0" smtClean="0"/>
              <a:t>Correspondant au niveau visé</a:t>
            </a:r>
          </a:p>
          <a:p>
            <a:pPr marL="4572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8069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 où commencer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Une tâche finale / un projet</a:t>
            </a:r>
          </a:p>
          <a:p>
            <a:endParaRPr lang="fr-FR" dirty="0"/>
          </a:p>
          <a:p>
            <a:pPr lvl="1"/>
            <a:r>
              <a:rPr lang="fr-FR" dirty="0" smtClean="0"/>
              <a:t>Actionnelle</a:t>
            </a:r>
          </a:p>
          <a:p>
            <a:pPr lvl="1"/>
            <a:r>
              <a:rPr lang="fr-FR" dirty="0" smtClean="0"/>
              <a:t>Motivante</a:t>
            </a:r>
          </a:p>
          <a:p>
            <a:pPr lvl="1"/>
            <a:r>
              <a:rPr lang="fr-FR" dirty="0" smtClean="0"/>
              <a:t>Réalisable</a:t>
            </a:r>
          </a:p>
          <a:p>
            <a:pPr lvl="1"/>
            <a:r>
              <a:rPr lang="fr-FR" dirty="0" smtClean="0"/>
              <a:t>Qui mobilise des compétences linguistiques, pragmatiques et sociolinguistiques et des connaissances culturelles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6277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118" y="225412"/>
            <a:ext cx="7313613" cy="687445"/>
          </a:xfrm>
        </p:spPr>
        <p:txBody>
          <a:bodyPr/>
          <a:lstStyle/>
          <a:p>
            <a:r>
              <a:rPr lang="fr-FR" dirty="0" smtClean="0"/>
              <a:t>En résumé</a:t>
            </a:r>
            <a:endParaRPr lang="fr-FR" dirty="0"/>
          </a:p>
        </p:txBody>
      </p:sp>
      <p:pic>
        <p:nvPicPr>
          <p:cNvPr id="4" name="Espace réservé du contenu 3" descr="Concevoir une séquence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8" r="-1482"/>
          <a:stretch/>
        </p:blipFill>
        <p:spPr>
          <a:xfrm>
            <a:off x="1494787" y="912856"/>
            <a:ext cx="6296627" cy="5850561"/>
          </a:xfrm>
        </p:spPr>
      </p:pic>
    </p:spTree>
    <p:extLst>
      <p:ext uri="{BB962C8B-B14F-4D97-AF65-F5344CB8AC3E}">
        <p14:creationId xmlns:p14="http://schemas.microsoft.com/office/powerpoint/2010/main" val="24398564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ncontournables-V201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991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Construire les apprentissages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6701071"/>
              </p:ext>
            </p:extLst>
          </p:nvPr>
        </p:nvGraphicFramePr>
        <p:xfrm>
          <a:off x="914400" y="1735138"/>
          <a:ext cx="7313613" cy="4056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èche courbée vers la gauche 4"/>
          <p:cNvSpPr/>
          <p:nvPr/>
        </p:nvSpPr>
        <p:spPr>
          <a:xfrm>
            <a:off x="7156461" y="3360370"/>
            <a:ext cx="754008" cy="1362670"/>
          </a:xfrm>
          <a:prstGeom prst="curvedLeftArrow">
            <a:avLst>
              <a:gd name="adj1" fmla="val 20852"/>
              <a:gd name="adj2" fmla="val 50000"/>
              <a:gd name="adj3" fmla="val 25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Double flèche horizontale 5"/>
          <p:cNvSpPr/>
          <p:nvPr/>
        </p:nvSpPr>
        <p:spPr>
          <a:xfrm rot="20723137">
            <a:off x="4508783" y="4745426"/>
            <a:ext cx="735744" cy="343975"/>
          </a:xfrm>
          <a:prstGeom prst="left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1867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2300"/>
            <a:ext cx="9144000" cy="559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701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5100"/>
            <a:ext cx="9144000" cy="397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79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1231900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fr-FR" sz="2800" dirty="0" smtClean="0"/>
              <a:t>Le Socle Commun de Connaissances, de Compétences et de Culture</a:t>
            </a:r>
            <a:br>
              <a:rPr lang="fr-FR" sz="2800" dirty="0" smtClean="0"/>
            </a:br>
            <a:endParaRPr lang="fr-FR" sz="2800" dirty="0"/>
          </a:p>
        </p:txBody>
      </p:sp>
      <p:pic>
        <p:nvPicPr>
          <p:cNvPr id="4" name="Espace réservé du contenu 3" descr="Capture d’écran 2020-09-02 à 07.43.44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73" b="-3773"/>
          <a:stretch/>
        </p:blipFill>
        <p:spPr>
          <a:xfrm>
            <a:off x="914400" y="1735138"/>
            <a:ext cx="7313613" cy="1875490"/>
          </a:xfrm>
        </p:spPr>
      </p:pic>
      <p:pic>
        <p:nvPicPr>
          <p:cNvPr id="5" name="Image 4" descr="les 5 domain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21" y="3756990"/>
            <a:ext cx="8011942" cy="292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72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programmes</a:t>
            </a:r>
            <a:endParaRPr lang="fr-FR" dirty="0"/>
          </a:p>
        </p:txBody>
      </p:sp>
      <p:pic>
        <p:nvPicPr>
          <p:cNvPr id="4" name="Espace réservé du contenu 3" descr="image002-6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9" r="-422"/>
          <a:stretch/>
        </p:blipFill>
        <p:spPr>
          <a:xfrm>
            <a:off x="423005" y="1557085"/>
            <a:ext cx="2341691" cy="3471170"/>
          </a:xfrm>
          <a:prstGeom prst="rect">
            <a:avLst/>
          </a:prstGeom>
        </p:spPr>
      </p:pic>
      <p:pic>
        <p:nvPicPr>
          <p:cNvPr id="6" name="Image 5" descr="Capture d’écran 2020-09-02 à 07.49.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113" y="1557085"/>
            <a:ext cx="2396874" cy="3471170"/>
          </a:xfrm>
          <a:prstGeom prst="rect">
            <a:avLst/>
          </a:prstGeom>
        </p:spPr>
      </p:pic>
      <p:pic>
        <p:nvPicPr>
          <p:cNvPr id="5" name="Image 4" descr="Capture d’écran 2020-09-02 à 12.44.4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674" y="1557085"/>
            <a:ext cx="2342566" cy="347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56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Cadre Européen Commun de Référence pour les Langues</a:t>
            </a:r>
            <a:endParaRPr lang="fr-FR" dirty="0"/>
          </a:p>
        </p:txBody>
      </p:sp>
      <p:pic>
        <p:nvPicPr>
          <p:cNvPr id="4" name="Espace réservé du contenu 3" descr="CECRL-logo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2" r="-473"/>
          <a:stretch/>
        </p:blipFill>
        <p:spPr>
          <a:xfrm>
            <a:off x="1068259" y="2052653"/>
            <a:ext cx="2919908" cy="4056062"/>
          </a:xfrm>
        </p:spPr>
      </p:pic>
      <p:pic>
        <p:nvPicPr>
          <p:cNvPr id="5" name="Espace réservé du contenu 3" descr="csm_2022-CECRL-Volume_complémentaire-logo_023319042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2" r="-950"/>
          <a:stretch/>
        </p:blipFill>
        <p:spPr>
          <a:xfrm>
            <a:off x="4724078" y="2052654"/>
            <a:ext cx="2959176" cy="405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76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CECRL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dirty="0"/>
              <a:t>Les 5 activités langagières</a:t>
            </a:r>
          </a:p>
          <a:p>
            <a:pPr marL="0" indent="0" algn="ctr">
              <a:buNone/>
            </a:pPr>
            <a:endParaRPr lang="fr-FR" dirty="0"/>
          </a:p>
          <a:p>
            <a:r>
              <a:rPr lang="fr-FR" dirty="0"/>
              <a:t>Compréhension Orale</a:t>
            </a:r>
          </a:p>
          <a:p>
            <a:r>
              <a:rPr lang="fr-FR" dirty="0"/>
              <a:t>Compréhension Ecrite</a:t>
            </a:r>
          </a:p>
          <a:p>
            <a:endParaRPr lang="fr-FR" dirty="0"/>
          </a:p>
          <a:p>
            <a:r>
              <a:rPr lang="fr-FR" dirty="0"/>
              <a:t>Production Orale en Continu</a:t>
            </a:r>
          </a:p>
          <a:p>
            <a:r>
              <a:rPr lang="fr-FR" dirty="0"/>
              <a:t>Production Orale en Interaction</a:t>
            </a:r>
          </a:p>
          <a:p>
            <a:r>
              <a:rPr lang="fr-FR" dirty="0"/>
              <a:t>Production Ecrite</a:t>
            </a:r>
          </a:p>
          <a:p>
            <a:pPr marL="0" indent="0" algn="ctr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4905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CECRL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38195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fr-FR" dirty="0"/>
              <a:t>Les 3 compétences </a:t>
            </a:r>
            <a:r>
              <a:rPr lang="fr-FR" dirty="0" smtClean="0"/>
              <a:t>communicatives</a:t>
            </a:r>
            <a:endParaRPr lang="fr-FR" dirty="0"/>
          </a:p>
          <a:p>
            <a:r>
              <a:rPr lang="fr-FR" dirty="0"/>
              <a:t>Compétence Linguistique</a:t>
            </a:r>
          </a:p>
          <a:p>
            <a:pPr lvl="1"/>
            <a:r>
              <a:rPr lang="fr-FR" dirty="0"/>
              <a:t>Lexique</a:t>
            </a:r>
          </a:p>
          <a:p>
            <a:pPr lvl="1"/>
            <a:r>
              <a:rPr lang="fr-FR" dirty="0"/>
              <a:t>Grammaire / syntaxe</a:t>
            </a:r>
          </a:p>
          <a:p>
            <a:pPr lvl="1"/>
            <a:r>
              <a:rPr lang="fr-FR" dirty="0"/>
              <a:t>Phonologie</a:t>
            </a:r>
          </a:p>
          <a:p>
            <a:pPr lvl="1"/>
            <a:r>
              <a:rPr lang="fr-FR" dirty="0"/>
              <a:t>Orthographe</a:t>
            </a:r>
          </a:p>
          <a:p>
            <a:pPr lvl="1"/>
            <a:endParaRPr lang="fr-FR" dirty="0"/>
          </a:p>
          <a:p>
            <a:r>
              <a:rPr lang="fr-FR" dirty="0"/>
              <a:t>Compétence </a:t>
            </a:r>
            <a:r>
              <a:rPr lang="fr-FR" dirty="0" err="1"/>
              <a:t>Socio-</a:t>
            </a:r>
            <a:r>
              <a:rPr lang="fr-FR" dirty="0" err="1" smtClean="0"/>
              <a:t>linguistique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Compétence Pragmatique</a:t>
            </a:r>
          </a:p>
          <a:p>
            <a:pPr lvl="1"/>
            <a:r>
              <a:rPr lang="fr-FR" dirty="0"/>
              <a:t>Discursive</a:t>
            </a:r>
          </a:p>
          <a:p>
            <a:pPr lvl="1"/>
            <a:r>
              <a:rPr lang="fr-FR" dirty="0"/>
              <a:t>Fonctionnelle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9373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48" y="247432"/>
            <a:ext cx="8873907" cy="1124168"/>
          </a:xfrm>
        </p:spPr>
        <p:txBody>
          <a:bodyPr/>
          <a:lstStyle/>
          <a:p>
            <a:r>
              <a:rPr lang="fr-FR" sz="4100" dirty="0"/>
              <a:t>UNE ÉCHELLE DE DESCRIPTEURS :</a:t>
            </a:r>
            <a:br>
              <a:rPr lang="fr-FR" sz="4100" dirty="0"/>
            </a:br>
            <a:r>
              <a:rPr lang="fr-FR" sz="2800" dirty="0"/>
              <a:t>ACTIVITÉ DE COMMUNICATION LANGAGIÈRE</a:t>
            </a:r>
          </a:p>
        </p:txBody>
      </p:sp>
      <p:pic>
        <p:nvPicPr>
          <p:cNvPr id="4" name="Espace réservé du contenu 3" descr="Capture d’écran 2020-03-05 à 22.32.17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927" b="-12927"/>
          <a:stretch/>
        </p:blipFill>
        <p:spPr/>
      </p:pic>
      <p:sp>
        <p:nvSpPr>
          <p:cNvPr id="5" name="Bulle ronde 4"/>
          <p:cNvSpPr/>
          <p:nvPr/>
        </p:nvSpPr>
        <p:spPr>
          <a:xfrm>
            <a:off x="636866" y="1596583"/>
            <a:ext cx="2180423" cy="898624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Niveaux </a:t>
            </a:r>
            <a:r>
              <a:rPr lang="fr-FR" dirty="0"/>
              <a:t>de compétence</a:t>
            </a:r>
          </a:p>
        </p:txBody>
      </p:sp>
      <p:grpSp>
        <p:nvGrpSpPr>
          <p:cNvPr id="8" name="Grouper 7"/>
          <p:cNvGrpSpPr/>
          <p:nvPr/>
        </p:nvGrpSpPr>
        <p:grpSpPr>
          <a:xfrm>
            <a:off x="4869347" y="5164302"/>
            <a:ext cx="2108541" cy="870168"/>
            <a:chOff x="4935904" y="4984368"/>
            <a:chExt cx="2072600" cy="1030422"/>
          </a:xfrm>
        </p:grpSpPr>
        <p:sp>
          <p:nvSpPr>
            <p:cNvPr id="9" name="Bulle ronde 8"/>
            <p:cNvSpPr/>
            <p:nvPr/>
          </p:nvSpPr>
          <p:spPr>
            <a:xfrm rot="9723762">
              <a:off x="4935904" y="4984368"/>
              <a:ext cx="2072600" cy="1030422"/>
            </a:xfrm>
            <a:prstGeom prst="wedgeEllipseCallou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5247391" y="5271928"/>
              <a:ext cx="1557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Descripteurs</a:t>
              </a:r>
              <a:endParaRPr lang="fr-FR" dirty="0"/>
            </a:p>
          </p:txBody>
        </p:sp>
      </p:grpSp>
      <p:sp>
        <p:nvSpPr>
          <p:cNvPr id="11" name="Bulle ronde 10"/>
          <p:cNvSpPr/>
          <p:nvPr/>
        </p:nvSpPr>
        <p:spPr>
          <a:xfrm>
            <a:off x="5167745" y="1713377"/>
            <a:ext cx="1892895" cy="623045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Activité langagière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2078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214426" y="214441"/>
            <a:ext cx="8741952" cy="1157159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UNE ÉCHELLE DE DESCRIPTEURS :</a:t>
            </a:r>
            <a:br>
              <a:rPr lang="fr-FR" dirty="0" smtClean="0"/>
            </a:br>
            <a:r>
              <a:rPr lang="fr-FR" sz="3100" dirty="0" smtClean="0"/>
              <a:t>COMPÉTENCE COMMUNICATIVE LANGAGIÈRE</a:t>
            </a:r>
            <a:endParaRPr lang="fr-FR" sz="3100" dirty="0"/>
          </a:p>
        </p:txBody>
      </p:sp>
      <p:pic>
        <p:nvPicPr>
          <p:cNvPr id="3" name="Espace réservé du contenu 2" descr="Capture d’écran 2024-09-10 à 20.27.4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76" r="-4476"/>
          <a:stretch>
            <a:fillRect/>
          </a:stretch>
        </p:blipFill>
        <p:spPr>
          <a:xfrm>
            <a:off x="770846" y="1974220"/>
            <a:ext cx="7598441" cy="4502780"/>
          </a:xfrm>
        </p:spPr>
      </p:pic>
      <p:sp>
        <p:nvSpPr>
          <p:cNvPr id="9" name="Bulle ronde 8"/>
          <p:cNvSpPr/>
          <p:nvPr/>
        </p:nvSpPr>
        <p:spPr>
          <a:xfrm>
            <a:off x="4987817" y="1551250"/>
            <a:ext cx="1959570" cy="422970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Compétence communicative</a:t>
            </a:r>
            <a:endParaRPr lang="fr-FR" sz="1400" dirty="0"/>
          </a:p>
        </p:txBody>
      </p:sp>
      <p:sp>
        <p:nvSpPr>
          <p:cNvPr id="5" name="Bulle ronde 4"/>
          <p:cNvSpPr/>
          <p:nvPr/>
        </p:nvSpPr>
        <p:spPr>
          <a:xfrm rot="20351731">
            <a:off x="628108" y="1671424"/>
            <a:ext cx="1699107" cy="583898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Niveaux </a:t>
            </a:r>
            <a:r>
              <a:rPr lang="fr-FR" sz="1400" dirty="0"/>
              <a:t>de compétence</a:t>
            </a:r>
          </a:p>
        </p:txBody>
      </p:sp>
      <p:grpSp>
        <p:nvGrpSpPr>
          <p:cNvPr id="6" name="Grouper 5"/>
          <p:cNvGrpSpPr/>
          <p:nvPr/>
        </p:nvGrpSpPr>
        <p:grpSpPr>
          <a:xfrm>
            <a:off x="6829295" y="6192823"/>
            <a:ext cx="1644005" cy="568353"/>
            <a:chOff x="4935904" y="4984368"/>
            <a:chExt cx="2072600" cy="1030422"/>
          </a:xfrm>
        </p:grpSpPr>
        <p:sp>
          <p:nvSpPr>
            <p:cNvPr id="7" name="Bulle ronde 6"/>
            <p:cNvSpPr/>
            <p:nvPr/>
          </p:nvSpPr>
          <p:spPr>
            <a:xfrm rot="9723762">
              <a:off x="4935904" y="4984368"/>
              <a:ext cx="2072600" cy="1030422"/>
            </a:xfrm>
            <a:prstGeom prst="wedgeEllipseCallou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" name="ZoneTexte 7"/>
            <p:cNvSpPr txBox="1"/>
            <p:nvPr/>
          </p:nvSpPr>
          <p:spPr>
            <a:xfrm rot="20451031">
              <a:off x="5333386" y="5088992"/>
              <a:ext cx="1557445" cy="859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Descripteurs</a:t>
              </a:r>
              <a:endParaRPr lang="fr-FR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55715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ncrier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Encrier.thmx</Template>
  <TotalTime>272</TotalTime>
  <Words>544</Words>
  <Application>Microsoft Macintosh PowerPoint</Application>
  <PresentationFormat>Présentation à l'écran (4:3)</PresentationFormat>
  <Paragraphs>113</Paragraphs>
  <Slides>29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Encrier</vt:lpstr>
      <vt:lpstr>Construire une séquence pédagogique</vt:lpstr>
      <vt:lpstr>Concevoir une séquence</vt:lpstr>
      <vt:lpstr>Le Socle Commun de Connaissances, de Compétences et de Culture </vt:lpstr>
      <vt:lpstr>Les programmes</vt:lpstr>
      <vt:lpstr>Le Cadre Européen Commun de Référence pour les Langues</vt:lpstr>
      <vt:lpstr>Le CECRL</vt:lpstr>
      <vt:lpstr>Le CECRL</vt:lpstr>
      <vt:lpstr>UNE ÉCHELLE DE DESCRIPTEURS : ACTIVITÉ DE COMMUNICATION LANGAGIÈRE</vt:lpstr>
      <vt:lpstr>UNE ÉCHELLE DE DESCRIPTEURS : COMPÉTENCE COMMUNICATIVE LANGAGIÈRE</vt:lpstr>
      <vt:lpstr>Niveaux attendus</vt:lpstr>
      <vt:lpstr>La perspective actionnelle</vt:lpstr>
      <vt:lpstr>Présentation PowerPoint</vt:lpstr>
      <vt:lpstr>Présentation PowerPoint</vt:lpstr>
      <vt:lpstr>Éléments constitutifs d’une séquence</vt:lpstr>
      <vt:lpstr>PROGRAMMES LVE CYCLE 3</vt:lpstr>
      <vt:lpstr>PROGRAMMES LVE CYCLE 4</vt:lpstr>
      <vt:lpstr>Incontournable EDUSCOL !</vt:lpstr>
      <vt:lpstr>Déclinaisons culturelles au collège</vt:lpstr>
      <vt:lpstr>Extrait du document « ancrer l’apprentissage dans la culture »</vt:lpstr>
      <vt:lpstr>Par où commencer ?</vt:lpstr>
      <vt:lpstr>Présentation PowerPoint</vt:lpstr>
      <vt:lpstr>Présentation PowerPoint</vt:lpstr>
      <vt:lpstr>Par où commencer ?</vt:lpstr>
      <vt:lpstr>Par où commencer ?</vt:lpstr>
      <vt:lpstr>En résumé</vt:lpstr>
      <vt:lpstr>Présentation PowerPoint</vt:lpstr>
      <vt:lpstr>Construire les apprentissages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BILAN DE RENTRÉE</dc:title>
  <dc:creator>Stéphane Brunel</dc:creator>
  <cp:lastModifiedBy>Stéphane Brunel</cp:lastModifiedBy>
  <cp:revision>21</cp:revision>
  <dcterms:created xsi:type="dcterms:W3CDTF">2020-09-02T05:15:49Z</dcterms:created>
  <dcterms:modified xsi:type="dcterms:W3CDTF">2024-09-12T20:02:55Z</dcterms:modified>
</cp:coreProperties>
</file>