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300" r:id="rId4"/>
    <p:sldId id="301" r:id="rId5"/>
    <p:sldId id="269" r:id="rId6"/>
    <p:sldId id="270" r:id="rId7"/>
    <p:sldId id="296" r:id="rId8"/>
    <p:sldId id="271" r:id="rId9"/>
    <p:sldId id="265" r:id="rId10"/>
    <p:sldId id="257" r:id="rId11"/>
    <p:sldId id="286" r:id="rId12"/>
    <p:sldId id="272" r:id="rId13"/>
    <p:sldId id="260" r:id="rId14"/>
    <p:sldId id="261" r:id="rId15"/>
    <p:sldId id="258" r:id="rId16"/>
    <p:sldId id="273" r:id="rId17"/>
    <p:sldId id="274" r:id="rId18"/>
    <p:sldId id="297" r:id="rId19"/>
    <p:sldId id="275" r:id="rId20"/>
    <p:sldId id="263" r:id="rId21"/>
    <p:sldId id="290" r:id="rId22"/>
    <p:sldId id="276" r:id="rId23"/>
    <p:sldId id="277" r:id="rId24"/>
    <p:sldId id="278" r:id="rId25"/>
    <p:sldId id="289" r:id="rId26"/>
    <p:sldId id="279" r:id="rId27"/>
    <p:sldId id="298" r:id="rId28"/>
    <p:sldId id="282" r:id="rId29"/>
    <p:sldId id="283" r:id="rId30"/>
    <p:sldId id="284" r:id="rId31"/>
    <p:sldId id="287" r:id="rId32"/>
    <p:sldId id="281" r:id="rId33"/>
    <p:sldId id="291" r:id="rId34"/>
    <p:sldId id="288" r:id="rId35"/>
    <p:sldId id="292" r:id="rId36"/>
    <p:sldId id="293" r:id="rId37"/>
    <p:sldId id="294" r:id="rId38"/>
    <p:sldId id="295" r:id="rId3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5"/>
    <p:restoredTop sz="94611"/>
  </p:normalViewPr>
  <p:slideViewPr>
    <p:cSldViewPr snapToGrid="0" snapToObjects="1">
      <p:cViewPr varScale="1">
        <p:scale>
          <a:sx n="97" d="100"/>
          <a:sy n="97" d="100"/>
        </p:scale>
        <p:origin x="192" y="4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961D9F2-3676-6B41-A3F2-CA8FE2A8E8EC}"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7A4F90-E15C-3843-8966-9AE261222A9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61D9F2-3676-6B41-A3F2-CA8FE2A8E8EC}"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7A4F90-E15C-3843-8966-9AE261222A9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61D9F2-3676-6B41-A3F2-CA8FE2A8E8EC}"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7A4F90-E15C-3843-8966-9AE261222A9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61D9F2-3676-6B41-A3F2-CA8FE2A8E8EC}"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7A4F90-E15C-3843-8966-9AE261222A9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961D9F2-3676-6B41-A3F2-CA8FE2A8E8EC}"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7A4F90-E15C-3843-8966-9AE261222A9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961D9F2-3676-6B41-A3F2-CA8FE2A8E8EC}" type="datetimeFigureOut">
              <a:rPr lang="fr-FR" smtClean="0"/>
              <a:pPr/>
              <a:t>23/01/2021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7A4F90-E15C-3843-8966-9AE261222A9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961D9F2-3676-6B41-A3F2-CA8FE2A8E8EC}" type="datetimeFigureOut">
              <a:rPr lang="fr-FR" smtClean="0"/>
              <a:pPr/>
              <a:t>23/01/2021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7A4F90-E15C-3843-8966-9AE261222A9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B961D9F2-3676-6B41-A3F2-CA8FE2A8E8EC}" type="datetimeFigureOut">
              <a:rPr lang="fr-FR" smtClean="0"/>
              <a:pPr/>
              <a:t>23/01/2021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7A4F90-E15C-3843-8966-9AE261222A9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61D9F2-3676-6B41-A3F2-CA8FE2A8E8EC}" type="datetimeFigureOut">
              <a:rPr lang="fr-FR" smtClean="0"/>
              <a:pPr/>
              <a:t>23/01/2021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7A4F90-E15C-3843-8966-9AE261222A9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961D9F2-3676-6B41-A3F2-CA8FE2A8E8EC}" type="datetimeFigureOut">
              <a:rPr lang="fr-FR" smtClean="0"/>
              <a:pPr/>
              <a:t>23/01/2021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7A4F90-E15C-3843-8966-9AE261222A9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961D9F2-3676-6B41-A3F2-CA8FE2A8E8EC}" type="datetimeFigureOut">
              <a:rPr lang="fr-FR" smtClean="0"/>
              <a:pPr/>
              <a:t>23/01/2021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7A4F90-E15C-3843-8966-9AE261222A9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1D9F2-3676-6B41-A3F2-CA8FE2A8E8EC}" type="datetimeFigureOut">
              <a:rPr lang="fr-FR" smtClean="0"/>
              <a:pPr/>
              <a:t>23/01/2021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A4F90-E15C-3843-8966-9AE261222A9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agirpourlatransition.ademe.fr/particuliers/bureau/deplacements/calculer-emissions-carbone-trajets"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2.wdp"/></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07938" y="2130425"/>
            <a:ext cx="6597571" cy="1624208"/>
          </a:xfrm>
          <a:ln w="28575">
            <a:solidFill>
              <a:schemeClr val="tx1"/>
            </a:solidFill>
          </a:ln>
        </p:spPr>
        <p:txBody>
          <a:bodyPr/>
          <a:lstStyle/>
          <a:p>
            <a:r>
              <a:rPr lang="fr-FR" b="1" dirty="0">
                <a:solidFill>
                  <a:srgbClr val="0432FF"/>
                </a:solidFill>
              </a:rPr>
              <a:t>TD2 - Se déplacer (1)</a:t>
            </a:r>
          </a:p>
        </p:txBody>
      </p:sp>
      <p:sp>
        <p:nvSpPr>
          <p:cNvPr id="3" name="Sous-titre 2"/>
          <p:cNvSpPr>
            <a:spLocks noGrp="1"/>
          </p:cNvSpPr>
          <p:nvPr>
            <p:ph type="subTitle" idx="1"/>
          </p:nvPr>
        </p:nvSpPr>
        <p:spPr>
          <a:xfrm>
            <a:off x="0" y="3886200"/>
            <a:ext cx="9144000" cy="1752600"/>
          </a:xfrm>
        </p:spPr>
        <p:txBody>
          <a:bodyPr>
            <a:normAutofit fontScale="92500"/>
          </a:bodyPr>
          <a:lstStyle/>
          <a:p>
            <a:r>
              <a:rPr lang="fr-FR" dirty="0">
                <a:solidFill>
                  <a:srgbClr val="000000"/>
                </a:solidFill>
              </a:rPr>
              <a:t>UE22-EC2</a:t>
            </a:r>
          </a:p>
          <a:p>
            <a:r>
              <a:rPr lang="fr-FR" sz="3100" dirty="0">
                <a:solidFill>
                  <a:schemeClr val="tx1"/>
                </a:solidFill>
              </a:rPr>
              <a:t>La </a:t>
            </a:r>
            <a:r>
              <a:rPr lang="fr-FR" sz="3100" b="1" dirty="0">
                <a:solidFill>
                  <a:schemeClr val="tx1"/>
                </a:solidFill>
              </a:rPr>
              <a:t>mobilité spatiale </a:t>
            </a:r>
            <a:r>
              <a:rPr lang="fr-FR" sz="3100" dirty="0">
                <a:solidFill>
                  <a:schemeClr val="tx1"/>
                </a:solidFill>
              </a:rPr>
              <a:t>est devenue une </a:t>
            </a:r>
            <a:r>
              <a:rPr lang="fr-FR" sz="3100" b="1" dirty="0">
                <a:solidFill>
                  <a:schemeClr val="tx1"/>
                </a:solidFill>
              </a:rPr>
              <a:t>composante essentielle de l’organisation des espaces par les sociétés</a:t>
            </a:r>
            <a:r>
              <a:rPr lang="fr-FR" sz="3100" dirty="0">
                <a:solidFill>
                  <a:schemeClr val="tx1"/>
                </a:solidFill>
              </a:rPr>
              <a:t>. </a:t>
            </a:r>
          </a:p>
          <a:p>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38100" cmpd="sng">
            <a:solidFill>
              <a:schemeClr val="tx1"/>
            </a:solidFill>
          </a:ln>
        </p:spPr>
        <p:txBody>
          <a:bodyPr/>
          <a:lstStyle/>
          <a:p>
            <a:r>
              <a:rPr lang="fr-FR" b="1" dirty="0"/>
              <a:t>La notion de </a:t>
            </a:r>
            <a:r>
              <a:rPr lang="fr-FR" b="1" dirty="0">
                <a:solidFill>
                  <a:srgbClr val="0000FF"/>
                </a:solidFill>
              </a:rPr>
              <a:t>réseau</a:t>
            </a:r>
          </a:p>
        </p:txBody>
      </p:sp>
      <p:sp>
        <p:nvSpPr>
          <p:cNvPr id="3" name="Espace réservé du contenu 2"/>
          <p:cNvSpPr>
            <a:spLocks noGrp="1"/>
          </p:cNvSpPr>
          <p:nvPr>
            <p:ph idx="1"/>
          </p:nvPr>
        </p:nvSpPr>
        <p:spPr>
          <a:xfrm>
            <a:off x="278585" y="1600200"/>
            <a:ext cx="8433765" cy="5109786"/>
          </a:xfrm>
        </p:spPr>
        <p:txBody>
          <a:bodyPr>
            <a:normAutofit fontScale="92500" lnSpcReduction="20000"/>
          </a:bodyPr>
          <a:lstStyle/>
          <a:p>
            <a:pPr algn="just"/>
            <a:r>
              <a:rPr lang="fr-FR" dirty="0"/>
              <a:t>Un </a:t>
            </a:r>
            <a:r>
              <a:rPr lang="fr-FR" b="1" dirty="0"/>
              <a:t>réseau</a:t>
            </a:r>
            <a:r>
              <a:rPr lang="fr-FR" dirty="0"/>
              <a:t> est un </a:t>
            </a:r>
            <a:r>
              <a:rPr lang="fr-FR" b="1" dirty="0"/>
              <a:t>ensemble d’éléments </a:t>
            </a:r>
            <a:r>
              <a:rPr lang="fr-FR" dirty="0"/>
              <a:t>matériels, les infrastructures, et immatériels, électromagnétiques (ondes) ou informationnels, </a:t>
            </a:r>
            <a:r>
              <a:rPr lang="fr-FR" b="1" dirty="0"/>
              <a:t>assurant la mise en relation de différents lieux </a:t>
            </a:r>
            <a:r>
              <a:rPr lang="fr-FR" dirty="0"/>
              <a:t>d’un territoire et des entités qui les occupent.</a:t>
            </a:r>
          </a:p>
          <a:p>
            <a:pPr algn="just"/>
            <a:r>
              <a:rPr lang="fr-FR" dirty="0"/>
              <a:t>Il se compose non seulement </a:t>
            </a:r>
            <a:r>
              <a:rPr lang="fr-FR" b="1" dirty="0"/>
              <a:t>d’éléments linéaires</a:t>
            </a:r>
            <a:r>
              <a:rPr lang="fr-FR" dirty="0"/>
              <a:t>, permanents ou temporaires, qui traduisent l’existence de relations et en garantissent la possibilité, mais également </a:t>
            </a:r>
            <a:r>
              <a:rPr lang="fr-FR" b="1" dirty="0"/>
              <a:t>d’éléments nodaux [nœuds, pôles, carrefours] </a:t>
            </a:r>
            <a:r>
              <a:rPr lang="fr-FR" dirty="0"/>
              <a:t>nécessaires à l’organisation des flux et au fonctionnement du système dans lequel s’inscrit le réseau.</a:t>
            </a:r>
          </a:p>
          <a:p>
            <a:pPr>
              <a:buNone/>
            </a:pPr>
            <a:r>
              <a:rPr lang="fr-FR" dirty="0"/>
              <a:t>(source </a:t>
            </a:r>
            <a:r>
              <a:rPr lang="fr-FR" b="1" dirty="0">
                <a:solidFill>
                  <a:srgbClr val="0000FF"/>
                </a:solidFill>
              </a:rPr>
              <a:t>: </a:t>
            </a:r>
            <a:r>
              <a:rPr lang="fr-FR" b="1" dirty="0" err="1">
                <a:solidFill>
                  <a:srgbClr val="0000FF"/>
                </a:solidFill>
              </a:rPr>
              <a:t>Hypergeo</a:t>
            </a:r>
            <a:r>
              <a:rPr lang="fr-FR"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II) Un territoire (français) organisé par les transports</a:t>
            </a:r>
            <a:endParaRPr lang="fr-FR" dirty="0"/>
          </a:p>
        </p:txBody>
      </p:sp>
      <p:pic>
        <p:nvPicPr>
          <p:cNvPr id="4" name="Espace réservé du conten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43000"/>
                    </a14:imgEffect>
                  </a14:imgLayer>
                </a14:imgProps>
              </a:ext>
              <a:ext uri="{28A0092B-C50C-407E-A947-70E740481C1C}">
                <a14:useLocalDpi xmlns:a14="http://schemas.microsoft.com/office/drawing/2010/main" val="0"/>
              </a:ext>
            </a:extLst>
          </a:blip>
          <a:stretch>
            <a:fillRect/>
          </a:stretch>
        </p:blipFill>
        <p:spPr>
          <a:xfrm>
            <a:off x="586782" y="1590080"/>
            <a:ext cx="7964790" cy="4857023"/>
          </a:xfrm>
        </p:spPr>
      </p:pic>
    </p:spTree>
    <p:extLst>
      <p:ext uri="{BB962C8B-B14F-4D97-AF65-F5344CB8AC3E}">
        <p14:creationId xmlns:p14="http://schemas.microsoft.com/office/powerpoint/2010/main" val="31319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20" y="106702"/>
            <a:ext cx="8229600" cy="1143000"/>
          </a:xfrm>
        </p:spPr>
        <p:txBody>
          <a:bodyPr>
            <a:normAutofit fontScale="90000"/>
          </a:bodyPr>
          <a:lstStyle/>
          <a:p>
            <a:r>
              <a:rPr lang="fr-FR" b="1" dirty="0"/>
              <a:t>II) Un territoire (français) organisé par les transports</a:t>
            </a:r>
          </a:p>
        </p:txBody>
      </p:sp>
      <p:sp>
        <p:nvSpPr>
          <p:cNvPr id="3" name="Espace réservé du contenu 2"/>
          <p:cNvSpPr>
            <a:spLocks noGrp="1"/>
          </p:cNvSpPr>
          <p:nvPr>
            <p:ph idx="1"/>
          </p:nvPr>
        </p:nvSpPr>
        <p:spPr>
          <a:xfrm>
            <a:off x="457200" y="1448485"/>
            <a:ext cx="8400804" cy="5122180"/>
          </a:xfrm>
        </p:spPr>
        <p:txBody>
          <a:bodyPr>
            <a:normAutofit fontScale="85000" lnSpcReduction="10000"/>
          </a:bodyPr>
          <a:lstStyle/>
          <a:p>
            <a:pPr>
              <a:buNone/>
            </a:pPr>
            <a:r>
              <a:rPr lang="fr-FR" u="sng" dirty="0"/>
              <a:t>2.1. Inventaire des infrastructures dominantes</a:t>
            </a:r>
          </a:p>
          <a:p>
            <a:pPr>
              <a:buNone/>
            </a:pPr>
            <a:endParaRPr lang="fr-FR" dirty="0"/>
          </a:p>
          <a:p>
            <a:pPr>
              <a:buNone/>
            </a:pPr>
            <a:r>
              <a:rPr lang="fr-FR" dirty="0">
                <a:solidFill>
                  <a:srgbClr val="0432FF"/>
                </a:solidFill>
              </a:rPr>
              <a:t>ROUTE</a:t>
            </a:r>
          </a:p>
          <a:p>
            <a:pPr>
              <a:buNone/>
            </a:pPr>
            <a:endParaRPr lang="fr-FR" dirty="0">
              <a:solidFill>
                <a:srgbClr val="0432FF"/>
              </a:solidFill>
            </a:endParaRPr>
          </a:p>
          <a:p>
            <a:pPr>
              <a:buNone/>
            </a:pPr>
            <a:r>
              <a:rPr lang="fr-FR" dirty="0">
                <a:solidFill>
                  <a:srgbClr val="0432FF"/>
                </a:solidFill>
              </a:rPr>
              <a:t>VOIE FERREE</a:t>
            </a:r>
          </a:p>
          <a:p>
            <a:pPr>
              <a:buNone/>
            </a:pPr>
            <a:endParaRPr lang="fr-FR" dirty="0">
              <a:solidFill>
                <a:srgbClr val="0432FF"/>
              </a:solidFill>
            </a:endParaRPr>
          </a:p>
          <a:p>
            <a:pPr>
              <a:buNone/>
            </a:pPr>
            <a:r>
              <a:rPr lang="fr-FR" dirty="0">
                <a:solidFill>
                  <a:srgbClr val="0432FF"/>
                </a:solidFill>
              </a:rPr>
              <a:t>TRANSPORT AERIEN</a:t>
            </a:r>
          </a:p>
          <a:p>
            <a:pPr>
              <a:buNone/>
            </a:pPr>
            <a:endParaRPr lang="fr-FR" dirty="0">
              <a:solidFill>
                <a:srgbClr val="0432FF"/>
              </a:solidFill>
            </a:endParaRPr>
          </a:p>
          <a:p>
            <a:pPr>
              <a:buNone/>
            </a:pPr>
            <a:r>
              <a:rPr lang="fr-FR" dirty="0">
                <a:solidFill>
                  <a:srgbClr val="0432FF"/>
                </a:solidFill>
              </a:rPr>
              <a:t>TRANSPORT MARITIME ET FLUVIAL </a:t>
            </a:r>
            <a:r>
              <a:rPr lang="fr-FR" dirty="0"/>
              <a:t>(peu développé en Fr)</a:t>
            </a:r>
          </a:p>
          <a:p>
            <a:pPr>
              <a:buNone/>
            </a:pPr>
            <a:endParaRPr lang="fr-FR" dirty="0">
              <a:solidFill>
                <a:srgbClr val="0432FF"/>
              </a:solidFill>
            </a:endParaRPr>
          </a:p>
          <a:p>
            <a:pPr>
              <a:buNone/>
            </a:pPr>
            <a:r>
              <a:rPr lang="fr-FR" dirty="0">
                <a:solidFill>
                  <a:srgbClr val="0432FF"/>
                </a:solidFill>
              </a:rPr>
              <a:t>RESEAUX IMMATERIELS et INVISIBLES </a:t>
            </a:r>
            <a:r>
              <a:rPr lang="fr-FR" dirty="0"/>
              <a:t>(-&gt; </a:t>
            </a:r>
            <a:r>
              <a:rPr lang="fr-FR" b="1" dirty="0"/>
              <a:t>Communiquer</a:t>
            </a:r>
            <a:r>
              <a:rPr lang="fr-FR"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rtResAutoroutFrNath12-150.jpg"/>
          <p:cNvPicPr>
            <a:picLocks noChangeAspect="1"/>
          </p:cNvPicPr>
          <p:nvPr/>
        </p:nvPicPr>
        <p:blipFill>
          <a:blip r:embed="rId2">
            <a:extLst>
              <a:ext uri="{BEBA8EAE-BF5A-486C-A8C5-ECC9F3942E4B}">
                <a14:imgProps xmlns:a14="http://schemas.microsoft.com/office/drawing/2010/main">
                  <a14:imgLayer r:embed="rId3">
                    <a14:imgEffect>
                      <a14:sharpenSoften amount="28000"/>
                    </a14:imgEffect>
                  </a14:imgLayer>
                </a14:imgProps>
              </a:ext>
            </a:extLst>
          </a:blip>
          <a:stretch>
            <a:fillRect/>
          </a:stretch>
        </p:blipFill>
        <p:spPr>
          <a:xfrm>
            <a:off x="181302" y="928648"/>
            <a:ext cx="8806615" cy="52594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rtTGV2010FrNath12-150.jpg"/>
          <p:cNvPicPr>
            <a:picLocks noChangeAspect="1"/>
          </p:cNvPicPr>
          <p:nvPr/>
        </p:nvPicPr>
        <p:blipFill>
          <a:blip r:embed="rId2">
            <a:extLst>
              <a:ext uri="{BEBA8EAE-BF5A-486C-A8C5-ECC9F3942E4B}">
                <a14:imgProps xmlns:a14="http://schemas.microsoft.com/office/drawing/2010/main">
                  <a14:imgLayer r:embed="rId3">
                    <a14:imgEffect>
                      <a14:sharpenSoften amount="33000"/>
                    </a14:imgEffect>
                  </a14:imgLayer>
                </a14:imgProps>
              </a:ext>
            </a:extLst>
          </a:blip>
          <a:stretch>
            <a:fillRect/>
          </a:stretch>
        </p:blipFill>
        <p:spPr>
          <a:xfrm>
            <a:off x="1213625" y="380533"/>
            <a:ext cx="6750548" cy="595400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hronoTransportFrNath12-150.jpg"/>
          <p:cNvPicPr>
            <a:picLocks noChangeAspect="1"/>
          </p:cNvPicPr>
          <p:nvPr/>
        </p:nvPicPr>
        <p:blipFill>
          <a:blip r:embed="rId2">
            <a:extLst>
              <a:ext uri="{BEBA8EAE-BF5A-486C-A8C5-ECC9F3942E4B}">
                <a14:imgProps xmlns:a14="http://schemas.microsoft.com/office/drawing/2010/main">
                  <a14:imgLayer r:embed="rId3">
                    <a14:imgEffect>
                      <a14:sharpenSoften amount="37000"/>
                    </a14:imgEffect>
                    <a14:imgEffect>
                      <a14:brightnessContrast bright="4000"/>
                    </a14:imgEffect>
                  </a14:imgLayer>
                </a14:imgProps>
              </a:ext>
            </a:extLst>
          </a:blip>
          <a:stretch>
            <a:fillRect/>
          </a:stretch>
        </p:blipFill>
        <p:spPr>
          <a:xfrm>
            <a:off x="4451349" y="2036763"/>
            <a:ext cx="4692651" cy="2857500"/>
          </a:xfrm>
          <a:prstGeom prst="rect">
            <a:avLst/>
          </a:prstGeom>
        </p:spPr>
      </p:pic>
      <p:pic>
        <p:nvPicPr>
          <p:cNvPr id="4" name="Image 3" descr="CartOrgTranspFrNath12-150.jpg"/>
          <p:cNvPicPr>
            <a:picLocks noChangeAspect="1"/>
          </p:cNvPicPr>
          <p:nvPr/>
        </p:nvPicPr>
        <p:blipFill>
          <a:blip r:embed="rId4">
            <a:extLst>
              <a:ext uri="{BEBA8EAE-BF5A-486C-A8C5-ECC9F3942E4B}">
                <a14:imgProps xmlns:a14="http://schemas.microsoft.com/office/drawing/2010/main">
                  <a14:imgLayer r:embed="rId5">
                    <a14:imgEffect>
                      <a14:sharpenSoften amount="30000"/>
                    </a14:imgEffect>
                    <a14:imgEffect>
                      <a14:brightnessContrast bright="4000"/>
                    </a14:imgEffect>
                  </a14:imgLayer>
                </a14:imgProps>
              </a:ext>
            </a:extLst>
          </a:blip>
          <a:stretch>
            <a:fillRect/>
          </a:stretch>
        </p:blipFill>
        <p:spPr>
          <a:xfrm>
            <a:off x="21524" y="86096"/>
            <a:ext cx="4413307" cy="66615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20" y="106702"/>
            <a:ext cx="8229600" cy="1143000"/>
          </a:xfrm>
        </p:spPr>
        <p:txBody>
          <a:bodyPr>
            <a:normAutofit fontScale="90000"/>
          </a:bodyPr>
          <a:lstStyle/>
          <a:p>
            <a:r>
              <a:rPr lang="fr-FR" b="1" dirty="0"/>
              <a:t>II) Un territoire (français) organisé par les transports</a:t>
            </a:r>
          </a:p>
        </p:txBody>
      </p:sp>
      <p:sp>
        <p:nvSpPr>
          <p:cNvPr id="3" name="Espace réservé du contenu 2"/>
          <p:cNvSpPr>
            <a:spLocks noGrp="1"/>
          </p:cNvSpPr>
          <p:nvPr>
            <p:ph idx="1"/>
          </p:nvPr>
        </p:nvSpPr>
        <p:spPr>
          <a:xfrm>
            <a:off x="457200" y="1448485"/>
            <a:ext cx="8686800" cy="5122180"/>
          </a:xfrm>
        </p:spPr>
        <p:txBody>
          <a:bodyPr>
            <a:normAutofit lnSpcReduction="10000"/>
          </a:bodyPr>
          <a:lstStyle/>
          <a:p>
            <a:pPr>
              <a:buNone/>
            </a:pPr>
            <a:r>
              <a:rPr lang="fr-FR" u="sng" dirty="0"/>
              <a:t>2.2. Un maillage et un trafic en relation avec les lignes de force du territoire</a:t>
            </a:r>
          </a:p>
          <a:p>
            <a:pPr>
              <a:buFontTx/>
              <a:buChar char="-"/>
            </a:pPr>
            <a:r>
              <a:rPr lang="fr-FR" dirty="0"/>
              <a:t>Un </a:t>
            </a:r>
            <a:r>
              <a:rPr lang="fr-FR" dirty="0">
                <a:solidFill>
                  <a:srgbClr val="0000FF"/>
                </a:solidFill>
              </a:rPr>
              <a:t>réseau centré </a:t>
            </a:r>
            <a:r>
              <a:rPr lang="fr-FR" dirty="0"/>
              <a:t>sur la capitale </a:t>
            </a:r>
          </a:p>
          <a:p>
            <a:pPr>
              <a:buFontTx/>
              <a:buChar char="-"/>
            </a:pPr>
            <a:endParaRPr lang="fr-FR" dirty="0"/>
          </a:p>
          <a:p>
            <a:pPr>
              <a:buFontTx/>
              <a:buChar char="-"/>
            </a:pPr>
            <a:r>
              <a:rPr lang="fr-FR" dirty="0"/>
              <a:t>L’</a:t>
            </a:r>
            <a:r>
              <a:rPr lang="fr-FR" dirty="0">
                <a:solidFill>
                  <a:srgbClr val="0000FF"/>
                </a:solidFill>
              </a:rPr>
              <a:t>axe</a:t>
            </a:r>
            <a:r>
              <a:rPr lang="fr-FR" dirty="0"/>
              <a:t> </a:t>
            </a:r>
            <a:r>
              <a:rPr lang="fr-FR" dirty="0" err="1"/>
              <a:t>Lille-Paris-Lyon-Marseille</a:t>
            </a:r>
            <a:r>
              <a:rPr lang="fr-FR" dirty="0"/>
              <a:t> </a:t>
            </a:r>
          </a:p>
          <a:p>
            <a:pPr>
              <a:buFontTx/>
              <a:buChar char="-"/>
            </a:pPr>
            <a:endParaRPr lang="fr-FR" dirty="0"/>
          </a:p>
          <a:p>
            <a:pPr>
              <a:buFontTx/>
              <a:buChar char="-"/>
            </a:pPr>
            <a:r>
              <a:rPr lang="fr-FR" dirty="0"/>
              <a:t>L’</a:t>
            </a:r>
            <a:r>
              <a:rPr lang="fr-FR" dirty="0">
                <a:solidFill>
                  <a:srgbClr val="0000FF"/>
                </a:solidFill>
              </a:rPr>
              <a:t>ouverture européenne</a:t>
            </a:r>
          </a:p>
          <a:p>
            <a:pPr>
              <a:buFontTx/>
              <a:buChar char="-"/>
            </a:pPr>
            <a:endParaRPr lang="fr-FR" dirty="0"/>
          </a:p>
          <a:p>
            <a:pPr>
              <a:buFontTx/>
              <a:buChar char="-"/>
            </a:pPr>
            <a:r>
              <a:rPr lang="fr-FR" dirty="0">
                <a:solidFill>
                  <a:srgbClr val="0000FF"/>
                </a:solidFill>
              </a:rPr>
              <a:t>Peu de liaisons transversales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20" y="159182"/>
            <a:ext cx="8229600" cy="1143000"/>
          </a:xfrm>
        </p:spPr>
        <p:txBody>
          <a:bodyPr>
            <a:normAutofit fontScale="90000"/>
          </a:bodyPr>
          <a:lstStyle/>
          <a:p>
            <a:r>
              <a:rPr lang="fr-FR" b="1" dirty="0"/>
              <a:t>II) Un territoire (français) organisé par les transports</a:t>
            </a:r>
          </a:p>
        </p:txBody>
      </p:sp>
      <p:sp>
        <p:nvSpPr>
          <p:cNvPr id="3" name="Espace réservé du contenu 2"/>
          <p:cNvSpPr>
            <a:spLocks noGrp="1"/>
          </p:cNvSpPr>
          <p:nvPr>
            <p:ph idx="1"/>
          </p:nvPr>
        </p:nvSpPr>
        <p:spPr>
          <a:xfrm>
            <a:off x="415220" y="1731883"/>
            <a:ext cx="8728780" cy="4912254"/>
          </a:xfrm>
        </p:spPr>
        <p:txBody>
          <a:bodyPr>
            <a:normAutofit/>
          </a:bodyPr>
          <a:lstStyle/>
          <a:p>
            <a:pPr>
              <a:buNone/>
            </a:pPr>
            <a:r>
              <a:rPr lang="fr-FR" u="sng" dirty="0"/>
              <a:t>2.3. L’évolution de la </a:t>
            </a:r>
            <a:r>
              <a:rPr lang="fr-FR" b="1" u="sng" dirty="0"/>
              <a:t>politique des transports </a:t>
            </a:r>
            <a:r>
              <a:rPr lang="fr-FR" u="sng" dirty="0"/>
              <a:t>et le renouvellement des </a:t>
            </a:r>
            <a:r>
              <a:rPr lang="fr-FR" b="1" u="sng" dirty="0"/>
              <a:t>acteurs</a:t>
            </a:r>
          </a:p>
          <a:p>
            <a:pPr>
              <a:buNone/>
            </a:pPr>
            <a:endParaRPr lang="fr-FR" dirty="0"/>
          </a:p>
          <a:p>
            <a:pPr>
              <a:buFontTx/>
              <a:buChar char="-"/>
            </a:pPr>
            <a:r>
              <a:rPr lang="fr-FR" sz="3000" dirty="0">
                <a:solidFill>
                  <a:srgbClr val="0000FF"/>
                </a:solidFill>
              </a:rPr>
              <a:t>Longtemps</a:t>
            </a:r>
            <a:r>
              <a:rPr lang="fr-FR" sz="3000" dirty="0"/>
              <a:t>,  </a:t>
            </a:r>
            <a:r>
              <a:rPr lang="fr-FR" sz="3000" b="1" dirty="0"/>
              <a:t>L’Etat</a:t>
            </a:r>
            <a:r>
              <a:rPr lang="fr-FR" sz="3000" dirty="0"/>
              <a:t> seul acteur avec la prédominance d’une </a:t>
            </a:r>
            <a:r>
              <a:rPr lang="fr-FR" sz="3000" b="1" dirty="0">
                <a:solidFill>
                  <a:srgbClr val="0000FF"/>
                </a:solidFill>
              </a:rPr>
              <a:t>logique d’équité</a:t>
            </a:r>
            <a:r>
              <a:rPr lang="fr-FR" sz="3000" b="1" dirty="0"/>
              <a:t> </a:t>
            </a:r>
            <a:r>
              <a:rPr lang="fr-FR" sz="3000" dirty="0"/>
              <a:t>à l’échelle nationale</a:t>
            </a:r>
          </a:p>
          <a:p>
            <a:pPr>
              <a:buFontTx/>
              <a:buChar char="-"/>
            </a:pPr>
            <a:endParaRPr lang="fr-FR" sz="3000" dirty="0"/>
          </a:p>
          <a:p>
            <a:pPr>
              <a:buFontTx/>
              <a:buChar char="-"/>
            </a:pPr>
            <a:r>
              <a:rPr lang="fr-FR" sz="3000" dirty="0"/>
              <a:t>Depuis 30 ans, une </a:t>
            </a:r>
            <a:r>
              <a:rPr lang="fr-FR" sz="3000" b="1" dirty="0"/>
              <a:t>multiplication des acteurs </a:t>
            </a:r>
            <a:r>
              <a:rPr lang="fr-FR" sz="3000" dirty="0"/>
              <a:t>(UE, Etat, régions, départements, communes…) avec une </a:t>
            </a:r>
            <a:r>
              <a:rPr lang="fr-FR" sz="3000" b="1" dirty="0">
                <a:solidFill>
                  <a:srgbClr val="0000FF"/>
                </a:solidFill>
              </a:rPr>
              <a:t>logique de compétitivité </a:t>
            </a:r>
            <a:r>
              <a:rPr lang="fr-FR" sz="3000" dirty="0"/>
              <a:t>à l’échelle européenne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7F7D26A-E631-B24F-8810-6B6F3DA51EFB}"/>
              </a:ext>
            </a:extLst>
          </p:cNvPr>
          <p:cNvPicPr>
            <a:picLocks noChangeAspect="1"/>
          </p:cNvPicPr>
          <p:nvPr/>
        </p:nvPicPr>
        <p:blipFill>
          <a:blip r:embed="rId2"/>
          <a:stretch>
            <a:fillRect/>
          </a:stretch>
        </p:blipFill>
        <p:spPr>
          <a:xfrm>
            <a:off x="1064623" y="0"/>
            <a:ext cx="7014754" cy="6858000"/>
          </a:xfrm>
          <a:prstGeom prst="rect">
            <a:avLst/>
          </a:prstGeom>
        </p:spPr>
      </p:pic>
    </p:spTree>
    <p:extLst>
      <p:ext uri="{BB962C8B-B14F-4D97-AF65-F5344CB8AC3E}">
        <p14:creationId xmlns:p14="http://schemas.microsoft.com/office/powerpoint/2010/main" val="2435502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20" y="159182"/>
            <a:ext cx="8229600" cy="932430"/>
          </a:xfrm>
        </p:spPr>
        <p:txBody>
          <a:bodyPr>
            <a:normAutofit/>
          </a:bodyPr>
          <a:lstStyle/>
          <a:p>
            <a:r>
              <a:rPr lang="fr-FR" b="1" dirty="0"/>
              <a:t>III) Les enjeux de la mobilité</a:t>
            </a:r>
          </a:p>
        </p:txBody>
      </p:sp>
      <p:sp>
        <p:nvSpPr>
          <p:cNvPr id="3" name="Espace réservé du contenu 2"/>
          <p:cNvSpPr>
            <a:spLocks noGrp="1"/>
          </p:cNvSpPr>
          <p:nvPr>
            <p:ph idx="1"/>
          </p:nvPr>
        </p:nvSpPr>
        <p:spPr>
          <a:xfrm>
            <a:off x="338669" y="1375010"/>
            <a:ext cx="8686800" cy="5482989"/>
          </a:xfrm>
        </p:spPr>
        <p:txBody>
          <a:bodyPr>
            <a:normAutofit fontScale="92500" lnSpcReduction="20000"/>
          </a:bodyPr>
          <a:lstStyle/>
          <a:p>
            <a:pPr>
              <a:buNone/>
            </a:pPr>
            <a:r>
              <a:rPr lang="fr-FR" u="sng" dirty="0"/>
              <a:t>3.1. Le défi environnemental et énergétique</a:t>
            </a:r>
          </a:p>
          <a:p>
            <a:pPr>
              <a:buNone/>
            </a:pPr>
            <a:endParaRPr lang="fr-FR" dirty="0"/>
          </a:p>
          <a:p>
            <a:pPr>
              <a:buNone/>
            </a:pPr>
            <a:r>
              <a:rPr lang="fr-FR" dirty="0"/>
              <a:t>• </a:t>
            </a:r>
            <a:r>
              <a:rPr lang="fr-FR" dirty="0" err="1"/>
              <a:t>congestionnement</a:t>
            </a:r>
            <a:r>
              <a:rPr lang="fr-FR" dirty="0"/>
              <a:t>, dépenses énergétiques et surtout </a:t>
            </a:r>
            <a:r>
              <a:rPr lang="fr-FR" dirty="0">
                <a:solidFill>
                  <a:srgbClr val="0000FF"/>
                </a:solidFill>
              </a:rPr>
              <a:t>nuisances multiples </a:t>
            </a:r>
            <a:r>
              <a:rPr lang="fr-FR" dirty="0"/>
              <a:t>(santé, climat</a:t>
            </a:r>
            <a:r>
              <a:rPr lang="mr-IN" dirty="0"/>
              <a:t>…</a:t>
            </a:r>
            <a:r>
              <a:rPr lang="fr-FR" dirty="0"/>
              <a:t>)</a:t>
            </a:r>
          </a:p>
          <a:p>
            <a:pPr>
              <a:buNone/>
            </a:pPr>
            <a:endParaRPr lang="fr-FR" dirty="0"/>
          </a:p>
          <a:p>
            <a:pPr algn="just">
              <a:buNone/>
            </a:pPr>
            <a:r>
              <a:rPr lang="fr-FR" dirty="0"/>
              <a:t>• </a:t>
            </a:r>
            <a:r>
              <a:rPr lang="fr-FR" b="1" dirty="0"/>
              <a:t>la politique nationale </a:t>
            </a:r>
            <a:r>
              <a:rPr lang="fr-FR" dirty="0"/>
              <a:t>(ex : </a:t>
            </a:r>
            <a:r>
              <a:rPr lang="fr-FR" dirty="0">
                <a:solidFill>
                  <a:srgbClr val="0000FF"/>
                </a:solidFill>
              </a:rPr>
              <a:t>plan de déplacements urbains</a:t>
            </a:r>
            <a:r>
              <a:rPr lang="fr-FR" dirty="0"/>
              <a:t> ou PDU obligatoire pour agglomérations de plus de  100000 </a:t>
            </a:r>
            <a:r>
              <a:rPr lang="fr-FR" dirty="0" err="1"/>
              <a:t>hab</a:t>
            </a:r>
            <a:r>
              <a:rPr lang="fr-FR" dirty="0"/>
              <a:t>, 100 en 2016 ou encore </a:t>
            </a:r>
            <a:r>
              <a:rPr lang="fr-FR" dirty="0">
                <a:solidFill>
                  <a:srgbClr val="0000FF"/>
                </a:solidFill>
              </a:rPr>
              <a:t>plan de mobilité pour les entreprises </a:t>
            </a:r>
            <a:r>
              <a:rPr lang="fr-FR" dirty="0"/>
              <a:t>de plus de 100 salariés) </a:t>
            </a:r>
          </a:p>
          <a:p>
            <a:pPr>
              <a:buNone/>
            </a:pPr>
            <a:endParaRPr lang="fr-FR" dirty="0"/>
          </a:p>
          <a:p>
            <a:pPr>
              <a:buNone/>
            </a:pPr>
            <a:r>
              <a:rPr lang="fr-FR" dirty="0"/>
              <a:t>• </a:t>
            </a:r>
            <a:r>
              <a:rPr lang="fr-FR" b="1" dirty="0"/>
              <a:t>la politique européenne </a:t>
            </a:r>
            <a:r>
              <a:rPr lang="fr-FR" dirty="0"/>
              <a:t>(réseau transeuropéen de transports ou RTE-T, 1994)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I) L’</a:t>
            </a:r>
            <a:r>
              <a:rPr lang="fr-FR" b="1" dirty="0" err="1"/>
              <a:t>hypermobilité</a:t>
            </a:r>
            <a:r>
              <a:rPr lang="fr-FR" b="1" dirty="0"/>
              <a:t> contemporaine</a:t>
            </a:r>
          </a:p>
        </p:txBody>
      </p:sp>
      <p:sp>
        <p:nvSpPr>
          <p:cNvPr id="3" name="Espace réservé du contenu 2"/>
          <p:cNvSpPr>
            <a:spLocks noGrp="1"/>
          </p:cNvSpPr>
          <p:nvPr>
            <p:ph idx="1"/>
          </p:nvPr>
        </p:nvSpPr>
        <p:spPr/>
        <p:txBody>
          <a:bodyPr/>
          <a:lstStyle/>
          <a:p>
            <a:pPr>
              <a:buNone/>
            </a:pPr>
            <a:r>
              <a:rPr lang="fr-FR" u="sng" dirty="0"/>
              <a:t>1.1. Analyse du sujet</a:t>
            </a:r>
          </a:p>
          <a:p>
            <a:pPr>
              <a:buNone/>
            </a:pPr>
            <a:r>
              <a:rPr lang="fr-FR" i="1" dirty="0"/>
              <a:t>Voir </a:t>
            </a:r>
            <a:r>
              <a:rPr lang="fr-FR" i="1" dirty="0" err="1"/>
              <a:t>schéma-organigramme</a:t>
            </a:r>
            <a:r>
              <a:rPr lang="fr-FR" i="1" dirty="0"/>
              <a:t> réalisé au tableau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obilitePDUNantesDocPhot8096Fr150.jpg"/>
          <p:cNvPicPr>
            <a:picLocks noChangeAspect="1"/>
          </p:cNvPicPr>
          <p:nvPr/>
        </p:nvPicPr>
        <p:blipFill>
          <a:blip r:embed="rId2"/>
          <a:stretch>
            <a:fillRect/>
          </a:stretch>
        </p:blipFill>
        <p:spPr>
          <a:xfrm>
            <a:off x="4732369" y="1975104"/>
            <a:ext cx="4411631" cy="3297936"/>
          </a:xfrm>
          <a:prstGeom prst="rect">
            <a:avLst/>
          </a:prstGeom>
        </p:spPr>
      </p:pic>
      <p:pic>
        <p:nvPicPr>
          <p:cNvPr id="4" name="Image 3">
            <a:extLst>
              <a:ext uri="{FF2B5EF4-FFF2-40B4-BE49-F238E27FC236}">
                <a16:creationId xmlns:a16="http://schemas.microsoft.com/office/drawing/2014/main" id="{5AD2481B-BF5E-3644-B386-F8A06F754CC1}"/>
              </a:ext>
            </a:extLst>
          </p:cNvPr>
          <p:cNvPicPr>
            <a:picLocks noChangeAspect="1"/>
          </p:cNvPicPr>
          <p:nvPr/>
        </p:nvPicPr>
        <p:blipFill>
          <a:blip r:embed="rId3"/>
          <a:stretch>
            <a:fillRect/>
          </a:stretch>
        </p:blipFill>
        <p:spPr>
          <a:xfrm>
            <a:off x="0" y="0"/>
            <a:ext cx="4916837" cy="6172200"/>
          </a:xfrm>
          <a:prstGeom prst="rect">
            <a:avLst/>
          </a:prstGeom>
        </p:spPr>
      </p:pic>
      <p:sp>
        <p:nvSpPr>
          <p:cNvPr id="5" name="ZoneTexte 4">
            <a:extLst>
              <a:ext uri="{FF2B5EF4-FFF2-40B4-BE49-F238E27FC236}">
                <a16:creationId xmlns:a16="http://schemas.microsoft.com/office/drawing/2014/main" id="{5A27C255-946D-C442-9776-EB65FA0CD16E}"/>
              </a:ext>
            </a:extLst>
          </p:cNvPr>
          <p:cNvSpPr txBox="1"/>
          <p:nvPr/>
        </p:nvSpPr>
        <p:spPr>
          <a:xfrm>
            <a:off x="0" y="6172200"/>
            <a:ext cx="9143999" cy="646331"/>
          </a:xfrm>
          <a:prstGeom prst="rect">
            <a:avLst/>
          </a:prstGeom>
          <a:noFill/>
        </p:spPr>
        <p:txBody>
          <a:bodyPr wrap="square" rtlCol="0">
            <a:spAutoFit/>
          </a:bodyPr>
          <a:lstStyle/>
          <a:p>
            <a:r>
              <a:rPr lang="fr-FR" b="1" dirty="0"/>
              <a:t>PLM (plans locaux de mobilité) </a:t>
            </a:r>
            <a:r>
              <a:rPr lang="fr-FR" dirty="0"/>
              <a:t>= </a:t>
            </a:r>
          </a:p>
          <a:p>
            <a:r>
              <a:rPr lang="fr-FR" dirty="0"/>
              <a:t>					</a:t>
            </a:r>
            <a:r>
              <a:rPr lang="fr-FR" b="1" dirty="0"/>
              <a:t>PDU</a:t>
            </a:r>
            <a:r>
              <a:rPr lang="fr-FR" dirty="0"/>
              <a:t> (plans de déplacements urbains) + </a:t>
            </a:r>
            <a:r>
              <a:rPr lang="fr-FR" b="1" dirty="0"/>
              <a:t>PMR</a:t>
            </a:r>
            <a:r>
              <a:rPr lang="fr-FR" dirty="0"/>
              <a:t> (plans de mobilité rurale)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CA31501-507A-6D46-ABF4-4FED4D9705A4}"/>
              </a:ext>
            </a:extLst>
          </p:cNvPr>
          <p:cNvPicPr>
            <a:picLocks noChangeAspect="1"/>
          </p:cNvPicPr>
          <p:nvPr/>
        </p:nvPicPr>
        <p:blipFill>
          <a:blip r:embed="rId2"/>
          <a:stretch>
            <a:fillRect/>
          </a:stretch>
        </p:blipFill>
        <p:spPr>
          <a:xfrm>
            <a:off x="1914862" y="0"/>
            <a:ext cx="4850979" cy="6858000"/>
          </a:xfrm>
          <a:prstGeom prst="rect">
            <a:avLst/>
          </a:prstGeom>
        </p:spPr>
      </p:pic>
    </p:spTree>
    <p:extLst>
      <p:ext uri="{BB962C8B-B14F-4D97-AF65-F5344CB8AC3E}">
        <p14:creationId xmlns:p14="http://schemas.microsoft.com/office/powerpoint/2010/main" val="2387912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597px-High_Speed_Railroad_Map_of_Euro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36" y="0"/>
            <a:ext cx="7581900" cy="6096000"/>
          </a:xfrm>
          <a:prstGeom prst="rect">
            <a:avLst/>
          </a:prstGeom>
        </p:spPr>
      </p:pic>
      <p:pic>
        <p:nvPicPr>
          <p:cNvPr id="6" name="Image 5" descr="RTE-T201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36" y="5863150"/>
            <a:ext cx="7584264" cy="994849"/>
          </a:xfrm>
          <a:prstGeom prst="rect">
            <a:avLst/>
          </a:prstGeom>
        </p:spPr>
      </p:pic>
      <p:pic>
        <p:nvPicPr>
          <p:cNvPr id="7" name="Image 6" descr="CartEuropeLGVFrNath12-150.jpg"/>
          <p:cNvPicPr>
            <a:picLocks noChangeAspect="1"/>
          </p:cNvPicPr>
          <p:nvPr/>
        </p:nvPicPr>
        <p:blipFill>
          <a:blip r:embed="rId4"/>
          <a:stretch>
            <a:fillRect/>
          </a:stretch>
        </p:blipFill>
        <p:spPr>
          <a:xfrm>
            <a:off x="953984" y="0"/>
            <a:ext cx="6769235" cy="6882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20" y="159182"/>
            <a:ext cx="8229600" cy="932430"/>
          </a:xfrm>
        </p:spPr>
        <p:txBody>
          <a:bodyPr>
            <a:normAutofit/>
          </a:bodyPr>
          <a:lstStyle/>
          <a:p>
            <a:r>
              <a:rPr lang="fr-FR" b="1" dirty="0"/>
              <a:t>III) Les enjeux de la mobilité</a:t>
            </a:r>
          </a:p>
        </p:txBody>
      </p:sp>
      <p:sp>
        <p:nvSpPr>
          <p:cNvPr id="3" name="Espace réservé du contenu 2"/>
          <p:cNvSpPr>
            <a:spLocks noGrp="1"/>
          </p:cNvSpPr>
          <p:nvPr>
            <p:ph idx="1"/>
          </p:nvPr>
        </p:nvSpPr>
        <p:spPr>
          <a:xfrm>
            <a:off x="457200" y="1375011"/>
            <a:ext cx="8686800" cy="5269126"/>
          </a:xfrm>
        </p:spPr>
        <p:txBody>
          <a:bodyPr>
            <a:normAutofit/>
          </a:bodyPr>
          <a:lstStyle/>
          <a:p>
            <a:pPr>
              <a:buNone/>
            </a:pPr>
            <a:r>
              <a:rPr lang="fr-FR" u="sng" dirty="0"/>
              <a:t>3.2. Les nouvelles mobilités</a:t>
            </a:r>
          </a:p>
          <a:p>
            <a:pPr>
              <a:buNone/>
            </a:pPr>
            <a:endParaRPr lang="fr-FR" dirty="0"/>
          </a:p>
          <a:p>
            <a:pPr marL="0" indent="0" algn="just">
              <a:buNone/>
            </a:pPr>
            <a:r>
              <a:rPr lang="fr-FR" b="1" i="1" dirty="0">
                <a:solidFill>
                  <a:srgbClr val="FF0000"/>
                </a:solidFill>
              </a:rPr>
              <a:t>NOUVELLES</a:t>
            </a:r>
            <a:r>
              <a:rPr lang="fr-FR" b="1" dirty="0">
                <a:solidFill>
                  <a:srgbClr val="FF0000"/>
                </a:solidFill>
              </a:rPr>
              <a:t> MOBILITES </a:t>
            </a:r>
            <a:r>
              <a:rPr lang="fr-FR" dirty="0"/>
              <a:t>: </a:t>
            </a:r>
            <a:r>
              <a:rPr lang="fr-FR" b="1" dirty="0"/>
              <a:t>ensemble des </a:t>
            </a:r>
            <a:r>
              <a:rPr lang="fr-FR" b="1" i="1" dirty="0"/>
              <a:t>nouveaux</a:t>
            </a:r>
            <a:r>
              <a:rPr lang="fr-FR" b="1" dirty="0"/>
              <a:t> services de transports capables d’assurer un déplacement en ménageant l’environnement</a:t>
            </a:r>
          </a:p>
          <a:p>
            <a:pPr marL="0" indent="0">
              <a:buNone/>
            </a:pPr>
            <a:endParaRPr lang="fr-FR" b="1" dirty="0"/>
          </a:p>
          <a:p>
            <a:pPr marL="0" indent="0">
              <a:buNone/>
            </a:pPr>
            <a:r>
              <a:rPr lang="fr-FR" b="1" dirty="0">
                <a:solidFill>
                  <a:srgbClr val="0000FF"/>
                </a:solidFill>
              </a:rPr>
              <a:t>CIRCULATION DOUCE </a:t>
            </a:r>
            <a:r>
              <a:rPr lang="fr-FR" b="1" dirty="0"/>
              <a:t>: déplacement qui respecte l’environnement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20" y="159182"/>
            <a:ext cx="8229600" cy="932430"/>
          </a:xfrm>
        </p:spPr>
        <p:txBody>
          <a:bodyPr>
            <a:normAutofit/>
          </a:bodyPr>
          <a:lstStyle/>
          <a:p>
            <a:r>
              <a:rPr lang="fr-FR" b="1" dirty="0"/>
              <a:t>III) Les enjeux de la mobilité</a:t>
            </a:r>
          </a:p>
        </p:txBody>
      </p:sp>
      <p:sp>
        <p:nvSpPr>
          <p:cNvPr id="3" name="Espace réservé du contenu 2"/>
          <p:cNvSpPr>
            <a:spLocks noGrp="1"/>
          </p:cNvSpPr>
          <p:nvPr>
            <p:ph idx="1"/>
          </p:nvPr>
        </p:nvSpPr>
        <p:spPr>
          <a:xfrm>
            <a:off x="457200" y="1375011"/>
            <a:ext cx="8400804" cy="5269126"/>
          </a:xfrm>
        </p:spPr>
        <p:txBody>
          <a:bodyPr>
            <a:normAutofit/>
          </a:bodyPr>
          <a:lstStyle/>
          <a:p>
            <a:pPr>
              <a:buNone/>
            </a:pPr>
            <a:r>
              <a:rPr lang="fr-FR" u="sng" dirty="0"/>
              <a:t>3.2. Les nouvelles mobilités</a:t>
            </a:r>
          </a:p>
          <a:p>
            <a:pPr>
              <a:buNone/>
            </a:pPr>
            <a:r>
              <a:rPr lang="fr-FR" dirty="0">
                <a:solidFill>
                  <a:srgbClr val="0432FF"/>
                </a:solidFill>
              </a:rPr>
              <a:t>TRAMWAY, METRO, TROLLEYBUS (bus </a:t>
            </a:r>
            <a:r>
              <a:rPr lang="fr-FR" dirty="0" err="1">
                <a:solidFill>
                  <a:srgbClr val="0432FF"/>
                </a:solidFill>
              </a:rPr>
              <a:t>élect</a:t>
            </a:r>
            <a:r>
              <a:rPr lang="fr-FR" dirty="0">
                <a:solidFill>
                  <a:srgbClr val="0432FF"/>
                </a:solidFill>
              </a:rPr>
              <a:t>.)</a:t>
            </a:r>
          </a:p>
          <a:p>
            <a:pPr>
              <a:buNone/>
            </a:pPr>
            <a:r>
              <a:rPr lang="fr-FR" dirty="0">
                <a:solidFill>
                  <a:srgbClr val="0432FF"/>
                </a:solidFill>
              </a:rPr>
              <a:t>VELO(S)-PARTAGE</a:t>
            </a:r>
          </a:p>
          <a:p>
            <a:pPr>
              <a:buNone/>
            </a:pPr>
            <a:r>
              <a:rPr lang="fr-FR" dirty="0">
                <a:solidFill>
                  <a:srgbClr val="0432FF"/>
                </a:solidFill>
              </a:rPr>
              <a:t>AUTO-PARTAGE</a:t>
            </a:r>
          </a:p>
          <a:p>
            <a:pPr marL="0" indent="0">
              <a:buNone/>
            </a:pPr>
            <a:r>
              <a:rPr lang="fr-FR" dirty="0">
                <a:solidFill>
                  <a:srgbClr val="0432FF"/>
                </a:solidFill>
              </a:rPr>
              <a:t>POINTS DE CONNECTION INTERMODAUX </a:t>
            </a:r>
            <a:r>
              <a:rPr lang="fr-FR" dirty="0"/>
              <a:t>(ex : </a:t>
            </a:r>
            <a:r>
              <a:rPr lang="fr-FR" dirty="0" err="1"/>
              <a:t>parcotram</a:t>
            </a:r>
            <a:r>
              <a:rPr lang="fr-FR" dirty="0"/>
              <a:t> à Bordeaux)</a:t>
            </a:r>
          </a:p>
          <a:p>
            <a:pPr>
              <a:buNone/>
            </a:pPr>
            <a:endParaRPr lang="fr-FR" dirty="0"/>
          </a:p>
          <a:p>
            <a:pPr>
              <a:buNone/>
            </a:pPr>
            <a:r>
              <a:rPr lang="fr-FR" dirty="0">
                <a:solidFill>
                  <a:srgbClr val="0432FF"/>
                </a:solidFill>
              </a:rPr>
              <a:t>CO-VOITURAGE</a:t>
            </a:r>
            <a:r>
              <a:rPr lang="fr-FR" dirty="0"/>
              <a:t> (nouvelle mobilité interurbaine)</a:t>
            </a:r>
          </a:p>
          <a:p>
            <a:pPr>
              <a:buFont typeface="Wingdings" pitchFamily="2" charset="2"/>
              <a:buChar char="à"/>
            </a:pPr>
            <a:r>
              <a:rPr lang="fr-FR" dirty="0">
                <a:sym typeface="Wingdings" pitchFamily="2" charset="2"/>
              </a:rPr>
              <a:t>cf. vidéo un peu simpliste site </a:t>
            </a:r>
            <a:r>
              <a:rPr lang="fr-FR" dirty="0" err="1">
                <a:sym typeface="Wingdings" pitchFamily="2" charset="2"/>
              </a:rPr>
              <a:t>consoglob.com</a:t>
            </a:r>
            <a:endParaRPr lang="fr-FR" dirty="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rte TCS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92" y="-139074"/>
            <a:ext cx="3413495" cy="4037195"/>
          </a:xfrm>
          <a:prstGeom prst="rect">
            <a:avLst/>
          </a:prstGeom>
        </p:spPr>
      </p:pic>
      <p:pic>
        <p:nvPicPr>
          <p:cNvPr id="3" name="Image 2" descr="carte TCSP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380" y="3290106"/>
            <a:ext cx="4122673" cy="3567894"/>
          </a:xfrm>
          <a:prstGeom prst="rect">
            <a:avLst/>
          </a:prstGeom>
        </p:spPr>
      </p:pic>
      <p:pic>
        <p:nvPicPr>
          <p:cNvPr id="4" name="Image 3" descr="carte TCSP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100" y="0"/>
            <a:ext cx="3477900" cy="4830417"/>
          </a:xfrm>
          <a:prstGeom prst="rect">
            <a:avLst/>
          </a:prstGeom>
        </p:spPr>
      </p:pic>
    </p:spTree>
    <p:extLst>
      <p:ext uri="{BB962C8B-B14F-4D97-AF65-F5344CB8AC3E}">
        <p14:creationId xmlns:p14="http://schemas.microsoft.com/office/powerpoint/2010/main" val="3412270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20" y="159182"/>
            <a:ext cx="8229600" cy="932430"/>
          </a:xfrm>
        </p:spPr>
        <p:txBody>
          <a:bodyPr>
            <a:normAutofit/>
          </a:bodyPr>
          <a:lstStyle/>
          <a:p>
            <a:r>
              <a:rPr lang="fr-FR" b="1" dirty="0"/>
              <a:t>III) Les enjeux de la mobilité</a:t>
            </a:r>
          </a:p>
        </p:txBody>
      </p:sp>
      <p:sp>
        <p:nvSpPr>
          <p:cNvPr id="3" name="Espace réservé du contenu 2"/>
          <p:cNvSpPr>
            <a:spLocks noGrp="1"/>
          </p:cNvSpPr>
          <p:nvPr>
            <p:ph idx="1"/>
          </p:nvPr>
        </p:nvSpPr>
        <p:spPr>
          <a:xfrm>
            <a:off x="297690" y="1255958"/>
            <a:ext cx="8660044" cy="5669012"/>
          </a:xfrm>
        </p:spPr>
        <p:txBody>
          <a:bodyPr>
            <a:normAutofit lnSpcReduction="10000"/>
          </a:bodyPr>
          <a:lstStyle/>
          <a:p>
            <a:pPr marL="0" indent="0">
              <a:buNone/>
            </a:pPr>
            <a:r>
              <a:rPr lang="fr-FR" dirty="0"/>
              <a:t>3.3. </a:t>
            </a:r>
            <a:r>
              <a:rPr lang="fr-FR" u="sng" dirty="0"/>
              <a:t>L’impact de la mobilité sur le développement des territoires</a:t>
            </a:r>
          </a:p>
          <a:p>
            <a:pPr marL="0" indent="0">
              <a:buNone/>
            </a:pPr>
            <a:endParaRPr lang="fr-FR" dirty="0"/>
          </a:p>
          <a:p>
            <a:pPr marL="0" indent="0" algn="just">
              <a:buNone/>
            </a:pPr>
            <a:r>
              <a:rPr lang="fr-FR" dirty="0"/>
              <a:t>• Un constat : une </a:t>
            </a:r>
            <a:r>
              <a:rPr lang="fr-FR" b="1" dirty="0">
                <a:solidFill>
                  <a:srgbClr val="FF0000"/>
                </a:solidFill>
              </a:rPr>
              <a:t>différenciation territoriale </a:t>
            </a:r>
            <a:r>
              <a:rPr lang="fr-FR" dirty="0"/>
              <a:t>de plus en plus marquée </a:t>
            </a:r>
            <a:r>
              <a:rPr lang="fr-FR" dirty="0">
                <a:solidFill>
                  <a:srgbClr val="0000FF"/>
                </a:solidFill>
              </a:rPr>
              <a:t>en matière de transport et de mobilité</a:t>
            </a:r>
          </a:p>
          <a:p>
            <a:pPr marL="0" indent="0" algn="just">
              <a:buNone/>
            </a:pPr>
            <a:endParaRPr lang="fr-FR" dirty="0"/>
          </a:p>
          <a:p>
            <a:pPr marL="0" indent="0" algn="just">
              <a:buNone/>
            </a:pPr>
            <a:r>
              <a:rPr lang="fr-FR" dirty="0">
                <a:sym typeface="Wingdings"/>
              </a:rPr>
              <a:t> </a:t>
            </a:r>
            <a:r>
              <a:rPr lang="fr-FR" b="1" dirty="0">
                <a:solidFill>
                  <a:srgbClr val="FF0000"/>
                </a:solidFill>
                <a:sym typeface="Wingdings"/>
              </a:rPr>
              <a:t>INEGALITES</a:t>
            </a:r>
            <a:r>
              <a:rPr lang="fr-FR" dirty="0">
                <a:solidFill>
                  <a:srgbClr val="FF0000"/>
                </a:solidFill>
                <a:sym typeface="Wingdings"/>
              </a:rPr>
              <a:t> (droit d’accès à</a:t>
            </a:r>
            <a:r>
              <a:rPr lang="mr-IN" dirty="0">
                <a:solidFill>
                  <a:srgbClr val="FF0000"/>
                </a:solidFill>
                <a:sym typeface="Wingdings"/>
              </a:rPr>
              <a:t>…</a:t>
            </a:r>
            <a:r>
              <a:rPr lang="fr-FR" dirty="0">
                <a:solidFill>
                  <a:srgbClr val="FF0000"/>
                </a:solidFill>
                <a:sym typeface="Wingdings"/>
              </a:rPr>
              <a:t>) </a:t>
            </a:r>
            <a:r>
              <a:rPr lang="fr-FR" dirty="0">
                <a:sym typeface="Wingdings"/>
              </a:rPr>
              <a:t>: d’une logique d</a:t>
            </a:r>
            <a:r>
              <a:rPr lang="fr-FR" dirty="0"/>
              <a:t>e justice spatiale de répartition homogène à la logique de justice spatiale </a:t>
            </a:r>
            <a:r>
              <a:rPr lang="fr-FR" dirty="0" err="1"/>
              <a:t>mobilitaire</a:t>
            </a:r>
            <a:r>
              <a:rPr lang="fr-FR" dirty="0"/>
              <a:t> (accessibilité comparable)</a:t>
            </a:r>
          </a:p>
          <a:p>
            <a:pPr marL="0" indent="0">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080558"/>
            <a:ext cx="7772400" cy="1470025"/>
          </a:xfrm>
          <a:ln>
            <a:solidFill>
              <a:schemeClr val="tx1"/>
            </a:solidFill>
          </a:ln>
        </p:spPr>
        <p:txBody>
          <a:bodyPr/>
          <a:lstStyle/>
          <a:p>
            <a:r>
              <a:rPr lang="fr-FR" dirty="0"/>
              <a:t>EXERCICE</a:t>
            </a:r>
          </a:p>
        </p:txBody>
      </p:sp>
      <p:sp>
        <p:nvSpPr>
          <p:cNvPr id="3" name="Sous-titre 2"/>
          <p:cNvSpPr>
            <a:spLocks noGrp="1"/>
          </p:cNvSpPr>
          <p:nvPr>
            <p:ph type="subTitle" idx="1"/>
          </p:nvPr>
        </p:nvSpPr>
        <p:spPr>
          <a:xfrm>
            <a:off x="685800" y="3115733"/>
            <a:ext cx="7772400" cy="2133600"/>
          </a:xfrm>
        </p:spPr>
        <p:txBody>
          <a:bodyPr>
            <a:normAutofit/>
          </a:bodyPr>
          <a:lstStyle/>
          <a:p>
            <a:r>
              <a:rPr lang="fr-FR" dirty="0">
                <a:solidFill>
                  <a:srgbClr val="0000FF"/>
                </a:solidFill>
              </a:rPr>
              <a:t>Comment se déplacer d’un endroit à un autre sur une courte distance ?</a:t>
            </a:r>
          </a:p>
          <a:p>
            <a:r>
              <a:rPr lang="fr-FR" dirty="0">
                <a:solidFill>
                  <a:srgbClr val="0000FF"/>
                </a:solidFill>
              </a:rPr>
              <a:t>MOYEN(S) (INVENTAIRE) + CHOIX (CRITERES)</a:t>
            </a:r>
          </a:p>
        </p:txBody>
      </p:sp>
    </p:spTree>
    <p:extLst>
      <p:ext uri="{BB962C8B-B14F-4D97-AF65-F5344CB8AC3E}">
        <p14:creationId xmlns:p14="http://schemas.microsoft.com/office/powerpoint/2010/main" val="31052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rteCVChâteauroux.jpeg"/>
          <p:cNvPicPr>
            <a:picLocks noChangeAspect="1"/>
          </p:cNvPicPr>
          <p:nvPr/>
        </p:nvPicPr>
        <p:blipFill>
          <a:blip r:embed="rId2">
            <a:extLst>
              <a:ext uri="{BEBA8EAE-BF5A-486C-A8C5-ECC9F3942E4B}">
                <a14:imgProps xmlns:a14="http://schemas.microsoft.com/office/drawing/2010/main">
                  <a14:imgLayer r:embed="rId3">
                    <a14:imgEffect>
                      <a14:sharpenSoften amount="37000"/>
                    </a14:imgEffect>
                  </a14:imgLayer>
                </a14:imgProps>
              </a:ext>
              <a:ext uri="{28A0092B-C50C-407E-A947-70E740481C1C}">
                <a14:useLocalDpi xmlns:a14="http://schemas.microsoft.com/office/drawing/2010/main" val="0"/>
              </a:ext>
            </a:extLst>
          </a:blip>
          <a:stretch>
            <a:fillRect/>
          </a:stretch>
        </p:blipFill>
        <p:spPr>
          <a:xfrm>
            <a:off x="0" y="0"/>
            <a:ext cx="9144000" cy="6343037"/>
          </a:xfrm>
          <a:prstGeom prst="rect">
            <a:avLst/>
          </a:prstGeom>
        </p:spPr>
      </p:pic>
      <p:sp>
        <p:nvSpPr>
          <p:cNvPr id="3" name="ZoneTexte 2">
            <a:extLst>
              <a:ext uri="{FF2B5EF4-FFF2-40B4-BE49-F238E27FC236}">
                <a16:creationId xmlns:a16="http://schemas.microsoft.com/office/drawing/2014/main" id="{E365770B-0A22-1744-9C11-D27E29523919}"/>
              </a:ext>
            </a:extLst>
          </p:cNvPr>
          <p:cNvSpPr txBox="1"/>
          <p:nvPr/>
        </p:nvSpPr>
        <p:spPr>
          <a:xfrm>
            <a:off x="3881907" y="6343037"/>
            <a:ext cx="1380186" cy="369332"/>
          </a:xfrm>
          <a:prstGeom prst="rect">
            <a:avLst/>
          </a:prstGeom>
          <a:noFill/>
        </p:spPr>
        <p:txBody>
          <a:bodyPr wrap="none" rtlCol="0">
            <a:spAutoFit/>
          </a:bodyPr>
          <a:lstStyle/>
          <a:p>
            <a:r>
              <a:rPr lang="fr-FR" dirty="0"/>
              <a:t>Châteauroux</a:t>
            </a:r>
          </a:p>
        </p:txBody>
      </p:sp>
    </p:spTree>
    <p:extLst>
      <p:ext uri="{BB962C8B-B14F-4D97-AF65-F5344CB8AC3E}">
        <p14:creationId xmlns:p14="http://schemas.microsoft.com/office/powerpoint/2010/main" val="3110266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GeoportailChtxESPE_Equinoxe.jpeg"/>
          <p:cNvPicPr>
            <a:picLocks noChangeAspect="1"/>
          </p:cNvPicPr>
          <p:nvPr/>
        </p:nvPicPr>
        <p:blipFill>
          <a:blip r:embed="rId2">
            <a:extLst>
              <a:ext uri="{BEBA8EAE-BF5A-486C-A8C5-ECC9F3942E4B}">
                <a14:imgProps xmlns:a14="http://schemas.microsoft.com/office/drawing/2010/main">
                  <a14:imgLayer r:embed="rId3">
                    <a14:imgEffect>
                      <a14:sharpenSoften amount="48000"/>
                    </a14:imgEffect>
                  </a14:imgLayer>
                </a14:imgProps>
              </a:ext>
              <a:ext uri="{28A0092B-C50C-407E-A947-70E740481C1C}">
                <a14:useLocalDpi xmlns:a14="http://schemas.microsoft.com/office/drawing/2010/main" val="0"/>
              </a:ext>
            </a:extLst>
          </a:blip>
          <a:stretch>
            <a:fillRect/>
          </a:stretch>
        </p:blipFill>
        <p:spPr>
          <a:xfrm>
            <a:off x="0" y="697522"/>
            <a:ext cx="9144000" cy="5091848"/>
          </a:xfrm>
          <a:prstGeom prst="rect">
            <a:avLst/>
          </a:prstGeom>
        </p:spPr>
      </p:pic>
    </p:spTree>
    <p:extLst>
      <p:ext uri="{BB962C8B-B14F-4D97-AF65-F5344CB8AC3E}">
        <p14:creationId xmlns:p14="http://schemas.microsoft.com/office/powerpoint/2010/main" val="352173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F93826C-4629-A94E-9B58-31E406270152}"/>
              </a:ext>
            </a:extLst>
          </p:cNvPr>
          <p:cNvSpPr txBox="1"/>
          <p:nvPr/>
        </p:nvSpPr>
        <p:spPr>
          <a:xfrm>
            <a:off x="743162" y="26129"/>
            <a:ext cx="7919540" cy="369332"/>
          </a:xfrm>
          <a:prstGeom prst="rect">
            <a:avLst/>
          </a:prstGeom>
          <a:noFill/>
          <a:ln>
            <a:solidFill>
              <a:schemeClr val="tx1"/>
            </a:solidFill>
          </a:ln>
        </p:spPr>
        <p:txBody>
          <a:bodyPr wrap="none" rtlCol="0">
            <a:spAutoFit/>
          </a:bodyPr>
          <a:lstStyle/>
          <a:p>
            <a:r>
              <a:rPr lang="fr-FR" dirty="0"/>
              <a:t>Quels contenus concernés ? Quel champ lexical mobilisé ? Quels enjeux soulevés ?</a:t>
            </a:r>
          </a:p>
        </p:txBody>
      </p:sp>
      <p:sp>
        <p:nvSpPr>
          <p:cNvPr id="3" name="ZoneTexte 2">
            <a:extLst>
              <a:ext uri="{FF2B5EF4-FFF2-40B4-BE49-F238E27FC236}">
                <a16:creationId xmlns:a16="http://schemas.microsoft.com/office/drawing/2014/main" id="{E82F1A4C-FB9A-4549-9AE9-BD60BFF51AA3}"/>
              </a:ext>
            </a:extLst>
          </p:cNvPr>
          <p:cNvSpPr txBox="1"/>
          <p:nvPr/>
        </p:nvSpPr>
        <p:spPr>
          <a:xfrm>
            <a:off x="4018582" y="3298342"/>
            <a:ext cx="1438727" cy="369332"/>
          </a:xfrm>
          <a:prstGeom prst="rect">
            <a:avLst/>
          </a:prstGeom>
          <a:noFill/>
          <a:ln>
            <a:solidFill>
              <a:schemeClr val="tx1"/>
            </a:solidFill>
          </a:ln>
        </p:spPr>
        <p:txBody>
          <a:bodyPr wrap="none" rtlCol="0">
            <a:spAutoFit/>
          </a:bodyPr>
          <a:lstStyle/>
          <a:p>
            <a:r>
              <a:rPr lang="fr-FR" b="1" dirty="0"/>
              <a:t>SE DEPLACER</a:t>
            </a:r>
          </a:p>
        </p:txBody>
      </p:sp>
      <p:cxnSp>
        <p:nvCxnSpPr>
          <p:cNvPr id="5" name="Connecteur droit avec flèche 4">
            <a:extLst>
              <a:ext uri="{FF2B5EF4-FFF2-40B4-BE49-F238E27FC236}">
                <a16:creationId xmlns:a16="http://schemas.microsoft.com/office/drawing/2014/main" id="{7AD7D9A3-57AB-AC4F-B773-EF77A717D91B}"/>
              </a:ext>
            </a:extLst>
          </p:cNvPr>
          <p:cNvCxnSpPr>
            <a:cxnSpLocks/>
          </p:cNvCxnSpPr>
          <p:nvPr/>
        </p:nvCxnSpPr>
        <p:spPr>
          <a:xfrm flipV="1">
            <a:off x="5449736" y="2986743"/>
            <a:ext cx="253646" cy="30131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B23FA0F0-D470-494D-B7A6-FB756F96D3B0}"/>
              </a:ext>
            </a:extLst>
          </p:cNvPr>
          <p:cNvSpPr txBox="1"/>
          <p:nvPr/>
        </p:nvSpPr>
        <p:spPr>
          <a:xfrm>
            <a:off x="4351130" y="2448060"/>
            <a:ext cx="663515" cy="307777"/>
          </a:xfrm>
          <a:prstGeom prst="rect">
            <a:avLst/>
          </a:prstGeom>
          <a:noFill/>
        </p:spPr>
        <p:txBody>
          <a:bodyPr wrap="none" rtlCol="0">
            <a:spAutoFit/>
          </a:bodyPr>
          <a:lstStyle/>
          <a:p>
            <a:r>
              <a:rPr lang="fr-FR" sz="1400" dirty="0">
                <a:highlight>
                  <a:srgbClr val="00FF00"/>
                </a:highlight>
              </a:rPr>
              <a:t>C’est ?</a:t>
            </a:r>
          </a:p>
        </p:txBody>
      </p:sp>
      <p:sp>
        <p:nvSpPr>
          <p:cNvPr id="8" name="Ellipse 7">
            <a:extLst>
              <a:ext uri="{FF2B5EF4-FFF2-40B4-BE49-F238E27FC236}">
                <a16:creationId xmlns:a16="http://schemas.microsoft.com/office/drawing/2014/main" id="{DF3E0CDC-5466-8B4C-96B0-0F3807084720}"/>
              </a:ext>
            </a:extLst>
          </p:cNvPr>
          <p:cNvSpPr/>
          <p:nvPr/>
        </p:nvSpPr>
        <p:spPr>
          <a:xfrm>
            <a:off x="4304018" y="2335230"/>
            <a:ext cx="692210"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9" name="Connecteur droit avec flèche 8">
            <a:extLst>
              <a:ext uri="{FF2B5EF4-FFF2-40B4-BE49-F238E27FC236}">
                <a16:creationId xmlns:a16="http://schemas.microsoft.com/office/drawing/2014/main" id="{2AEFB484-3374-EC4D-932D-7D641AE57077}"/>
              </a:ext>
            </a:extLst>
          </p:cNvPr>
          <p:cNvCxnSpPr>
            <a:cxnSpLocks/>
          </p:cNvCxnSpPr>
          <p:nvPr/>
        </p:nvCxnSpPr>
        <p:spPr>
          <a:xfrm>
            <a:off x="5476099" y="3482366"/>
            <a:ext cx="218473" cy="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417E2980-9366-544C-A934-25E11123EE2F}"/>
              </a:ext>
            </a:extLst>
          </p:cNvPr>
          <p:cNvSpPr txBox="1"/>
          <p:nvPr/>
        </p:nvSpPr>
        <p:spPr>
          <a:xfrm>
            <a:off x="5786382" y="3328340"/>
            <a:ext cx="807785" cy="307777"/>
          </a:xfrm>
          <a:prstGeom prst="rect">
            <a:avLst/>
          </a:prstGeom>
          <a:noFill/>
        </p:spPr>
        <p:txBody>
          <a:bodyPr wrap="square" rtlCol="0">
            <a:spAutoFit/>
          </a:bodyPr>
          <a:lstStyle/>
          <a:p>
            <a:r>
              <a:rPr lang="fr-FR" sz="1400" dirty="0">
                <a:highlight>
                  <a:srgbClr val="00FF00"/>
                </a:highlight>
              </a:rPr>
              <a:t>Quand ?</a:t>
            </a:r>
          </a:p>
        </p:txBody>
      </p:sp>
      <p:sp>
        <p:nvSpPr>
          <p:cNvPr id="12" name="Ellipse 11">
            <a:extLst>
              <a:ext uri="{FF2B5EF4-FFF2-40B4-BE49-F238E27FC236}">
                <a16:creationId xmlns:a16="http://schemas.microsoft.com/office/drawing/2014/main" id="{95BF1493-B1D5-FE4C-BBAE-3DD2293894E0}"/>
              </a:ext>
            </a:extLst>
          </p:cNvPr>
          <p:cNvSpPr/>
          <p:nvPr/>
        </p:nvSpPr>
        <p:spPr>
          <a:xfrm>
            <a:off x="5740730" y="3215510"/>
            <a:ext cx="858674"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13" name="Connecteur droit avec flèche 12">
            <a:extLst>
              <a:ext uri="{FF2B5EF4-FFF2-40B4-BE49-F238E27FC236}">
                <a16:creationId xmlns:a16="http://schemas.microsoft.com/office/drawing/2014/main" id="{DF0EC798-C743-E544-A924-45A9D7888A45}"/>
              </a:ext>
            </a:extLst>
          </p:cNvPr>
          <p:cNvCxnSpPr>
            <a:cxnSpLocks/>
          </p:cNvCxnSpPr>
          <p:nvPr/>
        </p:nvCxnSpPr>
        <p:spPr>
          <a:xfrm flipH="1">
            <a:off x="3773109" y="3483009"/>
            <a:ext cx="245889" cy="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ZoneTexte 16">
            <a:extLst>
              <a:ext uri="{FF2B5EF4-FFF2-40B4-BE49-F238E27FC236}">
                <a16:creationId xmlns:a16="http://schemas.microsoft.com/office/drawing/2014/main" id="{579C0D54-361A-6944-8EC9-4036531311CE}"/>
              </a:ext>
            </a:extLst>
          </p:cNvPr>
          <p:cNvSpPr txBox="1"/>
          <p:nvPr/>
        </p:nvSpPr>
        <p:spPr>
          <a:xfrm>
            <a:off x="5957738" y="4039439"/>
            <a:ext cx="521297" cy="307777"/>
          </a:xfrm>
          <a:prstGeom prst="rect">
            <a:avLst/>
          </a:prstGeom>
          <a:noFill/>
        </p:spPr>
        <p:txBody>
          <a:bodyPr wrap="none" rtlCol="0">
            <a:spAutoFit/>
          </a:bodyPr>
          <a:lstStyle/>
          <a:p>
            <a:r>
              <a:rPr lang="fr-FR" sz="1400" dirty="0">
                <a:highlight>
                  <a:srgbClr val="00FF00"/>
                </a:highlight>
              </a:rPr>
              <a:t>Où ?</a:t>
            </a:r>
          </a:p>
        </p:txBody>
      </p:sp>
      <p:sp>
        <p:nvSpPr>
          <p:cNvPr id="18" name="Ellipse 17">
            <a:extLst>
              <a:ext uri="{FF2B5EF4-FFF2-40B4-BE49-F238E27FC236}">
                <a16:creationId xmlns:a16="http://schemas.microsoft.com/office/drawing/2014/main" id="{F2AC87F4-A153-0944-835D-AE0051F0B9AD}"/>
              </a:ext>
            </a:extLst>
          </p:cNvPr>
          <p:cNvSpPr/>
          <p:nvPr/>
        </p:nvSpPr>
        <p:spPr>
          <a:xfrm>
            <a:off x="5863734" y="3926609"/>
            <a:ext cx="692210"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19" name="Connecteur droit avec flèche 18">
            <a:extLst>
              <a:ext uri="{FF2B5EF4-FFF2-40B4-BE49-F238E27FC236}">
                <a16:creationId xmlns:a16="http://schemas.microsoft.com/office/drawing/2014/main" id="{59CF8933-ED2F-604D-840C-686887B9C0EA}"/>
              </a:ext>
            </a:extLst>
          </p:cNvPr>
          <p:cNvCxnSpPr>
            <a:cxnSpLocks/>
            <a:endCxn id="18" idx="1"/>
          </p:cNvCxnSpPr>
          <p:nvPr/>
        </p:nvCxnSpPr>
        <p:spPr>
          <a:xfrm>
            <a:off x="5447370" y="3667674"/>
            <a:ext cx="517736" cy="33554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necteur droit avec flèche 25">
            <a:extLst>
              <a:ext uri="{FF2B5EF4-FFF2-40B4-BE49-F238E27FC236}">
                <a16:creationId xmlns:a16="http://schemas.microsoft.com/office/drawing/2014/main" id="{88F91D44-505C-864E-874A-5B18F14C20D6}"/>
              </a:ext>
            </a:extLst>
          </p:cNvPr>
          <p:cNvCxnSpPr>
            <a:cxnSpLocks/>
          </p:cNvCxnSpPr>
          <p:nvPr/>
        </p:nvCxnSpPr>
        <p:spPr>
          <a:xfrm>
            <a:off x="4739968" y="3679406"/>
            <a:ext cx="0" cy="43718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ZoneTexte 29">
            <a:extLst>
              <a:ext uri="{FF2B5EF4-FFF2-40B4-BE49-F238E27FC236}">
                <a16:creationId xmlns:a16="http://schemas.microsoft.com/office/drawing/2014/main" id="{7173D24F-AC3D-3B44-B45F-9AE48E7461B7}"/>
              </a:ext>
            </a:extLst>
          </p:cNvPr>
          <p:cNvSpPr txBox="1"/>
          <p:nvPr/>
        </p:nvSpPr>
        <p:spPr>
          <a:xfrm>
            <a:off x="5490719" y="2596808"/>
            <a:ext cx="972126" cy="307777"/>
          </a:xfrm>
          <a:prstGeom prst="rect">
            <a:avLst/>
          </a:prstGeom>
          <a:noFill/>
        </p:spPr>
        <p:txBody>
          <a:bodyPr wrap="none" rtlCol="0">
            <a:spAutoFit/>
          </a:bodyPr>
          <a:lstStyle/>
          <a:p>
            <a:r>
              <a:rPr lang="fr-FR" sz="1400" dirty="0">
                <a:highlight>
                  <a:srgbClr val="00FF00"/>
                </a:highlight>
              </a:rPr>
              <a:t>Pourquoi ?</a:t>
            </a:r>
          </a:p>
        </p:txBody>
      </p:sp>
      <p:sp>
        <p:nvSpPr>
          <p:cNvPr id="31" name="Ellipse 30">
            <a:extLst>
              <a:ext uri="{FF2B5EF4-FFF2-40B4-BE49-F238E27FC236}">
                <a16:creationId xmlns:a16="http://schemas.microsoft.com/office/drawing/2014/main" id="{F67086F4-3566-AD44-98FD-4A2D8B774630}"/>
              </a:ext>
            </a:extLst>
          </p:cNvPr>
          <p:cNvSpPr/>
          <p:nvPr/>
        </p:nvSpPr>
        <p:spPr>
          <a:xfrm>
            <a:off x="5383463" y="2483978"/>
            <a:ext cx="1113578"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9" name="ZoneTexte 38">
            <a:extLst>
              <a:ext uri="{FF2B5EF4-FFF2-40B4-BE49-F238E27FC236}">
                <a16:creationId xmlns:a16="http://schemas.microsoft.com/office/drawing/2014/main" id="{8E64495F-1ED6-7442-B9A3-CBD69D5B33F1}"/>
              </a:ext>
            </a:extLst>
          </p:cNvPr>
          <p:cNvSpPr txBox="1"/>
          <p:nvPr/>
        </p:nvSpPr>
        <p:spPr>
          <a:xfrm>
            <a:off x="556648" y="952818"/>
            <a:ext cx="1034770" cy="284693"/>
          </a:xfrm>
          <a:prstGeom prst="rect">
            <a:avLst/>
          </a:prstGeom>
          <a:noFill/>
        </p:spPr>
        <p:txBody>
          <a:bodyPr wrap="none" rtlCol="0">
            <a:spAutoFit/>
          </a:bodyPr>
          <a:lstStyle/>
          <a:p>
            <a:pPr>
              <a:lnSpc>
                <a:spcPts val="1480"/>
              </a:lnSpc>
            </a:pPr>
            <a:r>
              <a:rPr lang="fr-FR" sz="1400" dirty="0"/>
              <a:t>(carrefours)</a:t>
            </a:r>
          </a:p>
        </p:txBody>
      </p:sp>
      <p:sp>
        <p:nvSpPr>
          <p:cNvPr id="41" name="ZoneTexte 40">
            <a:extLst>
              <a:ext uri="{FF2B5EF4-FFF2-40B4-BE49-F238E27FC236}">
                <a16:creationId xmlns:a16="http://schemas.microsoft.com/office/drawing/2014/main" id="{F39D562A-AC2D-F149-ADC2-F2B57661F860}"/>
              </a:ext>
            </a:extLst>
          </p:cNvPr>
          <p:cNvSpPr txBox="1"/>
          <p:nvPr/>
        </p:nvSpPr>
        <p:spPr>
          <a:xfrm>
            <a:off x="109851" y="3291801"/>
            <a:ext cx="1175899" cy="307777"/>
          </a:xfrm>
          <a:prstGeom prst="rect">
            <a:avLst/>
          </a:prstGeom>
          <a:noFill/>
          <a:ln>
            <a:solidFill>
              <a:schemeClr val="tx1"/>
            </a:solidFill>
          </a:ln>
        </p:spPr>
        <p:txBody>
          <a:bodyPr wrap="none" rtlCol="0">
            <a:spAutoFit/>
          </a:bodyPr>
          <a:lstStyle/>
          <a:p>
            <a:r>
              <a:rPr lang="fr-FR" sz="1400" b="1" dirty="0"/>
              <a:t>TRANSPORTS</a:t>
            </a:r>
          </a:p>
        </p:txBody>
      </p:sp>
      <p:sp>
        <p:nvSpPr>
          <p:cNvPr id="42" name="ZoneTexte 41">
            <a:extLst>
              <a:ext uri="{FF2B5EF4-FFF2-40B4-BE49-F238E27FC236}">
                <a16:creationId xmlns:a16="http://schemas.microsoft.com/office/drawing/2014/main" id="{08DE18F1-2AAE-B84E-BCFE-56D607C089F7}"/>
              </a:ext>
            </a:extLst>
          </p:cNvPr>
          <p:cNvSpPr txBox="1"/>
          <p:nvPr/>
        </p:nvSpPr>
        <p:spPr>
          <a:xfrm>
            <a:off x="99885" y="3599231"/>
            <a:ext cx="1353770" cy="261610"/>
          </a:xfrm>
          <a:prstGeom prst="rect">
            <a:avLst/>
          </a:prstGeom>
          <a:noFill/>
          <a:ln>
            <a:solidFill>
              <a:schemeClr val="tx1"/>
            </a:solidFill>
          </a:ln>
        </p:spPr>
        <p:txBody>
          <a:bodyPr wrap="square" rtlCol="0">
            <a:spAutoFit/>
          </a:bodyPr>
          <a:lstStyle/>
          <a:p>
            <a:r>
              <a:rPr lang="fr-FR" sz="1100" b="1" dirty="0"/>
              <a:t>COMMUNICATIONS</a:t>
            </a:r>
          </a:p>
        </p:txBody>
      </p:sp>
      <p:cxnSp>
        <p:nvCxnSpPr>
          <p:cNvPr id="48" name="Connecteur droit avec flèche 47">
            <a:extLst>
              <a:ext uri="{FF2B5EF4-FFF2-40B4-BE49-F238E27FC236}">
                <a16:creationId xmlns:a16="http://schemas.microsoft.com/office/drawing/2014/main" id="{AA8D7A61-6D84-C84F-975C-7AC56E08CCA7}"/>
              </a:ext>
            </a:extLst>
          </p:cNvPr>
          <p:cNvCxnSpPr>
            <a:cxnSpLocks/>
            <a:stCxn id="78" idx="1"/>
            <a:endCxn id="163" idx="0"/>
          </p:cNvCxnSpPr>
          <p:nvPr/>
        </p:nvCxnSpPr>
        <p:spPr>
          <a:xfrm flipH="1">
            <a:off x="976696" y="5151548"/>
            <a:ext cx="1127879" cy="820393"/>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3" name="Connecteur droit avec flèche 72">
            <a:extLst>
              <a:ext uri="{FF2B5EF4-FFF2-40B4-BE49-F238E27FC236}">
                <a16:creationId xmlns:a16="http://schemas.microsoft.com/office/drawing/2014/main" id="{2978320C-025A-CA46-A871-EF4128AED81A}"/>
              </a:ext>
            </a:extLst>
          </p:cNvPr>
          <p:cNvCxnSpPr>
            <a:cxnSpLocks/>
            <a:stCxn id="120" idx="0"/>
            <a:endCxn id="39" idx="2"/>
          </p:cNvCxnSpPr>
          <p:nvPr/>
        </p:nvCxnSpPr>
        <p:spPr>
          <a:xfrm flipH="1" flipV="1">
            <a:off x="1074033" y="1237511"/>
            <a:ext cx="911878" cy="60476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7" name="ZoneTexte 76">
            <a:extLst>
              <a:ext uri="{FF2B5EF4-FFF2-40B4-BE49-F238E27FC236}">
                <a16:creationId xmlns:a16="http://schemas.microsoft.com/office/drawing/2014/main" id="{49F33587-5F5F-054B-83AF-7F73F0FAD2B1}"/>
              </a:ext>
            </a:extLst>
          </p:cNvPr>
          <p:cNvSpPr txBox="1"/>
          <p:nvPr/>
        </p:nvSpPr>
        <p:spPr>
          <a:xfrm>
            <a:off x="432161" y="611697"/>
            <a:ext cx="1354730" cy="307777"/>
          </a:xfrm>
          <a:prstGeom prst="rect">
            <a:avLst/>
          </a:prstGeom>
          <a:noFill/>
          <a:ln>
            <a:solidFill>
              <a:schemeClr val="tx1"/>
            </a:solidFill>
          </a:ln>
        </p:spPr>
        <p:txBody>
          <a:bodyPr wrap="none" rtlCol="0">
            <a:spAutoFit/>
          </a:bodyPr>
          <a:lstStyle/>
          <a:p>
            <a:r>
              <a:rPr lang="fr-FR" sz="1400" dirty="0">
                <a:highlight>
                  <a:srgbClr val="00FFFF"/>
                </a:highlight>
              </a:rPr>
              <a:t>POLES, NOEUDS</a:t>
            </a:r>
          </a:p>
        </p:txBody>
      </p:sp>
      <p:sp>
        <p:nvSpPr>
          <p:cNvPr id="78" name="ZoneTexte 77">
            <a:extLst>
              <a:ext uri="{FF2B5EF4-FFF2-40B4-BE49-F238E27FC236}">
                <a16:creationId xmlns:a16="http://schemas.microsoft.com/office/drawing/2014/main" id="{34D6A12D-F6D3-DA40-8BFB-124EE454A1CA}"/>
              </a:ext>
            </a:extLst>
          </p:cNvPr>
          <p:cNvSpPr txBox="1"/>
          <p:nvPr/>
        </p:nvSpPr>
        <p:spPr>
          <a:xfrm>
            <a:off x="2104575" y="4997659"/>
            <a:ext cx="853503" cy="307777"/>
          </a:xfrm>
          <a:prstGeom prst="rect">
            <a:avLst/>
          </a:prstGeom>
          <a:noFill/>
          <a:ln>
            <a:solidFill>
              <a:schemeClr val="tx1"/>
            </a:solidFill>
          </a:ln>
        </p:spPr>
        <p:txBody>
          <a:bodyPr wrap="none" rtlCol="0">
            <a:spAutoFit/>
          </a:bodyPr>
          <a:lstStyle/>
          <a:p>
            <a:r>
              <a:rPr lang="fr-FR" sz="1400" dirty="0">
                <a:highlight>
                  <a:srgbClr val="FFFF00"/>
                </a:highlight>
              </a:rPr>
              <a:t>ACTEURS</a:t>
            </a:r>
          </a:p>
        </p:txBody>
      </p:sp>
      <p:cxnSp>
        <p:nvCxnSpPr>
          <p:cNvPr id="81" name="Connecteur droit 80">
            <a:extLst>
              <a:ext uri="{FF2B5EF4-FFF2-40B4-BE49-F238E27FC236}">
                <a16:creationId xmlns:a16="http://schemas.microsoft.com/office/drawing/2014/main" id="{0A3563EB-A18B-4E48-9AAB-ACB0A023C524}"/>
              </a:ext>
            </a:extLst>
          </p:cNvPr>
          <p:cNvCxnSpPr>
            <a:cxnSpLocks/>
          </p:cNvCxnSpPr>
          <p:nvPr/>
        </p:nvCxnSpPr>
        <p:spPr>
          <a:xfrm flipH="1">
            <a:off x="2938646" y="5163418"/>
            <a:ext cx="22009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Connecteur droit avec flèche 87">
            <a:extLst>
              <a:ext uri="{FF2B5EF4-FFF2-40B4-BE49-F238E27FC236}">
                <a16:creationId xmlns:a16="http://schemas.microsoft.com/office/drawing/2014/main" id="{E8F26280-CCF8-DF4E-A958-23EA160363F8}"/>
              </a:ext>
            </a:extLst>
          </p:cNvPr>
          <p:cNvCxnSpPr>
            <a:cxnSpLocks/>
          </p:cNvCxnSpPr>
          <p:nvPr/>
        </p:nvCxnSpPr>
        <p:spPr>
          <a:xfrm flipV="1">
            <a:off x="6552400" y="3155352"/>
            <a:ext cx="410111" cy="25002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3" name="ZoneTexte 92">
            <a:extLst>
              <a:ext uri="{FF2B5EF4-FFF2-40B4-BE49-F238E27FC236}">
                <a16:creationId xmlns:a16="http://schemas.microsoft.com/office/drawing/2014/main" id="{29A23FCA-18CA-E44A-A629-6D9E05F1B707}"/>
              </a:ext>
            </a:extLst>
          </p:cNvPr>
          <p:cNvSpPr txBox="1"/>
          <p:nvPr/>
        </p:nvSpPr>
        <p:spPr>
          <a:xfrm>
            <a:off x="6896491" y="2589642"/>
            <a:ext cx="1225015" cy="307777"/>
          </a:xfrm>
          <a:prstGeom prst="rect">
            <a:avLst/>
          </a:prstGeom>
          <a:noFill/>
          <a:ln>
            <a:solidFill>
              <a:schemeClr val="tx1"/>
            </a:solidFill>
          </a:ln>
        </p:spPr>
        <p:txBody>
          <a:bodyPr wrap="none" rtlCol="0">
            <a:spAutoFit/>
          </a:bodyPr>
          <a:lstStyle/>
          <a:p>
            <a:r>
              <a:rPr lang="fr-FR" sz="1400" dirty="0"/>
              <a:t>TEMPORALITE</a:t>
            </a:r>
          </a:p>
        </p:txBody>
      </p:sp>
      <p:sp>
        <p:nvSpPr>
          <p:cNvPr id="94" name="ZoneTexte 93">
            <a:extLst>
              <a:ext uri="{FF2B5EF4-FFF2-40B4-BE49-F238E27FC236}">
                <a16:creationId xmlns:a16="http://schemas.microsoft.com/office/drawing/2014/main" id="{6CFB6242-3F3E-C148-AB04-7262508E65F9}"/>
              </a:ext>
            </a:extLst>
          </p:cNvPr>
          <p:cNvSpPr txBox="1"/>
          <p:nvPr/>
        </p:nvSpPr>
        <p:spPr>
          <a:xfrm>
            <a:off x="6728771" y="4957752"/>
            <a:ext cx="1599027" cy="307777"/>
          </a:xfrm>
          <a:prstGeom prst="rect">
            <a:avLst/>
          </a:prstGeom>
          <a:noFill/>
          <a:ln>
            <a:solidFill>
              <a:schemeClr val="tx1"/>
            </a:solidFill>
          </a:ln>
        </p:spPr>
        <p:txBody>
          <a:bodyPr wrap="none" rtlCol="0">
            <a:spAutoFit/>
          </a:bodyPr>
          <a:lstStyle/>
          <a:p>
            <a:r>
              <a:rPr lang="fr-FR" sz="1400" dirty="0">
                <a:highlight>
                  <a:srgbClr val="FFFF00"/>
                </a:highlight>
              </a:rPr>
              <a:t>METROPOLISATION</a:t>
            </a:r>
          </a:p>
        </p:txBody>
      </p:sp>
      <p:sp>
        <p:nvSpPr>
          <p:cNvPr id="97" name="ZoneTexte 96">
            <a:extLst>
              <a:ext uri="{FF2B5EF4-FFF2-40B4-BE49-F238E27FC236}">
                <a16:creationId xmlns:a16="http://schemas.microsoft.com/office/drawing/2014/main" id="{F6769EE7-1216-B741-8F3E-09DC5D41229D}"/>
              </a:ext>
            </a:extLst>
          </p:cNvPr>
          <p:cNvSpPr txBox="1"/>
          <p:nvPr/>
        </p:nvSpPr>
        <p:spPr>
          <a:xfrm>
            <a:off x="6923137" y="2866441"/>
            <a:ext cx="758413" cy="523220"/>
          </a:xfrm>
          <a:prstGeom prst="rect">
            <a:avLst/>
          </a:prstGeom>
          <a:noFill/>
        </p:spPr>
        <p:txBody>
          <a:bodyPr wrap="none" rtlCol="0">
            <a:spAutoFit/>
          </a:bodyPr>
          <a:lstStyle/>
          <a:p>
            <a:r>
              <a:rPr lang="fr-FR" sz="1400" dirty="0"/>
              <a:t>DUREE</a:t>
            </a:r>
          </a:p>
          <a:p>
            <a:r>
              <a:rPr lang="fr-FR" sz="1400" dirty="0"/>
              <a:t>VITESSE</a:t>
            </a:r>
          </a:p>
        </p:txBody>
      </p:sp>
      <p:sp>
        <p:nvSpPr>
          <p:cNvPr id="98" name="ZoneTexte 97">
            <a:extLst>
              <a:ext uri="{FF2B5EF4-FFF2-40B4-BE49-F238E27FC236}">
                <a16:creationId xmlns:a16="http://schemas.microsoft.com/office/drawing/2014/main" id="{8DAF3FC0-5F68-0848-A97D-28BB2B1675C2}"/>
              </a:ext>
            </a:extLst>
          </p:cNvPr>
          <p:cNvSpPr txBox="1"/>
          <p:nvPr/>
        </p:nvSpPr>
        <p:spPr>
          <a:xfrm>
            <a:off x="8044486" y="3530513"/>
            <a:ext cx="1079141" cy="1292662"/>
          </a:xfrm>
          <a:prstGeom prst="rect">
            <a:avLst/>
          </a:prstGeom>
          <a:noFill/>
        </p:spPr>
        <p:txBody>
          <a:bodyPr wrap="square" rtlCol="0">
            <a:spAutoFit/>
          </a:bodyPr>
          <a:lstStyle/>
          <a:p>
            <a:r>
              <a:rPr lang="fr-FR" sz="1300" dirty="0"/>
              <a:t>local</a:t>
            </a:r>
          </a:p>
          <a:p>
            <a:r>
              <a:rPr lang="fr-FR" sz="1300" dirty="0"/>
              <a:t>régional</a:t>
            </a:r>
          </a:p>
          <a:p>
            <a:r>
              <a:rPr lang="fr-FR" sz="1300" dirty="0"/>
              <a:t>national</a:t>
            </a:r>
          </a:p>
          <a:p>
            <a:r>
              <a:rPr lang="fr-FR" sz="1300" dirty="0"/>
              <a:t>international</a:t>
            </a:r>
          </a:p>
          <a:p>
            <a:r>
              <a:rPr lang="fr-FR" sz="1200" dirty="0"/>
              <a:t>(Europe/monde)</a:t>
            </a:r>
          </a:p>
        </p:txBody>
      </p:sp>
      <p:cxnSp>
        <p:nvCxnSpPr>
          <p:cNvPr id="101" name="Connecteur droit avec flèche 100">
            <a:extLst>
              <a:ext uri="{FF2B5EF4-FFF2-40B4-BE49-F238E27FC236}">
                <a16:creationId xmlns:a16="http://schemas.microsoft.com/office/drawing/2014/main" id="{9C29CAA7-64CE-524D-B843-5EE431DF2256}"/>
              </a:ext>
            </a:extLst>
          </p:cNvPr>
          <p:cNvCxnSpPr>
            <a:cxnSpLocks/>
          </p:cNvCxnSpPr>
          <p:nvPr/>
        </p:nvCxnSpPr>
        <p:spPr>
          <a:xfrm flipV="1">
            <a:off x="7528284" y="2154910"/>
            <a:ext cx="593222" cy="19909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Connecteur droit avec flèche 102">
            <a:extLst>
              <a:ext uri="{FF2B5EF4-FFF2-40B4-BE49-F238E27FC236}">
                <a16:creationId xmlns:a16="http://schemas.microsoft.com/office/drawing/2014/main" id="{4CD4ECB7-1B08-3042-A948-58239BF439A5}"/>
              </a:ext>
            </a:extLst>
          </p:cNvPr>
          <p:cNvCxnSpPr>
            <a:cxnSpLocks/>
          </p:cNvCxnSpPr>
          <p:nvPr/>
        </p:nvCxnSpPr>
        <p:spPr>
          <a:xfrm flipV="1">
            <a:off x="7728358" y="4161219"/>
            <a:ext cx="363785" cy="1011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Connecteur droit avec flèche 109">
            <a:extLst>
              <a:ext uri="{FF2B5EF4-FFF2-40B4-BE49-F238E27FC236}">
                <a16:creationId xmlns:a16="http://schemas.microsoft.com/office/drawing/2014/main" id="{AEADC358-5B06-2549-87FF-DAED48CF097A}"/>
              </a:ext>
            </a:extLst>
          </p:cNvPr>
          <p:cNvCxnSpPr>
            <a:cxnSpLocks/>
          </p:cNvCxnSpPr>
          <p:nvPr/>
        </p:nvCxnSpPr>
        <p:spPr>
          <a:xfrm flipV="1">
            <a:off x="6170067" y="2106860"/>
            <a:ext cx="332571" cy="40779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3" name="Connecteur droit avec flèche 112">
            <a:extLst>
              <a:ext uri="{FF2B5EF4-FFF2-40B4-BE49-F238E27FC236}">
                <a16:creationId xmlns:a16="http://schemas.microsoft.com/office/drawing/2014/main" id="{EEFF6D74-0EAE-3646-9EA9-31E3BAD0C929}"/>
              </a:ext>
            </a:extLst>
          </p:cNvPr>
          <p:cNvCxnSpPr>
            <a:cxnSpLocks/>
          </p:cNvCxnSpPr>
          <p:nvPr/>
        </p:nvCxnSpPr>
        <p:spPr>
          <a:xfrm flipV="1">
            <a:off x="6626348" y="1265511"/>
            <a:ext cx="386671" cy="55239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Connecteur droit avec flèche 126">
            <a:extLst>
              <a:ext uri="{FF2B5EF4-FFF2-40B4-BE49-F238E27FC236}">
                <a16:creationId xmlns:a16="http://schemas.microsoft.com/office/drawing/2014/main" id="{BC85CA04-1A9D-5E44-A911-AE8DC740DFD1}"/>
              </a:ext>
            </a:extLst>
          </p:cNvPr>
          <p:cNvCxnSpPr>
            <a:cxnSpLocks/>
          </p:cNvCxnSpPr>
          <p:nvPr/>
        </p:nvCxnSpPr>
        <p:spPr>
          <a:xfrm>
            <a:off x="593607" y="3876462"/>
            <a:ext cx="156" cy="54329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9" name="ZoneTexte 128">
            <a:extLst>
              <a:ext uri="{FF2B5EF4-FFF2-40B4-BE49-F238E27FC236}">
                <a16:creationId xmlns:a16="http://schemas.microsoft.com/office/drawing/2014/main" id="{F4DE087B-37C6-5841-88C1-E60BB91736B9}"/>
              </a:ext>
            </a:extLst>
          </p:cNvPr>
          <p:cNvSpPr txBox="1"/>
          <p:nvPr/>
        </p:nvSpPr>
        <p:spPr>
          <a:xfrm>
            <a:off x="3176279" y="5997797"/>
            <a:ext cx="1174104" cy="307777"/>
          </a:xfrm>
          <a:prstGeom prst="rect">
            <a:avLst/>
          </a:prstGeom>
          <a:noFill/>
          <a:ln w="12700">
            <a:solidFill>
              <a:schemeClr val="accent1"/>
            </a:solidFill>
          </a:ln>
        </p:spPr>
        <p:txBody>
          <a:bodyPr wrap="none" rtlCol="0">
            <a:spAutoFit/>
          </a:bodyPr>
          <a:lstStyle/>
          <a:p>
            <a:r>
              <a:rPr lang="fr-FR" sz="1400" dirty="0"/>
              <a:t> </a:t>
            </a:r>
            <a:r>
              <a:rPr lang="fr-FR" sz="1400" dirty="0">
                <a:highlight>
                  <a:srgbClr val="00FFFF"/>
                </a:highlight>
              </a:rPr>
              <a:t>MIGRATIONS</a:t>
            </a:r>
          </a:p>
        </p:txBody>
      </p:sp>
      <p:cxnSp>
        <p:nvCxnSpPr>
          <p:cNvPr id="130" name="Connecteur droit avec flèche 129">
            <a:extLst>
              <a:ext uri="{FF2B5EF4-FFF2-40B4-BE49-F238E27FC236}">
                <a16:creationId xmlns:a16="http://schemas.microsoft.com/office/drawing/2014/main" id="{31D1AB14-C16C-F349-80D7-BB8CB73D3A00}"/>
              </a:ext>
            </a:extLst>
          </p:cNvPr>
          <p:cNvCxnSpPr>
            <a:cxnSpLocks/>
          </p:cNvCxnSpPr>
          <p:nvPr/>
        </p:nvCxnSpPr>
        <p:spPr>
          <a:xfrm>
            <a:off x="4732012" y="4664334"/>
            <a:ext cx="0" cy="42395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Connecteur droit avec flèche 132">
            <a:extLst>
              <a:ext uri="{FF2B5EF4-FFF2-40B4-BE49-F238E27FC236}">
                <a16:creationId xmlns:a16="http://schemas.microsoft.com/office/drawing/2014/main" id="{C586C3FA-AC5F-7147-A27B-002195823B5D}"/>
              </a:ext>
            </a:extLst>
          </p:cNvPr>
          <p:cNvCxnSpPr>
            <a:cxnSpLocks/>
          </p:cNvCxnSpPr>
          <p:nvPr/>
        </p:nvCxnSpPr>
        <p:spPr>
          <a:xfrm flipH="1">
            <a:off x="3884127" y="4560972"/>
            <a:ext cx="457213" cy="18402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5" name="ZoneTexte 134">
            <a:extLst>
              <a:ext uri="{FF2B5EF4-FFF2-40B4-BE49-F238E27FC236}">
                <a16:creationId xmlns:a16="http://schemas.microsoft.com/office/drawing/2014/main" id="{E553271C-FAF3-4946-949D-DDEC0F2831FF}"/>
              </a:ext>
            </a:extLst>
          </p:cNvPr>
          <p:cNvSpPr txBox="1"/>
          <p:nvPr/>
        </p:nvSpPr>
        <p:spPr>
          <a:xfrm>
            <a:off x="4817470" y="634377"/>
            <a:ext cx="1322734" cy="307777"/>
          </a:xfrm>
          <a:prstGeom prst="rect">
            <a:avLst/>
          </a:prstGeom>
          <a:noFill/>
        </p:spPr>
        <p:txBody>
          <a:bodyPr wrap="none" rtlCol="0">
            <a:spAutoFit/>
          </a:bodyPr>
          <a:lstStyle/>
          <a:p>
            <a:r>
              <a:rPr lang="fr-FR" sz="1400" dirty="0"/>
              <a:t>(déplacements)</a:t>
            </a:r>
          </a:p>
        </p:txBody>
      </p:sp>
      <p:cxnSp>
        <p:nvCxnSpPr>
          <p:cNvPr id="136" name="Connecteur droit avec flèche 135">
            <a:extLst>
              <a:ext uri="{FF2B5EF4-FFF2-40B4-BE49-F238E27FC236}">
                <a16:creationId xmlns:a16="http://schemas.microsoft.com/office/drawing/2014/main" id="{16BFCD14-FC82-C347-9890-7D065E8F246D}"/>
              </a:ext>
            </a:extLst>
          </p:cNvPr>
          <p:cNvCxnSpPr>
            <a:cxnSpLocks/>
          </p:cNvCxnSpPr>
          <p:nvPr/>
        </p:nvCxnSpPr>
        <p:spPr>
          <a:xfrm flipV="1">
            <a:off x="7508998" y="1902434"/>
            <a:ext cx="206426" cy="45349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8" name="Connecteur droit avec flèche 137">
            <a:extLst>
              <a:ext uri="{FF2B5EF4-FFF2-40B4-BE49-F238E27FC236}">
                <a16:creationId xmlns:a16="http://schemas.microsoft.com/office/drawing/2014/main" id="{E1C2DE96-87A5-C343-9842-9B2A1F16C9DB}"/>
              </a:ext>
            </a:extLst>
          </p:cNvPr>
          <p:cNvCxnSpPr>
            <a:cxnSpLocks/>
            <a:endCxn id="94" idx="0"/>
          </p:cNvCxnSpPr>
          <p:nvPr/>
        </p:nvCxnSpPr>
        <p:spPr>
          <a:xfrm flipH="1">
            <a:off x="7528285" y="4525426"/>
            <a:ext cx="563858" cy="43232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3" name="ZoneTexte 142">
            <a:extLst>
              <a:ext uri="{FF2B5EF4-FFF2-40B4-BE49-F238E27FC236}">
                <a16:creationId xmlns:a16="http://schemas.microsoft.com/office/drawing/2014/main" id="{73E65E74-0316-5F4A-B0BE-12BC70553EB8}"/>
              </a:ext>
            </a:extLst>
          </p:cNvPr>
          <p:cNvSpPr txBox="1"/>
          <p:nvPr/>
        </p:nvSpPr>
        <p:spPr>
          <a:xfrm>
            <a:off x="3258369" y="6245943"/>
            <a:ext cx="1008096" cy="307777"/>
          </a:xfrm>
          <a:prstGeom prst="rect">
            <a:avLst/>
          </a:prstGeom>
          <a:noFill/>
        </p:spPr>
        <p:txBody>
          <a:bodyPr wrap="none" rtlCol="0">
            <a:spAutoFit/>
          </a:bodyPr>
          <a:lstStyle/>
          <a:p>
            <a:r>
              <a:rPr lang="fr-FR" sz="1400" dirty="0"/>
              <a:t>(frontières)</a:t>
            </a:r>
          </a:p>
        </p:txBody>
      </p:sp>
      <p:sp>
        <p:nvSpPr>
          <p:cNvPr id="161" name="ZoneTexte 160">
            <a:extLst>
              <a:ext uri="{FF2B5EF4-FFF2-40B4-BE49-F238E27FC236}">
                <a16:creationId xmlns:a16="http://schemas.microsoft.com/office/drawing/2014/main" id="{A11B222A-859A-B549-8F51-0245AB2B39AC}"/>
              </a:ext>
            </a:extLst>
          </p:cNvPr>
          <p:cNvSpPr txBox="1"/>
          <p:nvPr/>
        </p:nvSpPr>
        <p:spPr>
          <a:xfrm>
            <a:off x="3249263" y="4672909"/>
            <a:ext cx="943015" cy="307777"/>
          </a:xfrm>
          <a:prstGeom prst="rect">
            <a:avLst/>
          </a:prstGeom>
          <a:noFill/>
        </p:spPr>
        <p:txBody>
          <a:bodyPr wrap="none" rtlCol="0">
            <a:spAutoFit/>
          </a:bodyPr>
          <a:lstStyle/>
          <a:p>
            <a:r>
              <a:rPr lang="fr-FR" sz="1400" dirty="0"/>
              <a:t>personnes</a:t>
            </a:r>
          </a:p>
        </p:txBody>
      </p:sp>
      <p:sp>
        <p:nvSpPr>
          <p:cNvPr id="162" name="ZoneTexte 161">
            <a:extLst>
              <a:ext uri="{FF2B5EF4-FFF2-40B4-BE49-F238E27FC236}">
                <a16:creationId xmlns:a16="http://schemas.microsoft.com/office/drawing/2014/main" id="{C4E6A2FB-EAC0-DC40-8119-C608DFB6B28D}"/>
              </a:ext>
            </a:extLst>
          </p:cNvPr>
          <p:cNvSpPr txBox="1"/>
          <p:nvPr/>
        </p:nvSpPr>
        <p:spPr>
          <a:xfrm>
            <a:off x="5336567" y="4826884"/>
            <a:ext cx="850169" cy="307777"/>
          </a:xfrm>
          <a:prstGeom prst="rect">
            <a:avLst/>
          </a:prstGeom>
          <a:noFill/>
        </p:spPr>
        <p:txBody>
          <a:bodyPr wrap="none" rtlCol="0">
            <a:spAutoFit/>
          </a:bodyPr>
          <a:lstStyle/>
          <a:p>
            <a:r>
              <a:rPr lang="fr-FR" sz="1400" dirty="0"/>
              <a:t>invisibles</a:t>
            </a:r>
          </a:p>
        </p:txBody>
      </p:sp>
      <p:cxnSp>
        <p:nvCxnSpPr>
          <p:cNvPr id="167" name="Connecteur droit avec flèche 166">
            <a:extLst>
              <a:ext uri="{FF2B5EF4-FFF2-40B4-BE49-F238E27FC236}">
                <a16:creationId xmlns:a16="http://schemas.microsoft.com/office/drawing/2014/main" id="{191B1AA5-965F-0146-8031-278CC970DA98}"/>
              </a:ext>
            </a:extLst>
          </p:cNvPr>
          <p:cNvCxnSpPr>
            <a:cxnSpLocks/>
            <a:stCxn id="195" idx="1"/>
          </p:cNvCxnSpPr>
          <p:nvPr/>
        </p:nvCxnSpPr>
        <p:spPr>
          <a:xfrm flipH="1">
            <a:off x="4336727" y="6246097"/>
            <a:ext cx="3204926" cy="1866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3" name="ZoneTexte 172">
            <a:extLst>
              <a:ext uri="{FF2B5EF4-FFF2-40B4-BE49-F238E27FC236}">
                <a16:creationId xmlns:a16="http://schemas.microsoft.com/office/drawing/2014/main" id="{373A5A11-F1FA-DE44-B12A-2A633EBE9841}"/>
              </a:ext>
            </a:extLst>
          </p:cNvPr>
          <p:cNvSpPr txBox="1"/>
          <p:nvPr/>
        </p:nvSpPr>
        <p:spPr>
          <a:xfrm>
            <a:off x="6735469" y="5260748"/>
            <a:ext cx="1309214" cy="738664"/>
          </a:xfrm>
          <a:prstGeom prst="rect">
            <a:avLst/>
          </a:prstGeom>
          <a:noFill/>
          <a:ln>
            <a:noFill/>
          </a:ln>
        </p:spPr>
        <p:txBody>
          <a:bodyPr wrap="square" rtlCol="0">
            <a:spAutoFit/>
          </a:bodyPr>
          <a:lstStyle/>
          <a:p>
            <a:r>
              <a:rPr lang="fr-FR" sz="1400" dirty="0"/>
              <a:t>INTEGRATION/ENCLAVEMENT</a:t>
            </a:r>
          </a:p>
          <a:p>
            <a:r>
              <a:rPr lang="fr-FR" sz="1400" dirty="0">
                <a:solidFill>
                  <a:srgbClr val="FF0000"/>
                </a:solidFill>
              </a:rPr>
              <a:t>INEGALITES</a:t>
            </a:r>
          </a:p>
        </p:txBody>
      </p:sp>
      <p:cxnSp>
        <p:nvCxnSpPr>
          <p:cNvPr id="182" name="Connecteur en angle 181">
            <a:extLst>
              <a:ext uri="{FF2B5EF4-FFF2-40B4-BE49-F238E27FC236}">
                <a16:creationId xmlns:a16="http://schemas.microsoft.com/office/drawing/2014/main" id="{CC9185B6-A27B-C24B-B929-2BEC76178388}"/>
              </a:ext>
            </a:extLst>
          </p:cNvPr>
          <p:cNvCxnSpPr>
            <a:cxnSpLocks/>
          </p:cNvCxnSpPr>
          <p:nvPr/>
        </p:nvCxnSpPr>
        <p:spPr>
          <a:xfrm>
            <a:off x="2825445" y="5315114"/>
            <a:ext cx="3903326" cy="145985"/>
          </a:xfrm>
          <a:prstGeom prst="bentConnector3">
            <a:avLst/>
          </a:prstGeom>
          <a:ln w="1905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85" name="ZoneTexte 184">
            <a:extLst>
              <a:ext uri="{FF2B5EF4-FFF2-40B4-BE49-F238E27FC236}">
                <a16:creationId xmlns:a16="http://schemas.microsoft.com/office/drawing/2014/main" id="{8263A38B-799C-DD4A-AAE2-29382616269B}"/>
              </a:ext>
            </a:extLst>
          </p:cNvPr>
          <p:cNvSpPr txBox="1"/>
          <p:nvPr/>
        </p:nvSpPr>
        <p:spPr>
          <a:xfrm>
            <a:off x="1620103" y="4265958"/>
            <a:ext cx="525272" cy="307777"/>
          </a:xfrm>
          <a:prstGeom prst="rect">
            <a:avLst/>
          </a:prstGeom>
          <a:noFill/>
          <a:ln>
            <a:solidFill>
              <a:schemeClr val="tx1"/>
            </a:solidFill>
          </a:ln>
        </p:spPr>
        <p:txBody>
          <a:bodyPr wrap="none" rtlCol="0">
            <a:spAutoFit/>
          </a:bodyPr>
          <a:lstStyle/>
          <a:p>
            <a:r>
              <a:rPr lang="fr-FR" sz="1400" dirty="0"/>
              <a:t>ETAT</a:t>
            </a:r>
          </a:p>
        </p:txBody>
      </p:sp>
      <p:cxnSp>
        <p:nvCxnSpPr>
          <p:cNvPr id="200" name="Connecteur droit avec flèche 199">
            <a:extLst>
              <a:ext uri="{FF2B5EF4-FFF2-40B4-BE49-F238E27FC236}">
                <a16:creationId xmlns:a16="http://schemas.microsoft.com/office/drawing/2014/main" id="{8F31C204-84C2-2244-B090-0D042434E479}"/>
              </a:ext>
            </a:extLst>
          </p:cNvPr>
          <p:cNvCxnSpPr>
            <a:cxnSpLocks/>
          </p:cNvCxnSpPr>
          <p:nvPr/>
        </p:nvCxnSpPr>
        <p:spPr>
          <a:xfrm flipH="1">
            <a:off x="2424119" y="3529240"/>
            <a:ext cx="314602"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onnecteur droit avec flèche 90">
            <a:extLst>
              <a:ext uri="{FF2B5EF4-FFF2-40B4-BE49-F238E27FC236}">
                <a16:creationId xmlns:a16="http://schemas.microsoft.com/office/drawing/2014/main" id="{0C459454-4825-B94B-B2AB-3EED7AA78608}"/>
              </a:ext>
            </a:extLst>
          </p:cNvPr>
          <p:cNvCxnSpPr>
            <a:cxnSpLocks/>
          </p:cNvCxnSpPr>
          <p:nvPr/>
        </p:nvCxnSpPr>
        <p:spPr>
          <a:xfrm flipH="1" flipV="1">
            <a:off x="4683954" y="2882877"/>
            <a:ext cx="1441" cy="4075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ZoneTexte 101">
            <a:extLst>
              <a:ext uri="{FF2B5EF4-FFF2-40B4-BE49-F238E27FC236}">
                <a16:creationId xmlns:a16="http://schemas.microsoft.com/office/drawing/2014/main" id="{D28B2DBD-0718-194C-BA01-D702FC9EA684}"/>
              </a:ext>
            </a:extLst>
          </p:cNvPr>
          <p:cNvSpPr txBox="1"/>
          <p:nvPr/>
        </p:nvSpPr>
        <p:spPr>
          <a:xfrm>
            <a:off x="2767295" y="3371190"/>
            <a:ext cx="1117947" cy="307777"/>
          </a:xfrm>
          <a:prstGeom prst="rect">
            <a:avLst/>
          </a:prstGeom>
          <a:noFill/>
        </p:spPr>
        <p:txBody>
          <a:bodyPr wrap="square" rtlCol="0">
            <a:spAutoFit/>
          </a:bodyPr>
          <a:lstStyle/>
          <a:p>
            <a:r>
              <a:rPr lang="fr-FR" sz="1400" dirty="0">
                <a:highlight>
                  <a:srgbClr val="00FF00"/>
                </a:highlight>
              </a:rPr>
              <a:t>Comment ?</a:t>
            </a:r>
          </a:p>
        </p:txBody>
      </p:sp>
      <p:sp>
        <p:nvSpPr>
          <p:cNvPr id="104" name="Ellipse 103">
            <a:extLst>
              <a:ext uri="{FF2B5EF4-FFF2-40B4-BE49-F238E27FC236}">
                <a16:creationId xmlns:a16="http://schemas.microsoft.com/office/drawing/2014/main" id="{F56D7840-BC99-F345-9474-134745407A3F}"/>
              </a:ext>
            </a:extLst>
          </p:cNvPr>
          <p:cNvSpPr/>
          <p:nvPr/>
        </p:nvSpPr>
        <p:spPr>
          <a:xfrm>
            <a:off x="2738721" y="3258360"/>
            <a:ext cx="1021084"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5" name="ZoneTexte 104">
            <a:extLst>
              <a:ext uri="{FF2B5EF4-FFF2-40B4-BE49-F238E27FC236}">
                <a16:creationId xmlns:a16="http://schemas.microsoft.com/office/drawing/2014/main" id="{5C8E1A5C-B812-E24B-A0FD-07D5F122E404}"/>
              </a:ext>
            </a:extLst>
          </p:cNvPr>
          <p:cNvSpPr txBox="1"/>
          <p:nvPr/>
        </p:nvSpPr>
        <p:spPr>
          <a:xfrm>
            <a:off x="4264649" y="4217649"/>
            <a:ext cx="1079142" cy="307777"/>
          </a:xfrm>
          <a:prstGeom prst="rect">
            <a:avLst/>
          </a:prstGeom>
          <a:noFill/>
        </p:spPr>
        <p:txBody>
          <a:bodyPr wrap="none" rtlCol="0">
            <a:spAutoFit/>
          </a:bodyPr>
          <a:lstStyle/>
          <a:p>
            <a:r>
              <a:rPr lang="fr-FR" sz="1400" dirty="0">
                <a:highlight>
                  <a:srgbClr val="00FF00"/>
                </a:highlight>
              </a:rPr>
              <a:t>Qui ? Quoi </a:t>
            </a:r>
            <a:r>
              <a:rPr lang="fr-FR" sz="1400" dirty="0"/>
              <a:t>?</a:t>
            </a:r>
          </a:p>
        </p:txBody>
      </p:sp>
      <p:sp>
        <p:nvSpPr>
          <p:cNvPr id="106" name="Ellipse 105">
            <a:extLst>
              <a:ext uri="{FF2B5EF4-FFF2-40B4-BE49-F238E27FC236}">
                <a16:creationId xmlns:a16="http://schemas.microsoft.com/office/drawing/2014/main" id="{042E8B40-A189-C146-B161-C4794D15363D}"/>
              </a:ext>
            </a:extLst>
          </p:cNvPr>
          <p:cNvSpPr/>
          <p:nvPr/>
        </p:nvSpPr>
        <p:spPr>
          <a:xfrm>
            <a:off x="4170645" y="4104819"/>
            <a:ext cx="1113578"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7" name="ZoneTexte 106">
            <a:extLst>
              <a:ext uri="{FF2B5EF4-FFF2-40B4-BE49-F238E27FC236}">
                <a16:creationId xmlns:a16="http://schemas.microsoft.com/office/drawing/2014/main" id="{E729B11D-357B-7446-AFAF-09ED7B60189A}"/>
              </a:ext>
            </a:extLst>
          </p:cNvPr>
          <p:cNvSpPr txBox="1"/>
          <p:nvPr/>
        </p:nvSpPr>
        <p:spPr>
          <a:xfrm>
            <a:off x="4155300" y="1376454"/>
            <a:ext cx="976689" cy="307777"/>
          </a:xfrm>
          <a:prstGeom prst="rect">
            <a:avLst/>
          </a:prstGeom>
          <a:noFill/>
          <a:ln>
            <a:solidFill>
              <a:schemeClr val="tx1"/>
            </a:solidFill>
          </a:ln>
        </p:spPr>
        <p:txBody>
          <a:bodyPr wrap="square" rtlCol="0">
            <a:spAutoFit/>
          </a:bodyPr>
          <a:lstStyle/>
          <a:p>
            <a:pPr algn="ctr"/>
            <a:r>
              <a:rPr lang="fr-FR" sz="1400" dirty="0">
                <a:highlight>
                  <a:srgbClr val="00FFFF"/>
                </a:highlight>
              </a:rPr>
              <a:t>MOBILITE</a:t>
            </a:r>
          </a:p>
        </p:txBody>
      </p:sp>
      <p:sp>
        <p:nvSpPr>
          <p:cNvPr id="108" name="ZoneTexte 107">
            <a:extLst>
              <a:ext uri="{FF2B5EF4-FFF2-40B4-BE49-F238E27FC236}">
                <a16:creationId xmlns:a16="http://schemas.microsoft.com/office/drawing/2014/main" id="{6F3AB168-6262-884E-AE5C-8305F54E64A7}"/>
              </a:ext>
            </a:extLst>
          </p:cNvPr>
          <p:cNvSpPr txBox="1"/>
          <p:nvPr/>
        </p:nvSpPr>
        <p:spPr>
          <a:xfrm>
            <a:off x="3876666" y="1653587"/>
            <a:ext cx="1611147" cy="307777"/>
          </a:xfrm>
          <a:prstGeom prst="rect">
            <a:avLst/>
          </a:prstGeom>
          <a:noFill/>
        </p:spPr>
        <p:txBody>
          <a:bodyPr wrap="none" rtlCol="0">
            <a:spAutoFit/>
          </a:bodyPr>
          <a:lstStyle/>
          <a:p>
            <a:r>
              <a:rPr lang="fr-FR" sz="1400" dirty="0"/>
              <a:t>mouvement, action</a:t>
            </a:r>
          </a:p>
        </p:txBody>
      </p:sp>
      <p:cxnSp>
        <p:nvCxnSpPr>
          <p:cNvPr id="111" name="Connecteur droit avec flèche 110">
            <a:extLst>
              <a:ext uri="{FF2B5EF4-FFF2-40B4-BE49-F238E27FC236}">
                <a16:creationId xmlns:a16="http://schemas.microsoft.com/office/drawing/2014/main" id="{9FF90B60-8A3B-6C44-8CB2-C070BA74E266}"/>
              </a:ext>
            </a:extLst>
          </p:cNvPr>
          <p:cNvCxnSpPr>
            <a:cxnSpLocks/>
          </p:cNvCxnSpPr>
          <p:nvPr/>
        </p:nvCxnSpPr>
        <p:spPr>
          <a:xfrm flipH="1" flipV="1">
            <a:off x="4648682" y="1933587"/>
            <a:ext cx="1441" cy="4075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F3FB6A0-878B-384E-8855-1B092EEA0F2C}"/>
              </a:ext>
            </a:extLst>
          </p:cNvPr>
          <p:cNvCxnSpPr>
            <a:cxnSpLocks/>
          </p:cNvCxnSpPr>
          <p:nvPr/>
        </p:nvCxnSpPr>
        <p:spPr>
          <a:xfrm flipH="1" flipV="1">
            <a:off x="4369655" y="961570"/>
            <a:ext cx="1441" cy="4075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4" name="ZoneTexte 113">
            <a:extLst>
              <a:ext uri="{FF2B5EF4-FFF2-40B4-BE49-F238E27FC236}">
                <a16:creationId xmlns:a16="http://schemas.microsoft.com/office/drawing/2014/main" id="{AD891BEF-64EC-A944-8DAC-CCD7BBDFED27}"/>
              </a:ext>
            </a:extLst>
          </p:cNvPr>
          <p:cNvSpPr txBox="1"/>
          <p:nvPr/>
        </p:nvSpPr>
        <p:spPr>
          <a:xfrm>
            <a:off x="3872400" y="628418"/>
            <a:ext cx="976689" cy="307777"/>
          </a:xfrm>
          <a:prstGeom prst="rect">
            <a:avLst/>
          </a:prstGeom>
          <a:noFill/>
          <a:ln>
            <a:solidFill>
              <a:schemeClr val="tx1"/>
            </a:solidFill>
          </a:ln>
        </p:spPr>
        <p:txBody>
          <a:bodyPr wrap="square" rtlCol="0">
            <a:spAutoFit/>
          </a:bodyPr>
          <a:lstStyle/>
          <a:p>
            <a:pPr algn="ctr"/>
            <a:r>
              <a:rPr lang="fr-FR" sz="1400" dirty="0">
                <a:highlight>
                  <a:srgbClr val="00FFFF"/>
                </a:highlight>
              </a:rPr>
              <a:t>FLUX</a:t>
            </a:r>
          </a:p>
        </p:txBody>
      </p:sp>
      <p:cxnSp>
        <p:nvCxnSpPr>
          <p:cNvPr id="115" name="Connecteur droit 114">
            <a:extLst>
              <a:ext uri="{FF2B5EF4-FFF2-40B4-BE49-F238E27FC236}">
                <a16:creationId xmlns:a16="http://schemas.microsoft.com/office/drawing/2014/main" id="{BBCD6F47-AEF7-C546-B064-51CF47A9ED9C}"/>
              </a:ext>
            </a:extLst>
          </p:cNvPr>
          <p:cNvCxnSpPr>
            <a:cxnSpLocks/>
            <a:endCxn id="117" idx="3"/>
          </p:cNvCxnSpPr>
          <p:nvPr/>
        </p:nvCxnSpPr>
        <p:spPr>
          <a:xfrm flipH="1" flipV="1">
            <a:off x="3313790" y="770533"/>
            <a:ext cx="552432" cy="1177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ZoneTexte 116">
            <a:extLst>
              <a:ext uri="{FF2B5EF4-FFF2-40B4-BE49-F238E27FC236}">
                <a16:creationId xmlns:a16="http://schemas.microsoft.com/office/drawing/2014/main" id="{7955BD6F-74E2-A740-A853-9D6C9D560958}"/>
              </a:ext>
            </a:extLst>
          </p:cNvPr>
          <p:cNvSpPr txBox="1"/>
          <p:nvPr/>
        </p:nvSpPr>
        <p:spPr>
          <a:xfrm>
            <a:off x="2337101" y="616644"/>
            <a:ext cx="976689" cy="307777"/>
          </a:xfrm>
          <a:prstGeom prst="rect">
            <a:avLst/>
          </a:prstGeom>
          <a:noFill/>
          <a:ln>
            <a:solidFill>
              <a:schemeClr val="tx1"/>
            </a:solidFill>
          </a:ln>
        </p:spPr>
        <p:txBody>
          <a:bodyPr wrap="square" rtlCol="0">
            <a:spAutoFit/>
          </a:bodyPr>
          <a:lstStyle/>
          <a:p>
            <a:pPr algn="ctr"/>
            <a:r>
              <a:rPr lang="fr-FR" sz="1400" dirty="0">
                <a:highlight>
                  <a:srgbClr val="00FFFF"/>
                </a:highlight>
              </a:rPr>
              <a:t>AXES</a:t>
            </a:r>
          </a:p>
        </p:txBody>
      </p:sp>
      <p:cxnSp>
        <p:nvCxnSpPr>
          <p:cNvPr id="119" name="Connecteur droit 118">
            <a:extLst>
              <a:ext uri="{FF2B5EF4-FFF2-40B4-BE49-F238E27FC236}">
                <a16:creationId xmlns:a16="http://schemas.microsoft.com/office/drawing/2014/main" id="{CD960112-3533-4544-B92F-265C5498B109}"/>
              </a:ext>
            </a:extLst>
          </p:cNvPr>
          <p:cNvCxnSpPr>
            <a:cxnSpLocks/>
            <a:stCxn id="117" idx="1"/>
            <a:endCxn id="77" idx="3"/>
          </p:cNvCxnSpPr>
          <p:nvPr/>
        </p:nvCxnSpPr>
        <p:spPr>
          <a:xfrm flipH="1" flipV="1">
            <a:off x="1786891" y="765586"/>
            <a:ext cx="550210" cy="494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20" name="ZoneTexte 119">
            <a:extLst>
              <a:ext uri="{FF2B5EF4-FFF2-40B4-BE49-F238E27FC236}">
                <a16:creationId xmlns:a16="http://schemas.microsoft.com/office/drawing/2014/main" id="{78A79DBF-71F6-8E4C-972A-A27EA830D7FB}"/>
              </a:ext>
            </a:extLst>
          </p:cNvPr>
          <p:cNvSpPr txBox="1"/>
          <p:nvPr/>
        </p:nvSpPr>
        <p:spPr>
          <a:xfrm>
            <a:off x="1508088" y="1842276"/>
            <a:ext cx="955646" cy="307777"/>
          </a:xfrm>
          <a:prstGeom prst="rect">
            <a:avLst/>
          </a:prstGeom>
          <a:noFill/>
          <a:ln>
            <a:solidFill>
              <a:schemeClr val="tx1"/>
            </a:solidFill>
          </a:ln>
        </p:spPr>
        <p:txBody>
          <a:bodyPr wrap="none" rtlCol="0">
            <a:spAutoFit/>
          </a:bodyPr>
          <a:lstStyle/>
          <a:p>
            <a:r>
              <a:rPr lang="fr-FR" sz="1400" dirty="0">
                <a:highlight>
                  <a:srgbClr val="00FFFF"/>
                </a:highlight>
              </a:rPr>
              <a:t>RESEAU(X)</a:t>
            </a:r>
          </a:p>
        </p:txBody>
      </p:sp>
      <p:cxnSp>
        <p:nvCxnSpPr>
          <p:cNvPr id="121" name="Connecteur droit avec flèche 120">
            <a:extLst>
              <a:ext uri="{FF2B5EF4-FFF2-40B4-BE49-F238E27FC236}">
                <a16:creationId xmlns:a16="http://schemas.microsoft.com/office/drawing/2014/main" id="{88A05C89-3FB2-1244-AA6B-9F6DC395C688}"/>
              </a:ext>
            </a:extLst>
          </p:cNvPr>
          <p:cNvCxnSpPr>
            <a:cxnSpLocks/>
            <a:stCxn id="120" idx="0"/>
          </p:cNvCxnSpPr>
          <p:nvPr/>
        </p:nvCxnSpPr>
        <p:spPr>
          <a:xfrm flipV="1">
            <a:off x="1985911" y="946432"/>
            <a:ext cx="1848153" cy="89584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Connecteur droit avec flèche 122">
            <a:extLst>
              <a:ext uri="{FF2B5EF4-FFF2-40B4-BE49-F238E27FC236}">
                <a16:creationId xmlns:a16="http://schemas.microsoft.com/office/drawing/2014/main" id="{EA2150D3-A0CD-A946-8AFA-C5E8B2CB1A1C}"/>
              </a:ext>
            </a:extLst>
          </p:cNvPr>
          <p:cNvCxnSpPr>
            <a:cxnSpLocks/>
            <a:stCxn id="120" idx="0"/>
            <a:endCxn id="117" idx="2"/>
          </p:cNvCxnSpPr>
          <p:nvPr/>
        </p:nvCxnSpPr>
        <p:spPr>
          <a:xfrm flipV="1">
            <a:off x="1985911" y="924421"/>
            <a:ext cx="839535" cy="91785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6" name="Connecteur droit avec flèche 125">
            <a:extLst>
              <a:ext uri="{FF2B5EF4-FFF2-40B4-BE49-F238E27FC236}">
                <a16:creationId xmlns:a16="http://schemas.microsoft.com/office/drawing/2014/main" id="{948798AF-FE89-BD49-BBF8-1049F8C137BE}"/>
              </a:ext>
            </a:extLst>
          </p:cNvPr>
          <p:cNvCxnSpPr>
            <a:cxnSpLocks/>
            <a:stCxn id="120" idx="2"/>
            <a:endCxn id="41" idx="0"/>
          </p:cNvCxnSpPr>
          <p:nvPr/>
        </p:nvCxnSpPr>
        <p:spPr>
          <a:xfrm flipH="1">
            <a:off x="697801" y="2150053"/>
            <a:ext cx="1288110" cy="114174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8" name="ZoneTexte 127">
            <a:extLst>
              <a:ext uri="{FF2B5EF4-FFF2-40B4-BE49-F238E27FC236}">
                <a16:creationId xmlns:a16="http://schemas.microsoft.com/office/drawing/2014/main" id="{5EFEEA8E-2990-394E-9428-FB18CE8FF256}"/>
              </a:ext>
            </a:extLst>
          </p:cNvPr>
          <p:cNvSpPr txBox="1"/>
          <p:nvPr/>
        </p:nvSpPr>
        <p:spPr>
          <a:xfrm>
            <a:off x="1590465" y="3251589"/>
            <a:ext cx="868774" cy="307777"/>
          </a:xfrm>
          <a:prstGeom prst="rect">
            <a:avLst/>
          </a:prstGeom>
          <a:noFill/>
          <a:ln>
            <a:solidFill>
              <a:schemeClr val="tx1"/>
            </a:solidFill>
          </a:ln>
        </p:spPr>
        <p:txBody>
          <a:bodyPr wrap="square" rtlCol="0">
            <a:spAutoFit/>
          </a:bodyPr>
          <a:lstStyle/>
          <a:p>
            <a:pPr algn="ctr"/>
            <a:r>
              <a:rPr lang="fr-FR" sz="1400" dirty="0"/>
              <a:t>MOYENS</a:t>
            </a:r>
          </a:p>
        </p:txBody>
      </p:sp>
      <p:sp>
        <p:nvSpPr>
          <p:cNvPr id="131" name="ZoneTexte 130">
            <a:extLst>
              <a:ext uri="{FF2B5EF4-FFF2-40B4-BE49-F238E27FC236}">
                <a16:creationId xmlns:a16="http://schemas.microsoft.com/office/drawing/2014/main" id="{7919FC27-0BCA-DE4F-B6C7-72C8BFD7AB19}"/>
              </a:ext>
            </a:extLst>
          </p:cNvPr>
          <p:cNvSpPr txBox="1"/>
          <p:nvPr/>
        </p:nvSpPr>
        <p:spPr>
          <a:xfrm>
            <a:off x="1579093" y="3568685"/>
            <a:ext cx="878636" cy="307777"/>
          </a:xfrm>
          <a:prstGeom prst="rect">
            <a:avLst/>
          </a:prstGeom>
          <a:noFill/>
          <a:ln>
            <a:solidFill>
              <a:schemeClr val="tx1"/>
            </a:solidFill>
          </a:ln>
        </p:spPr>
        <p:txBody>
          <a:bodyPr wrap="square" rtlCol="0">
            <a:spAutoFit/>
          </a:bodyPr>
          <a:lstStyle/>
          <a:p>
            <a:pPr algn="ctr"/>
            <a:r>
              <a:rPr lang="fr-FR" sz="1400" dirty="0"/>
              <a:t>MODES</a:t>
            </a:r>
          </a:p>
        </p:txBody>
      </p:sp>
      <p:cxnSp>
        <p:nvCxnSpPr>
          <p:cNvPr id="134" name="Connecteur droit avec flèche 133">
            <a:extLst>
              <a:ext uri="{FF2B5EF4-FFF2-40B4-BE49-F238E27FC236}">
                <a16:creationId xmlns:a16="http://schemas.microsoft.com/office/drawing/2014/main" id="{25D9CAAE-9094-9D47-B2F5-82869C46BB33}"/>
              </a:ext>
            </a:extLst>
          </p:cNvPr>
          <p:cNvCxnSpPr>
            <a:cxnSpLocks/>
          </p:cNvCxnSpPr>
          <p:nvPr/>
        </p:nvCxnSpPr>
        <p:spPr>
          <a:xfrm flipH="1">
            <a:off x="1273147" y="3533617"/>
            <a:ext cx="314602"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4" name="Connecteur droit avec flèche 143">
            <a:extLst>
              <a:ext uri="{FF2B5EF4-FFF2-40B4-BE49-F238E27FC236}">
                <a16:creationId xmlns:a16="http://schemas.microsoft.com/office/drawing/2014/main" id="{77B5823F-024B-C54B-8E5B-F29228094532}"/>
              </a:ext>
            </a:extLst>
          </p:cNvPr>
          <p:cNvCxnSpPr>
            <a:cxnSpLocks/>
          </p:cNvCxnSpPr>
          <p:nvPr/>
        </p:nvCxnSpPr>
        <p:spPr>
          <a:xfrm>
            <a:off x="5107573" y="4560972"/>
            <a:ext cx="368526" cy="30775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5" name="ZoneTexte 144">
            <a:extLst>
              <a:ext uri="{FF2B5EF4-FFF2-40B4-BE49-F238E27FC236}">
                <a16:creationId xmlns:a16="http://schemas.microsoft.com/office/drawing/2014/main" id="{6C455587-4F11-1D46-B5D3-E8862BF2D29F}"/>
              </a:ext>
            </a:extLst>
          </p:cNvPr>
          <p:cNvSpPr txBox="1"/>
          <p:nvPr/>
        </p:nvSpPr>
        <p:spPr>
          <a:xfrm>
            <a:off x="4178351" y="4999181"/>
            <a:ext cx="1191929" cy="307777"/>
          </a:xfrm>
          <a:prstGeom prst="rect">
            <a:avLst/>
          </a:prstGeom>
          <a:noFill/>
        </p:spPr>
        <p:txBody>
          <a:bodyPr wrap="none" rtlCol="0">
            <a:spAutoFit/>
          </a:bodyPr>
          <a:lstStyle/>
          <a:p>
            <a:r>
              <a:rPr lang="fr-FR" sz="1400" dirty="0"/>
              <a:t>marchandises</a:t>
            </a:r>
          </a:p>
        </p:txBody>
      </p:sp>
      <p:sp>
        <p:nvSpPr>
          <p:cNvPr id="146" name="ZoneTexte 145">
            <a:extLst>
              <a:ext uri="{FF2B5EF4-FFF2-40B4-BE49-F238E27FC236}">
                <a16:creationId xmlns:a16="http://schemas.microsoft.com/office/drawing/2014/main" id="{2F7BEAEE-267C-4B41-BAD3-7424C37CB63D}"/>
              </a:ext>
            </a:extLst>
          </p:cNvPr>
          <p:cNvSpPr txBox="1"/>
          <p:nvPr/>
        </p:nvSpPr>
        <p:spPr>
          <a:xfrm>
            <a:off x="5296371" y="5042309"/>
            <a:ext cx="1203406" cy="307777"/>
          </a:xfrm>
          <a:prstGeom prst="rect">
            <a:avLst/>
          </a:prstGeom>
          <a:noFill/>
        </p:spPr>
        <p:txBody>
          <a:bodyPr wrap="none" rtlCol="0">
            <a:spAutoFit/>
          </a:bodyPr>
          <a:lstStyle/>
          <a:p>
            <a:r>
              <a:rPr lang="fr-FR" sz="1400" dirty="0"/>
              <a:t>(infos, argent)</a:t>
            </a:r>
          </a:p>
        </p:txBody>
      </p:sp>
      <p:sp>
        <p:nvSpPr>
          <p:cNvPr id="149" name="ZoneTexte 148">
            <a:extLst>
              <a:ext uri="{FF2B5EF4-FFF2-40B4-BE49-F238E27FC236}">
                <a16:creationId xmlns:a16="http://schemas.microsoft.com/office/drawing/2014/main" id="{DDFAEB3B-AA39-DE46-A28B-242EE8DFFFD0}"/>
              </a:ext>
            </a:extLst>
          </p:cNvPr>
          <p:cNvSpPr txBox="1"/>
          <p:nvPr/>
        </p:nvSpPr>
        <p:spPr>
          <a:xfrm>
            <a:off x="3197967" y="4930018"/>
            <a:ext cx="955711" cy="307777"/>
          </a:xfrm>
          <a:prstGeom prst="rect">
            <a:avLst/>
          </a:prstGeom>
          <a:noFill/>
          <a:ln>
            <a:solidFill>
              <a:schemeClr val="tx1"/>
            </a:solidFill>
          </a:ln>
        </p:spPr>
        <p:txBody>
          <a:bodyPr wrap="none" rtlCol="0">
            <a:spAutoFit/>
          </a:bodyPr>
          <a:lstStyle/>
          <a:p>
            <a:r>
              <a:rPr lang="fr-FR" sz="1400" dirty="0"/>
              <a:t>INDIVIDUS</a:t>
            </a:r>
          </a:p>
        </p:txBody>
      </p:sp>
      <p:sp>
        <p:nvSpPr>
          <p:cNvPr id="150" name="ZoneTexte 149">
            <a:extLst>
              <a:ext uri="{FF2B5EF4-FFF2-40B4-BE49-F238E27FC236}">
                <a16:creationId xmlns:a16="http://schemas.microsoft.com/office/drawing/2014/main" id="{E6811483-0213-FA4E-A87D-FCCD7EC243D7}"/>
              </a:ext>
            </a:extLst>
          </p:cNvPr>
          <p:cNvSpPr txBox="1"/>
          <p:nvPr/>
        </p:nvSpPr>
        <p:spPr>
          <a:xfrm>
            <a:off x="1609845" y="4571291"/>
            <a:ext cx="1110560" cy="276999"/>
          </a:xfrm>
          <a:prstGeom prst="rect">
            <a:avLst/>
          </a:prstGeom>
          <a:noFill/>
          <a:ln>
            <a:solidFill>
              <a:schemeClr val="tx1"/>
            </a:solidFill>
          </a:ln>
        </p:spPr>
        <p:txBody>
          <a:bodyPr wrap="none" rtlCol="0">
            <a:spAutoFit/>
          </a:bodyPr>
          <a:lstStyle/>
          <a:p>
            <a:r>
              <a:rPr lang="fr-FR" sz="1200" dirty="0"/>
              <a:t>COLLECTIVITES</a:t>
            </a:r>
          </a:p>
        </p:txBody>
      </p:sp>
      <p:cxnSp>
        <p:nvCxnSpPr>
          <p:cNvPr id="151" name="Connecteur droit 150">
            <a:extLst>
              <a:ext uri="{FF2B5EF4-FFF2-40B4-BE49-F238E27FC236}">
                <a16:creationId xmlns:a16="http://schemas.microsoft.com/office/drawing/2014/main" id="{6F2E8B4D-9773-5745-8878-2DDE7DDA9614}"/>
              </a:ext>
            </a:extLst>
          </p:cNvPr>
          <p:cNvCxnSpPr>
            <a:cxnSpLocks/>
          </p:cNvCxnSpPr>
          <p:nvPr/>
        </p:nvCxnSpPr>
        <p:spPr>
          <a:xfrm flipV="1">
            <a:off x="2269022" y="4826884"/>
            <a:ext cx="0" cy="16446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3" name="Connecteur droit 152">
            <a:extLst>
              <a:ext uri="{FF2B5EF4-FFF2-40B4-BE49-F238E27FC236}">
                <a16:creationId xmlns:a16="http://schemas.microsoft.com/office/drawing/2014/main" id="{2358E6B2-0222-3748-9040-10F1166E6C8F}"/>
              </a:ext>
            </a:extLst>
          </p:cNvPr>
          <p:cNvCxnSpPr>
            <a:cxnSpLocks/>
          </p:cNvCxnSpPr>
          <p:nvPr/>
        </p:nvCxnSpPr>
        <p:spPr>
          <a:xfrm flipV="1">
            <a:off x="2653638" y="5283922"/>
            <a:ext cx="3125" cy="21786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57" name="ZoneTexte 156">
            <a:extLst>
              <a:ext uri="{FF2B5EF4-FFF2-40B4-BE49-F238E27FC236}">
                <a16:creationId xmlns:a16="http://schemas.microsoft.com/office/drawing/2014/main" id="{C22BE6F8-0A07-0547-869A-FE26A23E61BD}"/>
              </a:ext>
            </a:extLst>
          </p:cNvPr>
          <p:cNvSpPr txBox="1"/>
          <p:nvPr/>
        </p:nvSpPr>
        <p:spPr>
          <a:xfrm>
            <a:off x="2254412" y="5485889"/>
            <a:ext cx="1010341" cy="276999"/>
          </a:xfrm>
          <a:prstGeom prst="rect">
            <a:avLst/>
          </a:prstGeom>
          <a:noFill/>
          <a:ln>
            <a:solidFill>
              <a:schemeClr val="tx1"/>
            </a:solidFill>
          </a:ln>
        </p:spPr>
        <p:txBody>
          <a:bodyPr wrap="none" rtlCol="0">
            <a:spAutoFit/>
          </a:bodyPr>
          <a:lstStyle/>
          <a:p>
            <a:r>
              <a:rPr lang="fr-FR" sz="1200" dirty="0"/>
              <a:t>ENTREPRISES</a:t>
            </a:r>
          </a:p>
        </p:txBody>
      </p:sp>
      <p:sp>
        <p:nvSpPr>
          <p:cNvPr id="163" name="ZoneTexte 162">
            <a:extLst>
              <a:ext uri="{FF2B5EF4-FFF2-40B4-BE49-F238E27FC236}">
                <a16:creationId xmlns:a16="http://schemas.microsoft.com/office/drawing/2014/main" id="{275D71E3-6EB7-444B-9700-1D8F324FF180}"/>
              </a:ext>
            </a:extLst>
          </p:cNvPr>
          <p:cNvSpPr txBox="1"/>
          <p:nvPr/>
        </p:nvSpPr>
        <p:spPr>
          <a:xfrm>
            <a:off x="146051" y="5971941"/>
            <a:ext cx="1661289" cy="738664"/>
          </a:xfrm>
          <a:prstGeom prst="rect">
            <a:avLst/>
          </a:prstGeom>
          <a:noFill/>
          <a:ln>
            <a:solidFill>
              <a:schemeClr val="tx1"/>
            </a:solidFill>
          </a:ln>
        </p:spPr>
        <p:txBody>
          <a:bodyPr wrap="none" rtlCol="0">
            <a:spAutoFit/>
          </a:bodyPr>
          <a:lstStyle/>
          <a:p>
            <a:r>
              <a:rPr lang="fr-FR" sz="1400" dirty="0"/>
              <a:t>GESTION </a:t>
            </a:r>
            <a:r>
              <a:rPr lang="fr-FR" sz="1400" dirty="0">
                <a:solidFill>
                  <a:srgbClr val="FF0000"/>
                </a:solidFill>
              </a:rPr>
              <a:t>POLITIQUE</a:t>
            </a:r>
            <a:endParaRPr lang="fr-FR" sz="1400" dirty="0"/>
          </a:p>
          <a:p>
            <a:r>
              <a:rPr lang="fr-FR" sz="1400" dirty="0"/>
              <a:t>CHOIX, DECISIONS</a:t>
            </a:r>
          </a:p>
          <a:p>
            <a:r>
              <a:rPr lang="fr-FR" sz="1400" dirty="0"/>
              <a:t>INVESTISSEMENTS</a:t>
            </a:r>
          </a:p>
        </p:txBody>
      </p:sp>
      <p:sp>
        <p:nvSpPr>
          <p:cNvPr id="164" name="ZoneTexte 163">
            <a:extLst>
              <a:ext uri="{FF2B5EF4-FFF2-40B4-BE49-F238E27FC236}">
                <a16:creationId xmlns:a16="http://schemas.microsoft.com/office/drawing/2014/main" id="{258AF080-7B9F-6547-B1A5-E5F6B7B3BD33}"/>
              </a:ext>
            </a:extLst>
          </p:cNvPr>
          <p:cNvSpPr txBox="1"/>
          <p:nvPr/>
        </p:nvSpPr>
        <p:spPr>
          <a:xfrm>
            <a:off x="111192" y="4410649"/>
            <a:ext cx="1201547" cy="1015663"/>
          </a:xfrm>
          <a:prstGeom prst="rect">
            <a:avLst/>
          </a:prstGeom>
          <a:noFill/>
          <a:ln>
            <a:solidFill>
              <a:schemeClr val="tx1"/>
            </a:solidFill>
          </a:ln>
        </p:spPr>
        <p:txBody>
          <a:bodyPr wrap="none" rtlCol="0">
            <a:spAutoFit/>
          </a:bodyPr>
          <a:lstStyle/>
          <a:p>
            <a:r>
              <a:rPr lang="fr-FR" sz="1200" b="1" dirty="0"/>
              <a:t>PROBLEMES</a:t>
            </a:r>
          </a:p>
          <a:p>
            <a:r>
              <a:rPr lang="fr-FR" sz="1200" dirty="0"/>
              <a:t>SATURATION</a:t>
            </a:r>
          </a:p>
          <a:p>
            <a:r>
              <a:rPr lang="fr-FR" sz="1200" dirty="0"/>
              <a:t>ENGORGEMENT</a:t>
            </a:r>
          </a:p>
          <a:p>
            <a:r>
              <a:rPr lang="fr-FR" sz="1200" dirty="0"/>
              <a:t>ENCLAVEMENTS</a:t>
            </a:r>
          </a:p>
          <a:p>
            <a:r>
              <a:rPr lang="fr-FR" sz="1200" dirty="0"/>
              <a:t>POLLUTION</a:t>
            </a:r>
          </a:p>
        </p:txBody>
      </p:sp>
      <p:cxnSp>
        <p:nvCxnSpPr>
          <p:cNvPr id="168" name="Connecteur droit avec flèche 167">
            <a:extLst>
              <a:ext uri="{FF2B5EF4-FFF2-40B4-BE49-F238E27FC236}">
                <a16:creationId xmlns:a16="http://schemas.microsoft.com/office/drawing/2014/main" id="{7E31D47E-933F-A844-9AD9-DDD28B297385}"/>
              </a:ext>
            </a:extLst>
          </p:cNvPr>
          <p:cNvCxnSpPr>
            <a:cxnSpLocks/>
          </p:cNvCxnSpPr>
          <p:nvPr/>
        </p:nvCxnSpPr>
        <p:spPr>
          <a:xfrm>
            <a:off x="594779" y="5421617"/>
            <a:ext cx="156" cy="54329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4" name="Connecteur droit 173">
            <a:extLst>
              <a:ext uri="{FF2B5EF4-FFF2-40B4-BE49-F238E27FC236}">
                <a16:creationId xmlns:a16="http://schemas.microsoft.com/office/drawing/2014/main" id="{D02E4154-0C59-5C4B-BBC9-8617ABB26846}"/>
              </a:ext>
            </a:extLst>
          </p:cNvPr>
          <p:cNvCxnSpPr>
            <a:cxnSpLocks/>
          </p:cNvCxnSpPr>
          <p:nvPr/>
        </p:nvCxnSpPr>
        <p:spPr>
          <a:xfrm flipV="1">
            <a:off x="3696194" y="5305436"/>
            <a:ext cx="0" cy="66650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77" name="ZoneTexte 176">
            <a:extLst>
              <a:ext uri="{FF2B5EF4-FFF2-40B4-BE49-F238E27FC236}">
                <a16:creationId xmlns:a16="http://schemas.microsoft.com/office/drawing/2014/main" id="{430DCF91-445F-FA47-9751-D948FB779422}"/>
              </a:ext>
            </a:extLst>
          </p:cNvPr>
          <p:cNvSpPr txBox="1"/>
          <p:nvPr/>
        </p:nvSpPr>
        <p:spPr>
          <a:xfrm>
            <a:off x="3179076" y="6500124"/>
            <a:ext cx="2275751" cy="307777"/>
          </a:xfrm>
          <a:prstGeom prst="rect">
            <a:avLst/>
          </a:prstGeom>
          <a:noFill/>
          <a:ln>
            <a:noFill/>
          </a:ln>
        </p:spPr>
        <p:txBody>
          <a:bodyPr wrap="none" rtlCol="0">
            <a:spAutoFit/>
          </a:bodyPr>
          <a:lstStyle/>
          <a:p>
            <a:r>
              <a:rPr lang="fr-FR" sz="1400" dirty="0"/>
              <a:t>IMMIGRATION/EMIGRATION</a:t>
            </a:r>
          </a:p>
        </p:txBody>
      </p:sp>
      <p:sp>
        <p:nvSpPr>
          <p:cNvPr id="195" name="ZoneTexte 194">
            <a:extLst>
              <a:ext uri="{FF2B5EF4-FFF2-40B4-BE49-F238E27FC236}">
                <a16:creationId xmlns:a16="http://schemas.microsoft.com/office/drawing/2014/main" id="{AEAC2933-B68F-0841-B3C0-9D6E0094E8B2}"/>
              </a:ext>
            </a:extLst>
          </p:cNvPr>
          <p:cNvSpPr txBox="1"/>
          <p:nvPr/>
        </p:nvSpPr>
        <p:spPr>
          <a:xfrm>
            <a:off x="7541653" y="6092208"/>
            <a:ext cx="1346587" cy="307777"/>
          </a:xfrm>
          <a:prstGeom prst="rect">
            <a:avLst/>
          </a:prstGeom>
          <a:noFill/>
          <a:ln>
            <a:solidFill>
              <a:schemeClr val="tx1"/>
            </a:solidFill>
          </a:ln>
        </p:spPr>
        <p:txBody>
          <a:bodyPr wrap="none" rtlCol="0">
            <a:spAutoFit/>
          </a:bodyPr>
          <a:lstStyle/>
          <a:p>
            <a:r>
              <a:rPr lang="fr-FR" sz="1400" dirty="0"/>
              <a:t>GLOBALISATION</a:t>
            </a:r>
          </a:p>
        </p:txBody>
      </p:sp>
      <p:sp>
        <p:nvSpPr>
          <p:cNvPr id="196" name="ZoneTexte 195">
            <a:extLst>
              <a:ext uri="{FF2B5EF4-FFF2-40B4-BE49-F238E27FC236}">
                <a16:creationId xmlns:a16="http://schemas.microsoft.com/office/drawing/2014/main" id="{00E9E42F-7702-9A40-BB14-9B060991604B}"/>
              </a:ext>
            </a:extLst>
          </p:cNvPr>
          <p:cNvSpPr txBox="1"/>
          <p:nvPr/>
        </p:nvSpPr>
        <p:spPr>
          <a:xfrm>
            <a:off x="7508999" y="6419796"/>
            <a:ext cx="1490152" cy="307777"/>
          </a:xfrm>
          <a:prstGeom prst="rect">
            <a:avLst/>
          </a:prstGeom>
          <a:noFill/>
          <a:ln>
            <a:noFill/>
          </a:ln>
        </p:spPr>
        <p:txBody>
          <a:bodyPr wrap="none" rtlCol="0">
            <a:spAutoFit/>
          </a:bodyPr>
          <a:lstStyle/>
          <a:p>
            <a:r>
              <a:rPr lang="fr-FR" sz="1400" dirty="0"/>
              <a:t>MONDIALISATION</a:t>
            </a:r>
          </a:p>
        </p:txBody>
      </p:sp>
      <p:cxnSp>
        <p:nvCxnSpPr>
          <p:cNvPr id="197" name="Connecteur droit avec flèche 196">
            <a:extLst>
              <a:ext uri="{FF2B5EF4-FFF2-40B4-BE49-F238E27FC236}">
                <a16:creationId xmlns:a16="http://schemas.microsoft.com/office/drawing/2014/main" id="{7524F439-725B-AE46-8FDE-7C928A1A21FF}"/>
              </a:ext>
            </a:extLst>
          </p:cNvPr>
          <p:cNvCxnSpPr>
            <a:cxnSpLocks/>
          </p:cNvCxnSpPr>
          <p:nvPr/>
        </p:nvCxnSpPr>
        <p:spPr>
          <a:xfrm>
            <a:off x="8449623" y="4664334"/>
            <a:ext cx="0" cy="142787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8" name="Connecteur droit avec flèche 197">
            <a:extLst>
              <a:ext uri="{FF2B5EF4-FFF2-40B4-BE49-F238E27FC236}">
                <a16:creationId xmlns:a16="http://schemas.microsoft.com/office/drawing/2014/main" id="{0BBE8B63-5226-3045-852C-4EB6397E82C1}"/>
              </a:ext>
            </a:extLst>
          </p:cNvPr>
          <p:cNvCxnSpPr>
            <a:cxnSpLocks/>
          </p:cNvCxnSpPr>
          <p:nvPr/>
        </p:nvCxnSpPr>
        <p:spPr>
          <a:xfrm flipV="1">
            <a:off x="6546318" y="4147119"/>
            <a:ext cx="327224" cy="706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4" name="ZoneTexte 203">
            <a:extLst>
              <a:ext uri="{FF2B5EF4-FFF2-40B4-BE49-F238E27FC236}">
                <a16:creationId xmlns:a16="http://schemas.microsoft.com/office/drawing/2014/main" id="{D8B412F1-9D7F-4E4F-AEE5-96341F873DCD}"/>
              </a:ext>
            </a:extLst>
          </p:cNvPr>
          <p:cNvSpPr txBox="1"/>
          <p:nvPr/>
        </p:nvSpPr>
        <p:spPr>
          <a:xfrm>
            <a:off x="6866738" y="4162653"/>
            <a:ext cx="886140" cy="307777"/>
          </a:xfrm>
          <a:prstGeom prst="rect">
            <a:avLst/>
          </a:prstGeom>
          <a:noFill/>
          <a:ln w="12700">
            <a:solidFill>
              <a:schemeClr val="accent1"/>
            </a:solidFill>
          </a:ln>
        </p:spPr>
        <p:txBody>
          <a:bodyPr wrap="none" rtlCol="0">
            <a:spAutoFit/>
          </a:bodyPr>
          <a:lstStyle/>
          <a:p>
            <a:r>
              <a:rPr lang="fr-FR" sz="1400" dirty="0">
                <a:highlight>
                  <a:srgbClr val="00FFFF"/>
                </a:highlight>
              </a:rPr>
              <a:t>ECHELLES</a:t>
            </a:r>
          </a:p>
        </p:txBody>
      </p:sp>
      <p:sp>
        <p:nvSpPr>
          <p:cNvPr id="205" name="ZoneTexte 204">
            <a:extLst>
              <a:ext uri="{FF2B5EF4-FFF2-40B4-BE49-F238E27FC236}">
                <a16:creationId xmlns:a16="http://schemas.microsoft.com/office/drawing/2014/main" id="{15D160B4-3B29-8A42-BB67-264DAB5DED4E}"/>
              </a:ext>
            </a:extLst>
          </p:cNvPr>
          <p:cNvSpPr txBox="1"/>
          <p:nvPr/>
        </p:nvSpPr>
        <p:spPr>
          <a:xfrm>
            <a:off x="6857687" y="3844970"/>
            <a:ext cx="898772" cy="307777"/>
          </a:xfrm>
          <a:prstGeom prst="rect">
            <a:avLst/>
          </a:prstGeom>
          <a:noFill/>
          <a:ln>
            <a:solidFill>
              <a:schemeClr val="tx1"/>
            </a:solidFill>
          </a:ln>
        </p:spPr>
        <p:txBody>
          <a:bodyPr wrap="none" rtlCol="0">
            <a:spAutoFit/>
          </a:bodyPr>
          <a:lstStyle/>
          <a:p>
            <a:r>
              <a:rPr lang="fr-FR" sz="1400" dirty="0"/>
              <a:t>DISTANCE</a:t>
            </a:r>
          </a:p>
        </p:txBody>
      </p:sp>
      <p:cxnSp>
        <p:nvCxnSpPr>
          <p:cNvPr id="194" name="Connecteur droit avec flèche 193">
            <a:extLst>
              <a:ext uri="{FF2B5EF4-FFF2-40B4-BE49-F238E27FC236}">
                <a16:creationId xmlns:a16="http://schemas.microsoft.com/office/drawing/2014/main" id="{88F92096-93C2-5D4A-B35C-A5006B3F4434}"/>
              </a:ext>
            </a:extLst>
          </p:cNvPr>
          <p:cNvCxnSpPr>
            <a:cxnSpLocks/>
            <a:stCxn id="97" idx="2"/>
            <a:endCxn id="205" idx="0"/>
          </p:cNvCxnSpPr>
          <p:nvPr/>
        </p:nvCxnSpPr>
        <p:spPr>
          <a:xfrm>
            <a:off x="7302344" y="3389661"/>
            <a:ext cx="4729" cy="455309"/>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09" name="ZoneTexte 208">
            <a:extLst>
              <a:ext uri="{FF2B5EF4-FFF2-40B4-BE49-F238E27FC236}">
                <a16:creationId xmlns:a16="http://schemas.microsoft.com/office/drawing/2014/main" id="{25DC3848-2618-9347-BC99-5951B895CA5B}"/>
              </a:ext>
            </a:extLst>
          </p:cNvPr>
          <p:cNvSpPr txBox="1"/>
          <p:nvPr/>
        </p:nvSpPr>
        <p:spPr>
          <a:xfrm>
            <a:off x="6148850" y="1815590"/>
            <a:ext cx="868774" cy="307777"/>
          </a:xfrm>
          <a:prstGeom prst="rect">
            <a:avLst/>
          </a:prstGeom>
          <a:noFill/>
          <a:ln>
            <a:solidFill>
              <a:schemeClr val="tx1"/>
            </a:solidFill>
          </a:ln>
        </p:spPr>
        <p:txBody>
          <a:bodyPr wrap="square" rtlCol="0">
            <a:spAutoFit/>
          </a:bodyPr>
          <a:lstStyle/>
          <a:p>
            <a:pPr algn="ctr"/>
            <a:r>
              <a:rPr lang="fr-FR" sz="1400" dirty="0"/>
              <a:t>MOTIFS</a:t>
            </a:r>
          </a:p>
        </p:txBody>
      </p:sp>
      <p:sp>
        <p:nvSpPr>
          <p:cNvPr id="217" name="ZoneTexte 216">
            <a:extLst>
              <a:ext uri="{FF2B5EF4-FFF2-40B4-BE49-F238E27FC236}">
                <a16:creationId xmlns:a16="http://schemas.microsoft.com/office/drawing/2014/main" id="{3A3B29CF-670D-974D-B8EA-72C287169CE6}"/>
              </a:ext>
            </a:extLst>
          </p:cNvPr>
          <p:cNvSpPr txBox="1"/>
          <p:nvPr/>
        </p:nvSpPr>
        <p:spPr>
          <a:xfrm>
            <a:off x="6733295" y="777165"/>
            <a:ext cx="917559" cy="523220"/>
          </a:xfrm>
          <a:prstGeom prst="rect">
            <a:avLst/>
          </a:prstGeom>
          <a:noFill/>
        </p:spPr>
        <p:txBody>
          <a:bodyPr wrap="none" rtlCol="0">
            <a:spAutoFit/>
          </a:bodyPr>
          <a:lstStyle/>
          <a:p>
            <a:r>
              <a:rPr lang="fr-FR" sz="1400" dirty="0"/>
              <a:t>Typologie</a:t>
            </a:r>
          </a:p>
          <a:p>
            <a:r>
              <a:rPr lang="fr-FR" sz="1400" dirty="0"/>
              <a:t>inventaire</a:t>
            </a:r>
          </a:p>
        </p:txBody>
      </p:sp>
      <p:sp>
        <p:nvSpPr>
          <p:cNvPr id="224" name="ZoneTexte 223">
            <a:extLst>
              <a:ext uri="{FF2B5EF4-FFF2-40B4-BE49-F238E27FC236}">
                <a16:creationId xmlns:a16="http://schemas.microsoft.com/office/drawing/2014/main" id="{89E9C952-E902-3D4E-8930-61D797E4EF8D}"/>
              </a:ext>
            </a:extLst>
          </p:cNvPr>
          <p:cNvSpPr txBox="1"/>
          <p:nvPr/>
        </p:nvSpPr>
        <p:spPr>
          <a:xfrm>
            <a:off x="6853519" y="2305225"/>
            <a:ext cx="1073114" cy="307777"/>
          </a:xfrm>
          <a:prstGeom prst="rect">
            <a:avLst/>
          </a:prstGeom>
          <a:noFill/>
          <a:ln>
            <a:noFill/>
          </a:ln>
        </p:spPr>
        <p:txBody>
          <a:bodyPr wrap="none" rtlCol="0">
            <a:spAutoFit/>
          </a:bodyPr>
          <a:lstStyle/>
          <a:p>
            <a:r>
              <a:rPr lang="fr-FR" sz="1400" dirty="0"/>
              <a:t>FREQUENCE</a:t>
            </a:r>
          </a:p>
        </p:txBody>
      </p:sp>
      <p:sp>
        <p:nvSpPr>
          <p:cNvPr id="226" name="ZoneTexte 225">
            <a:extLst>
              <a:ext uri="{FF2B5EF4-FFF2-40B4-BE49-F238E27FC236}">
                <a16:creationId xmlns:a16="http://schemas.microsoft.com/office/drawing/2014/main" id="{CB3DC1BF-D70B-9042-BD9B-B97A43AF82E4}"/>
              </a:ext>
            </a:extLst>
          </p:cNvPr>
          <p:cNvSpPr txBox="1"/>
          <p:nvPr/>
        </p:nvSpPr>
        <p:spPr>
          <a:xfrm>
            <a:off x="7416270" y="1369452"/>
            <a:ext cx="1281120" cy="523220"/>
          </a:xfrm>
          <a:prstGeom prst="rect">
            <a:avLst/>
          </a:prstGeom>
          <a:noFill/>
        </p:spPr>
        <p:txBody>
          <a:bodyPr wrap="none" rtlCol="0">
            <a:spAutoFit/>
          </a:bodyPr>
          <a:lstStyle/>
          <a:p>
            <a:r>
              <a:rPr lang="fr-FR" sz="1400" dirty="0"/>
              <a:t>Régularité</a:t>
            </a:r>
          </a:p>
          <a:p>
            <a:r>
              <a:rPr lang="fr-FR" sz="1400" dirty="0"/>
              <a:t>(</a:t>
            </a:r>
            <a:r>
              <a:rPr lang="fr-FR" sz="1400" dirty="0" err="1"/>
              <a:t>quot</a:t>
            </a:r>
            <a:r>
              <a:rPr lang="fr-FR" sz="1400" dirty="0"/>
              <a:t>., hebdo.)</a:t>
            </a:r>
          </a:p>
        </p:txBody>
      </p:sp>
      <p:sp>
        <p:nvSpPr>
          <p:cNvPr id="227" name="ZoneTexte 226">
            <a:extLst>
              <a:ext uri="{FF2B5EF4-FFF2-40B4-BE49-F238E27FC236}">
                <a16:creationId xmlns:a16="http://schemas.microsoft.com/office/drawing/2014/main" id="{74A8F9AF-98A3-014A-999C-254F087FC5B1}"/>
              </a:ext>
            </a:extLst>
          </p:cNvPr>
          <p:cNvSpPr txBox="1"/>
          <p:nvPr/>
        </p:nvSpPr>
        <p:spPr>
          <a:xfrm>
            <a:off x="8052475" y="1853362"/>
            <a:ext cx="1050800" cy="523220"/>
          </a:xfrm>
          <a:prstGeom prst="rect">
            <a:avLst/>
          </a:prstGeom>
          <a:noFill/>
        </p:spPr>
        <p:txBody>
          <a:bodyPr wrap="none" rtlCol="0">
            <a:spAutoFit/>
          </a:bodyPr>
          <a:lstStyle/>
          <a:p>
            <a:r>
              <a:rPr lang="fr-FR" sz="1400" dirty="0"/>
              <a:t>Irrégularité</a:t>
            </a:r>
          </a:p>
          <a:p>
            <a:r>
              <a:rPr lang="fr-FR" sz="1400" dirty="0"/>
              <a:t>(exception.)</a:t>
            </a:r>
          </a:p>
        </p:txBody>
      </p:sp>
      <p:cxnSp>
        <p:nvCxnSpPr>
          <p:cNvPr id="249" name="Connecteur droit avec flèche 248">
            <a:extLst>
              <a:ext uri="{FF2B5EF4-FFF2-40B4-BE49-F238E27FC236}">
                <a16:creationId xmlns:a16="http://schemas.microsoft.com/office/drawing/2014/main" id="{6B9A3775-997F-AA40-A0D5-E4484FF6441C}"/>
              </a:ext>
            </a:extLst>
          </p:cNvPr>
          <p:cNvCxnSpPr>
            <a:cxnSpLocks/>
            <a:stCxn id="128" idx="0"/>
          </p:cNvCxnSpPr>
          <p:nvPr/>
        </p:nvCxnSpPr>
        <p:spPr>
          <a:xfrm flipV="1">
            <a:off x="2024852" y="2689607"/>
            <a:ext cx="648523" cy="56198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0" name="ZoneTexte 249">
            <a:extLst>
              <a:ext uri="{FF2B5EF4-FFF2-40B4-BE49-F238E27FC236}">
                <a16:creationId xmlns:a16="http://schemas.microsoft.com/office/drawing/2014/main" id="{B166011F-E877-7545-893E-F450FFE4494F}"/>
              </a:ext>
            </a:extLst>
          </p:cNvPr>
          <p:cNvSpPr txBox="1"/>
          <p:nvPr/>
        </p:nvSpPr>
        <p:spPr>
          <a:xfrm>
            <a:off x="2537582" y="2227476"/>
            <a:ext cx="917559" cy="523220"/>
          </a:xfrm>
          <a:prstGeom prst="rect">
            <a:avLst/>
          </a:prstGeom>
          <a:noFill/>
        </p:spPr>
        <p:txBody>
          <a:bodyPr wrap="square" rtlCol="0">
            <a:spAutoFit/>
          </a:bodyPr>
          <a:lstStyle/>
          <a:p>
            <a:r>
              <a:rPr lang="fr-FR" sz="1400" dirty="0"/>
              <a:t>Typologie</a:t>
            </a:r>
          </a:p>
          <a:p>
            <a:r>
              <a:rPr lang="fr-FR" sz="1400" dirty="0"/>
              <a:t>inventaire</a:t>
            </a:r>
          </a:p>
        </p:txBody>
      </p:sp>
    </p:spTree>
    <p:extLst>
      <p:ext uri="{BB962C8B-B14F-4D97-AF65-F5344CB8AC3E}">
        <p14:creationId xmlns:p14="http://schemas.microsoft.com/office/powerpoint/2010/main" val="6826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0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1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2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3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2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2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0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0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0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9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3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9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9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9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74"/>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6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2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7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4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2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64"/>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16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4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6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animBg="1"/>
      <p:bldP spid="42" grpId="0" animBg="1"/>
      <p:bldP spid="77" grpId="0" animBg="1"/>
      <p:bldP spid="78" grpId="0" animBg="1"/>
      <p:bldP spid="93" grpId="0" animBg="1"/>
      <p:bldP spid="94" grpId="0" animBg="1"/>
      <p:bldP spid="97" grpId="0"/>
      <p:bldP spid="98" grpId="0"/>
      <p:bldP spid="129" grpId="0" animBg="1"/>
      <p:bldP spid="135" grpId="0"/>
      <p:bldP spid="143" grpId="0"/>
      <p:bldP spid="161" grpId="0"/>
      <p:bldP spid="162" grpId="0"/>
      <p:bldP spid="173" grpId="0"/>
      <p:bldP spid="185" grpId="0" animBg="1"/>
      <p:bldP spid="107" grpId="0" animBg="1"/>
      <p:bldP spid="108" grpId="0"/>
      <p:bldP spid="114" grpId="0" animBg="1"/>
      <p:bldP spid="117" grpId="0" animBg="1"/>
      <p:bldP spid="120" grpId="0" animBg="1"/>
      <p:bldP spid="128" grpId="0" animBg="1"/>
      <p:bldP spid="131" grpId="0" animBg="1"/>
      <p:bldP spid="145" grpId="0"/>
      <p:bldP spid="146" grpId="0"/>
      <p:bldP spid="149" grpId="0" animBg="1"/>
      <p:bldP spid="150" grpId="0" animBg="1"/>
      <p:bldP spid="157" grpId="0" animBg="1"/>
      <p:bldP spid="163" grpId="0" animBg="1"/>
      <p:bldP spid="164" grpId="0" animBg="1"/>
      <p:bldP spid="177" grpId="0"/>
      <p:bldP spid="195" grpId="0" animBg="1"/>
      <p:bldP spid="196" grpId="0"/>
      <p:bldP spid="204" grpId="0" animBg="1"/>
      <p:bldP spid="205" grpId="0" animBg="1"/>
      <p:bldP spid="209" grpId="0" animBg="1"/>
      <p:bldP spid="217" grpId="0"/>
      <p:bldP spid="224" grpId="0"/>
      <p:bldP spid="226" grpId="0"/>
      <p:bldP spid="227" grpId="0"/>
      <p:bldP spid="2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GeoportailCarteChtxESPE_Equinoxe2.jpeg"/>
          <p:cNvPicPr>
            <a:picLocks noChangeAspect="1"/>
          </p:cNvPicPr>
          <p:nvPr/>
        </p:nvPicPr>
        <p:blipFill>
          <a:blip r:embed="rId2">
            <a:extLst>
              <a:ext uri="{BEBA8EAE-BF5A-486C-A8C5-ECC9F3942E4B}">
                <a14:imgProps xmlns:a14="http://schemas.microsoft.com/office/drawing/2010/main">
                  <a14:imgLayer r:embed="rId3">
                    <a14:imgEffect>
                      <a14:sharpenSoften amount="43000"/>
                    </a14:imgEffect>
                  </a14:imgLayer>
                </a14:imgProps>
              </a:ext>
              <a:ext uri="{28A0092B-C50C-407E-A947-70E740481C1C}">
                <a14:useLocalDpi xmlns:a14="http://schemas.microsoft.com/office/drawing/2010/main" val="0"/>
              </a:ext>
            </a:extLst>
          </a:blip>
          <a:stretch>
            <a:fillRect/>
          </a:stretch>
        </p:blipFill>
        <p:spPr>
          <a:xfrm>
            <a:off x="377603" y="0"/>
            <a:ext cx="8437597" cy="6858000"/>
          </a:xfrm>
          <a:prstGeom prst="rect">
            <a:avLst/>
          </a:prstGeom>
        </p:spPr>
      </p:pic>
    </p:spTree>
    <p:extLst>
      <p:ext uri="{BB962C8B-B14F-4D97-AF65-F5344CB8AC3E}">
        <p14:creationId xmlns:p14="http://schemas.microsoft.com/office/powerpoint/2010/main" val="3812335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lanBourgesCV.jpeg"/>
          <p:cNvPicPr>
            <a:picLocks noChangeAspect="1"/>
          </p:cNvPicPr>
          <p:nvPr/>
        </p:nvPicPr>
        <p:blipFill>
          <a:blip r:embed="rId2">
            <a:extLst>
              <a:ext uri="{BEBA8EAE-BF5A-486C-A8C5-ECC9F3942E4B}">
                <a14:imgProps xmlns:a14="http://schemas.microsoft.com/office/drawing/2010/main">
                  <a14:imgLayer r:embed="rId3">
                    <a14:imgEffect>
                      <a14:sharpenSoften amount="13000"/>
                    </a14:imgEffect>
                  </a14:imgLayer>
                </a14:imgProps>
              </a:ext>
              <a:ext uri="{28A0092B-C50C-407E-A947-70E740481C1C}">
                <a14:useLocalDpi xmlns:a14="http://schemas.microsoft.com/office/drawing/2010/main" val="0"/>
              </a:ext>
            </a:extLst>
          </a:blip>
          <a:stretch>
            <a:fillRect/>
          </a:stretch>
        </p:blipFill>
        <p:spPr>
          <a:xfrm>
            <a:off x="0" y="121863"/>
            <a:ext cx="9144000" cy="5724071"/>
          </a:xfrm>
          <a:prstGeom prst="rect">
            <a:avLst/>
          </a:prstGeom>
        </p:spPr>
      </p:pic>
      <p:sp>
        <p:nvSpPr>
          <p:cNvPr id="4" name="ZoneTexte 3">
            <a:extLst>
              <a:ext uri="{FF2B5EF4-FFF2-40B4-BE49-F238E27FC236}">
                <a16:creationId xmlns:a16="http://schemas.microsoft.com/office/drawing/2014/main" id="{9065BAC4-24B0-C44F-9541-A356CC22792A}"/>
              </a:ext>
            </a:extLst>
          </p:cNvPr>
          <p:cNvSpPr txBox="1"/>
          <p:nvPr/>
        </p:nvSpPr>
        <p:spPr>
          <a:xfrm>
            <a:off x="4100685" y="6366805"/>
            <a:ext cx="942630" cy="369332"/>
          </a:xfrm>
          <a:prstGeom prst="rect">
            <a:avLst/>
          </a:prstGeom>
          <a:noFill/>
        </p:spPr>
        <p:txBody>
          <a:bodyPr wrap="none" rtlCol="0">
            <a:spAutoFit/>
          </a:bodyPr>
          <a:lstStyle/>
          <a:p>
            <a:r>
              <a:rPr lang="fr-FR" dirty="0"/>
              <a:t>Bourges</a:t>
            </a:r>
          </a:p>
        </p:txBody>
      </p:sp>
    </p:spTree>
    <p:extLst>
      <p:ext uri="{BB962C8B-B14F-4D97-AF65-F5344CB8AC3E}">
        <p14:creationId xmlns:p14="http://schemas.microsoft.com/office/powerpoint/2010/main" val="876067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098E2A0-9E45-C243-A03C-6AFE825E4727}"/>
              </a:ext>
            </a:extLst>
          </p:cNvPr>
          <p:cNvPicPr>
            <a:picLocks noChangeAspect="1"/>
          </p:cNvPicPr>
          <p:nvPr/>
        </p:nvPicPr>
        <p:blipFill>
          <a:blip r:embed="rId2"/>
          <a:stretch>
            <a:fillRect/>
          </a:stretch>
        </p:blipFill>
        <p:spPr>
          <a:xfrm>
            <a:off x="0" y="324028"/>
            <a:ext cx="9144000" cy="620994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E22EC2_TD2_CALCULETTE_Adem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79047" cy="6858000"/>
          </a:xfrm>
          <a:prstGeom prst="rect">
            <a:avLst/>
          </a:prstGeom>
        </p:spPr>
      </p:pic>
      <p:sp>
        <p:nvSpPr>
          <p:cNvPr id="3" name="ZoneTexte 2"/>
          <p:cNvSpPr txBox="1"/>
          <p:nvPr/>
        </p:nvSpPr>
        <p:spPr>
          <a:xfrm>
            <a:off x="3164953" y="5926796"/>
            <a:ext cx="5979047" cy="1200329"/>
          </a:xfrm>
          <a:prstGeom prst="rect">
            <a:avLst/>
          </a:prstGeom>
          <a:noFill/>
        </p:spPr>
        <p:txBody>
          <a:bodyPr wrap="square" rtlCol="0">
            <a:spAutoFit/>
          </a:bodyPr>
          <a:lstStyle/>
          <a:p>
            <a:r>
              <a:rPr lang="fr-FR" u="sng" dirty="0">
                <a:hlinkClick r:id="rId3"/>
              </a:rPr>
              <a:t>https://agirpourlatransition.ademe.fr/particuliers/bureau/deplacements/calculer-emissions-carbone-trajets</a:t>
            </a:r>
            <a:endParaRPr lang="fr-FR" u="sng" dirty="0"/>
          </a:p>
          <a:p>
            <a:r>
              <a:rPr lang="fr-FR" dirty="0"/>
              <a:t>(octobre 2020)</a:t>
            </a:r>
          </a:p>
          <a:p>
            <a:endParaRPr lang="fr-FR" dirty="0"/>
          </a:p>
        </p:txBody>
      </p:sp>
    </p:spTree>
    <p:extLst>
      <p:ext uri="{BB962C8B-B14F-4D97-AF65-F5344CB8AC3E}">
        <p14:creationId xmlns:p14="http://schemas.microsoft.com/office/powerpoint/2010/main" val="695192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dirty="0"/>
              <a:t>Production moyenne de CO2</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23979043"/>
              </p:ext>
            </p:extLst>
          </p:nvPr>
        </p:nvGraphicFramePr>
        <p:xfrm>
          <a:off x="0" y="2680630"/>
          <a:ext cx="5474677" cy="3505200"/>
        </p:xfrm>
        <a:graphic>
          <a:graphicData uri="http://schemas.openxmlformats.org/drawingml/2006/table">
            <a:tbl>
              <a:tblPr firstRow="1" bandRow="1">
                <a:tableStyleId>{5C22544A-7EE6-4342-B048-85BDC9FD1C3A}</a:tableStyleId>
              </a:tblPr>
              <a:tblGrid>
                <a:gridCol w="1629508">
                  <a:extLst>
                    <a:ext uri="{9D8B030D-6E8A-4147-A177-3AD203B41FA5}">
                      <a16:colId xmlns:a16="http://schemas.microsoft.com/office/drawing/2014/main" val="20000"/>
                    </a:ext>
                  </a:extLst>
                </a:gridCol>
                <a:gridCol w="2356338">
                  <a:extLst>
                    <a:ext uri="{9D8B030D-6E8A-4147-A177-3AD203B41FA5}">
                      <a16:colId xmlns:a16="http://schemas.microsoft.com/office/drawing/2014/main" val="20001"/>
                    </a:ext>
                  </a:extLst>
                </a:gridCol>
                <a:gridCol w="1488831">
                  <a:extLst>
                    <a:ext uri="{9D8B030D-6E8A-4147-A177-3AD203B41FA5}">
                      <a16:colId xmlns:a16="http://schemas.microsoft.com/office/drawing/2014/main" val="20002"/>
                    </a:ext>
                  </a:extLst>
                </a:gridCol>
              </a:tblGrid>
              <a:tr h="370840">
                <a:tc>
                  <a:txBody>
                    <a:bodyPr/>
                    <a:lstStyle/>
                    <a:p>
                      <a:r>
                        <a:rPr lang="fr-FR" dirty="0"/>
                        <a:t>Mode de transport</a:t>
                      </a:r>
                    </a:p>
                  </a:txBody>
                  <a:tcPr/>
                </a:tc>
                <a:tc>
                  <a:txBody>
                    <a:bodyPr/>
                    <a:lstStyle/>
                    <a:p>
                      <a:r>
                        <a:rPr lang="fr-FR" baseline="0" dirty="0"/>
                        <a:t>gr de CO2/passager/km</a:t>
                      </a:r>
                      <a:endParaRPr lang="fr-FR" dirty="0"/>
                    </a:p>
                  </a:txBody>
                  <a:tcPr/>
                </a:tc>
                <a:tc>
                  <a:txBody>
                    <a:bodyPr/>
                    <a:lstStyle/>
                    <a:p>
                      <a:r>
                        <a:rPr lang="fr-FR" dirty="0"/>
                        <a:t>Autre source</a:t>
                      </a:r>
                    </a:p>
                  </a:txBody>
                  <a:tcPr/>
                </a:tc>
                <a:extLst>
                  <a:ext uri="{0D108BD9-81ED-4DB2-BD59-A6C34878D82A}">
                    <a16:rowId xmlns:a16="http://schemas.microsoft.com/office/drawing/2014/main" val="10000"/>
                  </a:ext>
                </a:extLst>
              </a:tr>
              <a:tr h="370840">
                <a:tc>
                  <a:txBody>
                    <a:bodyPr/>
                    <a:lstStyle/>
                    <a:p>
                      <a:r>
                        <a:rPr lang="fr-FR" dirty="0"/>
                        <a:t>Marche ou Vélo</a:t>
                      </a:r>
                    </a:p>
                  </a:txBody>
                  <a:tcPr/>
                </a:tc>
                <a:tc>
                  <a:txBody>
                    <a:bodyPr/>
                    <a:lstStyle/>
                    <a:p>
                      <a:pPr algn="r"/>
                      <a:r>
                        <a:rPr lang="fr-FR" dirty="0"/>
                        <a:t>0</a:t>
                      </a:r>
                    </a:p>
                  </a:txBody>
                  <a:tcPr/>
                </a:tc>
                <a:tc>
                  <a:txBody>
                    <a:bodyPr/>
                    <a:lstStyle/>
                    <a:p>
                      <a:pPr algn="r"/>
                      <a:r>
                        <a:rPr lang="fr-FR" dirty="0"/>
                        <a:t>0</a:t>
                      </a:r>
                    </a:p>
                  </a:txBody>
                  <a:tcPr/>
                </a:tc>
                <a:extLst>
                  <a:ext uri="{0D108BD9-81ED-4DB2-BD59-A6C34878D82A}">
                    <a16:rowId xmlns:a16="http://schemas.microsoft.com/office/drawing/2014/main" val="10001"/>
                  </a:ext>
                </a:extLst>
              </a:tr>
              <a:tr h="370840">
                <a:tc>
                  <a:txBody>
                    <a:bodyPr/>
                    <a:lstStyle/>
                    <a:p>
                      <a:r>
                        <a:rPr lang="fr-FR" dirty="0"/>
                        <a:t>Train TGV</a:t>
                      </a:r>
                    </a:p>
                  </a:txBody>
                  <a:tcPr/>
                </a:tc>
                <a:tc>
                  <a:txBody>
                    <a:bodyPr/>
                    <a:lstStyle/>
                    <a:p>
                      <a:pPr algn="r"/>
                      <a:r>
                        <a:rPr lang="fr-FR" dirty="0"/>
                        <a:t>4</a:t>
                      </a:r>
                    </a:p>
                  </a:txBody>
                  <a:tcPr/>
                </a:tc>
                <a:tc>
                  <a:txBody>
                    <a:bodyPr/>
                    <a:lstStyle/>
                    <a:p>
                      <a:pPr algn="r"/>
                      <a:r>
                        <a:rPr lang="fr-FR" dirty="0"/>
                        <a:t>Tramway 16</a:t>
                      </a:r>
                    </a:p>
                  </a:txBody>
                  <a:tcPr/>
                </a:tc>
                <a:extLst>
                  <a:ext uri="{0D108BD9-81ED-4DB2-BD59-A6C34878D82A}">
                    <a16:rowId xmlns:a16="http://schemas.microsoft.com/office/drawing/2014/main" val="10002"/>
                  </a:ext>
                </a:extLst>
              </a:tr>
              <a:tr h="370840">
                <a:tc>
                  <a:txBody>
                    <a:bodyPr/>
                    <a:lstStyle/>
                    <a:p>
                      <a:r>
                        <a:rPr lang="fr-FR" dirty="0"/>
                        <a:t>Métro</a:t>
                      </a:r>
                    </a:p>
                  </a:txBody>
                  <a:tcPr/>
                </a:tc>
                <a:tc>
                  <a:txBody>
                    <a:bodyPr/>
                    <a:lstStyle/>
                    <a:p>
                      <a:pPr algn="r"/>
                      <a:r>
                        <a:rPr lang="fr-FR" dirty="0"/>
                        <a:t>7</a:t>
                      </a:r>
                    </a:p>
                  </a:txBody>
                  <a:tcPr/>
                </a:tc>
                <a:tc>
                  <a:txBody>
                    <a:bodyPr/>
                    <a:lstStyle/>
                    <a:p>
                      <a:pPr algn="r"/>
                      <a:r>
                        <a:rPr lang="fr-FR" dirty="0"/>
                        <a:t>23</a:t>
                      </a:r>
                    </a:p>
                  </a:txBody>
                  <a:tcPr/>
                </a:tc>
                <a:extLst>
                  <a:ext uri="{0D108BD9-81ED-4DB2-BD59-A6C34878D82A}">
                    <a16:rowId xmlns:a16="http://schemas.microsoft.com/office/drawing/2014/main" val="10003"/>
                  </a:ext>
                </a:extLst>
              </a:tr>
              <a:tr h="370840">
                <a:tc>
                  <a:txBody>
                    <a:bodyPr/>
                    <a:lstStyle/>
                    <a:p>
                      <a:r>
                        <a:rPr lang="fr-FR" dirty="0"/>
                        <a:t>Train TER</a:t>
                      </a:r>
                    </a:p>
                  </a:txBody>
                  <a:tcPr/>
                </a:tc>
                <a:tc>
                  <a:txBody>
                    <a:bodyPr/>
                    <a:lstStyle/>
                    <a:p>
                      <a:pPr algn="r"/>
                      <a:r>
                        <a:rPr lang="fr-FR" dirty="0"/>
                        <a:t>29</a:t>
                      </a:r>
                    </a:p>
                  </a:txBody>
                  <a:tcPr/>
                </a:tc>
                <a:tc>
                  <a:txBody>
                    <a:bodyPr/>
                    <a:lstStyle/>
                    <a:p>
                      <a:pPr algn="r"/>
                      <a:r>
                        <a:rPr lang="fr-FR" dirty="0"/>
                        <a:t>34</a:t>
                      </a:r>
                    </a:p>
                  </a:txBody>
                  <a:tcPr/>
                </a:tc>
                <a:extLst>
                  <a:ext uri="{0D108BD9-81ED-4DB2-BD59-A6C34878D82A}">
                    <a16:rowId xmlns:a16="http://schemas.microsoft.com/office/drawing/2014/main" val="10004"/>
                  </a:ext>
                </a:extLst>
              </a:tr>
              <a:tr h="370840">
                <a:tc>
                  <a:txBody>
                    <a:bodyPr/>
                    <a:lstStyle/>
                    <a:p>
                      <a:r>
                        <a:rPr lang="fr-FR" dirty="0"/>
                        <a:t>Bus</a:t>
                      </a:r>
                    </a:p>
                  </a:txBody>
                  <a:tcPr/>
                </a:tc>
                <a:tc>
                  <a:txBody>
                    <a:bodyPr/>
                    <a:lstStyle/>
                    <a:p>
                      <a:pPr algn="r"/>
                      <a:r>
                        <a:rPr lang="fr-FR" dirty="0"/>
                        <a:t>127</a:t>
                      </a:r>
                    </a:p>
                  </a:txBody>
                  <a:tcPr/>
                </a:tc>
                <a:tc>
                  <a:txBody>
                    <a:bodyPr/>
                    <a:lstStyle/>
                    <a:p>
                      <a:pPr algn="r"/>
                      <a:r>
                        <a:rPr lang="fr-FR" dirty="0"/>
                        <a:t>93</a:t>
                      </a:r>
                    </a:p>
                  </a:txBody>
                  <a:tcPr/>
                </a:tc>
                <a:extLst>
                  <a:ext uri="{0D108BD9-81ED-4DB2-BD59-A6C34878D82A}">
                    <a16:rowId xmlns:a16="http://schemas.microsoft.com/office/drawing/2014/main" val="10005"/>
                  </a:ext>
                </a:extLst>
              </a:tr>
              <a:tr h="370840">
                <a:tc>
                  <a:txBody>
                    <a:bodyPr/>
                    <a:lstStyle/>
                    <a:p>
                      <a:r>
                        <a:rPr lang="fr-FR" dirty="0"/>
                        <a:t>Autocar</a:t>
                      </a:r>
                    </a:p>
                  </a:txBody>
                  <a:tcPr/>
                </a:tc>
                <a:tc>
                  <a:txBody>
                    <a:bodyPr/>
                    <a:lstStyle/>
                    <a:p>
                      <a:pPr algn="r"/>
                      <a:r>
                        <a:rPr lang="fr-FR" dirty="0"/>
                        <a:t>166</a:t>
                      </a:r>
                    </a:p>
                  </a:txBody>
                  <a:tcPr/>
                </a:tc>
                <a:tc>
                  <a:txBody>
                    <a:bodyPr/>
                    <a:lstStyle/>
                    <a:p>
                      <a:pPr algn="r"/>
                      <a:r>
                        <a:rPr lang="fr-FR" dirty="0"/>
                        <a:t>77</a:t>
                      </a:r>
                    </a:p>
                  </a:txBody>
                  <a:tcPr/>
                </a:tc>
                <a:extLst>
                  <a:ext uri="{0D108BD9-81ED-4DB2-BD59-A6C34878D82A}">
                    <a16:rowId xmlns:a16="http://schemas.microsoft.com/office/drawing/2014/main" val="10006"/>
                  </a:ext>
                </a:extLst>
              </a:tr>
              <a:tr h="370840">
                <a:tc>
                  <a:txBody>
                    <a:bodyPr/>
                    <a:lstStyle/>
                    <a:p>
                      <a:r>
                        <a:rPr lang="fr-FR" dirty="0"/>
                        <a:t>Voiture</a:t>
                      </a:r>
                    </a:p>
                  </a:txBody>
                  <a:tcPr/>
                </a:tc>
                <a:tc>
                  <a:txBody>
                    <a:bodyPr/>
                    <a:lstStyle/>
                    <a:p>
                      <a:pPr algn="r"/>
                      <a:r>
                        <a:rPr lang="fr-FR" dirty="0"/>
                        <a:t>180</a:t>
                      </a:r>
                    </a:p>
                  </a:txBody>
                  <a:tcPr/>
                </a:tc>
                <a:tc>
                  <a:txBody>
                    <a:bodyPr/>
                    <a:lstStyle/>
                    <a:p>
                      <a:pPr algn="r"/>
                      <a:r>
                        <a:rPr lang="fr-FR" dirty="0"/>
                        <a:t>301</a:t>
                      </a:r>
                    </a:p>
                  </a:txBody>
                  <a:tcPr/>
                </a:tc>
                <a:extLst>
                  <a:ext uri="{0D108BD9-81ED-4DB2-BD59-A6C34878D82A}">
                    <a16:rowId xmlns:a16="http://schemas.microsoft.com/office/drawing/2014/main" val="10007"/>
                  </a:ext>
                </a:extLst>
              </a:tr>
            </a:tbl>
          </a:graphicData>
        </a:graphic>
      </p:graphicFrame>
      <p:sp>
        <p:nvSpPr>
          <p:cNvPr id="3" name="ZoneTexte 2"/>
          <p:cNvSpPr txBox="1"/>
          <p:nvPr/>
        </p:nvSpPr>
        <p:spPr>
          <a:xfrm>
            <a:off x="457200" y="1143000"/>
            <a:ext cx="7940059" cy="400110"/>
          </a:xfrm>
          <a:prstGeom prst="rect">
            <a:avLst/>
          </a:prstGeom>
          <a:noFill/>
        </p:spPr>
        <p:txBody>
          <a:bodyPr wrap="none" rtlCol="0">
            <a:spAutoFit/>
          </a:bodyPr>
          <a:lstStyle/>
          <a:p>
            <a:r>
              <a:rPr lang="fr-FR" sz="2000" b="1" dirty="0"/>
              <a:t>L’empreinte carbone : une donnée parmi tant d’autres + un calcul difficile</a:t>
            </a:r>
          </a:p>
        </p:txBody>
      </p:sp>
      <p:pic>
        <p:nvPicPr>
          <p:cNvPr id="6" name="Image 5">
            <a:extLst>
              <a:ext uri="{FF2B5EF4-FFF2-40B4-BE49-F238E27FC236}">
                <a16:creationId xmlns:a16="http://schemas.microsoft.com/office/drawing/2014/main" id="{5A76A2F6-BC64-4F43-B9DC-F3B5E9ED25F9}"/>
              </a:ext>
            </a:extLst>
          </p:cNvPr>
          <p:cNvPicPr>
            <a:picLocks noChangeAspect="1"/>
          </p:cNvPicPr>
          <p:nvPr/>
        </p:nvPicPr>
        <p:blipFill>
          <a:blip r:embed="rId2"/>
          <a:stretch>
            <a:fillRect/>
          </a:stretch>
        </p:blipFill>
        <p:spPr>
          <a:xfrm>
            <a:off x="5474677" y="1751435"/>
            <a:ext cx="3669323" cy="5145391"/>
          </a:xfrm>
          <a:prstGeom prst="rect">
            <a:avLst/>
          </a:prstGeom>
        </p:spPr>
      </p:pic>
    </p:spTree>
    <p:extLst>
      <p:ext uri="{BB962C8B-B14F-4D97-AF65-F5344CB8AC3E}">
        <p14:creationId xmlns:p14="http://schemas.microsoft.com/office/powerpoint/2010/main" val="3011678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hâteaurouxMappyTableau.jpeg"/>
          <p:cNvPicPr>
            <a:picLocks noChangeAspect="1"/>
          </p:cNvPicPr>
          <p:nvPr/>
        </p:nvPicPr>
        <p:blipFill>
          <a:blip r:embed="rId2">
            <a:extLst>
              <a:ext uri="{BEBA8EAE-BF5A-486C-A8C5-ECC9F3942E4B}">
                <a14:imgProps xmlns:a14="http://schemas.microsoft.com/office/drawing/2010/main">
                  <a14:imgLayer r:embed="rId3">
                    <a14:imgEffect>
                      <a14:sharpenSoften amount="30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1181100" y="3886200"/>
            <a:ext cx="7493000" cy="2971800"/>
          </a:xfrm>
          <a:prstGeom prst="rect">
            <a:avLst/>
          </a:prstGeom>
        </p:spPr>
      </p:pic>
      <p:pic>
        <p:nvPicPr>
          <p:cNvPr id="3" name="Image 2" descr="CarteMappyChâteauroux.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3877119"/>
          </a:xfrm>
          <a:prstGeom prst="rect">
            <a:avLst/>
          </a:prstGeom>
        </p:spPr>
      </p:pic>
    </p:spTree>
    <p:extLst>
      <p:ext uri="{BB962C8B-B14F-4D97-AF65-F5344CB8AC3E}">
        <p14:creationId xmlns:p14="http://schemas.microsoft.com/office/powerpoint/2010/main" val="3583005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rteMappyBour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880470"/>
          </a:xfrm>
          <a:prstGeom prst="rect">
            <a:avLst/>
          </a:prstGeom>
        </p:spPr>
      </p:pic>
      <p:pic>
        <p:nvPicPr>
          <p:cNvPr id="3" name="Image 2" descr="BourgesMappyTableau.jpeg"/>
          <p:cNvPicPr>
            <a:picLocks noChangeAspect="1"/>
          </p:cNvPicPr>
          <p:nvPr/>
        </p:nvPicPr>
        <p:blipFill>
          <a:blip r:embed="rId3">
            <a:extLst>
              <a:ext uri="{BEBA8EAE-BF5A-486C-A8C5-ECC9F3942E4B}">
                <a14:imgProps xmlns:a14="http://schemas.microsoft.com/office/drawing/2010/main">
                  <a14:imgLayer r:embed="rId4">
                    <a14:imgEffect>
                      <a14:sharpenSoften amount="28000"/>
                    </a14:imgEffect>
                    <a14:imgEffect>
                      <a14:brightnessContrast bright="15000"/>
                    </a14:imgEffect>
                  </a14:imgLayer>
                </a14:imgProps>
              </a:ext>
              <a:ext uri="{28A0092B-C50C-407E-A947-70E740481C1C}">
                <a14:useLocalDpi xmlns:a14="http://schemas.microsoft.com/office/drawing/2010/main" val="0"/>
              </a:ext>
            </a:extLst>
          </a:blip>
          <a:stretch>
            <a:fillRect/>
          </a:stretch>
        </p:blipFill>
        <p:spPr>
          <a:xfrm>
            <a:off x="643466" y="3822700"/>
            <a:ext cx="7505700" cy="3035300"/>
          </a:xfrm>
          <a:prstGeom prst="rect">
            <a:avLst/>
          </a:prstGeom>
        </p:spPr>
      </p:pic>
    </p:spTree>
    <p:extLst>
      <p:ext uri="{BB962C8B-B14F-4D97-AF65-F5344CB8AC3E}">
        <p14:creationId xmlns:p14="http://schemas.microsoft.com/office/powerpoint/2010/main" val="1205122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incipauxPolluantsAir2019ADEM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875"/>
            <a:ext cx="9144000" cy="5356784"/>
          </a:xfrm>
          <a:prstGeom prst="rect">
            <a:avLst/>
          </a:prstGeom>
        </p:spPr>
      </p:pic>
    </p:spTree>
    <p:extLst>
      <p:ext uri="{BB962C8B-B14F-4D97-AF65-F5344CB8AC3E}">
        <p14:creationId xmlns:p14="http://schemas.microsoft.com/office/powerpoint/2010/main" val="4154566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odesDeplacementsVill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8693" y="948273"/>
            <a:ext cx="4929972" cy="4978400"/>
          </a:xfrm>
          <a:prstGeom prst="rect">
            <a:avLst/>
          </a:prstGeom>
        </p:spPr>
      </p:pic>
      <p:pic>
        <p:nvPicPr>
          <p:cNvPr id="3" name="Image 2" descr="EffetsPollutionAirMinistèreSant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333"/>
            <a:ext cx="4395478" cy="6079067"/>
          </a:xfrm>
          <a:prstGeom prst="rect">
            <a:avLst/>
          </a:prstGeom>
        </p:spPr>
      </p:pic>
    </p:spTree>
    <p:extLst>
      <p:ext uri="{BB962C8B-B14F-4D97-AF65-F5344CB8AC3E}">
        <p14:creationId xmlns:p14="http://schemas.microsoft.com/office/powerpoint/2010/main" val="240886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F93826C-4629-A94E-9B58-31E406270152}"/>
              </a:ext>
            </a:extLst>
          </p:cNvPr>
          <p:cNvSpPr txBox="1"/>
          <p:nvPr/>
        </p:nvSpPr>
        <p:spPr>
          <a:xfrm>
            <a:off x="743162" y="26129"/>
            <a:ext cx="7919540" cy="369332"/>
          </a:xfrm>
          <a:prstGeom prst="rect">
            <a:avLst/>
          </a:prstGeom>
          <a:noFill/>
          <a:ln>
            <a:solidFill>
              <a:schemeClr val="tx1"/>
            </a:solidFill>
          </a:ln>
        </p:spPr>
        <p:txBody>
          <a:bodyPr wrap="none" rtlCol="0">
            <a:spAutoFit/>
          </a:bodyPr>
          <a:lstStyle/>
          <a:p>
            <a:r>
              <a:rPr lang="fr-FR" dirty="0"/>
              <a:t>Quels contenus concernés ? Quel champ lexical mobilisé ? Quels enjeux soulevés ?</a:t>
            </a:r>
          </a:p>
        </p:txBody>
      </p:sp>
      <p:sp>
        <p:nvSpPr>
          <p:cNvPr id="3" name="ZoneTexte 2">
            <a:extLst>
              <a:ext uri="{FF2B5EF4-FFF2-40B4-BE49-F238E27FC236}">
                <a16:creationId xmlns:a16="http://schemas.microsoft.com/office/drawing/2014/main" id="{E82F1A4C-FB9A-4549-9AE9-BD60BFF51AA3}"/>
              </a:ext>
            </a:extLst>
          </p:cNvPr>
          <p:cNvSpPr txBox="1"/>
          <p:nvPr/>
        </p:nvSpPr>
        <p:spPr>
          <a:xfrm>
            <a:off x="4018582" y="3298342"/>
            <a:ext cx="1438727" cy="369332"/>
          </a:xfrm>
          <a:prstGeom prst="rect">
            <a:avLst/>
          </a:prstGeom>
          <a:noFill/>
          <a:ln>
            <a:solidFill>
              <a:schemeClr val="tx1"/>
            </a:solidFill>
          </a:ln>
        </p:spPr>
        <p:txBody>
          <a:bodyPr wrap="none" rtlCol="0">
            <a:spAutoFit/>
          </a:bodyPr>
          <a:lstStyle/>
          <a:p>
            <a:r>
              <a:rPr lang="fr-FR" b="1" dirty="0"/>
              <a:t>SE DEPLACER</a:t>
            </a:r>
          </a:p>
        </p:txBody>
      </p:sp>
      <p:cxnSp>
        <p:nvCxnSpPr>
          <p:cNvPr id="5" name="Connecteur droit avec flèche 4">
            <a:extLst>
              <a:ext uri="{FF2B5EF4-FFF2-40B4-BE49-F238E27FC236}">
                <a16:creationId xmlns:a16="http://schemas.microsoft.com/office/drawing/2014/main" id="{7AD7D9A3-57AB-AC4F-B773-EF77A717D91B}"/>
              </a:ext>
            </a:extLst>
          </p:cNvPr>
          <p:cNvCxnSpPr>
            <a:cxnSpLocks/>
          </p:cNvCxnSpPr>
          <p:nvPr/>
        </p:nvCxnSpPr>
        <p:spPr>
          <a:xfrm flipV="1">
            <a:off x="5449736" y="2986743"/>
            <a:ext cx="253646" cy="30131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B23FA0F0-D470-494D-B7A6-FB756F96D3B0}"/>
              </a:ext>
            </a:extLst>
          </p:cNvPr>
          <p:cNvSpPr txBox="1"/>
          <p:nvPr/>
        </p:nvSpPr>
        <p:spPr>
          <a:xfrm>
            <a:off x="4351130" y="2448060"/>
            <a:ext cx="663515" cy="307777"/>
          </a:xfrm>
          <a:prstGeom prst="rect">
            <a:avLst/>
          </a:prstGeom>
          <a:noFill/>
        </p:spPr>
        <p:txBody>
          <a:bodyPr wrap="none" rtlCol="0">
            <a:spAutoFit/>
          </a:bodyPr>
          <a:lstStyle/>
          <a:p>
            <a:r>
              <a:rPr lang="fr-FR" sz="1400" dirty="0">
                <a:highlight>
                  <a:srgbClr val="00FF00"/>
                </a:highlight>
              </a:rPr>
              <a:t>C’est ?</a:t>
            </a:r>
          </a:p>
        </p:txBody>
      </p:sp>
      <p:sp>
        <p:nvSpPr>
          <p:cNvPr id="8" name="Ellipse 7">
            <a:extLst>
              <a:ext uri="{FF2B5EF4-FFF2-40B4-BE49-F238E27FC236}">
                <a16:creationId xmlns:a16="http://schemas.microsoft.com/office/drawing/2014/main" id="{DF3E0CDC-5466-8B4C-96B0-0F3807084720}"/>
              </a:ext>
            </a:extLst>
          </p:cNvPr>
          <p:cNvSpPr/>
          <p:nvPr/>
        </p:nvSpPr>
        <p:spPr>
          <a:xfrm>
            <a:off x="4304018" y="2335230"/>
            <a:ext cx="692210"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9" name="Connecteur droit avec flèche 8">
            <a:extLst>
              <a:ext uri="{FF2B5EF4-FFF2-40B4-BE49-F238E27FC236}">
                <a16:creationId xmlns:a16="http://schemas.microsoft.com/office/drawing/2014/main" id="{2AEFB484-3374-EC4D-932D-7D641AE57077}"/>
              </a:ext>
            </a:extLst>
          </p:cNvPr>
          <p:cNvCxnSpPr>
            <a:cxnSpLocks/>
          </p:cNvCxnSpPr>
          <p:nvPr/>
        </p:nvCxnSpPr>
        <p:spPr>
          <a:xfrm>
            <a:off x="5476099" y="3482366"/>
            <a:ext cx="218473" cy="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417E2980-9366-544C-A934-25E11123EE2F}"/>
              </a:ext>
            </a:extLst>
          </p:cNvPr>
          <p:cNvSpPr txBox="1"/>
          <p:nvPr/>
        </p:nvSpPr>
        <p:spPr>
          <a:xfrm>
            <a:off x="5786382" y="3328340"/>
            <a:ext cx="807785" cy="307777"/>
          </a:xfrm>
          <a:prstGeom prst="rect">
            <a:avLst/>
          </a:prstGeom>
          <a:noFill/>
        </p:spPr>
        <p:txBody>
          <a:bodyPr wrap="square" rtlCol="0">
            <a:spAutoFit/>
          </a:bodyPr>
          <a:lstStyle/>
          <a:p>
            <a:r>
              <a:rPr lang="fr-FR" sz="1400" dirty="0">
                <a:highlight>
                  <a:srgbClr val="00FF00"/>
                </a:highlight>
              </a:rPr>
              <a:t>Quand ?</a:t>
            </a:r>
          </a:p>
        </p:txBody>
      </p:sp>
      <p:sp>
        <p:nvSpPr>
          <p:cNvPr id="12" name="Ellipse 11">
            <a:extLst>
              <a:ext uri="{FF2B5EF4-FFF2-40B4-BE49-F238E27FC236}">
                <a16:creationId xmlns:a16="http://schemas.microsoft.com/office/drawing/2014/main" id="{95BF1493-B1D5-FE4C-BBAE-3DD2293894E0}"/>
              </a:ext>
            </a:extLst>
          </p:cNvPr>
          <p:cNvSpPr/>
          <p:nvPr/>
        </p:nvSpPr>
        <p:spPr>
          <a:xfrm>
            <a:off x="5740730" y="3215510"/>
            <a:ext cx="858674"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13" name="Connecteur droit avec flèche 12">
            <a:extLst>
              <a:ext uri="{FF2B5EF4-FFF2-40B4-BE49-F238E27FC236}">
                <a16:creationId xmlns:a16="http://schemas.microsoft.com/office/drawing/2014/main" id="{DF0EC798-C743-E544-A924-45A9D7888A45}"/>
              </a:ext>
            </a:extLst>
          </p:cNvPr>
          <p:cNvCxnSpPr>
            <a:cxnSpLocks/>
          </p:cNvCxnSpPr>
          <p:nvPr/>
        </p:nvCxnSpPr>
        <p:spPr>
          <a:xfrm flipH="1">
            <a:off x="3773109" y="3483009"/>
            <a:ext cx="245889" cy="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ZoneTexte 16">
            <a:extLst>
              <a:ext uri="{FF2B5EF4-FFF2-40B4-BE49-F238E27FC236}">
                <a16:creationId xmlns:a16="http://schemas.microsoft.com/office/drawing/2014/main" id="{579C0D54-361A-6944-8EC9-4036531311CE}"/>
              </a:ext>
            </a:extLst>
          </p:cNvPr>
          <p:cNvSpPr txBox="1"/>
          <p:nvPr/>
        </p:nvSpPr>
        <p:spPr>
          <a:xfrm>
            <a:off x="5957738" y="4039439"/>
            <a:ext cx="521297" cy="307777"/>
          </a:xfrm>
          <a:prstGeom prst="rect">
            <a:avLst/>
          </a:prstGeom>
          <a:noFill/>
        </p:spPr>
        <p:txBody>
          <a:bodyPr wrap="none" rtlCol="0">
            <a:spAutoFit/>
          </a:bodyPr>
          <a:lstStyle/>
          <a:p>
            <a:r>
              <a:rPr lang="fr-FR" sz="1400" dirty="0">
                <a:highlight>
                  <a:srgbClr val="00FF00"/>
                </a:highlight>
              </a:rPr>
              <a:t>Où ?</a:t>
            </a:r>
          </a:p>
        </p:txBody>
      </p:sp>
      <p:sp>
        <p:nvSpPr>
          <p:cNvPr id="18" name="Ellipse 17">
            <a:extLst>
              <a:ext uri="{FF2B5EF4-FFF2-40B4-BE49-F238E27FC236}">
                <a16:creationId xmlns:a16="http://schemas.microsoft.com/office/drawing/2014/main" id="{F2AC87F4-A153-0944-835D-AE0051F0B9AD}"/>
              </a:ext>
            </a:extLst>
          </p:cNvPr>
          <p:cNvSpPr/>
          <p:nvPr/>
        </p:nvSpPr>
        <p:spPr>
          <a:xfrm>
            <a:off x="5863734" y="3926609"/>
            <a:ext cx="692210"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19" name="Connecteur droit avec flèche 18">
            <a:extLst>
              <a:ext uri="{FF2B5EF4-FFF2-40B4-BE49-F238E27FC236}">
                <a16:creationId xmlns:a16="http://schemas.microsoft.com/office/drawing/2014/main" id="{59CF8933-ED2F-604D-840C-686887B9C0EA}"/>
              </a:ext>
            </a:extLst>
          </p:cNvPr>
          <p:cNvCxnSpPr>
            <a:cxnSpLocks/>
            <a:endCxn id="18" idx="1"/>
          </p:cNvCxnSpPr>
          <p:nvPr/>
        </p:nvCxnSpPr>
        <p:spPr>
          <a:xfrm>
            <a:off x="5447370" y="3667674"/>
            <a:ext cx="517736" cy="33554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necteur droit avec flèche 25">
            <a:extLst>
              <a:ext uri="{FF2B5EF4-FFF2-40B4-BE49-F238E27FC236}">
                <a16:creationId xmlns:a16="http://schemas.microsoft.com/office/drawing/2014/main" id="{88F91D44-505C-864E-874A-5B18F14C20D6}"/>
              </a:ext>
            </a:extLst>
          </p:cNvPr>
          <p:cNvCxnSpPr>
            <a:cxnSpLocks/>
          </p:cNvCxnSpPr>
          <p:nvPr/>
        </p:nvCxnSpPr>
        <p:spPr>
          <a:xfrm>
            <a:off x="4739968" y="3679406"/>
            <a:ext cx="0" cy="43718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ZoneTexte 29">
            <a:extLst>
              <a:ext uri="{FF2B5EF4-FFF2-40B4-BE49-F238E27FC236}">
                <a16:creationId xmlns:a16="http://schemas.microsoft.com/office/drawing/2014/main" id="{7173D24F-AC3D-3B44-B45F-9AE48E7461B7}"/>
              </a:ext>
            </a:extLst>
          </p:cNvPr>
          <p:cNvSpPr txBox="1"/>
          <p:nvPr/>
        </p:nvSpPr>
        <p:spPr>
          <a:xfrm>
            <a:off x="5490719" y="2596808"/>
            <a:ext cx="972126" cy="307777"/>
          </a:xfrm>
          <a:prstGeom prst="rect">
            <a:avLst/>
          </a:prstGeom>
          <a:noFill/>
        </p:spPr>
        <p:txBody>
          <a:bodyPr wrap="none" rtlCol="0">
            <a:spAutoFit/>
          </a:bodyPr>
          <a:lstStyle/>
          <a:p>
            <a:r>
              <a:rPr lang="fr-FR" sz="1400" dirty="0">
                <a:highlight>
                  <a:srgbClr val="00FF00"/>
                </a:highlight>
              </a:rPr>
              <a:t>Pourquoi ?</a:t>
            </a:r>
          </a:p>
        </p:txBody>
      </p:sp>
      <p:sp>
        <p:nvSpPr>
          <p:cNvPr id="31" name="Ellipse 30">
            <a:extLst>
              <a:ext uri="{FF2B5EF4-FFF2-40B4-BE49-F238E27FC236}">
                <a16:creationId xmlns:a16="http://schemas.microsoft.com/office/drawing/2014/main" id="{F67086F4-3566-AD44-98FD-4A2D8B774630}"/>
              </a:ext>
            </a:extLst>
          </p:cNvPr>
          <p:cNvSpPr/>
          <p:nvPr/>
        </p:nvSpPr>
        <p:spPr>
          <a:xfrm>
            <a:off x="5383463" y="2483978"/>
            <a:ext cx="1113578"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9" name="ZoneTexte 38">
            <a:extLst>
              <a:ext uri="{FF2B5EF4-FFF2-40B4-BE49-F238E27FC236}">
                <a16:creationId xmlns:a16="http://schemas.microsoft.com/office/drawing/2014/main" id="{8E64495F-1ED6-7442-B9A3-CBD69D5B33F1}"/>
              </a:ext>
            </a:extLst>
          </p:cNvPr>
          <p:cNvSpPr txBox="1"/>
          <p:nvPr/>
        </p:nvSpPr>
        <p:spPr>
          <a:xfrm>
            <a:off x="556648" y="952818"/>
            <a:ext cx="1034770" cy="284693"/>
          </a:xfrm>
          <a:prstGeom prst="rect">
            <a:avLst/>
          </a:prstGeom>
          <a:noFill/>
        </p:spPr>
        <p:txBody>
          <a:bodyPr wrap="none" rtlCol="0">
            <a:spAutoFit/>
          </a:bodyPr>
          <a:lstStyle/>
          <a:p>
            <a:pPr>
              <a:lnSpc>
                <a:spcPts val="1480"/>
              </a:lnSpc>
            </a:pPr>
            <a:r>
              <a:rPr lang="fr-FR" sz="1400" dirty="0"/>
              <a:t>(carrefours)</a:t>
            </a:r>
          </a:p>
        </p:txBody>
      </p:sp>
      <p:sp>
        <p:nvSpPr>
          <p:cNvPr id="41" name="ZoneTexte 40">
            <a:extLst>
              <a:ext uri="{FF2B5EF4-FFF2-40B4-BE49-F238E27FC236}">
                <a16:creationId xmlns:a16="http://schemas.microsoft.com/office/drawing/2014/main" id="{F39D562A-AC2D-F149-ADC2-F2B57661F860}"/>
              </a:ext>
            </a:extLst>
          </p:cNvPr>
          <p:cNvSpPr txBox="1"/>
          <p:nvPr/>
        </p:nvSpPr>
        <p:spPr>
          <a:xfrm>
            <a:off x="109851" y="3291801"/>
            <a:ext cx="1175899" cy="307777"/>
          </a:xfrm>
          <a:prstGeom prst="rect">
            <a:avLst/>
          </a:prstGeom>
          <a:noFill/>
          <a:ln>
            <a:solidFill>
              <a:schemeClr val="tx1"/>
            </a:solidFill>
          </a:ln>
        </p:spPr>
        <p:txBody>
          <a:bodyPr wrap="none" rtlCol="0">
            <a:spAutoFit/>
          </a:bodyPr>
          <a:lstStyle/>
          <a:p>
            <a:r>
              <a:rPr lang="fr-FR" sz="1400" b="1" dirty="0"/>
              <a:t>TRANSPORTS</a:t>
            </a:r>
          </a:p>
        </p:txBody>
      </p:sp>
      <p:sp>
        <p:nvSpPr>
          <p:cNvPr id="42" name="ZoneTexte 41">
            <a:extLst>
              <a:ext uri="{FF2B5EF4-FFF2-40B4-BE49-F238E27FC236}">
                <a16:creationId xmlns:a16="http://schemas.microsoft.com/office/drawing/2014/main" id="{08DE18F1-2AAE-B84E-BCFE-56D607C089F7}"/>
              </a:ext>
            </a:extLst>
          </p:cNvPr>
          <p:cNvSpPr txBox="1"/>
          <p:nvPr/>
        </p:nvSpPr>
        <p:spPr>
          <a:xfrm>
            <a:off x="99885" y="3599231"/>
            <a:ext cx="1353770" cy="261610"/>
          </a:xfrm>
          <a:prstGeom prst="rect">
            <a:avLst/>
          </a:prstGeom>
          <a:noFill/>
          <a:ln>
            <a:solidFill>
              <a:schemeClr val="tx1"/>
            </a:solidFill>
          </a:ln>
        </p:spPr>
        <p:txBody>
          <a:bodyPr wrap="square" rtlCol="0">
            <a:spAutoFit/>
          </a:bodyPr>
          <a:lstStyle/>
          <a:p>
            <a:r>
              <a:rPr lang="fr-FR" sz="1100" b="1" dirty="0"/>
              <a:t>COMMUNICATIONS</a:t>
            </a:r>
          </a:p>
        </p:txBody>
      </p:sp>
      <p:cxnSp>
        <p:nvCxnSpPr>
          <p:cNvPr id="48" name="Connecteur droit avec flèche 47">
            <a:extLst>
              <a:ext uri="{FF2B5EF4-FFF2-40B4-BE49-F238E27FC236}">
                <a16:creationId xmlns:a16="http://schemas.microsoft.com/office/drawing/2014/main" id="{AA8D7A61-6D84-C84F-975C-7AC56E08CCA7}"/>
              </a:ext>
            </a:extLst>
          </p:cNvPr>
          <p:cNvCxnSpPr>
            <a:cxnSpLocks/>
            <a:stCxn id="78" idx="1"/>
            <a:endCxn id="163" idx="0"/>
          </p:cNvCxnSpPr>
          <p:nvPr/>
        </p:nvCxnSpPr>
        <p:spPr>
          <a:xfrm flipH="1">
            <a:off x="976696" y="5151548"/>
            <a:ext cx="1127879" cy="82039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3" name="Connecteur droit avec flèche 72">
            <a:extLst>
              <a:ext uri="{FF2B5EF4-FFF2-40B4-BE49-F238E27FC236}">
                <a16:creationId xmlns:a16="http://schemas.microsoft.com/office/drawing/2014/main" id="{2978320C-025A-CA46-A871-EF4128AED81A}"/>
              </a:ext>
            </a:extLst>
          </p:cNvPr>
          <p:cNvCxnSpPr>
            <a:cxnSpLocks/>
            <a:stCxn id="120" idx="0"/>
            <a:endCxn id="39" idx="2"/>
          </p:cNvCxnSpPr>
          <p:nvPr/>
        </p:nvCxnSpPr>
        <p:spPr>
          <a:xfrm flipH="1" flipV="1">
            <a:off x="1074033" y="1237511"/>
            <a:ext cx="911878" cy="60476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7" name="ZoneTexte 76">
            <a:extLst>
              <a:ext uri="{FF2B5EF4-FFF2-40B4-BE49-F238E27FC236}">
                <a16:creationId xmlns:a16="http://schemas.microsoft.com/office/drawing/2014/main" id="{49F33587-5F5F-054B-83AF-7F73F0FAD2B1}"/>
              </a:ext>
            </a:extLst>
          </p:cNvPr>
          <p:cNvSpPr txBox="1"/>
          <p:nvPr/>
        </p:nvSpPr>
        <p:spPr>
          <a:xfrm>
            <a:off x="432161" y="611697"/>
            <a:ext cx="1354730" cy="307777"/>
          </a:xfrm>
          <a:prstGeom prst="rect">
            <a:avLst/>
          </a:prstGeom>
          <a:noFill/>
          <a:ln>
            <a:solidFill>
              <a:schemeClr val="tx1"/>
            </a:solidFill>
          </a:ln>
        </p:spPr>
        <p:txBody>
          <a:bodyPr wrap="none" rtlCol="0">
            <a:spAutoFit/>
          </a:bodyPr>
          <a:lstStyle/>
          <a:p>
            <a:r>
              <a:rPr lang="fr-FR" sz="1400" dirty="0">
                <a:highlight>
                  <a:srgbClr val="00FFFF"/>
                </a:highlight>
              </a:rPr>
              <a:t>POLES, NOEUDS</a:t>
            </a:r>
          </a:p>
        </p:txBody>
      </p:sp>
      <p:sp>
        <p:nvSpPr>
          <p:cNvPr id="78" name="ZoneTexte 77">
            <a:extLst>
              <a:ext uri="{FF2B5EF4-FFF2-40B4-BE49-F238E27FC236}">
                <a16:creationId xmlns:a16="http://schemas.microsoft.com/office/drawing/2014/main" id="{34D6A12D-F6D3-DA40-8BFB-124EE454A1CA}"/>
              </a:ext>
            </a:extLst>
          </p:cNvPr>
          <p:cNvSpPr txBox="1"/>
          <p:nvPr/>
        </p:nvSpPr>
        <p:spPr>
          <a:xfrm>
            <a:off x="2104575" y="4997659"/>
            <a:ext cx="853503" cy="307777"/>
          </a:xfrm>
          <a:prstGeom prst="rect">
            <a:avLst/>
          </a:prstGeom>
          <a:noFill/>
          <a:ln>
            <a:solidFill>
              <a:schemeClr val="tx1"/>
            </a:solidFill>
          </a:ln>
        </p:spPr>
        <p:txBody>
          <a:bodyPr wrap="none" rtlCol="0">
            <a:spAutoFit/>
          </a:bodyPr>
          <a:lstStyle/>
          <a:p>
            <a:r>
              <a:rPr lang="fr-FR" sz="1400" dirty="0">
                <a:highlight>
                  <a:srgbClr val="FFFF00"/>
                </a:highlight>
              </a:rPr>
              <a:t>ACTEURS</a:t>
            </a:r>
          </a:p>
        </p:txBody>
      </p:sp>
      <p:cxnSp>
        <p:nvCxnSpPr>
          <p:cNvPr id="81" name="Connecteur droit 80">
            <a:extLst>
              <a:ext uri="{FF2B5EF4-FFF2-40B4-BE49-F238E27FC236}">
                <a16:creationId xmlns:a16="http://schemas.microsoft.com/office/drawing/2014/main" id="{0A3563EB-A18B-4E48-9AAB-ACB0A023C524}"/>
              </a:ext>
            </a:extLst>
          </p:cNvPr>
          <p:cNvCxnSpPr>
            <a:cxnSpLocks/>
          </p:cNvCxnSpPr>
          <p:nvPr/>
        </p:nvCxnSpPr>
        <p:spPr>
          <a:xfrm flipH="1">
            <a:off x="2938646" y="5163418"/>
            <a:ext cx="22009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Connecteur droit avec flèche 87">
            <a:extLst>
              <a:ext uri="{FF2B5EF4-FFF2-40B4-BE49-F238E27FC236}">
                <a16:creationId xmlns:a16="http://schemas.microsoft.com/office/drawing/2014/main" id="{E8F26280-CCF8-DF4E-A958-23EA160363F8}"/>
              </a:ext>
            </a:extLst>
          </p:cNvPr>
          <p:cNvCxnSpPr>
            <a:cxnSpLocks/>
          </p:cNvCxnSpPr>
          <p:nvPr/>
        </p:nvCxnSpPr>
        <p:spPr>
          <a:xfrm flipV="1">
            <a:off x="6552400" y="3155352"/>
            <a:ext cx="410111" cy="25002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3" name="ZoneTexte 92">
            <a:extLst>
              <a:ext uri="{FF2B5EF4-FFF2-40B4-BE49-F238E27FC236}">
                <a16:creationId xmlns:a16="http://schemas.microsoft.com/office/drawing/2014/main" id="{29A23FCA-18CA-E44A-A629-6D9E05F1B707}"/>
              </a:ext>
            </a:extLst>
          </p:cNvPr>
          <p:cNvSpPr txBox="1"/>
          <p:nvPr/>
        </p:nvSpPr>
        <p:spPr>
          <a:xfrm>
            <a:off x="6896491" y="2589642"/>
            <a:ext cx="1225015" cy="307777"/>
          </a:xfrm>
          <a:prstGeom prst="rect">
            <a:avLst/>
          </a:prstGeom>
          <a:noFill/>
          <a:ln>
            <a:solidFill>
              <a:schemeClr val="tx1"/>
            </a:solidFill>
          </a:ln>
        </p:spPr>
        <p:txBody>
          <a:bodyPr wrap="none" rtlCol="0">
            <a:spAutoFit/>
          </a:bodyPr>
          <a:lstStyle/>
          <a:p>
            <a:r>
              <a:rPr lang="fr-FR" sz="1400" dirty="0"/>
              <a:t>TEMPORALITE</a:t>
            </a:r>
          </a:p>
        </p:txBody>
      </p:sp>
      <p:sp>
        <p:nvSpPr>
          <p:cNvPr id="94" name="ZoneTexte 93">
            <a:extLst>
              <a:ext uri="{FF2B5EF4-FFF2-40B4-BE49-F238E27FC236}">
                <a16:creationId xmlns:a16="http://schemas.microsoft.com/office/drawing/2014/main" id="{6CFB6242-3F3E-C148-AB04-7262508E65F9}"/>
              </a:ext>
            </a:extLst>
          </p:cNvPr>
          <p:cNvSpPr txBox="1"/>
          <p:nvPr/>
        </p:nvSpPr>
        <p:spPr>
          <a:xfrm>
            <a:off x="6728771" y="4957752"/>
            <a:ext cx="1599027" cy="307777"/>
          </a:xfrm>
          <a:prstGeom prst="rect">
            <a:avLst/>
          </a:prstGeom>
          <a:noFill/>
          <a:ln>
            <a:solidFill>
              <a:schemeClr val="tx1"/>
            </a:solidFill>
          </a:ln>
        </p:spPr>
        <p:txBody>
          <a:bodyPr wrap="none" rtlCol="0">
            <a:spAutoFit/>
          </a:bodyPr>
          <a:lstStyle/>
          <a:p>
            <a:r>
              <a:rPr lang="fr-FR" sz="1400" dirty="0">
                <a:highlight>
                  <a:srgbClr val="FFFF00"/>
                </a:highlight>
              </a:rPr>
              <a:t>METROPOLISATION</a:t>
            </a:r>
          </a:p>
        </p:txBody>
      </p:sp>
      <p:sp>
        <p:nvSpPr>
          <p:cNvPr id="97" name="ZoneTexte 96">
            <a:extLst>
              <a:ext uri="{FF2B5EF4-FFF2-40B4-BE49-F238E27FC236}">
                <a16:creationId xmlns:a16="http://schemas.microsoft.com/office/drawing/2014/main" id="{F6769EE7-1216-B741-8F3E-09DC5D41229D}"/>
              </a:ext>
            </a:extLst>
          </p:cNvPr>
          <p:cNvSpPr txBox="1"/>
          <p:nvPr/>
        </p:nvSpPr>
        <p:spPr>
          <a:xfrm>
            <a:off x="6923137" y="2866441"/>
            <a:ext cx="758413" cy="523220"/>
          </a:xfrm>
          <a:prstGeom prst="rect">
            <a:avLst/>
          </a:prstGeom>
          <a:noFill/>
        </p:spPr>
        <p:txBody>
          <a:bodyPr wrap="none" rtlCol="0">
            <a:spAutoFit/>
          </a:bodyPr>
          <a:lstStyle/>
          <a:p>
            <a:r>
              <a:rPr lang="fr-FR" sz="1400" dirty="0"/>
              <a:t>DUREE</a:t>
            </a:r>
          </a:p>
          <a:p>
            <a:r>
              <a:rPr lang="fr-FR" sz="1400" dirty="0"/>
              <a:t>VITESSE</a:t>
            </a:r>
          </a:p>
        </p:txBody>
      </p:sp>
      <p:sp>
        <p:nvSpPr>
          <p:cNvPr id="98" name="ZoneTexte 97">
            <a:extLst>
              <a:ext uri="{FF2B5EF4-FFF2-40B4-BE49-F238E27FC236}">
                <a16:creationId xmlns:a16="http://schemas.microsoft.com/office/drawing/2014/main" id="{8DAF3FC0-5F68-0848-A97D-28BB2B1675C2}"/>
              </a:ext>
            </a:extLst>
          </p:cNvPr>
          <p:cNvSpPr txBox="1"/>
          <p:nvPr/>
        </p:nvSpPr>
        <p:spPr>
          <a:xfrm>
            <a:off x="8044486" y="3530513"/>
            <a:ext cx="1079141" cy="1292662"/>
          </a:xfrm>
          <a:prstGeom prst="rect">
            <a:avLst/>
          </a:prstGeom>
          <a:noFill/>
        </p:spPr>
        <p:txBody>
          <a:bodyPr wrap="square" rtlCol="0">
            <a:spAutoFit/>
          </a:bodyPr>
          <a:lstStyle/>
          <a:p>
            <a:r>
              <a:rPr lang="fr-FR" sz="1300" dirty="0"/>
              <a:t>local</a:t>
            </a:r>
          </a:p>
          <a:p>
            <a:r>
              <a:rPr lang="fr-FR" sz="1300" dirty="0"/>
              <a:t>régional</a:t>
            </a:r>
          </a:p>
          <a:p>
            <a:r>
              <a:rPr lang="fr-FR" sz="1300" dirty="0"/>
              <a:t>national</a:t>
            </a:r>
          </a:p>
          <a:p>
            <a:r>
              <a:rPr lang="fr-FR" sz="1300" dirty="0"/>
              <a:t>international</a:t>
            </a:r>
          </a:p>
          <a:p>
            <a:r>
              <a:rPr lang="fr-FR" sz="1200" dirty="0"/>
              <a:t>(Europe/monde)</a:t>
            </a:r>
          </a:p>
        </p:txBody>
      </p:sp>
      <p:cxnSp>
        <p:nvCxnSpPr>
          <p:cNvPr id="101" name="Connecteur droit avec flèche 100">
            <a:extLst>
              <a:ext uri="{FF2B5EF4-FFF2-40B4-BE49-F238E27FC236}">
                <a16:creationId xmlns:a16="http://schemas.microsoft.com/office/drawing/2014/main" id="{9C29CAA7-64CE-524D-B843-5EE431DF2256}"/>
              </a:ext>
            </a:extLst>
          </p:cNvPr>
          <p:cNvCxnSpPr>
            <a:cxnSpLocks/>
          </p:cNvCxnSpPr>
          <p:nvPr/>
        </p:nvCxnSpPr>
        <p:spPr>
          <a:xfrm flipV="1">
            <a:off x="7528284" y="2154910"/>
            <a:ext cx="593222" cy="19909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Connecteur droit avec flèche 102">
            <a:extLst>
              <a:ext uri="{FF2B5EF4-FFF2-40B4-BE49-F238E27FC236}">
                <a16:creationId xmlns:a16="http://schemas.microsoft.com/office/drawing/2014/main" id="{4CD4ECB7-1B08-3042-A948-58239BF439A5}"/>
              </a:ext>
            </a:extLst>
          </p:cNvPr>
          <p:cNvCxnSpPr>
            <a:cxnSpLocks/>
          </p:cNvCxnSpPr>
          <p:nvPr/>
        </p:nvCxnSpPr>
        <p:spPr>
          <a:xfrm flipV="1">
            <a:off x="7728358" y="4161219"/>
            <a:ext cx="363785" cy="1011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Connecteur droit avec flèche 109">
            <a:extLst>
              <a:ext uri="{FF2B5EF4-FFF2-40B4-BE49-F238E27FC236}">
                <a16:creationId xmlns:a16="http://schemas.microsoft.com/office/drawing/2014/main" id="{AEADC358-5B06-2549-87FF-DAED48CF097A}"/>
              </a:ext>
            </a:extLst>
          </p:cNvPr>
          <p:cNvCxnSpPr>
            <a:cxnSpLocks/>
          </p:cNvCxnSpPr>
          <p:nvPr/>
        </p:nvCxnSpPr>
        <p:spPr>
          <a:xfrm flipV="1">
            <a:off x="6170067" y="2106860"/>
            <a:ext cx="332571" cy="40779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3" name="Connecteur droit avec flèche 112">
            <a:extLst>
              <a:ext uri="{FF2B5EF4-FFF2-40B4-BE49-F238E27FC236}">
                <a16:creationId xmlns:a16="http://schemas.microsoft.com/office/drawing/2014/main" id="{EEFF6D74-0EAE-3646-9EA9-31E3BAD0C929}"/>
              </a:ext>
            </a:extLst>
          </p:cNvPr>
          <p:cNvCxnSpPr>
            <a:cxnSpLocks/>
          </p:cNvCxnSpPr>
          <p:nvPr/>
        </p:nvCxnSpPr>
        <p:spPr>
          <a:xfrm flipV="1">
            <a:off x="6626348" y="1265511"/>
            <a:ext cx="386671" cy="55239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Connecteur droit avec flèche 126">
            <a:extLst>
              <a:ext uri="{FF2B5EF4-FFF2-40B4-BE49-F238E27FC236}">
                <a16:creationId xmlns:a16="http://schemas.microsoft.com/office/drawing/2014/main" id="{BC85CA04-1A9D-5E44-A911-AE8DC740DFD1}"/>
              </a:ext>
            </a:extLst>
          </p:cNvPr>
          <p:cNvCxnSpPr>
            <a:cxnSpLocks/>
          </p:cNvCxnSpPr>
          <p:nvPr/>
        </p:nvCxnSpPr>
        <p:spPr>
          <a:xfrm>
            <a:off x="593607" y="3876462"/>
            <a:ext cx="156" cy="54329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9" name="ZoneTexte 128">
            <a:extLst>
              <a:ext uri="{FF2B5EF4-FFF2-40B4-BE49-F238E27FC236}">
                <a16:creationId xmlns:a16="http://schemas.microsoft.com/office/drawing/2014/main" id="{F4DE087B-37C6-5841-88C1-E60BB91736B9}"/>
              </a:ext>
            </a:extLst>
          </p:cNvPr>
          <p:cNvSpPr txBox="1"/>
          <p:nvPr/>
        </p:nvSpPr>
        <p:spPr>
          <a:xfrm>
            <a:off x="3176279" y="5997797"/>
            <a:ext cx="1174104" cy="307777"/>
          </a:xfrm>
          <a:prstGeom prst="rect">
            <a:avLst/>
          </a:prstGeom>
          <a:noFill/>
          <a:ln w="12700">
            <a:solidFill>
              <a:schemeClr val="accent1"/>
            </a:solidFill>
          </a:ln>
        </p:spPr>
        <p:txBody>
          <a:bodyPr wrap="none" rtlCol="0">
            <a:spAutoFit/>
          </a:bodyPr>
          <a:lstStyle/>
          <a:p>
            <a:r>
              <a:rPr lang="fr-FR" sz="1400" dirty="0"/>
              <a:t> </a:t>
            </a:r>
            <a:r>
              <a:rPr lang="fr-FR" sz="1400" dirty="0">
                <a:highlight>
                  <a:srgbClr val="00FFFF"/>
                </a:highlight>
              </a:rPr>
              <a:t>MIGRATIONS</a:t>
            </a:r>
          </a:p>
        </p:txBody>
      </p:sp>
      <p:cxnSp>
        <p:nvCxnSpPr>
          <p:cNvPr id="130" name="Connecteur droit avec flèche 129">
            <a:extLst>
              <a:ext uri="{FF2B5EF4-FFF2-40B4-BE49-F238E27FC236}">
                <a16:creationId xmlns:a16="http://schemas.microsoft.com/office/drawing/2014/main" id="{31D1AB14-C16C-F349-80D7-BB8CB73D3A00}"/>
              </a:ext>
            </a:extLst>
          </p:cNvPr>
          <p:cNvCxnSpPr>
            <a:cxnSpLocks/>
          </p:cNvCxnSpPr>
          <p:nvPr/>
        </p:nvCxnSpPr>
        <p:spPr>
          <a:xfrm>
            <a:off x="4732012" y="4664334"/>
            <a:ext cx="0" cy="42395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Connecteur droit avec flèche 132">
            <a:extLst>
              <a:ext uri="{FF2B5EF4-FFF2-40B4-BE49-F238E27FC236}">
                <a16:creationId xmlns:a16="http://schemas.microsoft.com/office/drawing/2014/main" id="{C586C3FA-AC5F-7147-A27B-002195823B5D}"/>
              </a:ext>
            </a:extLst>
          </p:cNvPr>
          <p:cNvCxnSpPr>
            <a:cxnSpLocks/>
          </p:cNvCxnSpPr>
          <p:nvPr/>
        </p:nvCxnSpPr>
        <p:spPr>
          <a:xfrm flipH="1">
            <a:off x="3884127" y="4560972"/>
            <a:ext cx="457213" cy="18402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5" name="ZoneTexte 134">
            <a:extLst>
              <a:ext uri="{FF2B5EF4-FFF2-40B4-BE49-F238E27FC236}">
                <a16:creationId xmlns:a16="http://schemas.microsoft.com/office/drawing/2014/main" id="{E553271C-FAF3-4946-949D-DDEC0F2831FF}"/>
              </a:ext>
            </a:extLst>
          </p:cNvPr>
          <p:cNvSpPr txBox="1"/>
          <p:nvPr/>
        </p:nvSpPr>
        <p:spPr>
          <a:xfrm>
            <a:off x="4817470" y="634377"/>
            <a:ext cx="1322734" cy="307777"/>
          </a:xfrm>
          <a:prstGeom prst="rect">
            <a:avLst/>
          </a:prstGeom>
          <a:noFill/>
        </p:spPr>
        <p:txBody>
          <a:bodyPr wrap="none" rtlCol="0">
            <a:spAutoFit/>
          </a:bodyPr>
          <a:lstStyle/>
          <a:p>
            <a:r>
              <a:rPr lang="fr-FR" sz="1400" dirty="0"/>
              <a:t>(déplacements)</a:t>
            </a:r>
          </a:p>
        </p:txBody>
      </p:sp>
      <p:cxnSp>
        <p:nvCxnSpPr>
          <p:cNvPr id="136" name="Connecteur droit avec flèche 135">
            <a:extLst>
              <a:ext uri="{FF2B5EF4-FFF2-40B4-BE49-F238E27FC236}">
                <a16:creationId xmlns:a16="http://schemas.microsoft.com/office/drawing/2014/main" id="{16BFCD14-FC82-C347-9890-7D065E8F246D}"/>
              </a:ext>
            </a:extLst>
          </p:cNvPr>
          <p:cNvCxnSpPr>
            <a:cxnSpLocks/>
          </p:cNvCxnSpPr>
          <p:nvPr/>
        </p:nvCxnSpPr>
        <p:spPr>
          <a:xfrm flipV="1">
            <a:off x="7508998" y="1902434"/>
            <a:ext cx="206426" cy="45349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8" name="Connecteur droit avec flèche 137">
            <a:extLst>
              <a:ext uri="{FF2B5EF4-FFF2-40B4-BE49-F238E27FC236}">
                <a16:creationId xmlns:a16="http://schemas.microsoft.com/office/drawing/2014/main" id="{E1C2DE96-87A5-C343-9842-9B2A1F16C9DB}"/>
              </a:ext>
            </a:extLst>
          </p:cNvPr>
          <p:cNvCxnSpPr>
            <a:cxnSpLocks/>
            <a:endCxn id="94" idx="0"/>
          </p:cNvCxnSpPr>
          <p:nvPr/>
        </p:nvCxnSpPr>
        <p:spPr>
          <a:xfrm flipH="1">
            <a:off x="7528285" y="4525426"/>
            <a:ext cx="563858" cy="43232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3" name="ZoneTexte 142">
            <a:extLst>
              <a:ext uri="{FF2B5EF4-FFF2-40B4-BE49-F238E27FC236}">
                <a16:creationId xmlns:a16="http://schemas.microsoft.com/office/drawing/2014/main" id="{73E65E74-0316-5F4A-B0BE-12BC70553EB8}"/>
              </a:ext>
            </a:extLst>
          </p:cNvPr>
          <p:cNvSpPr txBox="1"/>
          <p:nvPr/>
        </p:nvSpPr>
        <p:spPr>
          <a:xfrm>
            <a:off x="3258369" y="6245943"/>
            <a:ext cx="1008096" cy="307777"/>
          </a:xfrm>
          <a:prstGeom prst="rect">
            <a:avLst/>
          </a:prstGeom>
          <a:noFill/>
        </p:spPr>
        <p:txBody>
          <a:bodyPr wrap="none" rtlCol="0">
            <a:spAutoFit/>
          </a:bodyPr>
          <a:lstStyle/>
          <a:p>
            <a:r>
              <a:rPr lang="fr-FR" sz="1400" dirty="0"/>
              <a:t>(frontières)</a:t>
            </a:r>
          </a:p>
        </p:txBody>
      </p:sp>
      <p:sp>
        <p:nvSpPr>
          <p:cNvPr id="161" name="ZoneTexte 160">
            <a:extLst>
              <a:ext uri="{FF2B5EF4-FFF2-40B4-BE49-F238E27FC236}">
                <a16:creationId xmlns:a16="http://schemas.microsoft.com/office/drawing/2014/main" id="{A11B222A-859A-B549-8F51-0245AB2B39AC}"/>
              </a:ext>
            </a:extLst>
          </p:cNvPr>
          <p:cNvSpPr txBox="1"/>
          <p:nvPr/>
        </p:nvSpPr>
        <p:spPr>
          <a:xfrm>
            <a:off x="3249263" y="4672909"/>
            <a:ext cx="943015" cy="307777"/>
          </a:xfrm>
          <a:prstGeom prst="rect">
            <a:avLst/>
          </a:prstGeom>
          <a:noFill/>
        </p:spPr>
        <p:txBody>
          <a:bodyPr wrap="none" rtlCol="0">
            <a:spAutoFit/>
          </a:bodyPr>
          <a:lstStyle/>
          <a:p>
            <a:r>
              <a:rPr lang="fr-FR" sz="1400" dirty="0"/>
              <a:t>personnes</a:t>
            </a:r>
          </a:p>
        </p:txBody>
      </p:sp>
      <p:sp>
        <p:nvSpPr>
          <p:cNvPr id="162" name="ZoneTexte 161">
            <a:extLst>
              <a:ext uri="{FF2B5EF4-FFF2-40B4-BE49-F238E27FC236}">
                <a16:creationId xmlns:a16="http://schemas.microsoft.com/office/drawing/2014/main" id="{C4E6A2FB-EAC0-DC40-8119-C608DFB6B28D}"/>
              </a:ext>
            </a:extLst>
          </p:cNvPr>
          <p:cNvSpPr txBox="1"/>
          <p:nvPr/>
        </p:nvSpPr>
        <p:spPr>
          <a:xfrm>
            <a:off x="5336567" y="4826884"/>
            <a:ext cx="850169" cy="307777"/>
          </a:xfrm>
          <a:prstGeom prst="rect">
            <a:avLst/>
          </a:prstGeom>
          <a:noFill/>
        </p:spPr>
        <p:txBody>
          <a:bodyPr wrap="none" rtlCol="0">
            <a:spAutoFit/>
          </a:bodyPr>
          <a:lstStyle/>
          <a:p>
            <a:r>
              <a:rPr lang="fr-FR" sz="1400" dirty="0"/>
              <a:t>invisibles</a:t>
            </a:r>
          </a:p>
        </p:txBody>
      </p:sp>
      <p:cxnSp>
        <p:nvCxnSpPr>
          <p:cNvPr id="167" name="Connecteur droit avec flèche 166">
            <a:extLst>
              <a:ext uri="{FF2B5EF4-FFF2-40B4-BE49-F238E27FC236}">
                <a16:creationId xmlns:a16="http://schemas.microsoft.com/office/drawing/2014/main" id="{191B1AA5-965F-0146-8031-278CC970DA98}"/>
              </a:ext>
            </a:extLst>
          </p:cNvPr>
          <p:cNvCxnSpPr>
            <a:cxnSpLocks/>
            <a:stCxn id="195" idx="1"/>
          </p:cNvCxnSpPr>
          <p:nvPr/>
        </p:nvCxnSpPr>
        <p:spPr>
          <a:xfrm flipH="1">
            <a:off x="4336727" y="6246097"/>
            <a:ext cx="3204926" cy="1866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3" name="ZoneTexte 172">
            <a:extLst>
              <a:ext uri="{FF2B5EF4-FFF2-40B4-BE49-F238E27FC236}">
                <a16:creationId xmlns:a16="http://schemas.microsoft.com/office/drawing/2014/main" id="{373A5A11-F1FA-DE44-B12A-2A633EBE9841}"/>
              </a:ext>
            </a:extLst>
          </p:cNvPr>
          <p:cNvSpPr txBox="1"/>
          <p:nvPr/>
        </p:nvSpPr>
        <p:spPr>
          <a:xfrm>
            <a:off x="6735469" y="5260748"/>
            <a:ext cx="1309214" cy="738664"/>
          </a:xfrm>
          <a:prstGeom prst="rect">
            <a:avLst/>
          </a:prstGeom>
          <a:noFill/>
          <a:ln>
            <a:noFill/>
          </a:ln>
        </p:spPr>
        <p:txBody>
          <a:bodyPr wrap="square" rtlCol="0">
            <a:spAutoFit/>
          </a:bodyPr>
          <a:lstStyle/>
          <a:p>
            <a:r>
              <a:rPr lang="fr-FR" sz="1400" dirty="0"/>
              <a:t>INTEGRATION/ENCLAVEMENT</a:t>
            </a:r>
          </a:p>
          <a:p>
            <a:r>
              <a:rPr lang="fr-FR" sz="1400" dirty="0">
                <a:solidFill>
                  <a:srgbClr val="FF0000"/>
                </a:solidFill>
              </a:rPr>
              <a:t>INEGALITES</a:t>
            </a:r>
          </a:p>
        </p:txBody>
      </p:sp>
      <p:cxnSp>
        <p:nvCxnSpPr>
          <p:cNvPr id="182" name="Connecteur en angle 181">
            <a:extLst>
              <a:ext uri="{FF2B5EF4-FFF2-40B4-BE49-F238E27FC236}">
                <a16:creationId xmlns:a16="http://schemas.microsoft.com/office/drawing/2014/main" id="{CC9185B6-A27B-C24B-B929-2BEC76178388}"/>
              </a:ext>
            </a:extLst>
          </p:cNvPr>
          <p:cNvCxnSpPr>
            <a:cxnSpLocks/>
          </p:cNvCxnSpPr>
          <p:nvPr/>
        </p:nvCxnSpPr>
        <p:spPr>
          <a:xfrm>
            <a:off x="2825445" y="5315114"/>
            <a:ext cx="3903326" cy="145985"/>
          </a:xfrm>
          <a:prstGeom prst="bentConnector3">
            <a:avLst/>
          </a:prstGeom>
          <a:ln w="1905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85" name="ZoneTexte 184">
            <a:extLst>
              <a:ext uri="{FF2B5EF4-FFF2-40B4-BE49-F238E27FC236}">
                <a16:creationId xmlns:a16="http://schemas.microsoft.com/office/drawing/2014/main" id="{8263A38B-799C-DD4A-AAE2-29382616269B}"/>
              </a:ext>
            </a:extLst>
          </p:cNvPr>
          <p:cNvSpPr txBox="1"/>
          <p:nvPr/>
        </p:nvSpPr>
        <p:spPr>
          <a:xfrm>
            <a:off x="1620103" y="4265958"/>
            <a:ext cx="525272" cy="307777"/>
          </a:xfrm>
          <a:prstGeom prst="rect">
            <a:avLst/>
          </a:prstGeom>
          <a:noFill/>
          <a:ln>
            <a:solidFill>
              <a:schemeClr val="tx1"/>
            </a:solidFill>
          </a:ln>
        </p:spPr>
        <p:txBody>
          <a:bodyPr wrap="none" rtlCol="0">
            <a:spAutoFit/>
          </a:bodyPr>
          <a:lstStyle/>
          <a:p>
            <a:r>
              <a:rPr lang="fr-FR" sz="1400" dirty="0"/>
              <a:t>ETAT</a:t>
            </a:r>
          </a:p>
        </p:txBody>
      </p:sp>
      <p:cxnSp>
        <p:nvCxnSpPr>
          <p:cNvPr id="200" name="Connecteur droit avec flèche 199">
            <a:extLst>
              <a:ext uri="{FF2B5EF4-FFF2-40B4-BE49-F238E27FC236}">
                <a16:creationId xmlns:a16="http://schemas.microsoft.com/office/drawing/2014/main" id="{8F31C204-84C2-2244-B090-0D042434E479}"/>
              </a:ext>
            </a:extLst>
          </p:cNvPr>
          <p:cNvCxnSpPr>
            <a:cxnSpLocks/>
          </p:cNvCxnSpPr>
          <p:nvPr/>
        </p:nvCxnSpPr>
        <p:spPr>
          <a:xfrm flipH="1">
            <a:off x="2424119" y="3529240"/>
            <a:ext cx="314602"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onnecteur droit avec flèche 90">
            <a:extLst>
              <a:ext uri="{FF2B5EF4-FFF2-40B4-BE49-F238E27FC236}">
                <a16:creationId xmlns:a16="http://schemas.microsoft.com/office/drawing/2014/main" id="{0C459454-4825-B94B-B2AB-3EED7AA78608}"/>
              </a:ext>
            </a:extLst>
          </p:cNvPr>
          <p:cNvCxnSpPr>
            <a:cxnSpLocks/>
          </p:cNvCxnSpPr>
          <p:nvPr/>
        </p:nvCxnSpPr>
        <p:spPr>
          <a:xfrm flipH="1" flipV="1">
            <a:off x="4683954" y="2882877"/>
            <a:ext cx="1441" cy="4075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ZoneTexte 101">
            <a:extLst>
              <a:ext uri="{FF2B5EF4-FFF2-40B4-BE49-F238E27FC236}">
                <a16:creationId xmlns:a16="http://schemas.microsoft.com/office/drawing/2014/main" id="{D28B2DBD-0718-194C-BA01-D702FC9EA684}"/>
              </a:ext>
            </a:extLst>
          </p:cNvPr>
          <p:cNvSpPr txBox="1"/>
          <p:nvPr/>
        </p:nvSpPr>
        <p:spPr>
          <a:xfrm>
            <a:off x="2767295" y="3371190"/>
            <a:ext cx="1117947" cy="307777"/>
          </a:xfrm>
          <a:prstGeom prst="rect">
            <a:avLst/>
          </a:prstGeom>
          <a:noFill/>
        </p:spPr>
        <p:txBody>
          <a:bodyPr wrap="square" rtlCol="0">
            <a:spAutoFit/>
          </a:bodyPr>
          <a:lstStyle/>
          <a:p>
            <a:r>
              <a:rPr lang="fr-FR" sz="1400" dirty="0">
                <a:highlight>
                  <a:srgbClr val="00FF00"/>
                </a:highlight>
              </a:rPr>
              <a:t>Comment ?</a:t>
            </a:r>
          </a:p>
        </p:txBody>
      </p:sp>
      <p:sp>
        <p:nvSpPr>
          <p:cNvPr id="104" name="Ellipse 103">
            <a:extLst>
              <a:ext uri="{FF2B5EF4-FFF2-40B4-BE49-F238E27FC236}">
                <a16:creationId xmlns:a16="http://schemas.microsoft.com/office/drawing/2014/main" id="{F56D7840-BC99-F345-9474-134745407A3F}"/>
              </a:ext>
            </a:extLst>
          </p:cNvPr>
          <p:cNvSpPr/>
          <p:nvPr/>
        </p:nvSpPr>
        <p:spPr>
          <a:xfrm>
            <a:off x="2738721" y="3258360"/>
            <a:ext cx="1021084"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5" name="ZoneTexte 104">
            <a:extLst>
              <a:ext uri="{FF2B5EF4-FFF2-40B4-BE49-F238E27FC236}">
                <a16:creationId xmlns:a16="http://schemas.microsoft.com/office/drawing/2014/main" id="{5C8E1A5C-B812-E24B-A0FD-07D5F122E404}"/>
              </a:ext>
            </a:extLst>
          </p:cNvPr>
          <p:cNvSpPr txBox="1"/>
          <p:nvPr/>
        </p:nvSpPr>
        <p:spPr>
          <a:xfrm>
            <a:off x="4264649" y="4217649"/>
            <a:ext cx="1079142" cy="307777"/>
          </a:xfrm>
          <a:prstGeom prst="rect">
            <a:avLst/>
          </a:prstGeom>
          <a:noFill/>
        </p:spPr>
        <p:txBody>
          <a:bodyPr wrap="none" rtlCol="0">
            <a:spAutoFit/>
          </a:bodyPr>
          <a:lstStyle/>
          <a:p>
            <a:r>
              <a:rPr lang="fr-FR" sz="1400" dirty="0">
                <a:highlight>
                  <a:srgbClr val="00FF00"/>
                </a:highlight>
              </a:rPr>
              <a:t>Qui ? Quoi </a:t>
            </a:r>
            <a:r>
              <a:rPr lang="fr-FR" sz="1400" dirty="0"/>
              <a:t>?</a:t>
            </a:r>
          </a:p>
        </p:txBody>
      </p:sp>
      <p:sp>
        <p:nvSpPr>
          <p:cNvPr id="106" name="Ellipse 105">
            <a:extLst>
              <a:ext uri="{FF2B5EF4-FFF2-40B4-BE49-F238E27FC236}">
                <a16:creationId xmlns:a16="http://schemas.microsoft.com/office/drawing/2014/main" id="{042E8B40-A189-C146-B161-C4794D15363D}"/>
              </a:ext>
            </a:extLst>
          </p:cNvPr>
          <p:cNvSpPr/>
          <p:nvPr/>
        </p:nvSpPr>
        <p:spPr>
          <a:xfrm>
            <a:off x="4170645" y="4104819"/>
            <a:ext cx="1113578" cy="5231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7" name="ZoneTexte 106">
            <a:extLst>
              <a:ext uri="{FF2B5EF4-FFF2-40B4-BE49-F238E27FC236}">
                <a16:creationId xmlns:a16="http://schemas.microsoft.com/office/drawing/2014/main" id="{E729B11D-357B-7446-AFAF-09ED7B60189A}"/>
              </a:ext>
            </a:extLst>
          </p:cNvPr>
          <p:cNvSpPr txBox="1"/>
          <p:nvPr/>
        </p:nvSpPr>
        <p:spPr>
          <a:xfrm>
            <a:off x="4155300" y="1376454"/>
            <a:ext cx="976689" cy="307777"/>
          </a:xfrm>
          <a:prstGeom prst="rect">
            <a:avLst/>
          </a:prstGeom>
          <a:noFill/>
          <a:ln>
            <a:solidFill>
              <a:schemeClr val="tx1"/>
            </a:solidFill>
          </a:ln>
        </p:spPr>
        <p:txBody>
          <a:bodyPr wrap="square" rtlCol="0">
            <a:spAutoFit/>
          </a:bodyPr>
          <a:lstStyle/>
          <a:p>
            <a:pPr algn="ctr"/>
            <a:r>
              <a:rPr lang="fr-FR" sz="1400" dirty="0">
                <a:highlight>
                  <a:srgbClr val="00FFFF"/>
                </a:highlight>
              </a:rPr>
              <a:t>MOBILITE</a:t>
            </a:r>
          </a:p>
        </p:txBody>
      </p:sp>
      <p:sp>
        <p:nvSpPr>
          <p:cNvPr id="108" name="ZoneTexte 107">
            <a:extLst>
              <a:ext uri="{FF2B5EF4-FFF2-40B4-BE49-F238E27FC236}">
                <a16:creationId xmlns:a16="http://schemas.microsoft.com/office/drawing/2014/main" id="{6F3AB168-6262-884E-AE5C-8305F54E64A7}"/>
              </a:ext>
            </a:extLst>
          </p:cNvPr>
          <p:cNvSpPr txBox="1"/>
          <p:nvPr/>
        </p:nvSpPr>
        <p:spPr>
          <a:xfrm>
            <a:off x="3876666" y="1653587"/>
            <a:ext cx="1611147" cy="307777"/>
          </a:xfrm>
          <a:prstGeom prst="rect">
            <a:avLst/>
          </a:prstGeom>
          <a:noFill/>
        </p:spPr>
        <p:txBody>
          <a:bodyPr wrap="none" rtlCol="0">
            <a:spAutoFit/>
          </a:bodyPr>
          <a:lstStyle/>
          <a:p>
            <a:r>
              <a:rPr lang="fr-FR" sz="1400" dirty="0"/>
              <a:t>mouvement, action</a:t>
            </a:r>
          </a:p>
        </p:txBody>
      </p:sp>
      <p:cxnSp>
        <p:nvCxnSpPr>
          <p:cNvPr id="111" name="Connecteur droit avec flèche 110">
            <a:extLst>
              <a:ext uri="{FF2B5EF4-FFF2-40B4-BE49-F238E27FC236}">
                <a16:creationId xmlns:a16="http://schemas.microsoft.com/office/drawing/2014/main" id="{9FF90B60-8A3B-6C44-8CB2-C070BA74E266}"/>
              </a:ext>
            </a:extLst>
          </p:cNvPr>
          <p:cNvCxnSpPr>
            <a:cxnSpLocks/>
          </p:cNvCxnSpPr>
          <p:nvPr/>
        </p:nvCxnSpPr>
        <p:spPr>
          <a:xfrm flipH="1" flipV="1">
            <a:off x="4648682" y="1933587"/>
            <a:ext cx="1441" cy="4075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F3FB6A0-878B-384E-8855-1B092EEA0F2C}"/>
              </a:ext>
            </a:extLst>
          </p:cNvPr>
          <p:cNvCxnSpPr>
            <a:cxnSpLocks/>
          </p:cNvCxnSpPr>
          <p:nvPr/>
        </p:nvCxnSpPr>
        <p:spPr>
          <a:xfrm flipH="1" flipV="1">
            <a:off x="4369655" y="961570"/>
            <a:ext cx="1441" cy="4075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4" name="ZoneTexte 113">
            <a:extLst>
              <a:ext uri="{FF2B5EF4-FFF2-40B4-BE49-F238E27FC236}">
                <a16:creationId xmlns:a16="http://schemas.microsoft.com/office/drawing/2014/main" id="{AD891BEF-64EC-A944-8DAC-CCD7BBDFED27}"/>
              </a:ext>
            </a:extLst>
          </p:cNvPr>
          <p:cNvSpPr txBox="1"/>
          <p:nvPr/>
        </p:nvSpPr>
        <p:spPr>
          <a:xfrm>
            <a:off x="3872400" y="628418"/>
            <a:ext cx="976689" cy="307777"/>
          </a:xfrm>
          <a:prstGeom prst="rect">
            <a:avLst/>
          </a:prstGeom>
          <a:noFill/>
          <a:ln>
            <a:solidFill>
              <a:schemeClr val="tx1"/>
            </a:solidFill>
          </a:ln>
        </p:spPr>
        <p:txBody>
          <a:bodyPr wrap="square" rtlCol="0">
            <a:spAutoFit/>
          </a:bodyPr>
          <a:lstStyle/>
          <a:p>
            <a:pPr algn="ctr"/>
            <a:r>
              <a:rPr lang="fr-FR" sz="1400" dirty="0">
                <a:highlight>
                  <a:srgbClr val="00FFFF"/>
                </a:highlight>
              </a:rPr>
              <a:t>FLUX</a:t>
            </a:r>
          </a:p>
        </p:txBody>
      </p:sp>
      <p:cxnSp>
        <p:nvCxnSpPr>
          <p:cNvPr id="115" name="Connecteur droit 114">
            <a:extLst>
              <a:ext uri="{FF2B5EF4-FFF2-40B4-BE49-F238E27FC236}">
                <a16:creationId xmlns:a16="http://schemas.microsoft.com/office/drawing/2014/main" id="{BBCD6F47-AEF7-C546-B064-51CF47A9ED9C}"/>
              </a:ext>
            </a:extLst>
          </p:cNvPr>
          <p:cNvCxnSpPr>
            <a:cxnSpLocks/>
            <a:endCxn id="117" idx="3"/>
          </p:cNvCxnSpPr>
          <p:nvPr/>
        </p:nvCxnSpPr>
        <p:spPr>
          <a:xfrm flipH="1" flipV="1">
            <a:off x="3313790" y="770533"/>
            <a:ext cx="552432" cy="1177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ZoneTexte 116">
            <a:extLst>
              <a:ext uri="{FF2B5EF4-FFF2-40B4-BE49-F238E27FC236}">
                <a16:creationId xmlns:a16="http://schemas.microsoft.com/office/drawing/2014/main" id="{7955BD6F-74E2-A740-A853-9D6C9D560958}"/>
              </a:ext>
            </a:extLst>
          </p:cNvPr>
          <p:cNvSpPr txBox="1"/>
          <p:nvPr/>
        </p:nvSpPr>
        <p:spPr>
          <a:xfrm>
            <a:off x="2337101" y="616644"/>
            <a:ext cx="976689" cy="307777"/>
          </a:xfrm>
          <a:prstGeom prst="rect">
            <a:avLst/>
          </a:prstGeom>
          <a:noFill/>
          <a:ln>
            <a:solidFill>
              <a:schemeClr val="tx1"/>
            </a:solidFill>
          </a:ln>
        </p:spPr>
        <p:txBody>
          <a:bodyPr wrap="square" rtlCol="0">
            <a:spAutoFit/>
          </a:bodyPr>
          <a:lstStyle/>
          <a:p>
            <a:pPr algn="ctr"/>
            <a:r>
              <a:rPr lang="fr-FR" sz="1400" dirty="0">
                <a:highlight>
                  <a:srgbClr val="00FFFF"/>
                </a:highlight>
              </a:rPr>
              <a:t>AXES</a:t>
            </a:r>
          </a:p>
        </p:txBody>
      </p:sp>
      <p:cxnSp>
        <p:nvCxnSpPr>
          <p:cNvPr id="119" name="Connecteur droit 118">
            <a:extLst>
              <a:ext uri="{FF2B5EF4-FFF2-40B4-BE49-F238E27FC236}">
                <a16:creationId xmlns:a16="http://schemas.microsoft.com/office/drawing/2014/main" id="{CD960112-3533-4544-B92F-265C5498B109}"/>
              </a:ext>
            </a:extLst>
          </p:cNvPr>
          <p:cNvCxnSpPr>
            <a:cxnSpLocks/>
            <a:stCxn id="117" idx="1"/>
            <a:endCxn id="77" idx="3"/>
          </p:cNvCxnSpPr>
          <p:nvPr/>
        </p:nvCxnSpPr>
        <p:spPr>
          <a:xfrm flipH="1" flipV="1">
            <a:off x="1786891" y="765586"/>
            <a:ext cx="550210" cy="494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20" name="ZoneTexte 119">
            <a:extLst>
              <a:ext uri="{FF2B5EF4-FFF2-40B4-BE49-F238E27FC236}">
                <a16:creationId xmlns:a16="http://schemas.microsoft.com/office/drawing/2014/main" id="{78A79DBF-71F6-8E4C-972A-A27EA830D7FB}"/>
              </a:ext>
            </a:extLst>
          </p:cNvPr>
          <p:cNvSpPr txBox="1"/>
          <p:nvPr/>
        </p:nvSpPr>
        <p:spPr>
          <a:xfrm>
            <a:off x="1508088" y="1842276"/>
            <a:ext cx="955646" cy="307777"/>
          </a:xfrm>
          <a:prstGeom prst="rect">
            <a:avLst/>
          </a:prstGeom>
          <a:noFill/>
          <a:ln>
            <a:solidFill>
              <a:schemeClr val="tx1"/>
            </a:solidFill>
          </a:ln>
        </p:spPr>
        <p:txBody>
          <a:bodyPr wrap="none" rtlCol="0">
            <a:spAutoFit/>
          </a:bodyPr>
          <a:lstStyle/>
          <a:p>
            <a:r>
              <a:rPr lang="fr-FR" sz="1400" dirty="0">
                <a:highlight>
                  <a:srgbClr val="00FFFF"/>
                </a:highlight>
              </a:rPr>
              <a:t>RESEAU(X)</a:t>
            </a:r>
          </a:p>
        </p:txBody>
      </p:sp>
      <p:cxnSp>
        <p:nvCxnSpPr>
          <p:cNvPr id="121" name="Connecteur droit avec flèche 120">
            <a:extLst>
              <a:ext uri="{FF2B5EF4-FFF2-40B4-BE49-F238E27FC236}">
                <a16:creationId xmlns:a16="http://schemas.microsoft.com/office/drawing/2014/main" id="{88A05C89-3FB2-1244-AA6B-9F6DC395C688}"/>
              </a:ext>
            </a:extLst>
          </p:cNvPr>
          <p:cNvCxnSpPr>
            <a:cxnSpLocks/>
            <a:stCxn id="120" idx="0"/>
          </p:cNvCxnSpPr>
          <p:nvPr/>
        </p:nvCxnSpPr>
        <p:spPr>
          <a:xfrm flipV="1">
            <a:off x="1985911" y="946432"/>
            <a:ext cx="1848153" cy="89584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Connecteur droit avec flèche 122">
            <a:extLst>
              <a:ext uri="{FF2B5EF4-FFF2-40B4-BE49-F238E27FC236}">
                <a16:creationId xmlns:a16="http://schemas.microsoft.com/office/drawing/2014/main" id="{EA2150D3-A0CD-A946-8AFA-C5E8B2CB1A1C}"/>
              </a:ext>
            </a:extLst>
          </p:cNvPr>
          <p:cNvCxnSpPr>
            <a:cxnSpLocks/>
            <a:stCxn id="120" idx="0"/>
            <a:endCxn id="117" idx="2"/>
          </p:cNvCxnSpPr>
          <p:nvPr/>
        </p:nvCxnSpPr>
        <p:spPr>
          <a:xfrm flipV="1">
            <a:off x="1985911" y="924421"/>
            <a:ext cx="839535" cy="91785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6" name="Connecteur droit avec flèche 125">
            <a:extLst>
              <a:ext uri="{FF2B5EF4-FFF2-40B4-BE49-F238E27FC236}">
                <a16:creationId xmlns:a16="http://schemas.microsoft.com/office/drawing/2014/main" id="{948798AF-FE89-BD49-BBF8-1049F8C137BE}"/>
              </a:ext>
            </a:extLst>
          </p:cNvPr>
          <p:cNvCxnSpPr>
            <a:cxnSpLocks/>
            <a:stCxn id="120" idx="2"/>
            <a:endCxn id="41" idx="0"/>
          </p:cNvCxnSpPr>
          <p:nvPr/>
        </p:nvCxnSpPr>
        <p:spPr>
          <a:xfrm flipH="1">
            <a:off x="697801" y="2150053"/>
            <a:ext cx="1288110" cy="114174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8" name="ZoneTexte 127">
            <a:extLst>
              <a:ext uri="{FF2B5EF4-FFF2-40B4-BE49-F238E27FC236}">
                <a16:creationId xmlns:a16="http://schemas.microsoft.com/office/drawing/2014/main" id="{5EFEEA8E-2990-394E-9428-FB18CE8FF256}"/>
              </a:ext>
            </a:extLst>
          </p:cNvPr>
          <p:cNvSpPr txBox="1"/>
          <p:nvPr/>
        </p:nvSpPr>
        <p:spPr>
          <a:xfrm>
            <a:off x="1590465" y="3251589"/>
            <a:ext cx="868774" cy="307777"/>
          </a:xfrm>
          <a:prstGeom prst="rect">
            <a:avLst/>
          </a:prstGeom>
          <a:noFill/>
          <a:ln>
            <a:solidFill>
              <a:schemeClr val="tx1"/>
            </a:solidFill>
          </a:ln>
        </p:spPr>
        <p:txBody>
          <a:bodyPr wrap="square" rtlCol="0">
            <a:spAutoFit/>
          </a:bodyPr>
          <a:lstStyle/>
          <a:p>
            <a:pPr algn="ctr"/>
            <a:r>
              <a:rPr lang="fr-FR" sz="1400" dirty="0"/>
              <a:t>MOYENS</a:t>
            </a:r>
          </a:p>
        </p:txBody>
      </p:sp>
      <p:sp>
        <p:nvSpPr>
          <p:cNvPr id="131" name="ZoneTexte 130">
            <a:extLst>
              <a:ext uri="{FF2B5EF4-FFF2-40B4-BE49-F238E27FC236}">
                <a16:creationId xmlns:a16="http://schemas.microsoft.com/office/drawing/2014/main" id="{7919FC27-0BCA-DE4F-B6C7-72C8BFD7AB19}"/>
              </a:ext>
            </a:extLst>
          </p:cNvPr>
          <p:cNvSpPr txBox="1"/>
          <p:nvPr/>
        </p:nvSpPr>
        <p:spPr>
          <a:xfrm>
            <a:off x="1579093" y="3568685"/>
            <a:ext cx="878636" cy="307777"/>
          </a:xfrm>
          <a:prstGeom prst="rect">
            <a:avLst/>
          </a:prstGeom>
          <a:noFill/>
          <a:ln>
            <a:solidFill>
              <a:schemeClr val="tx1"/>
            </a:solidFill>
          </a:ln>
        </p:spPr>
        <p:txBody>
          <a:bodyPr wrap="square" rtlCol="0">
            <a:spAutoFit/>
          </a:bodyPr>
          <a:lstStyle/>
          <a:p>
            <a:pPr algn="ctr"/>
            <a:r>
              <a:rPr lang="fr-FR" sz="1400" dirty="0"/>
              <a:t>MODES</a:t>
            </a:r>
          </a:p>
        </p:txBody>
      </p:sp>
      <p:cxnSp>
        <p:nvCxnSpPr>
          <p:cNvPr id="134" name="Connecteur droit avec flèche 133">
            <a:extLst>
              <a:ext uri="{FF2B5EF4-FFF2-40B4-BE49-F238E27FC236}">
                <a16:creationId xmlns:a16="http://schemas.microsoft.com/office/drawing/2014/main" id="{25D9CAAE-9094-9D47-B2F5-82869C46BB33}"/>
              </a:ext>
            </a:extLst>
          </p:cNvPr>
          <p:cNvCxnSpPr>
            <a:cxnSpLocks/>
          </p:cNvCxnSpPr>
          <p:nvPr/>
        </p:nvCxnSpPr>
        <p:spPr>
          <a:xfrm flipH="1">
            <a:off x="1273147" y="3533617"/>
            <a:ext cx="314602"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4" name="Connecteur droit avec flèche 143">
            <a:extLst>
              <a:ext uri="{FF2B5EF4-FFF2-40B4-BE49-F238E27FC236}">
                <a16:creationId xmlns:a16="http://schemas.microsoft.com/office/drawing/2014/main" id="{77B5823F-024B-C54B-8E5B-F29228094532}"/>
              </a:ext>
            </a:extLst>
          </p:cNvPr>
          <p:cNvCxnSpPr>
            <a:cxnSpLocks/>
          </p:cNvCxnSpPr>
          <p:nvPr/>
        </p:nvCxnSpPr>
        <p:spPr>
          <a:xfrm>
            <a:off x="5107573" y="4560972"/>
            <a:ext cx="368526" cy="30775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5" name="ZoneTexte 144">
            <a:extLst>
              <a:ext uri="{FF2B5EF4-FFF2-40B4-BE49-F238E27FC236}">
                <a16:creationId xmlns:a16="http://schemas.microsoft.com/office/drawing/2014/main" id="{6C455587-4F11-1D46-B5D3-E8862BF2D29F}"/>
              </a:ext>
            </a:extLst>
          </p:cNvPr>
          <p:cNvSpPr txBox="1"/>
          <p:nvPr/>
        </p:nvSpPr>
        <p:spPr>
          <a:xfrm>
            <a:off x="4178351" y="4999181"/>
            <a:ext cx="1191929" cy="307777"/>
          </a:xfrm>
          <a:prstGeom prst="rect">
            <a:avLst/>
          </a:prstGeom>
          <a:noFill/>
        </p:spPr>
        <p:txBody>
          <a:bodyPr wrap="none" rtlCol="0">
            <a:spAutoFit/>
          </a:bodyPr>
          <a:lstStyle/>
          <a:p>
            <a:r>
              <a:rPr lang="fr-FR" sz="1400" dirty="0"/>
              <a:t>marchandises</a:t>
            </a:r>
          </a:p>
        </p:txBody>
      </p:sp>
      <p:sp>
        <p:nvSpPr>
          <p:cNvPr id="146" name="ZoneTexte 145">
            <a:extLst>
              <a:ext uri="{FF2B5EF4-FFF2-40B4-BE49-F238E27FC236}">
                <a16:creationId xmlns:a16="http://schemas.microsoft.com/office/drawing/2014/main" id="{2F7BEAEE-267C-4B41-BAD3-7424C37CB63D}"/>
              </a:ext>
            </a:extLst>
          </p:cNvPr>
          <p:cNvSpPr txBox="1"/>
          <p:nvPr/>
        </p:nvSpPr>
        <p:spPr>
          <a:xfrm>
            <a:off x="5296371" y="5042309"/>
            <a:ext cx="1203406" cy="307777"/>
          </a:xfrm>
          <a:prstGeom prst="rect">
            <a:avLst/>
          </a:prstGeom>
          <a:noFill/>
        </p:spPr>
        <p:txBody>
          <a:bodyPr wrap="none" rtlCol="0">
            <a:spAutoFit/>
          </a:bodyPr>
          <a:lstStyle/>
          <a:p>
            <a:r>
              <a:rPr lang="fr-FR" sz="1400" dirty="0"/>
              <a:t>(infos, argent)</a:t>
            </a:r>
          </a:p>
        </p:txBody>
      </p:sp>
      <p:sp>
        <p:nvSpPr>
          <p:cNvPr id="149" name="ZoneTexte 148">
            <a:extLst>
              <a:ext uri="{FF2B5EF4-FFF2-40B4-BE49-F238E27FC236}">
                <a16:creationId xmlns:a16="http://schemas.microsoft.com/office/drawing/2014/main" id="{DDFAEB3B-AA39-DE46-A28B-242EE8DFFFD0}"/>
              </a:ext>
            </a:extLst>
          </p:cNvPr>
          <p:cNvSpPr txBox="1"/>
          <p:nvPr/>
        </p:nvSpPr>
        <p:spPr>
          <a:xfrm>
            <a:off x="3197967" y="4930018"/>
            <a:ext cx="955711" cy="307777"/>
          </a:xfrm>
          <a:prstGeom prst="rect">
            <a:avLst/>
          </a:prstGeom>
          <a:noFill/>
          <a:ln>
            <a:solidFill>
              <a:schemeClr val="tx1"/>
            </a:solidFill>
          </a:ln>
        </p:spPr>
        <p:txBody>
          <a:bodyPr wrap="none" rtlCol="0">
            <a:spAutoFit/>
          </a:bodyPr>
          <a:lstStyle/>
          <a:p>
            <a:r>
              <a:rPr lang="fr-FR" sz="1400" dirty="0"/>
              <a:t>INDIVIDUS</a:t>
            </a:r>
          </a:p>
        </p:txBody>
      </p:sp>
      <p:sp>
        <p:nvSpPr>
          <p:cNvPr id="150" name="ZoneTexte 149">
            <a:extLst>
              <a:ext uri="{FF2B5EF4-FFF2-40B4-BE49-F238E27FC236}">
                <a16:creationId xmlns:a16="http://schemas.microsoft.com/office/drawing/2014/main" id="{E6811483-0213-FA4E-A87D-FCCD7EC243D7}"/>
              </a:ext>
            </a:extLst>
          </p:cNvPr>
          <p:cNvSpPr txBox="1"/>
          <p:nvPr/>
        </p:nvSpPr>
        <p:spPr>
          <a:xfrm>
            <a:off x="1609845" y="4571291"/>
            <a:ext cx="1110560" cy="276999"/>
          </a:xfrm>
          <a:prstGeom prst="rect">
            <a:avLst/>
          </a:prstGeom>
          <a:noFill/>
          <a:ln>
            <a:solidFill>
              <a:schemeClr val="tx1"/>
            </a:solidFill>
          </a:ln>
        </p:spPr>
        <p:txBody>
          <a:bodyPr wrap="none" rtlCol="0">
            <a:spAutoFit/>
          </a:bodyPr>
          <a:lstStyle/>
          <a:p>
            <a:r>
              <a:rPr lang="fr-FR" sz="1200" dirty="0"/>
              <a:t>COLLECTIVITES</a:t>
            </a:r>
          </a:p>
        </p:txBody>
      </p:sp>
      <p:cxnSp>
        <p:nvCxnSpPr>
          <p:cNvPr id="151" name="Connecteur droit 150">
            <a:extLst>
              <a:ext uri="{FF2B5EF4-FFF2-40B4-BE49-F238E27FC236}">
                <a16:creationId xmlns:a16="http://schemas.microsoft.com/office/drawing/2014/main" id="{6F2E8B4D-9773-5745-8878-2DDE7DDA9614}"/>
              </a:ext>
            </a:extLst>
          </p:cNvPr>
          <p:cNvCxnSpPr>
            <a:cxnSpLocks/>
          </p:cNvCxnSpPr>
          <p:nvPr/>
        </p:nvCxnSpPr>
        <p:spPr>
          <a:xfrm flipV="1">
            <a:off x="2269022" y="4826884"/>
            <a:ext cx="0" cy="16446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3" name="Connecteur droit 152">
            <a:extLst>
              <a:ext uri="{FF2B5EF4-FFF2-40B4-BE49-F238E27FC236}">
                <a16:creationId xmlns:a16="http://schemas.microsoft.com/office/drawing/2014/main" id="{2358E6B2-0222-3748-9040-10F1166E6C8F}"/>
              </a:ext>
            </a:extLst>
          </p:cNvPr>
          <p:cNvCxnSpPr>
            <a:cxnSpLocks/>
          </p:cNvCxnSpPr>
          <p:nvPr/>
        </p:nvCxnSpPr>
        <p:spPr>
          <a:xfrm flipV="1">
            <a:off x="2653638" y="5283922"/>
            <a:ext cx="3125" cy="21786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57" name="ZoneTexte 156">
            <a:extLst>
              <a:ext uri="{FF2B5EF4-FFF2-40B4-BE49-F238E27FC236}">
                <a16:creationId xmlns:a16="http://schemas.microsoft.com/office/drawing/2014/main" id="{C22BE6F8-0A07-0547-869A-FE26A23E61BD}"/>
              </a:ext>
            </a:extLst>
          </p:cNvPr>
          <p:cNvSpPr txBox="1"/>
          <p:nvPr/>
        </p:nvSpPr>
        <p:spPr>
          <a:xfrm>
            <a:off x="2254412" y="5485889"/>
            <a:ext cx="1010341" cy="276999"/>
          </a:xfrm>
          <a:prstGeom prst="rect">
            <a:avLst/>
          </a:prstGeom>
          <a:noFill/>
          <a:ln>
            <a:solidFill>
              <a:schemeClr val="tx1"/>
            </a:solidFill>
          </a:ln>
        </p:spPr>
        <p:txBody>
          <a:bodyPr wrap="none" rtlCol="0">
            <a:spAutoFit/>
          </a:bodyPr>
          <a:lstStyle/>
          <a:p>
            <a:r>
              <a:rPr lang="fr-FR" sz="1200" dirty="0"/>
              <a:t>ENTREPRISES</a:t>
            </a:r>
          </a:p>
        </p:txBody>
      </p:sp>
      <p:sp>
        <p:nvSpPr>
          <p:cNvPr id="163" name="ZoneTexte 162">
            <a:extLst>
              <a:ext uri="{FF2B5EF4-FFF2-40B4-BE49-F238E27FC236}">
                <a16:creationId xmlns:a16="http://schemas.microsoft.com/office/drawing/2014/main" id="{275D71E3-6EB7-444B-9700-1D8F324FF180}"/>
              </a:ext>
            </a:extLst>
          </p:cNvPr>
          <p:cNvSpPr txBox="1"/>
          <p:nvPr/>
        </p:nvSpPr>
        <p:spPr>
          <a:xfrm>
            <a:off x="146051" y="5971941"/>
            <a:ext cx="1661289" cy="738664"/>
          </a:xfrm>
          <a:prstGeom prst="rect">
            <a:avLst/>
          </a:prstGeom>
          <a:noFill/>
          <a:ln>
            <a:solidFill>
              <a:schemeClr val="tx1"/>
            </a:solidFill>
          </a:ln>
        </p:spPr>
        <p:txBody>
          <a:bodyPr wrap="none" rtlCol="0">
            <a:spAutoFit/>
          </a:bodyPr>
          <a:lstStyle/>
          <a:p>
            <a:r>
              <a:rPr lang="fr-FR" sz="1400" dirty="0"/>
              <a:t>GESTION </a:t>
            </a:r>
            <a:r>
              <a:rPr lang="fr-FR" sz="1400" dirty="0">
                <a:solidFill>
                  <a:srgbClr val="FF0000"/>
                </a:solidFill>
              </a:rPr>
              <a:t>POLITIQUE</a:t>
            </a:r>
            <a:endParaRPr lang="fr-FR" sz="1400" dirty="0"/>
          </a:p>
          <a:p>
            <a:r>
              <a:rPr lang="fr-FR" sz="1400" dirty="0"/>
              <a:t>CHOIX, DECISIONS</a:t>
            </a:r>
          </a:p>
          <a:p>
            <a:r>
              <a:rPr lang="fr-FR" sz="1400" dirty="0"/>
              <a:t>INVESTISSEMENTS</a:t>
            </a:r>
          </a:p>
        </p:txBody>
      </p:sp>
      <p:sp>
        <p:nvSpPr>
          <p:cNvPr id="164" name="ZoneTexte 163">
            <a:extLst>
              <a:ext uri="{FF2B5EF4-FFF2-40B4-BE49-F238E27FC236}">
                <a16:creationId xmlns:a16="http://schemas.microsoft.com/office/drawing/2014/main" id="{258AF080-7B9F-6547-B1A5-E5F6B7B3BD33}"/>
              </a:ext>
            </a:extLst>
          </p:cNvPr>
          <p:cNvSpPr txBox="1"/>
          <p:nvPr/>
        </p:nvSpPr>
        <p:spPr>
          <a:xfrm>
            <a:off x="111192" y="4410649"/>
            <a:ext cx="1201547" cy="1015663"/>
          </a:xfrm>
          <a:prstGeom prst="rect">
            <a:avLst/>
          </a:prstGeom>
          <a:noFill/>
          <a:ln>
            <a:solidFill>
              <a:schemeClr val="tx1"/>
            </a:solidFill>
          </a:ln>
        </p:spPr>
        <p:txBody>
          <a:bodyPr wrap="none" rtlCol="0">
            <a:spAutoFit/>
          </a:bodyPr>
          <a:lstStyle/>
          <a:p>
            <a:r>
              <a:rPr lang="fr-FR" sz="1200" b="1" dirty="0"/>
              <a:t>PROBLEMES</a:t>
            </a:r>
          </a:p>
          <a:p>
            <a:r>
              <a:rPr lang="fr-FR" sz="1200" dirty="0"/>
              <a:t>SATURATION</a:t>
            </a:r>
          </a:p>
          <a:p>
            <a:r>
              <a:rPr lang="fr-FR" sz="1200" dirty="0"/>
              <a:t>ENGORGEMENT</a:t>
            </a:r>
          </a:p>
          <a:p>
            <a:r>
              <a:rPr lang="fr-FR" sz="1200" dirty="0"/>
              <a:t>ENCLAVEMENTS</a:t>
            </a:r>
          </a:p>
          <a:p>
            <a:r>
              <a:rPr lang="fr-FR" sz="1200" dirty="0"/>
              <a:t>POLLUTION</a:t>
            </a:r>
          </a:p>
        </p:txBody>
      </p:sp>
      <p:cxnSp>
        <p:nvCxnSpPr>
          <p:cNvPr id="168" name="Connecteur droit avec flèche 167">
            <a:extLst>
              <a:ext uri="{FF2B5EF4-FFF2-40B4-BE49-F238E27FC236}">
                <a16:creationId xmlns:a16="http://schemas.microsoft.com/office/drawing/2014/main" id="{7E31D47E-933F-A844-9AD9-DDD28B297385}"/>
              </a:ext>
            </a:extLst>
          </p:cNvPr>
          <p:cNvCxnSpPr>
            <a:cxnSpLocks/>
          </p:cNvCxnSpPr>
          <p:nvPr/>
        </p:nvCxnSpPr>
        <p:spPr>
          <a:xfrm>
            <a:off x="594779" y="5421617"/>
            <a:ext cx="156" cy="54329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4" name="Connecteur droit 173">
            <a:extLst>
              <a:ext uri="{FF2B5EF4-FFF2-40B4-BE49-F238E27FC236}">
                <a16:creationId xmlns:a16="http://schemas.microsoft.com/office/drawing/2014/main" id="{D02E4154-0C59-5C4B-BBC9-8617ABB26846}"/>
              </a:ext>
            </a:extLst>
          </p:cNvPr>
          <p:cNvCxnSpPr>
            <a:cxnSpLocks/>
          </p:cNvCxnSpPr>
          <p:nvPr/>
        </p:nvCxnSpPr>
        <p:spPr>
          <a:xfrm flipV="1">
            <a:off x="3696194" y="5305436"/>
            <a:ext cx="0" cy="66650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77" name="ZoneTexte 176">
            <a:extLst>
              <a:ext uri="{FF2B5EF4-FFF2-40B4-BE49-F238E27FC236}">
                <a16:creationId xmlns:a16="http://schemas.microsoft.com/office/drawing/2014/main" id="{430DCF91-445F-FA47-9751-D948FB779422}"/>
              </a:ext>
            </a:extLst>
          </p:cNvPr>
          <p:cNvSpPr txBox="1"/>
          <p:nvPr/>
        </p:nvSpPr>
        <p:spPr>
          <a:xfrm>
            <a:off x="3179076" y="6500124"/>
            <a:ext cx="2275751" cy="307777"/>
          </a:xfrm>
          <a:prstGeom prst="rect">
            <a:avLst/>
          </a:prstGeom>
          <a:noFill/>
          <a:ln>
            <a:noFill/>
          </a:ln>
        </p:spPr>
        <p:txBody>
          <a:bodyPr wrap="none" rtlCol="0">
            <a:spAutoFit/>
          </a:bodyPr>
          <a:lstStyle/>
          <a:p>
            <a:r>
              <a:rPr lang="fr-FR" sz="1400" dirty="0"/>
              <a:t>IMMIGRATION/EMIGRATION</a:t>
            </a:r>
          </a:p>
        </p:txBody>
      </p:sp>
      <p:sp>
        <p:nvSpPr>
          <p:cNvPr id="195" name="ZoneTexte 194">
            <a:extLst>
              <a:ext uri="{FF2B5EF4-FFF2-40B4-BE49-F238E27FC236}">
                <a16:creationId xmlns:a16="http://schemas.microsoft.com/office/drawing/2014/main" id="{AEAC2933-B68F-0841-B3C0-9D6E0094E8B2}"/>
              </a:ext>
            </a:extLst>
          </p:cNvPr>
          <p:cNvSpPr txBox="1"/>
          <p:nvPr/>
        </p:nvSpPr>
        <p:spPr>
          <a:xfrm>
            <a:off x="7541653" y="6092208"/>
            <a:ext cx="1346587" cy="307777"/>
          </a:xfrm>
          <a:prstGeom prst="rect">
            <a:avLst/>
          </a:prstGeom>
          <a:noFill/>
          <a:ln>
            <a:solidFill>
              <a:schemeClr val="tx1"/>
            </a:solidFill>
          </a:ln>
        </p:spPr>
        <p:txBody>
          <a:bodyPr wrap="none" rtlCol="0">
            <a:spAutoFit/>
          </a:bodyPr>
          <a:lstStyle/>
          <a:p>
            <a:r>
              <a:rPr lang="fr-FR" sz="1400" dirty="0"/>
              <a:t>GLOBALISATION</a:t>
            </a:r>
          </a:p>
        </p:txBody>
      </p:sp>
      <p:sp>
        <p:nvSpPr>
          <p:cNvPr id="196" name="ZoneTexte 195">
            <a:extLst>
              <a:ext uri="{FF2B5EF4-FFF2-40B4-BE49-F238E27FC236}">
                <a16:creationId xmlns:a16="http://schemas.microsoft.com/office/drawing/2014/main" id="{00E9E42F-7702-9A40-BB14-9B060991604B}"/>
              </a:ext>
            </a:extLst>
          </p:cNvPr>
          <p:cNvSpPr txBox="1"/>
          <p:nvPr/>
        </p:nvSpPr>
        <p:spPr>
          <a:xfrm>
            <a:off x="7508999" y="6419796"/>
            <a:ext cx="1490152" cy="307777"/>
          </a:xfrm>
          <a:prstGeom prst="rect">
            <a:avLst/>
          </a:prstGeom>
          <a:noFill/>
          <a:ln>
            <a:noFill/>
          </a:ln>
        </p:spPr>
        <p:txBody>
          <a:bodyPr wrap="none" rtlCol="0">
            <a:spAutoFit/>
          </a:bodyPr>
          <a:lstStyle/>
          <a:p>
            <a:r>
              <a:rPr lang="fr-FR" sz="1400" dirty="0"/>
              <a:t>MONDIALISATION</a:t>
            </a:r>
          </a:p>
        </p:txBody>
      </p:sp>
      <p:cxnSp>
        <p:nvCxnSpPr>
          <p:cNvPr id="197" name="Connecteur droit avec flèche 196">
            <a:extLst>
              <a:ext uri="{FF2B5EF4-FFF2-40B4-BE49-F238E27FC236}">
                <a16:creationId xmlns:a16="http://schemas.microsoft.com/office/drawing/2014/main" id="{7524F439-725B-AE46-8FDE-7C928A1A21FF}"/>
              </a:ext>
            </a:extLst>
          </p:cNvPr>
          <p:cNvCxnSpPr>
            <a:cxnSpLocks/>
          </p:cNvCxnSpPr>
          <p:nvPr/>
        </p:nvCxnSpPr>
        <p:spPr>
          <a:xfrm>
            <a:off x="8449623" y="4664334"/>
            <a:ext cx="0" cy="142787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8" name="Connecteur droit avec flèche 197">
            <a:extLst>
              <a:ext uri="{FF2B5EF4-FFF2-40B4-BE49-F238E27FC236}">
                <a16:creationId xmlns:a16="http://schemas.microsoft.com/office/drawing/2014/main" id="{0BBE8B63-5226-3045-852C-4EB6397E82C1}"/>
              </a:ext>
            </a:extLst>
          </p:cNvPr>
          <p:cNvCxnSpPr>
            <a:cxnSpLocks/>
          </p:cNvCxnSpPr>
          <p:nvPr/>
        </p:nvCxnSpPr>
        <p:spPr>
          <a:xfrm flipV="1">
            <a:off x="6546318" y="4147119"/>
            <a:ext cx="327224" cy="706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4" name="ZoneTexte 203">
            <a:extLst>
              <a:ext uri="{FF2B5EF4-FFF2-40B4-BE49-F238E27FC236}">
                <a16:creationId xmlns:a16="http://schemas.microsoft.com/office/drawing/2014/main" id="{D8B412F1-9D7F-4E4F-AEE5-96341F873DCD}"/>
              </a:ext>
            </a:extLst>
          </p:cNvPr>
          <p:cNvSpPr txBox="1"/>
          <p:nvPr/>
        </p:nvSpPr>
        <p:spPr>
          <a:xfrm>
            <a:off x="6866738" y="4162653"/>
            <a:ext cx="886140" cy="307777"/>
          </a:xfrm>
          <a:prstGeom prst="rect">
            <a:avLst/>
          </a:prstGeom>
          <a:noFill/>
          <a:ln w="12700">
            <a:solidFill>
              <a:schemeClr val="accent1"/>
            </a:solidFill>
          </a:ln>
        </p:spPr>
        <p:txBody>
          <a:bodyPr wrap="none" rtlCol="0">
            <a:spAutoFit/>
          </a:bodyPr>
          <a:lstStyle/>
          <a:p>
            <a:r>
              <a:rPr lang="fr-FR" sz="1400" dirty="0">
                <a:highlight>
                  <a:srgbClr val="00FFFF"/>
                </a:highlight>
              </a:rPr>
              <a:t>ECHELLES</a:t>
            </a:r>
          </a:p>
        </p:txBody>
      </p:sp>
      <p:sp>
        <p:nvSpPr>
          <p:cNvPr id="205" name="ZoneTexte 204">
            <a:extLst>
              <a:ext uri="{FF2B5EF4-FFF2-40B4-BE49-F238E27FC236}">
                <a16:creationId xmlns:a16="http://schemas.microsoft.com/office/drawing/2014/main" id="{15D160B4-3B29-8A42-BB67-264DAB5DED4E}"/>
              </a:ext>
            </a:extLst>
          </p:cNvPr>
          <p:cNvSpPr txBox="1"/>
          <p:nvPr/>
        </p:nvSpPr>
        <p:spPr>
          <a:xfrm>
            <a:off x="6857687" y="3844970"/>
            <a:ext cx="898772" cy="307777"/>
          </a:xfrm>
          <a:prstGeom prst="rect">
            <a:avLst/>
          </a:prstGeom>
          <a:noFill/>
          <a:ln>
            <a:solidFill>
              <a:schemeClr val="tx1"/>
            </a:solidFill>
          </a:ln>
        </p:spPr>
        <p:txBody>
          <a:bodyPr wrap="none" rtlCol="0">
            <a:spAutoFit/>
          </a:bodyPr>
          <a:lstStyle/>
          <a:p>
            <a:r>
              <a:rPr lang="fr-FR" sz="1400" dirty="0"/>
              <a:t>DISTANCE</a:t>
            </a:r>
          </a:p>
        </p:txBody>
      </p:sp>
      <p:cxnSp>
        <p:nvCxnSpPr>
          <p:cNvPr id="194" name="Connecteur droit avec flèche 193">
            <a:extLst>
              <a:ext uri="{FF2B5EF4-FFF2-40B4-BE49-F238E27FC236}">
                <a16:creationId xmlns:a16="http://schemas.microsoft.com/office/drawing/2014/main" id="{88F92096-93C2-5D4A-B35C-A5006B3F4434}"/>
              </a:ext>
            </a:extLst>
          </p:cNvPr>
          <p:cNvCxnSpPr>
            <a:cxnSpLocks/>
            <a:stCxn id="97" idx="2"/>
            <a:endCxn id="205" idx="0"/>
          </p:cNvCxnSpPr>
          <p:nvPr/>
        </p:nvCxnSpPr>
        <p:spPr>
          <a:xfrm>
            <a:off x="7302344" y="3389661"/>
            <a:ext cx="4729" cy="455309"/>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09" name="ZoneTexte 208">
            <a:extLst>
              <a:ext uri="{FF2B5EF4-FFF2-40B4-BE49-F238E27FC236}">
                <a16:creationId xmlns:a16="http://schemas.microsoft.com/office/drawing/2014/main" id="{25DC3848-2618-9347-BC99-5951B895CA5B}"/>
              </a:ext>
            </a:extLst>
          </p:cNvPr>
          <p:cNvSpPr txBox="1"/>
          <p:nvPr/>
        </p:nvSpPr>
        <p:spPr>
          <a:xfrm>
            <a:off x="6148850" y="1815590"/>
            <a:ext cx="868774" cy="307777"/>
          </a:xfrm>
          <a:prstGeom prst="rect">
            <a:avLst/>
          </a:prstGeom>
          <a:noFill/>
          <a:ln>
            <a:solidFill>
              <a:schemeClr val="tx1"/>
            </a:solidFill>
          </a:ln>
        </p:spPr>
        <p:txBody>
          <a:bodyPr wrap="square" rtlCol="0">
            <a:spAutoFit/>
          </a:bodyPr>
          <a:lstStyle/>
          <a:p>
            <a:pPr algn="ctr"/>
            <a:r>
              <a:rPr lang="fr-FR" sz="1400" dirty="0"/>
              <a:t>MOTIFS</a:t>
            </a:r>
          </a:p>
        </p:txBody>
      </p:sp>
      <p:sp>
        <p:nvSpPr>
          <p:cNvPr id="217" name="ZoneTexte 216">
            <a:extLst>
              <a:ext uri="{FF2B5EF4-FFF2-40B4-BE49-F238E27FC236}">
                <a16:creationId xmlns:a16="http://schemas.microsoft.com/office/drawing/2014/main" id="{3A3B29CF-670D-974D-B8EA-72C287169CE6}"/>
              </a:ext>
            </a:extLst>
          </p:cNvPr>
          <p:cNvSpPr txBox="1"/>
          <p:nvPr/>
        </p:nvSpPr>
        <p:spPr>
          <a:xfrm>
            <a:off x="6733295" y="777165"/>
            <a:ext cx="917559" cy="523220"/>
          </a:xfrm>
          <a:prstGeom prst="rect">
            <a:avLst/>
          </a:prstGeom>
          <a:noFill/>
        </p:spPr>
        <p:txBody>
          <a:bodyPr wrap="none" rtlCol="0">
            <a:spAutoFit/>
          </a:bodyPr>
          <a:lstStyle/>
          <a:p>
            <a:r>
              <a:rPr lang="fr-FR" sz="1400" dirty="0"/>
              <a:t>Typologie</a:t>
            </a:r>
          </a:p>
          <a:p>
            <a:r>
              <a:rPr lang="fr-FR" sz="1400" dirty="0"/>
              <a:t>inventaire</a:t>
            </a:r>
          </a:p>
        </p:txBody>
      </p:sp>
      <p:sp>
        <p:nvSpPr>
          <p:cNvPr id="224" name="ZoneTexte 223">
            <a:extLst>
              <a:ext uri="{FF2B5EF4-FFF2-40B4-BE49-F238E27FC236}">
                <a16:creationId xmlns:a16="http://schemas.microsoft.com/office/drawing/2014/main" id="{89E9C952-E902-3D4E-8930-61D797E4EF8D}"/>
              </a:ext>
            </a:extLst>
          </p:cNvPr>
          <p:cNvSpPr txBox="1"/>
          <p:nvPr/>
        </p:nvSpPr>
        <p:spPr>
          <a:xfrm>
            <a:off x="6853519" y="2305225"/>
            <a:ext cx="1073114" cy="307777"/>
          </a:xfrm>
          <a:prstGeom prst="rect">
            <a:avLst/>
          </a:prstGeom>
          <a:noFill/>
          <a:ln>
            <a:noFill/>
          </a:ln>
        </p:spPr>
        <p:txBody>
          <a:bodyPr wrap="none" rtlCol="0">
            <a:spAutoFit/>
          </a:bodyPr>
          <a:lstStyle/>
          <a:p>
            <a:r>
              <a:rPr lang="fr-FR" sz="1400" dirty="0"/>
              <a:t>FREQUENCE</a:t>
            </a:r>
          </a:p>
        </p:txBody>
      </p:sp>
      <p:sp>
        <p:nvSpPr>
          <p:cNvPr id="226" name="ZoneTexte 225">
            <a:extLst>
              <a:ext uri="{FF2B5EF4-FFF2-40B4-BE49-F238E27FC236}">
                <a16:creationId xmlns:a16="http://schemas.microsoft.com/office/drawing/2014/main" id="{CB3DC1BF-D70B-9042-BD9B-B97A43AF82E4}"/>
              </a:ext>
            </a:extLst>
          </p:cNvPr>
          <p:cNvSpPr txBox="1"/>
          <p:nvPr/>
        </p:nvSpPr>
        <p:spPr>
          <a:xfrm>
            <a:off x="7416270" y="1369452"/>
            <a:ext cx="1281120" cy="523220"/>
          </a:xfrm>
          <a:prstGeom prst="rect">
            <a:avLst/>
          </a:prstGeom>
          <a:noFill/>
        </p:spPr>
        <p:txBody>
          <a:bodyPr wrap="none" rtlCol="0">
            <a:spAutoFit/>
          </a:bodyPr>
          <a:lstStyle/>
          <a:p>
            <a:r>
              <a:rPr lang="fr-FR" sz="1400" dirty="0"/>
              <a:t>Régularité</a:t>
            </a:r>
          </a:p>
          <a:p>
            <a:r>
              <a:rPr lang="fr-FR" sz="1400" dirty="0"/>
              <a:t>(</a:t>
            </a:r>
            <a:r>
              <a:rPr lang="fr-FR" sz="1400" dirty="0" err="1"/>
              <a:t>quot</a:t>
            </a:r>
            <a:r>
              <a:rPr lang="fr-FR" sz="1400" dirty="0"/>
              <a:t>., hebdo.)</a:t>
            </a:r>
          </a:p>
        </p:txBody>
      </p:sp>
      <p:sp>
        <p:nvSpPr>
          <p:cNvPr id="227" name="ZoneTexte 226">
            <a:extLst>
              <a:ext uri="{FF2B5EF4-FFF2-40B4-BE49-F238E27FC236}">
                <a16:creationId xmlns:a16="http://schemas.microsoft.com/office/drawing/2014/main" id="{74A8F9AF-98A3-014A-999C-254F087FC5B1}"/>
              </a:ext>
            </a:extLst>
          </p:cNvPr>
          <p:cNvSpPr txBox="1"/>
          <p:nvPr/>
        </p:nvSpPr>
        <p:spPr>
          <a:xfrm>
            <a:off x="8052475" y="1853362"/>
            <a:ext cx="1050800" cy="523220"/>
          </a:xfrm>
          <a:prstGeom prst="rect">
            <a:avLst/>
          </a:prstGeom>
          <a:noFill/>
        </p:spPr>
        <p:txBody>
          <a:bodyPr wrap="none" rtlCol="0">
            <a:spAutoFit/>
          </a:bodyPr>
          <a:lstStyle/>
          <a:p>
            <a:r>
              <a:rPr lang="fr-FR" sz="1400" dirty="0"/>
              <a:t>Irrégularité</a:t>
            </a:r>
          </a:p>
          <a:p>
            <a:r>
              <a:rPr lang="fr-FR" sz="1400" dirty="0"/>
              <a:t>(exception.)</a:t>
            </a:r>
          </a:p>
        </p:txBody>
      </p:sp>
      <p:cxnSp>
        <p:nvCxnSpPr>
          <p:cNvPr id="249" name="Connecteur droit avec flèche 248">
            <a:extLst>
              <a:ext uri="{FF2B5EF4-FFF2-40B4-BE49-F238E27FC236}">
                <a16:creationId xmlns:a16="http://schemas.microsoft.com/office/drawing/2014/main" id="{6B9A3775-997F-AA40-A0D5-E4484FF6441C}"/>
              </a:ext>
            </a:extLst>
          </p:cNvPr>
          <p:cNvCxnSpPr>
            <a:cxnSpLocks/>
            <a:stCxn id="128" idx="0"/>
          </p:cNvCxnSpPr>
          <p:nvPr/>
        </p:nvCxnSpPr>
        <p:spPr>
          <a:xfrm flipV="1">
            <a:off x="2024852" y="2689607"/>
            <a:ext cx="648523" cy="56198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0" name="ZoneTexte 249">
            <a:extLst>
              <a:ext uri="{FF2B5EF4-FFF2-40B4-BE49-F238E27FC236}">
                <a16:creationId xmlns:a16="http://schemas.microsoft.com/office/drawing/2014/main" id="{B166011F-E877-7545-893E-F450FFE4494F}"/>
              </a:ext>
            </a:extLst>
          </p:cNvPr>
          <p:cNvSpPr txBox="1"/>
          <p:nvPr/>
        </p:nvSpPr>
        <p:spPr>
          <a:xfrm>
            <a:off x="2537582" y="2227476"/>
            <a:ext cx="917559" cy="523220"/>
          </a:xfrm>
          <a:prstGeom prst="rect">
            <a:avLst/>
          </a:prstGeom>
          <a:noFill/>
        </p:spPr>
        <p:txBody>
          <a:bodyPr wrap="square" rtlCol="0">
            <a:spAutoFit/>
          </a:bodyPr>
          <a:lstStyle/>
          <a:p>
            <a:r>
              <a:rPr lang="fr-FR" sz="1400" dirty="0"/>
              <a:t>Typologie</a:t>
            </a:r>
          </a:p>
          <a:p>
            <a:r>
              <a:rPr lang="fr-FR" sz="1400" dirty="0"/>
              <a:t>inventaire</a:t>
            </a:r>
          </a:p>
        </p:txBody>
      </p:sp>
    </p:spTree>
    <p:extLst>
      <p:ext uri="{BB962C8B-B14F-4D97-AF65-F5344CB8AC3E}">
        <p14:creationId xmlns:p14="http://schemas.microsoft.com/office/powerpoint/2010/main" val="428933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I) L’</a:t>
            </a:r>
            <a:r>
              <a:rPr lang="fr-FR" b="1" dirty="0" err="1"/>
              <a:t>hypermobilité</a:t>
            </a:r>
            <a:r>
              <a:rPr lang="fr-FR" b="1" dirty="0"/>
              <a:t> contemporaine</a:t>
            </a:r>
          </a:p>
        </p:txBody>
      </p:sp>
      <p:sp>
        <p:nvSpPr>
          <p:cNvPr id="3" name="Espace réservé du contenu 2"/>
          <p:cNvSpPr>
            <a:spLocks noGrp="1"/>
          </p:cNvSpPr>
          <p:nvPr>
            <p:ph idx="1"/>
          </p:nvPr>
        </p:nvSpPr>
        <p:spPr/>
        <p:txBody>
          <a:bodyPr>
            <a:normAutofit lnSpcReduction="10000"/>
          </a:bodyPr>
          <a:lstStyle/>
          <a:p>
            <a:pPr>
              <a:buNone/>
            </a:pPr>
            <a:r>
              <a:rPr lang="fr-FR" u="sng" dirty="0"/>
              <a:t>1.2. L’ampleur du phénomène de mobilité</a:t>
            </a:r>
          </a:p>
          <a:p>
            <a:pPr>
              <a:buNone/>
            </a:pPr>
            <a:endParaRPr lang="fr-FR" dirty="0"/>
          </a:p>
          <a:p>
            <a:pPr marL="0" indent="0" algn="just">
              <a:buNone/>
            </a:pPr>
            <a:r>
              <a:rPr lang="fr-FR" b="1" dirty="0">
                <a:solidFill>
                  <a:srgbClr val="FF0000"/>
                </a:solidFill>
              </a:rPr>
              <a:t>MOBILITE</a:t>
            </a:r>
            <a:r>
              <a:rPr lang="fr-FR" b="1" dirty="0"/>
              <a:t> (définition simple) : déplacement, transfert d’un lieu à un autre </a:t>
            </a:r>
            <a:r>
              <a:rPr lang="fr-FR" dirty="0"/>
              <a:t>(personnes, biens matériels et immatériels, informations)</a:t>
            </a:r>
          </a:p>
          <a:p>
            <a:pPr marL="0" indent="0" algn="just">
              <a:buNone/>
            </a:pPr>
            <a:endParaRPr lang="fr-FR" dirty="0"/>
          </a:p>
          <a:p>
            <a:pPr marL="0" indent="0" algn="just">
              <a:buNone/>
            </a:pPr>
            <a:r>
              <a:rPr lang="fr-FR" dirty="0"/>
              <a:t>Une donnée : </a:t>
            </a:r>
            <a:r>
              <a:rPr lang="fr-FR" b="1" dirty="0">
                <a:solidFill>
                  <a:srgbClr val="0000FF"/>
                </a:solidFill>
              </a:rPr>
              <a:t>distance moyenne parcourue quotidiennement </a:t>
            </a:r>
            <a:r>
              <a:rPr lang="fr-FR" dirty="0">
                <a:solidFill>
                  <a:srgbClr val="0000FF"/>
                </a:solidFill>
              </a:rPr>
              <a:t>en France </a:t>
            </a:r>
            <a:r>
              <a:rPr lang="fr-FR" b="1" dirty="0">
                <a:solidFill>
                  <a:srgbClr val="0000FF"/>
                </a:solidFill>
              </a:rPr>
              <a:t>X 4 en 50 ans</a:t>
            </a:r>
            <a:r>
              <a:rPr lang="fr-FR" dirty="0">
                <a:solidFill>
                  <a:srgbClr val="0000FF"/>
                </a:solidFill>
              </a:rPr>
              <a:t>, à savoir 43 km actuellement (1960-2010)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20" y="106702"/>
            <a:ext cx="8229600" cy="1143000"/>
          </a:xfrm>
        </p:spPr>
        <p:txBody>
          <a:bodyPr>
            <a:normAutofit/>
          </a:bodyPr>
          <a:lstStyle/>
          <a:p>
            <a:r>
              <a:rPr lang="fr-FR" b="1" dirty="0"/>
              <a:t>I) L’</a:t>
            </a:r>
            <a:r>
              <a:rPr lang="fr-FR" b="1" dirty="0" err="1"/>
              <a:t>hypermobilité</a:t>
            </a:r>
            <a:r>
              <a:rPr lang="fr-FR" b="1" dirty="0"/>
              <a:t> contemporaine</a:t>
            </a:r>
          </a:p>
        </p:txBody>
      </p:sp>
      <p:sp>
        <p:nvSpPr>
          <p:cNvPr id="3" name="Espace réservé du contenu 2"/>
          <p:cNvSpPr>
            <a:spLocks noGrp="1"/>
          </p:cNvSpPr>
          <p:nvPr>
            <p:ph idx="1"/>
          </p:nvPr>
        </p:nvSpPr>
        <p:spPr>
          <a:xfrm>
            <a:off x="18398" y="1249702"/>
            <a:ext cx="4832528" cy="5608298"/>
          </a:xfrm>
        </p:spPr>
        <p:txBody>
          <a:bodyPr>
            <a:normAutofit/>
          </a:bodyPr>
          <a:lstStyle/>
          <a:p>
            <a:pPr>
              <a:buNone/>
            </a:pPr>
            <a:r>
              <a:rPr lang="fr-FR" u="sng" dirty="0"/>
              <a:t>1.3. Une logique de réseaux</a:t>
            </a:r>
            <a:endParaRPr lang="fr-FR" dirty="0"/>
          </a:p>
          <a:p>
            <a:pPr marL="0" indent="0">
              <a:buNone/>
            </a:pPr>
            <a:endParaRPr lang="fr-FR" dirty="0"/>
          </a:p>
          <a:p>
            <a:pPr marL="0" indent="0">
              <a:buNone/>
            </a:pPr>
            <a:r>
              <a:rPr lang="fr-FR" dirty="0"/>
              <a:t>Expressions : </a:t>
            </a:r>
          </a:p>
          <a:p>
            <a:pPr marL="0" indent="0">
              <a:buNone/>
            </a:pPr>
            <a:r>
              <a:rPr lang="fr-FR" dirty="0"/>
              <a:t>« </a:t>
            </a:r>
            <a:r>
              <a:rPr lang="fr-FR" i="1" dirty="0"/>
              <a:t>sociétés nomades</a:t>
            </a:r>
            <a:r>
              <a:rPr lang="fr-FR" dirty="0"/>
              <a:t> », « </a:t>
            </a:r>
            <a:r>
              <a:rPr lang="fr-FR" i="1" dirty="0"/>
              <a:t>sociétés en réseaux</a:t>
            </a:r>
            <a:r>
              <a:rPr lang="fr-FR" dirty="0"/>
              <a:t> »</a:t>
            </a:r>
          </a:p>
          <a:p>
            <a:pPr marL="0" indent="0">
              <a:buNone/>
            </a:pPr>
            <a:endParaRPr lang="fr-FR" dirty="0"/>
          </a:p>
          <a:p>
            <a:pPr marL="0" indent="0">
              <a:buNone/>
            </a:pPr>
            <a:r>
              <a:rPr lang="fr-FR" dirty="0"/>
              <a:t>Contexte de </a:t>
            </a:r>
          </a:p>
          <a:p>
            <a:pPr marL="0" indent="0" algn="just">
              <a:buNone/>
            </a:pPr>
            <a:r>
              <a:rPr lang="fr-FR" dirty="0"/>
              <a:t>«</a:t>
            </a:r>
            <a:r>
              <a:rPr lang="fr-FR" b="1" i="1" dirty="0" err="1">
                <a:solidFill>
                  <a:srgbClr val="FF0000"/>
                </a:solidFill>
              </a:rPr>
              <a:t>mobility</a:t>
            </a:r>
            <a:r>
              <a:rPr lang="fr-FR" b="1" i="1" dirty="0">
                <a:solidFill>
                  <a:srgbClr val="FF0000"/>
                </a:solidFill>
              </a:rPr>
              <a:t> </a:t>
            </a:r>
            <a:r>
              <a:rPr lang="fr-FR" b="1" i="1" dirty="0" err="1">
                <a:solidFill>
                  <a:srgbClr val="FF0000"/>
                </a:solidFill>
              </a:rPr>
              <a:t>turn</a:t>
            </a:r>
            <a:r>
              <a:rPr lang="fr-FR" dirty="0"/>
              <a:t>»</a:t>
            </a:r>
          </a:p>
          <a:p>
            <a:pPr marL="0" indent="0" algn="just">
              <a:buNone/>
            </a:pPr>
            <a:endParaRPr lang="fr-FR" dirty="0"/>
          </a:p>
          <a:p>
            <a:pPr marL="0" indent="0">
              <a:buNone/>
            </a:pPr>
            <a:endParaRPr lang="fr-FR" dirty="0"/>
          </a:p>
          <a:p>
            <a:pPr marL="0" indent="0" algn="just">
              <a:buNone/>
            </a:pPr>
            <a:endParaRPr lang="fr-FR" dirty="0"/>
          </a:p>
        </p:txBody>
      </p:sp>
      <p:pic>
        <p:nvPicPr>
          <p:cNvPr id="4" name="Image 3" descr="ADEME2019_4toursdumondeSmartphone.jpeg"/>
          <p:cNvPicPr>
            <a:picLocks noChangeAspect="1"/>
          </p:cNvPicPr>
          <p:nvPr/>
        </p:nvPicPr>
        <p:blipFill>
          <a:blip r:embed="rId2">
            <a:extLst>
              <a:ext uri="{BEBA8EAE-BF5A-486C-A8C5-ECC9F3942E4B}">
                <a14:imgProps xmlns:a14="http://schemas.microsoft.com/office/drawing/2010/main">
                  <a14:imgLayer r:embed="rId3">
                    <a14:imgEffect>
                      <a14:sharpenSoften amount="30000"/>
                    </a14:imgEffect>
                    <a14:imgEffect>
                      <a14:brightnessContrast bright="9000"/>
                    </a14:imgEffect>
                  </a14:imgLayer>
                </a14:imgProps>
              </a:ext>
              <a:ext uri="{28A0092B-C50C-407E-A947-70E740481C1C}">
                <a14:useLocalDpi xmlns:a14="http://schemas.microsoft.com/office/drawing/2010/main" val="0"/>
              </a:ext>
            </a:extLst>
          </a:blip>
          <a:stretch>
            <a:fillRect/>
          </a:stretch>
        </p:blipFill>
        <p:spPr>
          <a:xfrm>
            <a:off x="3880742" y="2062782"/>
            <a:ext cx="5263257" cy="465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20" y="106702"/>
            <a:ext cx="8229600" cy="1143000"/>
          </a:xfrm>
        </p:spPr>
        <p:txBody>
          <a:bodyPr>
            <a:normAutofit/>
          </a:bodyPr>
          <a:lstStyle/>
          <a:p>
            <a:r>
              <a:rPr lang="fr-FR" b="1" dirty="0"/>
              <a:t>I) L’</a:t>
            </a:r>
            <a:r>
              <a:rPr lang="fr-FR" b="1" dirty="0" err="1"/>
              <a:t>hypermobilité</a:t>
            </a:r>
            <a:r>
              <a:rPr lang="fr-FR" b="1" dirty="0"/>
              <a:t> contemporaine</a:t>
            </a:r>
          </a:p>
        </p:txBody>
      </p:sp>
      <p:sp>
        <p:nvSpPr>
          <p:cNvPr id="3" name="Espace réservé du contenu 2"/>
          <p:cNvSpPr>
            <a:spLocks noGrp="1"/>
          </p:cNvSpPr>
          <p:nvPr>
            <p:ph idx="1"/>
          </p:nvPr>
        </p:nvSpPr>
        <p:spPr>
          <a:xfrm>
            <a:off x="318278" y="1249702"/>
            <a:ext cx="8666696" cy="5608298"/>
          </a:xfrm>
        </p:spPr>
        <p:txBody>
          <a:bodyPr>
            <a:normAutofit/>
          </a:bodyPr>
          <a:lstStyle/>
          <a:p>
            <a:pPr>
              <a:buNone/>
            </a:pPr>
            <a:r>
              <a:rPr lang="fr-FR" u="sng" dirty="0"/>
              <a:t>1.3. Une logique de réseaux</a:t>
            </a:r>
            <a:endParaRPr lang="fr-FR" dirty="0"/>
          </a:p>
          <a:p>
            <a:pPr marL="0" indent="0">
              <a:buNone/>
            </a:pPr>
            <a:r>
              <a:rPr lang="fr-FR" dirty="0">
                <a:solidFill>
                  <a:srgbClr val="0000FF"/>
                </a:solidFill>
              </a:rPr>
              <a:t>ex : une brosse à dent achetée en supermarché : assemblée aux E-U, dont la fabrication met en jeu 11 sites industriels dans 8 pays d’Asie, d’Amérique et d’Europe, dont les 38 composants parcourent 30000 km par air, mer et route</a:t>
            </a:r>
            <a:endParaRPr lang="fr-FR" dirty="0"/>
          </a:p>
          <a:p>
            <a:pPr marL="0" indent="0">
              <a:buNone/>
            </a:pPr>
            <a:endParaRPr lang="fr-FR" dirty="0"/>
          </a:p>
          <a:p>
            <a:pPr marL="0" indent="0" algn="just"/>
            <a:r>
              <a:rPr lang="fr-FR" b="1" dirty="0"/>
              <a:t> </a:t>
            </a:r>
            <a:r>
              <a:rPr lang="fr-FR" b="1" dirty="0">
                <a:solidFill>
                  <a:srgbClr val="FF0000"/>
                </a:solidFill>
              </a:rPr>
              <a:t>MOBILITE</a:t>
            </a:r>
            <a:r>
              <a:rPr lang="fr-FR" b="1" dirty="0"/>
              <a:t> (définition complexe) </a:t>
            </a:r>
            <a:r>
              <a:rPr lang="fr-FR" dirty="0"/>
              <a:t>: </a:t>
            </a:r>
            <a:r>
              <a:rPr lang="fr-FR" b="1" dirty="0"/>
              <a:t>notion englobant le mouvement lui-même, tout ce qui le précède, l’accompagne et le prolonge</a:t>
            </a:r>
            <a:r>
              <a:rPr lang="fr-FR" dirty="0"/>
              <a:t> </a:t>
            </a:r>
          </a:p>
          <a:p>
            <a:pPr marL="0" indent="0" algn="just">
              <a:buNone/>
            </a:pPr>
            <a:endParaRPr lang="fr-FR" dirty="0"/>
          </a:p>
        </p:txBody>
      </p:sp>
    </p:spTree>
    <p:extLst>
      <p:ext uri="{BB962C8B-B14F-4D97-AF65-F5344CB8AC3E}">
        <p14:creationId xmlns:p14="http://schemas.microsoft.com/office/powerpoint/2010/main" val="122317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20" y="106702"/>
            <a:ext cx="8229600" cy="1143000"/>
          </a:xfrm>
        </p:spPr>
        <p:txBody>
          <a:bodyPr>
            <a:normAutofit/>
          </a:bodyPr>
          <a:lstStyle/>
          <a:p>
            <a:r>
              <a:rPr lang="fr-FR" b="1" dirty="0"/>
              <a:t>I) L’</a:t>
            </a:r>
            <a:r>
              <a:rPr lang="fr-FR" b="1" dirty="0" err="1"/>
              <a:t>hypermobilité</a:t>
            </a:r>
            <a:r>
              <a:rPr lang="fr-FR" b="1" dirty="0"/>
              <a:t> contemporaine</a:t>
            </a:r>
          </a:p>
        </p:txBody>
      </p:sp>
      <p:sp>
        <p:nvSpPr>
          <p:cNvPr id="3" name="Espace réservé du contenu 2"/>
          <p:cNvSpPr>
            <a:spLocks noGrp="1"/>
          </p:cNvSpPr>
          <p:nvPr>
            <p:ph idx="1"/>
          </p:nvPr>
        </p:nvSpPr>
        <p:spPr>
          <a:xfrm>
            <a:off x="457200" y="1249702"/>
            <a:ext cx="8187620" cy="5608298"/>
          </a:xfrm>
        </p:spPr>
        <p:txBody>
          <a:bodyPr>
            <a:normAutofit fontScale="92500" lnSpcReduction="10000"/>
          </a:bodyPr>
          <a:lstStyle/>
          <a:p>
            <a:pPr>
              <a:buNone/>
            </a:pPr>
            <a:r>
              <a:rPr lang="fr-FR" u="sng" dirty="0"/>
              <a:t>1.3. Une logique de réseaux</a:t>
            </a:r>
          </a:p>
          <a:p>
            <a:pPr marL="0" indent="0" algn="just">
              <a:buNone/>
            </a:pPr>
            <a:r>
              <a:rPr lang="fr-FR" dirty="0">
                <a:sym typeface="Wingdings"/>
              </a:rPr>
              <a:t> </a:t>
            </a:r>
            <a:r>
              <a:rPr lang="fr-FR" dirty="0"/>
              <a:t>mise en place de réseaux nationaux connectés à l’échelle continentale (européenne) et globale : « </a:t>
            </a:r>
            <a:r>
              <a:rPr lang="fr-FR" i="1" dirty="0">
                <a:solidFill>
                  <a:srgbClr val="0000FF"/>
                </a:solidFill>
              </a:rPr>
              <a:t>un </a:t>
            </a:r>
            <a:r>
              <a:rPr lang="fr-FR" i="1" dirty="0" err="1">
                <a:solidFill>
                  <a:srgbClr val="0000FF"/>
                </a:solidFill>
              </a:rPr>
              <a:t>hyperlabyrinthe</a:t>
            </a:r>
            <a:r>
              <a:rPr lang="fr-FR" i="1" dirty="0">
                <a:solidFill>
                  <a:srgbClr val="0000FF"/>
                </a:solidFill>
              </a:rPr>
              <a:t> </a:t>
            </a:r>
            <a:r>
              <a:rPr lang="fr-FR" i="1" dirty="0" err="1">
                <a:solidFill>
                  <a:srgbClr val="0000FF"/>
                </a:solidFill>
              </a:rPr>
              <a:t>mobilitaire</a:t>
            </a:r>
            <a:r>
              <a:rPr lang="fr-FR" dirty="0"/>
              <a:t> » </a:t>
            </a:r>
          </a:p>
          <a:p>
            <a:pPr marL="0" indent="0">
              <a:buNone/>
            </a:pPr>
            <a:endParaRPr lang="fr-FR" dirty="0"/>
          </a:p>
          <a:p>
            <a:pPr marL="0" indent="0" algn="just">
              <a:buNone/>
            </a:pPr>
            <a:r>
              <a:rPr lang="fr-FR" b="1" dirty="0">
                <a:solidFill>
                  <a:srgbClr val="FF0000"/>
                </a:solidFill>
              </a:rPr>
              <a:t>RESEAU</a:t>
            </a:r>
            <a:r>
              <a:rPr lang="fr-FR" b="1" dirty="0"/>
              <a:t> : ensemble d’éléments assurant la mise en relation de différents lieux d’un territoire (</a:t>
            </a:r>
            <a:r>
              <a:rPr lang="fr-FR" b="1" dirty="0">
                <a:solidFill>
                  <a:srgbClr val="0000FF"/>
                </a:solidFill>
              </a:rPr>
              <a:t>points</a:t>
            </a:r>
            <a:r>
              <a:rPr lang="fr-FR" b="1" dirty="0"/>
              <a:t> : nœud, pôle </a:t>
            </a:r>
            <a:r>
              <a:rPr lang="fr-FR" b="1" dirty="0">
                <a:solidFill>
                  <a:srgbClr val="0000FF"/>
                </a:solidFill>
              </a:rPr>
              <a:t>+</a:t>
            </a:r>
            <a:r>
              <a:rPr lang="fr-FR" b="1" dirty="0"/>
              <a:t> </a:t>
            </a:r>
            <a:r>
              <a:rPr lang="fr-FR" b="1" dirty="0">
                <a:solidFill>
                  <a:srgbClr val="0000FF"/>
                </a:solidFill>
              </a:rPr>
              <a:t>lignes</a:t>
            </a:r>
            <a:r>
              <a:rPr lang="fr-FR" b="1" dirty="0"/>
              <a:t> : axes, flux)</a:t>
            </a:r>
          </a:p>
          <a:p>
            <a:pPr marL="0" indent="0">
              <a:buNone/>
            </a:pPr>
            <a:endParaRPr lang="fr-FR" dirty="0"/>
          </a:p>
          <a:p>
            <a:pPr marL="0" indent="0" algn="just">
              <a:buNone/>
            </a:pPr>
            <a:r>
              <a:rPr lang="fr-FR" b="1" dirty="0">
                <a:solidFill>
                  <a:srgbClr val="FF0000"/>
                </a:solidFill>
                <a:sym typeface="Wingdings"/>
              </a:rPr>
              <a:t> </a:t>
            </a:r>
            <a:r>
              <a:rPr lang="fr-FR" b="1" dirty="0">
                <a:solidFill>
                  <a:srgbClr val="FF0000"/>
                </a:solidFill>
              </a:rPr>
              <a:t>Changement radical du rapport à l’espace ECONOMIQUE, SOCIAL, CULTUREL </a:t>
            </a:r>
            <a:r>
              <a:rPr lang="fr-FR" b="1" dirty="0"/>
              <a:t>(«</a:t>
            </a:r>
            <a:r>
              <a:rPr lang="fr-FR" b="1" dirty="0">
                <a:solidFill>
                  <a:srgbClr val="FF0000"/>
                </a:solidFill>
              </a:rPr>
              <a:t> </a:t>
            </a:r>
            <a:r>
              <a:rPr lang="fr-FR" b="1" i="1" dirty="0">
                <a:solidFill>
                  <a:srgbClr val="0000FF"/>
                </a:solidFill>
              </a:rPr>
              <a:t>culture </a:t>
            </a:r>
            <a:r>
              <a:rPr lang="fr-FR" b="1" i="1" dirty="0" err="1">
                <a:solidFill>
                  <a:srgbClr val="0000FF"/>
                </a:solidFill>
              </a:rPr>
              <a:t>mobilitaire</a:t>
            </a:r>
            <a:r>
              <a:rPr lang="fr-FR" b="1" dirty="0">
                <a:solidFill>
                  <a:srgbClr val="FF0000"/>
                </a:solidFill>
              </a:rPr>
              <a:t> </a:t>
            </a:r>
            <a:r>
              <a:rPr lang="fr-FR" b="1" dirty="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38100" cmpd="sng">
            <a:solidFill>
              <a:schemeClr val="tx1"/>
            </a:solidFill>
          </a:ln>
        </p:spPr>
        <p:txBody>
          <a:bodyPr/>
          <a:lstStyle/>
          <a:p>
            <a:r>
              <a:rPr lang="fr-FR" b="1" dirty="0"/>
              <a:t>La notion de </a:t>
            </a:r>
            <a:r>
              <a:rPr lang="fr-FR" b="1" dirty="0">
                <a:solidFill>
                  <a:srgbClr val="0000FF"/>
                </a:solidFill>
              </a:rPr>
              <a:t>mobilité spatiale</a:t>
            </a:r>
          </a:p>
        </p:txBody>
      </p:sp>
      <p:sp>
        <p:nvSpPr>
          <p:cNvPr id="3" name="Espace réservé du contenu 2"/>
          <p:cNvSpPr>
            <a:spLocks noGrp="1"/>
          </p:cNvSpPr>
          <p:nvPr>
            <p:ph idx="1"/>
          </p:nvPr>
        </p:nvSpPr>
        <p:spPr>
          <a:xfrm>
            <a:off x="457200" y="1637418"/>
            <a:ext cx="8432290" cy="4891262"/>
          </a:xfrm>
        </p:spPr>
        <p:txBody>
          <a:bodyPr>
            <a:noAutofit/>
          </a:bodyPr>
          <a:lstStyle/>
          <a:p>
            <a:pPr algn="just"/>
            <a:r>
              <a:rPr lang="fr-FR" sz="2000" dirty="0"/>
              <a:t>La </a:t>
            </a:r>
            <a:r>
              <a:rPr lang="fr-FR" sz="2000" b="1" dirty="0"/>
              <a:t>mobilité spatiale </a:t>
            </a:r>
            <a:r>
              <a:rPr lang="fr-FR" sz="2000" dirty="0"/>
              <a:t>est une </a:t>
            </a:r>
            <a:r>
              <a:rPr lang="fr-FR" sz="2000" b="1" dirty="0"/>
              <a:t>composante essentielle de l’organisation des espaces par les sociétés</a:t>
            </a:r>
            <a:r>
              <a:rPr lang="fr-FR" sz="2000" dirty="0"/>
              <a:t>.  Elle fait l’objet de </a:t>
            </a:r>
            <a:r>
              <a:rPr lang="fr-FR" sz="2000" b="1" dirty="0"/>
              <a:t>nombreuses définitions […]</a:t>
            </a:r>
            <a:r>
              <a:rPr lang="fr-FR" sz="2000" dirty="0"/>
              <a:t>. </a:t>
            </a:r>
          </a:p>
          <a:p>
            <a:pPr algn="just"/>
            <a:r>
              <a:rPr lang="fr-FR" sz="2000" dirty="0"/>
              <a:t>Dans son </a:t>
            </a:r>
            <a:r>
              <a:rPr lang="fr-FR" sz="2000" b="1" dirty="0"/>
              <a:t>acception</a:t>
            </a:r>
            <a:r>
              <a:rPr lang="fr-FR" sz="2000" dirty="0"/>
              <a:t> la plus </a:t>
            </a:r>
            <a:r>
              <a:rPr lang="fr-FR" sz="2000" b="1" dirty="0"/>
              <a:t>fréquente</a:t>
            </a:r>
            <a:r>
              <a:rPr lang="fr-FR" sz="2000" dirty="0"/>
              <a:t>, la mobilité est </a:t>
            </a:r>
            <a:r>
              <a:rPr lang="fr-FR" sz="2000" b="1" dirty="0"/>
              <a:t>un déplacement, un transfert, d’un « lieu » à un autre</a:t>
            </a:r>
            <a:r>
              <a:rPr lang="fr-FR" sz="2000" dirty="0"/>
              <a:t>. Ce déplacement peut concerner des </a:t>
            </a:r>
            <a:r>
              <a:rPr lang="fr-FR" sz="2000" b="1" dirty="0"/>
              <a:t>personnes</a:t>
            </a:r>
            <a:r>
              <a:rPr lang="fr-FR" sz="2000" dirty="0"/>
              <a:t>, des </a:t>
            </a:r>
            <a:r>
              <a:rPr lang="fr-FR" sz="2000" b="1" dirty="0"/>
              <a:t>biens matériels</a:t>
            </a:r>
            <a:r>
              <a:rPr lang="fr-FR" sz="2000" dirty="0"/>
              <a:t> et </a:t>
            </a:r>
            <a:r>
              <a:rPr lang="fr-FR" sz="2000" b="1" dirty="0"/>
              <a:t>immatériels</a:t>
            </a:r>
            <a:r>
              <a:rPr lang="fr-FR" sz="2000" dirty="0"/>
              <a:t>, des </a:t>
            </a:r>
            <a:r>
              <a:rPr lang="fr-FR" sz="2000" b="1" dirty="0"/>
              <a:t>informations</a:t>
            </a:r>
            <a:r>
              <a:rPr lang="fr-FR" sz="2000" dirty="0"/>
              <a:t>. Son unité de mesure, dépendante […] s’évalue par exemple en nombre de passagers et de touristes, en nombre de véhicules, en tonnes de marchandises, en volume des remises (dollars par exemple) des migrants, ou en baud par seconde pour le nombre de symboles transmis par seconde par internet.</a:t>
            </a:r>
          </a:p>
          <a:p>
            <a:pPr algn="just"/>
            <a:r>
              <a:rPr lang="fr-FR" sz="2000" dirty="0"/>
              <a:t>Dans le contexte de « </a:t>
            </a:r>
            <a:r>
              <a:rPr lang="fr-FR" sz="2000" b="1" dirty="0" err="1"/>
              <a:t>mobility</a:t>
            </a:r>
            <a:r>
              <a:rPr lang="fr-FR" sz="2000" b="1" dirty="0"/>
              <a:t> </a:t>
            </a:r>
            <a:r>
              <a:rPr lang="fr-FR" sz="2000" b="1" dirty="0" err="1"/>
              <a:t>turn</a:t>
            </a:r>
            <a:r>
              <a:rPr lang="fr-FR" sz="2000" dirty="0"/>
              <a:t> » (</a:t>
            </a:r>
            <a:r>
              <a:rPr lang="fr-FR" sz="2000" dirty="0" err="1"/>
              <a:t>hypermobilité</a:t>
            </a:r>
            <a:r>
              <a:rPr lang="fr-FR" sz="2000" dirty="0"/>
              <a:t> contemporaine), la mobilité devient </a:t>
            </a:r>
            <a:r>
              <a:rPr lang="fr-FR" sz="2000" b="1" dirty="0"/>
              <a:t>une totalité englobant le mouvement lui-même, tout ce qui le précède, l’accompagne et le prolonge</a:t>
            </a:r>
            <a:r>
              <a:rPr lang="fr-FR" sz="2000" dirty="0"/>
              <a:t>. La mobilité tient compte de ce fait des stratégies des acteurs et de la virtualité du mouvement. Elle change également la personne qui la pratique.</a:t>
            </a:r>
          </a:p>
          <a:p>
            <a:pPr>
              <a:buNone/>
            </a:pPr>
            <a:r>
              <a:rPr lang="fr-FR" sz="2000" dirty="0"/>
              <a:t>(source internet, dictionnaire de géographie en ligne : </a:t>
            </a:r>
            <a:r>
              <a:rPr lang="fr-FR" sz="2000" b="1" dirty="0" err="1">
                <a:solidFill>
                  <a:srgbClr val="0000FF"/>
                </a:solidFill>
              </a:rPr>
              <a:t>Hypergeo</a:t>
            </a:r>
            <a:r>
              <a:rPr lang="fr-FR" sz="2000" dirty="0"/>
              <a:t>)</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835</TotalTime>
  <Words>1331</Words>
  <Application>Microsoft Macintosh PowerPoint</Application>
  <PresentationFormat>Affichage à l'écran (4:3)</PresentationFormat>
  <Paragraphs>264</Paragraphs>
  <Slides>38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38</vt:i4>
      </vt:variant>
    </vt:vector>
  </HeadingPairs>
  <TitlesOfParts>
    <vt:vector size="42" baseType="lpstr">
      <vt:lpstr>Arial</vt:lpstr>
      <vt:lpstr>Calibri</vt:lpstr>
      <vt:lpstr>Wingdings</vt:lpstr>
      <vt:lpstr>Thème Office</vt:lpstr>
      <vt:lpstr>TD2 - Se déplacer (1)</vt:lpstr>
      <vt:lpstr>I) L’hypermobilité contemporaine</vt:lpstr>
      <vt:lpstr>Présentation PowerPoint</vt:lpstr>
      <vt:lpstr>Présentation PowerPoint</vt:lpstr>
      <vt:lpstr>I) L’hypermobilité contemporaine</vt:lpstr>
      <vt:lpstr>I) L’hypermobilité contemporaine</vt:lpstr>
      <vt:lpstr>I) L’hypermobilité contemporaine</vt:lpstr>
      <vt:lpstr>I) L’hypermobilité contemporaine</vt:lpstr>
      <vt:lpstr>La notion de mobilité spatiale</vt:lpstr>
      <vt:lpstr>La notion de réseau</vt:lpstr>
      <vt:lpstr>II) Un territoire (français) organisé par les transports</vt:lpstr>
      <vt:lpstr>II) Un territoire (français) organisé par les transports</vt:lpstr>
      <vt:lpstr>Présentation PowerPoint</vt:lpstr>
      <vt:lpstr>Présentation PowerPoint</vt:lpstr>
      <vt:lpstr>Présentation PowerPoint</vt:lpstr>
      <vt:lpstr>II) Un territoire (français) organisé par les transports</vt:lpstr>
      <vt:lpstr>II) Un territoire (français) organisé par les transports</vt:lpstr>
      <vt:lpstr>Présentation PowerPoint</vt:lpstr>
      <vt:lpstr>III) Les enjeux de la mobilité</vt:lpstr>
      <vt:lpstr>Présentation PowerPoint</vt:lpstr>
      <vt:lpstr>Présentation PowerPoint</vt:lpstr>
      <vt:lpstr>Présentation PowerPoint</vt:lpstr>
      <vt:lpstr>III) Les enjeux de la mobilité</vt:lpstr>
      <vt:lpstr>III) Les enjeux de la mobilité</vt:lpstr>
      <vt:lpstr>Présentation PowerPoint</vt:lpstr>
      <vt:lpstr>III) Les enjeux de la mobilité</vt:lpstr>
      <vt:lpstr>EXERCICE</vt:lpstr>
      <vt:lpstr>Présentation PowerPoint</vt:lpstr>
      <vt:lpstr>Présentation PowerPoint</vt:lpstr>
      <vt:lpstr>Présentation PowerPoint</vt:lpstr>
      <vt:lpstr>Présentation PowerPoint</vt:lpstr>
      <vt:lpstr>Présentation PowerPoint</vt:lpstr>
      <vt:lpstr>Présentation PowerPoint</vt:lpstr>
      <vt:lpstr>Production moyenne de CO2</vt:lpstr>
      <vt:lpstr>Présentation PowerPoint</vt:lpstr>
      <vt:lpstr>Présentation PowerPoint</vt:lpstr>
      <vt:lpstr>Présentation PowerPoint</vt:lpstr>
      <vt:lpstr>Présentation PowerPoint</vt:lpstr>
    </vt:vector>
  </TitlesOfParts>
  <Manager/>
  <Company>Iufm Orléans-Tours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déplacer en France et en Europe</dc:title>
  <dc:subject/>
  <dc:creator>Jean-Louis LAUBRY</dc:creator>
  <cp:keywords/>
  <dc:description/>
  <cp:lastModifiedBy>Jean-Louis Laubry</cp:lastModifiedBy>
  <cp:revision>117</cp:revision>
  <dcterms:created xsi:type="dcterms:W3CDTF">2017-01-18T10:35:28Z</dcterms:created>
  <dcterms:modified xsi:type="dcterms:W3CDTF">2021-01-23T16:13:43Z</dcterms:modified>
  <cp:category/>
</cp:coreProperties>
</file>