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73" r:id="rId3"/>
    <p:sldId id="281" r:id="rId4"/>
    <p:sldId id="282" r:id="rId5"/>
    <p:sldId id="291" r:id="rId6"/>
    <p:sldId id="283" r:id="rId7"/>
    <p:sldId id="285" r:id="rId8"/>
    <p:sldId id="284" r:id="rId9"/>
    <p:sldId id="286" r:id="rId10"/>
    <p:sldId id="287" r:id="rId11"/>
    <p:sldId id="288" r:id="rId12"/>
    <p:sldId id="289" r:id="rId13"/>
    <p:sldId id="290" r:id="rId14"/>
    <p:sldId id="292" r:id="rId15"/>
    <p:sldId id="293"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924"/>
    <a:srgbClr val="7E7564"/>
    <a:srgbClr val="334D57"/>
    <a:srgbClr val="BA002A"/>
    <a:srgbClr val="FEFEFE"/>
    <a:srgbClr val="344D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879" autoAdjust="0"/>
    <p:restoredTop sz="94660"/>
  </p:normalViewPr>
  <p:slideViewPr>
    <p:cSldViewPr snapToGrid="0" showGuides="1">
      <p:cViewPr varScale="1">
        <p:scale>
          <a:sx n="74" d="100"/>
          <a:sy n="74" d="100"/>
        </p:scale>
        <p:origin x="72" y="32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137A8-FEC5-4D7D-934E-D62C1BEC6A71}" type="datetimeFigureOut">
              <a:rPr lang="fr-FR" smtClean="0"/>
              <a:t>12/11/2020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106F0-B59C-4FB9-B56D-73F1CFCD057D}" type="slidenum">
              <a:rPr lang="fr-FR" smtClean="0"/>
              <a:t>‹N°›</a:t>
            </a:fld>
            <a:endParaRPr lang="fr-FR"/>
          </a:p>
        </p:txBody>
      </p:sp>
    </p:spTree>
    <p:extLst>
      <p:ext uri="{BB962C8B-B14F-4D97-AF65-F5344CB8AC3E}">
        <p14:creationId xmlns:p14="http://schemas.microsoft.com/office/powerpoint/2010/main" val="1454010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82496-B900-44BF-9072-4E4205A1B4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25B0A7C-D10B-4EDB-B3AC-AC7788022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C5FACB3-5203-4369-B879-00F8DADBFE7E}"/>
              </a:ext>
            </a:extLst>
          </p:cNvPr>
          <p:cNvSpPr>
            <a:spLocks noGrp="1"/>
          </p:cNvSpPr>
          <p:nvPr>
            <p:ph type="dt" sz="half" idx="10"/>
          </p:nvPr>
        </p:nvSpPr>
        <p:spPr/>
        <p:txBody>
          <a:bodyPr/>
          <a:lstStyle/>
          <a:p>
            <a:fld id="{1F6DE250-D89D-4DA7-B522-C22FCE079503}" type="datetime1">
              <a:rPr lang="fr-FR" smtClean="0"/>
              <a:t>12/11/2020</a:t>
            </a:fld>
            <a:endParaRPr lang="fr-FR"/>
          </a:p>
        </p:txBody>
      </p:sp>
      <p:sp>
        <p:nvSpPr>
          <p:cNvPr id="5" name="Espace réservé du pied de page 4">
            <a:extLst>
              <a:ext uri="{FF2B5EF4-FFF2-40B4-BE49-F238E27FC236}">
                <a16:creationId xmlns:a16="http://schemas.microsoft.com/office/drawing/2014/main" id="{3862D646-B01E-4971-A88E-38AF813F67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183857-D183-4895-A51C-795B7F5CE3D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60653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2DB57E-3C3F-40E0-82CD-B24047A34DE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0687470-77AD-4EBA-BD54-BEADFA51E60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0477D5-4517-4C22-9407-6708A1D91DDA}"/>
              </a:ext>
            </a:extLst>
          </p:cNvPr>
          <p:cNvSpPr>
            <a:spLocks noGrp="1"/>
          </p:cNvSpPr>
          <p:nvPr>
            <p:ph type="dt" sz="half" idx="10"/>
          </p:nvPr>
        </p:nvSpPr>
        <p:spPr/>
        <p:txBody>
          <a:bodyPr/>
          <a:lstStyle/>
          <a:p>
            <a:fld id="{76363A30-EE22-4D0D-95E1-697088837635}" type="datetime1">
              <a:rPr lang="fr-FR" smtClean="0"/>
              <a:t>12/11/2020</a:t>
            </a:fld>
            <a:endParaRPr lang="fr-FR"/>
          </a:p>
        </p:txBody>
      </p:sp>
      <p:sp>
        <p:nvSpPr>
          <p:cNvPr id="5" name="Espace réservé du pied de page 4">
            <a:extLst>
              <a:ext uri="{FF2B5EF4-FFF2-40B4-BE49-F238E27FC236}">
                <a16:creationId xmlns:a16="http://schemas.microsoft.com/office/drawing/2014/main" id="{C7035478-365B-4FE0-A44E-D96B37C1E5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A4A3BC-85A1-4E56-B2CB-0BC89D206AA7}"/>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233282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33C795B-1AC6-489B-9586-600A42A6604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22CAF4E-55D3-4F48-AC0B-138BC62E733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A35F40-69E6-4794-ACC9-F566EA7F5AA7}"/>
              </a:ext>
            </a:extLst>
          </p:cNvPr>
          <p:cNvSpPr>
            <a:spLocks noGrp="1"/>
          </p:cNvSpPr>
          <p:nvPr>
            <p:ph type="dt" sz="half" idx="10"/>
          </p:nvPr>
        </p:nvSpPr>
        <p:spPr/>
        <p:txBody>
          <a:bodyPr/>
          <a:lstStyle/>
          <a:p>
            <a:fld id="{3B87F691-D3C2-4481-B31C-EEF2B4D4E202}" type="datetime1">
              <a:rPr lang="fr-FR" smtClean="0"/>
              <a:t>12/11/2020</a:t>
            </a:fld>
            <a:endParaRPr lang="fr-FR"/>
          </a:p>
        </p:txBody>
      </p:sp>
      <p:sp>
        <p:nvSpPr>
          <p:cNvPr id="5" name="Espace réservé du pied de page 4">
            <a:extLst>
              <a:ext uri="{FF2B5EF4-FFF2-40B4-BE49-F238E27FC236}">
                <a16:creationId xmlns:a16="http://schemas.microsoft.com/office/drawing/2014/main" id="{8D72500E-B63B-445A-9EBC-7BF74F0F99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31E941-CFF0-471A-AC8D-08BC03091976}"/>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1167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04FCA-E9C1-468B-8D5E-FB3D23CFF7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256523-B25E-40F5-AD2D-B484A3D1503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578CDC-63B6-46ED-AD24-A84985C9FC93}"/>
              </a:ext>
            </a:extLst>
          </p:cNvPr>
          <p:cNvSpPr>
            <a:spLocks noGrp="1"/>
          </p:cNvSpPr>
          <p:nvPr>
            <p:ph type="dt" sz="half" idx="10"/>
          </p:nvPr>
        </p:nvSpPr>
        <p:spPr/>
        <p:txBody>
          <a:bodyPr/>
          <a:lstStyle/>
          <a:p>
            <a:fld id="{00877E71-17C3-44E2-9142-E0073A370DE3}" type="datetime1">
              <a:rPr lang="fr-FR" smtClean="0"/>
              <a:t>12/11/2020</a:t>
            </a:fld>
            <a:endParaRPr lang="fr-FR"/>
          </a:p>
        </p:txBody>
      </p:sp>
      <p:sp>
        <p:nvSpPr>
          <p:cNvPr id="5" name="Espace réservé du pied de page 4">
            <a:extLst>
              <a:ext uri="{FF2B5EF4-FFF2-40B4-BE49-F238E27FC236}">
                <a16:creationId xmlns:a16="http://schemas.microsoft.com/office/drawing/2014/main" id="{13BA325E-43B6-48EE-ABBD-3E0292F3E5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187104-7C1E-48E2-8496-8138C9766FA6}"/>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7662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3E060B-B80C-4A23-8576-FDAEDA9E5C8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7BA0083-D5BC-4EC2-8AA6-0821B1172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443A12D-C859-4295-93CB-5409D034A121}"/>
              </a:ext>
            </a:extLst>
          </p:cNvPr>
          <p:cNvSpPr>
            <a:spLocks noGrp="1"/>
          </p:cNvSpPr>
          <p:nvPr>
            <p:ph type="dt" sz="half" idx="10"/>
          </p:nvPr>
        </p:nvSpPr>
        <p:spPr/>
        <p:txBody>
          <a:bodyPr/>
          <a:lstStyle/>
          <a:p>
            <a:fld id="{0D806C77-F12B-4B85-87C6-2C16D26FFBE8}" type="datetime1">
              <a:rPr lang="fr-FR" smtClean="0"/>
              <a:t>12/11/2020</a:t>
            </a:fld>
            <a:endParaRPr lang="fr-FR"/>
          </a:p>
        </p:txBody>
      </p:sp>
      <p:sp>
        <p:nvSpPr>
          <p:cNvPr id="5" name="Espace réservé du pied de page 4">
            <a:extLst>
              <a:ext uri="{FF2B5EF4-FFF2-40B4-BE49-F238E27FC236}">
                <a16:creationId xmlns:a16="http://schemas.microsoft.com/office/drawing/2014/main" id="{B75BDCE5-D58B-4FE2-B89F-3BBF608FEC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4EF750-359B-49D7-9393-0C4D7D62E4A5}"/>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80131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5BE338-1B7D-4D1D-8AB5-60A0EDEB7C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ABD00F-DA41-4923-ABD2-DB14D1F5107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2B82B9-D105-48F7-9024-A1DD7B3EB2A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127C539-68E3-420B-A57D-876272E239EE}"/>
              </a:ext>
            </a:extLst>
          </p:cNvPr>
          <p:cNvSpPr>
            <a:spLocks noGrp="1"/>
          </p:cNvSpPr>
          <p:nvPr>
            <p:ph type="dt" sz="half" idx="10"/>
          </p:nvPr>
        </p:nvSpPr>
        <p:spPr/>
        <p:txBody>
          <a:bodyPr/>
          <a:lstStyle/>
          <a:p>
            <a:fld id="{97549E8D-0F0C-4174-B01D-4463850DD0C6}" type="datetime1">
              <a:rPr lang="fr-FR" smtClean="0"/>
              <a:t>12/11/2020</a:t>
            </a:fld>
            <a:endParaRPr lang="fr-FR"/>
          </a:p>
        </p:txBody>
      </p:sp>
      <p:sp>
        <p:nvSpPr>
          <p:cNvPr id="6" name="Espace réservé du pied de page 5">
            <a:extLst>
              <a:ext uri="{FF2B5EF4-FFF2-40B4-BE49-F238E27FC236}">
                <a16:creationId xmlns:a16="http://schemas.microsoft.com/office/drawing/2014/main" id="{95425E26-A794-4D4B-8580-87C2A24043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B1DE0A-54AA-47E0-8FDE-2D5ED4FD8CD4}"/>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18996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6029B-2904-461F-8ABB-26551DE9BBD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035D53E-CEC6-4912-9904-19658F1F56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2521F56-DAF6-45CC-91C0-C49D71538B1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24983AB-F8E5-4B4C-8C5F-62131B51F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D2D1EE-2DC0-4B3D-A633-634C48D3EDF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EC7441E-5C76-4914-93CB-F44773DA9BA4}"/>
              </a:ext>
            </a:extLst>
          </p:cNvPr>
          <p:cNvSpPr>
            <a:spLocks noGrp="1"/>
          </p:cNvSpPr>
          <p:nvPr>
            <p:ph type="dt" sz="half" idx="10"/>
          </p:nvPr>
        </p:nvSpPr>
        <p:spPr/>
        <p:txBody>
          <a:bodyPr/>
          <a:lstStyle/>
          <a:p>
            <a:fld id="{B199D6DC-2B80-4766-9E22-EFC906215F79}" type="datetime1">
              <a:rPr lang="fr-FR" smtClean="0"/>
              <a:t>12/11/2020</a:t>
            </a:fld>
            <a:endParaRPr lang="fr-FR"/>
          </a:p>
        </p:txBody>
      </p:sp>
      <p:sp>
        <p:nvSpPr>
          <p:cNvPr id="8" name="Espace réservé du pied de page 7">
            <a:extLst>
              <a:ext uri="{FF2B5EF4-FFF2-40B4-BE49-F238E27FC236}">
                <a16:creationId xmlns:a16="http://schemas.microsoft.com/office/drawing/2014/main" id="{CC6EC196-DD0B-45E9-9037-97A74DB2BF8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935B7BD-77E8-4B90-A9F4-57A1A3B413E0}"/>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10" name="Image 9">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8258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AD958-E250-433B-9EB2-CCE4FB83A2B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05A34F-6B93-4FC2-84F9-7E6372F95BD0}"/>
              </a:ext>
            </a:extLst>
          </p:cNvPr>
          <p:cNvSpPr>
            <a:spLocks noGrp="1"/>
          </p:cNvSpPr>
          <p:nvPr>
            <p:ph type="dt" sz="half" idx="10"/>
          </p:nvPr>
        </p:nvSpPr>
        <p:spPr/>
        <p:txBody>
          <a:bodyPr/>
          <a:lstStyle/>
          <a:p>
            <a:fld id="{C4CD105F-DF07-4C30-841B-51ECCF82FBB8}" type="datetime1">
              <a:rPr lang="fr-FR" smtClean="0"/>
              <a:t>12/11/2020</a:t>
            </a:fld>
            <a:endParaRPr lang="fr-FR"/>
          </a:p>
        </p:txBody>
      </p:sp>
      <p:sp>
        <p:nvSpPr>
          <p:cNvPr id="4" name="Espace réservé du pied de page 3">
            <a:extLst>
              <a:ext uri="{FF2B5EF4-FFF2-40B4-BE49-F238E27FC236}">
                <a16:creationId xmlns:a16="http://schemas.microsoft.com/office/drawing/2014/main" id="{00E4E43F-9694-42DF-AA47-0A0A5FD2D73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1F7E31B-9A8B-44EB-AF44-FBDD53512A3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6" name="Image 5">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80173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11B5A7-193B-499F-BAEB-D3812687B080}"/>
              </a:ext>
            </a:extLst>
          </p:cNvPr>
          <p:cNvSpPr>
            <a:spLocks noGrp="1"/>
          </p:cNvSpPr>
          <p:nvPr>
            <p:ph type="dt" sz="half" idx="10"/>
          </p:nvPr>
        </p:nvSpPr>
        <p:spPr/>
        <p:txBody>
          <a:bodyPr/>
          <a:lstStyle/>
          <a:p>
            <a:fld id="{FA9C9DD4-3C4D-49AE-9C79-379B31C4E6D4}" type="datetime1">
              <a:rPr lang="fr-FR" smtClean="0"/>
              <a:t>12/11/2020</a:t>
            </a:fld>
            <a:endParaRPr lang="fr-FR"/>
          </a:p>
        </p:txBody>
      </p:sp>
      <p:sp>
        <p:nvSpPr>
          <p:cNvPr id="3" name="Espace réservé du pied de page 2">
            <a:extLst>
              <a:ext uri="{FF2B5EF4-FFF2-40B4-BE49-F238E27FC236}">
                <a16:creationId xmlns:a16="http://schemas.microsoft.com/office/drawing/2014/main" id="{AEA3811C-BE36-4E8A-A28F-E8A82074426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A176D7D-583D-40E7-AFC6-F5D4D9D5AE94}"/>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5" name="Image 4">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09009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F4D42-D84C-4456-B516-5EAB11AB4F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FCF9B10-495A-45C4-94B7-B4CE5FF68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A75D8DD-DC40-4AEC-BAD8-62847D988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F8965EE-73C2-44BB-9D15-6951EE556A5B}"/>
              </a:ext>
            </a:extLst>
          </p:cNvPr>
          <p:cNvSpPr>
            <a:spLocks noGrp="1"/>
          </p:cNvSpPr>
          <p:nvPr>
            <p:ph type="dt" sz="half" idx="10"/>
          </p:nvPr>
        </p:nvSpPr>
        <p:spPr/>
        <p:txBody>
          <a:bodyPr/>
          <a:lstStyle/>
          <a:p>
            <a:fld id="{7CF74F5C-B7E8-4741-839A-9C0DCE4ADCAD}" type="datetime1">
              <a:rPr lang="fr-FR" smtClean="0"/>
              <a:t>12/11/2020</a:t>
            </a:fld>
            <a:endParaRPr lang="fr-FR"/>
          </a:p>
        </p:txBody>
      </p:sp>
      <p:sp>
        <p:nvSpPr>
          <p:cNvPr id="6" name="Espace réservé du pied de page 5">
            <a:extLst>
              <a:ext uri="{FF2B5EF4-FFF2-40B4-BE49-F238E27FC236}">
                <a16:creationId xmlns:a16="http://schemas.microsoft.com/office/drawing/2014/main" id="{B9E8F126-9588-40A2-9B65-7C1FBBEAD5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E6CE2F-E027-4B20-8C4E-C1036FB1E0F8}"/>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55924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63753-5149-4C50-B0B9-5C5BDCCF491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AD85404-9582-42D2-8E76-F56CD7C56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FEA3596-E7F8-431F-9018-0BC231A30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49D4905-0EEC-4A94-8C3E-4E2062DBB05D}"/>
              </a:ext>
            </a:extLst>
          </p:cNvPr>
          <p:cNvSpPr>
            <a:spLocks noGrp="1"/>
          </p:cNvSpPr>
          <p:nvPr>
            <p:ph type="dt" sz="half" idx="10"/>
          </p:nvPr>
        </p:nvSpPr>
        <p:spPr/>
        <p:txBody>
          <a:bodyPr/>
          <a:lstStyle/>
          <a:p>
            <a:fld id="{14130CC4-2ED9-4A6F-915A-FD9484DC1C06}" type="datetime1">
              <a:rPr lang="fr-FR" smtClean="0"/>
              <a:t>12/11/2020</a:t>
            </a:fld>
            <a:endParaRPr lang="fr-FR"/>
          </a:p>
        </p:txBody>
      </p:sp>
      <p:sp>
        <p:nvSpPr>
          <p:cNvPr id="6" name="Espace réservé du pied de page 5">
            <a:extLst>
              <a:ext uri="{FF2B5EF4-FFF2-40B4-BE49-F238E27FC236}">
                <a16:creationId xmlns:a16="http://schemas.microsoft.com/office/drawing/2014/main" id="{97A55E92-0164-4B62-A5C8-D82BD80BB4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6E2B67-8995-4B7D-97E1-9733A8C93B9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90235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761225-C887-44BE-B92D-820650FF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781D86A-9B32-46C4-9F7A-9A6C28A8F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6AFDCA-668B-4321-BD5B-6BC5BF209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911A8-7866-4299-A921-8141F3229D7D}" type="datetime1">
              <a:rPr lang="fr-FR" smtClean="0"/>
              <a:t>12/11/2020</a:t>
            </a:fld>
            <a:endParaRPr lang="fr-FR"/>
          </a:p>
        </p:txBody>
      </p:sp>
      <p:sp>
        <p:nvSpPr>
          <p:cNvPr id="5" name="Espace réservé du pied de page 4">
            <a:extLst>
              <a:ext uri="{FF2B5EF4-FFF2-40B4-BE49-F238E27FC236}">
                <a16:creationId xmlns:a16="http://schemas.microsoft.com/office/drawing/2014/main" id="{60151C72-AA3F-4F62-BD5F-5B2F8C664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0B6983F-D852-46B4-959E-16C648336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528638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9.bin"/><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11.bin"/><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fr.wikipedia.org/wiki/Sp%C3%A9cial:Ouvrages_de_r%C3%A9f%C3%A9rence/2-10-005777-4" TargetMode="External"/><Relationship Id="rId2" Type="http://schemas.openxmlformats.org/officeDocument/2006/relationships/hyperlink" Target="https://fr.wikipedia.org/wiki/International_Standard_Book_Number"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99309" y="869709"/>
            <a:ext cx="9144000" cy="2387600"/>
          </a:xfrm>
        </p:spPr>
        <p:txBody>
          <a:bodyPr>
            <a:normAutofit fontScale="90000"/>
          </a:bodyPr>
          <a:lstStyle/>
          <a:p>
            <a:r>
              <a:rPr lang="fr-FR" b="1" dirty="0"/>
              <a:t>UE 21: Capteurs Proprioceptifs et Extéroceptifs</a:t>
            </a:r>
          </a:p>
        </p:txBody>
      </p:sp>
      <p:pic>
        <p:nvPicPr>
          <p:cNvPr id="15" name="Image 14"/>
          <p:cNvPicPr>
            <a:picLocks noChangeAspect="1"/>
          </p:cNvPicPr>
          <p:nvPr/>
        </p:nvPicPr>
        <p:blipFill>
          <a:blip r:embed="rId2"/>
          <a:stretch>
            <a:fillRect/>
          </a:stretch>
        </p:blipFill>
        <p:spPr>
          <a:xfrm>
            <a:off x="4854690" y="3843054"/>
            <a:ext cx="2469483" cy="1824892"/>
          </a:xfrm>
          <a:prstGeom prst="rect">
            <a:avLst/>
          </a:prstGeom>
        </p:spPr>
      </p:pic>
      <p:sp>
        <p:nvSpPr>
          <p:cNvPr id="4" name="Espace réservé du numéro de diapositive 3"/>
          <p:cNvSpPr>
            <a:spLocks noGrp="1"/>
          </p:cNvSpPr>
          <p:nvPr>
            <p:ph type="sldNum" sz="quarter" idx="12"/>
          </p:nvPr>
        </p:nvSpPr>
        <p:spPr/>
        <p:txBody>
          <a:bodyPr/>
          <a:lstStyle/>
          <a:p>
            <a:fld id="{3A214FC8-7A6B-454A-ADA5-8A1A54B328A5}" type="slidenum">
              <a:rPr lang="fr-FR" smtClean="0"/>
              <a:t>1</a:t>
            </a:fld>
            <a:endParaRPr lang="fr-FR"/>
          </a:p>
        </p:txBody>
      </p:sp>
      <p:sp>
        <p:nvSpPr>
          <p:cNvPr id="5" name="Espace réservé du texte 2"/>
          <p:cNvSpPr txBox="1">
            <a:spLocks/>
          </p:cNvSpPr>
          <p:nvPr/>
        </p:nvSpPr>
        <p:spPr>
          <a:xfrm>
            <a:off x="205317" y="6253692"/>
            <a:ext cx="10515600" cy="4677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800" dirty="0">
                <a:solidFill>
                  <a:schemeClr val="tx1">
                    <a:lumMod val="50000"/>
                    <a:lumOff val="50000"/>
                  </a:schemeClr>
                </a:solidFill>
              </a:rPr>
              <a:t>Aïcha FONTE                                                                                                                                         </a:t>
            </a:r>
            <a:r>
              <a:rPr lang="fr-FR" sz="1800" b="1" dirty="0">
                <a:solidFill>
                  <a:schemeClr val="tx1">
                    <a:lumMod val="50000"/>
                    <a:lumOff val="50000"/>
                  </a:schemeClr>
                </a:solidFill>
              </a:rPr>
              <a:t>Licence Robotique</a:t>
            </a:r>
          </a:p>
        </p:txBody>
      </p:sp>
      <p:pic>
        <p:nvPicPr>
          <p:cNvPr id="13" name="Image 12"/>
          <p:cNvPicPr>
            <a:picLocks noChangeAspect="1"/>
          </p:cNvPicPr>
          <p:nvPr/>
        </p:nvPicPr>
        <p:blipFill>
          <a:blip r:embed="rId3"/>
          <a:stretch>
            <a:fillRect/>
          </a:stretch>
        </p:blipFill>
        <p:spPr>
          <a:xfrm>
            <a:off x="10187567" y="2464572"/>
            <a:ext cx="1866850" cy="2454562"/>
          </a:xfrm>
          <a:prstGeom prst="rect">
            <a:avLst/>
          </a:prstGeom>
        </p:spPr>
      </p:pic>
      <p:pic>
        <p:nvPicPr>
          <p:cNvPr id="17" name="Image 16"/>
          <p:cNvPicPr>
            <a:picLocks noChangeAspect="1"/>
          </p:cNvPicPr>
          <p:nvPr/>
        </p:nvPicPr>
        <p:blipFill>
          <a:blip r:embed="rId4"/>
          <a:stretch>
            <a:fillRect/>
          </a:stretch>
        </p:blipFill>
        <p:spPr>
          <a:xfrm>
            <a:off x="8356600" y="3227104"/>
            <a:ext cx="1625600" cy="1231900"/>
          </a:xfrm>
          <a:prstGeom prst="rect">
            <a:avLst/>
          </a:prstGeom>
        </p:spPr>
      </p:pic>
      <p:pic>
        <p:nvPicPr>
          <p:cNvPr id="18" name="Image 17"/>
          <p:cNvPicPr>
            <a:picLocks noChangeAspect="1"/>
          </p:cNvPicPr>
          <p:nvPr/>
        </p:nvPicPr>
        <p:blipFill>
          <a:blip r:embed="rId5"/>
          <a:stretch>
            <a:fillRect/>
          </a:stretch>
        </p:blipFill>
        <p:spPr>
          <a:xfrm>
            <a:off x="1710880" y="2784309"/>
            <a:ext cx="2111383" cy="2193290"/>
          </a:xfrm>
          <a:prstGeom prst="rect">
            <a:avLst/>
          </a:prstGeom>
        </p:spPr>
      </p:pic>
    </p:spTree>
    <p:extLst>
      <p:ext uri="{BB962C8B-B14F-4D97-AF65-F5344CB8AC3E}">
        <p14:creationId xmlns:p14="http://schemas.microsoft.com/office/powerpoint/2010/main" val="96776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6775D8-701B-4D27-BC85-F21249C82076}"/>
              </a:ext>
            </a:extLst>
          </p:cNvPr>
          <p:cNvSpPr>
            <a:spLocks noGrp="1"/>
          </p:cNvSpPr>
          <p:nvPr>
            <p:ph type="title"/>
          </p:nvPr>
        </p:nvSpPr>
        <p:spPr>
          <a:xfrm>
            <a:off x="838200" y="298421"/>
            <a:ext cx="10515600" cy="1325563"/>
          </a:xfrm>
        </p:spPr>
        <p:txBody>
          <a:bodyPr>
            <a:normAutofit/>
          </a:bodyPr>
          <a:lstStyle/>
          <a:p>
            <a:r>
              <a:rPr lang="fr-FR" sz="3200" b="1" dirty="0">
                <a:solidFill>
                  <a:schemeClr val="accent1"/>
                </a:solidFill>
                <a:latin typeface="+mn-lt"/>
              </a:rPr>
              <a:t>Modélisation électrique</a:t>
            </a:r>
          </a:p>
        </p:txBody>
      </p:sp>
      <p:sp>
        <p:nvSpPr>
          <p:cNvPr id="4" name="Espace réservé du numéro de diapositive 3">
            <a:extLst>
              <a:ext uri="{FF2B5EF4-FFF2-40B4-BE49-F238E27FC236}">
                <a16:creationId xmlns:a16="http://schemas.microsoft.com/office/drawing/2014/main" id="{8D9CF4BE-55FA-4FA3-8190-D00DAA14A62D}"/>
              </a:ext>
            </a:extLst>
          </p:cNvPr>
          <p:cNvSpPr>
            <a:spLocks noGrp="1"/>
          </p:cNvSpPr>
          <p:nvPr>
            <p:ph type="sldNum" sz="quarter" idx="12"/>
          </p:nvPr>
        </p:nvSpPr>
        <p:spPr/>
        <p:txBody>
          <a:bodyPr/>
          <a:lstStyle/>
          <a:p>
            <a:fld id="{3A214FC8-7A6B-454A-ADA5-8A1A54B328A5}" type="slidenum">
              <a:rPr lang="fr-FR" smtClean="0"/>
              <a:t>10</a:t>
            </a:fld>
            <a:endParaRPr lang="fr-FR"/>
          </a:p>
        </p:txBody>
      </p:sp>
      <p:sp>
        <p:nvSpPr>
          <p:cNvPr id="131" name="Rectangle 4">
            <a:extLst>
              <a:ext uri="{FF2B5EF4-FFF2-40B4-BE49-F238E27FC236}">
                <a16:creationId xmlns:a16="http://schemas.microsoft.com/office/drawing/2014/main" id="{DC32A722-6EFD-432C-9C97-6E0E00CF5CDE}"/>
              </a:ext>
            </a:extLst>
          </p:cNvPr>
          <p:cNvSpPr>
            <a:spLocks noGrp="1" noChangeArrowheads="1"/>
          </p:cNvSpPr>
          <p:nvPr>
            <p:ph idx="1"/>
          </p:nvPr>
        </p:nvSpPr>
        <p:spPr>
          <a:xfrm>
            <a:off x="707572" y="1408056"/>
            <a:ext cx="11484428" cy="4351338"/>
          </a:xfrm>
        </p:spPr>
        <p:txBody>
          <a:bodyPr/>
          <a:lstStyle/>
          <a:p>
            <a:pPr>
              <a:buFontTx/>
              <a:buNone/>
            </a:pPr>
            <a:r>
              <a:rPr lang="fr-FR" altLang="fr-FR" sz="2400" dirty="0"/>
              <a:t>Équation des flux </a:t>
            </a:r>
            <a:r>
              <a:rPr lang="fr-FR" altLang="fr-FR" sz="2800" dirty="0"/>
              <a:t>			</a:t>
            </a:r>
            <a:r>
              <a:rPr lang="fr-FR" altLang="fr-FR" sz="2400" dirty="0"/>
              <a:t>équation des mutuelles </a:t>
            </a:r>
          </a:p>
          <a:p>
            <a:endParaRPr lang="fr-FR" altLang="fr-FR" sz="2000" dirty="0"/>
          </a:p>
          <a:p>
            <a:endParaRPr lang="fr-FR" altLang="fr-FR" sz="2000" dirty="0"/>
          </a:p>
          <a:p>
            <a:endParaRPr lang="fr-FR" altLang="fr-FR" sz="2000" dirty="0"/>
          </a:p>
          <a:p>
            <a:endParaRPr lang="fr-FR" altLang="fr-FR" sz="2000" dirty="0"/>
          </a:p>
          <a:p>
            <a:pPr algn="just">
              <a:buFontTx/>
              <a:buNone/>
            </a:pPr>
            <a:r>
              <a:rPr lang="fr-FR" altLang="fr-FR" sz="2400" dirty="0"/>
              <a:t>Les signes des courants sont liés à leurs contributions par rapport à la convention pointée.</a:t>
            </a:r>
          </a:p>
          <a:p>
            <a:pPr>
              <a:buFontTx/>
              <a:buNone/>
            </a:pPr>
            <a:endParaRPr lang="fr-FR" altLang="fr-FR" sz="2000" dirty="0"/>
          </a:p>
          <a:p>
            <a:pPr>
              <a:buFontTx/>
              <a:buNone/>
            </a:pPr>
            <a:r>
              <a:rPr lang="fr-FR" altLang="fr-FR" sz="2400" dirty="0"/>
              <a:t>Équations instantanées des générateurs de Lenz</a:t>
            </a:r>
          </a:p>
        </p:txBody>
      </p:sp>
      <p:graphicFrame>
        <p:nvGraphicFramePr>
          <p:cNvPr id="133" name="Object 8">
            <a:extLst>
              <a:ext uri="{FF2B5EF4-FFF2-40B4-BE49-F238E27FC236}">
                <a16:creationId xmlns:a16="http://schemas.microsoft.com/office/drawing/2014/main" id="{E826C69F-F804-48CC-9F37-74931DAEC8B5}"/>
              </a:ext>
            </a:extLst>
          </p:cNvPr>
          <p:cNvGraphicFramePr>
            <a:graphicFrameLocks noChangeAspect="1"/>
          </p:cNvGraphicFramePr>
          <p:nvPr>
            <p:extLst>
              <p:ext uri="{D42A27DB-BD31-4B8C-83A1-F6EECF244321}">
                <p14:modId xmlns:p14="http://schemas.microsoft.com/office/powerpoint/2010/main" val="3752368152"/>
              </p:ext>
            </p:extLst>
          </p:nvPr>
        </p:nvGraphicFramePr>
        <p:xfrm>
          <a:off x="1217842" y="1839913"/>
          <a:ext cx="3709987" cy="1589087"/>
        </p:xfrm>
        <a:graphic>
          <a:graphicData uri="http://schemas.openxmlformats.org/presentationml/2006/ole">
            <mc:AlternateContent xmlns:mc="http://schemas.openxmlformats.org/markup-compatibility/2006">
              <mc:Choice xmlns:v="urn:schemas-microsoft-com:vml" Requires="v">
                <p:oleObj spid="_x0000_s4118" name="Equation" r:id="rId3" imgW="1549080" imgH="812520" progId="Equation.3">
                  <p:embed/>
                </p:oleObj>
              </mc:Choice>
              <mc:Fallback>
                <p:oleObj name="Equation" r:id="rId3" imgW="1549080" imgH="812520" progId="Equation.3">
                  <p:embed/>
                  <p:pic>
                    <p:nvPicPr>
                      <p:cNvPr id="2765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842" y="1839913"/>
                        <a:ext cx="3709987" cy="158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 name="Object 10">
            <a:extLst>
              <a:ext uri="{FF2B5EF4-FFF2-40B4-BE49-F238E27FC236}">
                <a16:creationId xmlns:a16="http://schemas.microsoft.com/office/drawing/2014/main" id="{3A46724A-69E6-435E-B4AB-E0DA5A606746}"/>
              </a:ext>
            </a:extLst>
          </p:cNvPr>
          <p:cNvGraphicFramePr>
            <a:graphicFrameLocks noChangeAspect="1"/>
          </p:cNvGraphicFramePr>
          <p:nvPr>
            <p:extLst>
              <p:ext uri="{D42A27DB-BD31-4B8C-83A1-F6EECF244321}">
                <p14:modId xmlns:p14="http://schemas.microsoft.com/office/powerpoint/2010/main" val="3917505797"/>
              </p:ext>
            </p:extLst>
          </p:nvPr>
        </p:nvGraphicFramePr>
        <p:xfrm>
          <a:off x="5787798" y="2005012"/>
          <a:ext cx="2952750" cy="1025525"/>
        </p:xfrm>
        <a:graphic>
          <a:graphicData uri="http://schemas.openxmlformats.org/presentationml/2006/ole">
            <mc:AlternateContent xmlns:mc="http://schemas.openxmlformats.org/markup-compatibility/2006">
              <mc:Choice xmlns:v="urn:schemas-microsoft-com:vml" Requires="v">
                <p:oleObj spid="_x0000_s4119" name="Equation" r:id="rId5" imgW="1688367" imgH="482391" progId="Equation.3">
                  <p:embed/>
                </p:oleObj>
              </mc:Choice>
              <mc:Fallback>
                <p:oleObj name="Equation" r:id="rId5" imgW="1688367" imgH="482391" progId="Equation.3">
                  <p:embed/>
                  <p:pic>
                    <p:nvPicPr>
                      <p:cNvPr id="27658"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7798" y="2005012"/>
                        <a:ext cx="2952750" cy="1025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7" name="Object 14">
            <a:extLst>
              <a:ext uri="{FF2B5EF4-FFF2-40B4-BE49-F238E27FC236}">
                <a16:creationId xmlns:a16="http://schemas.microsoft.com/office/drawing/2014/main" id="{B0BCD4E3-A55E-4707-BA41-767741119587}"/>
              </a:ext>
            </a:extLst>
          </p:cNvPr>
          <p:cNvGraphicFramePr>
            <a:graphicFrameLocks noChangeAspect="1"/>
          </p:cNvGraphicFramePr>
          <p:nvPr>
            <p:extLst>
              <p:ext uri="{D42A27DB-BD31-4B8C-83A1-F6EECF244321}">
                <p14:modId xmlns:p14="http://schemas.microsoft.com/office/powerpoint/2010/main" val="1544252969"/>
              </p:ext>
            </p:extLst>
          </p:nvPr>
        </p:nvGraphicFramePr>
        <p:xfrm>
          <a:off x="1217842" y="4818007"/>
          <a:ext cx="1717675" cy="941387"/>
        </p:xfrm>
        <a:graphic>
          <a:graphicData uri="http://schemas.openxmlformats.org/presentationml/2006/ole">
            <mc:AlternateContent xmlns:mc="http://schemas.openxmlformats.org/markup-compatibility/2006">
              <mc:Choice xmlns:v="urn:schemas-microsoft-com:vml" Requires="v">
                <p:oleObj spid="_x0000_s4120" name="Equation" r:id="rId7" imgW="761760" imgH="482400" progId="Equation.3">
                  <p:embed/>
                </p:oleObj>
              </mc:Choice>
              <mc:Fallback>
                <p:oleObj name="Equation" r:id="rId7" imgW="761760" imgH="482400" progId="Equation.3">
                  <p:embed/>
                  <p:pic>
                    <p:nvPicPr>
                      <p:cNvPr id="27662"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7842" y="4818007"/>
                        <a:ext cx="17176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8" name="Object 13">
            <a:extLst>
              <a:ext uri="{FF2B5EF4-FFF2-40B4-BE49-F238E27FC236}">
                <a16:creationId xmlns:a16="http://schemas.microsoft.com/office/drawing/2014/main" id="{26B6BBF8-C76F-478A-A708-83C6F59BF74D}"/>
              </a:ext>
            </a:extLst>
          </p:cNvPr>
          <p:cNvGraphicFramePr>
            <a:graphicFrameLocks noChangeAspect="1"/>
          </p:cNvGraphicFramePr>
          <p:nvPr>
            <p:extLst>
              <p:ext uri="{D42A27DB-BD31-4B8C-83A1-F6EECF244321}">
                <p14:modId xmlns:p14="http://schemas.microsoft.com/office/powerpoint/2010/main" val="3782482923"/>
              </p:ext>
            </p:extLst>
          </p:nvPr>
        </p:nvGraphicFramePr>
        <p:xfrm>
          <a:off x="3829277" y="4818007"/>
          <a:ext cx="1482725" cy="923925"/>
        </p:xfrm>
        <a:graphic>
          <a:graphicData uri="http://schemas.openxmlformats.org/presentationml/2006/ole">
            <mc:AlternateContent xmlns:mc="http://schemas.openxmlformats.org/markup-compatibility/2006">
              <mc:Choice xmlns:v="urn:schemas-microsoft-com:vml" Requires="v">
                <p:oleObj spid="_x0000_s4121" name="Equation" r:id="rId9" imgW="774360" imgH="482400" progId="Equation.3">
                  <p:embed/>
                </p:oleObj>
              </mc:Choice>
              <mc:Fallback>
                <p:oleObj name="Equation" r:id="rId9" imgW="774360" imgH="482400" progId="Equation.3">
                  <p:embed/>
                  <p:pic>
                    <p:nvPicPr>
                      <p:cNvPr id="27661"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9277" y="4818007"/>
                        <a:ext cx="1482725" cy="923925"/>
                      </a:xfrm>
                      <a:prstGeom prst="rect">
                        <a:avLst/>
                      </a:prstGeom>
                      <a:noFill/>
                      <a:ln>
                        <a:noFill/>
                      </a:ln>
                      <a:effectLst/>
                    </p:spPr>
                  </p:pic>
                </p:oleObj>
              </mc:Fallback>
            </mc:AlternateContent>
          </a:graphicData>
        </a:graphic>
      </p:graphicFrame>
      <p:graphicFrame>
        <p:nvGraphicFramePr>
          <p:cNvPr id="140" name="Object 15">
            <a:extLst>
              <a:ext uri="{FF2B5EF4-FFF2-40B4-BE49-F238E27FC236}">
                <a16:creationId xmlns:a16="http://schemas.microsoft.com/office/drawing/2014/main" id="{8D263BC4-6E77-44F1-8884-6ED0B2241AEC}"/>
              </a:ext>
            </a:extLst>
          </p:cNvPr>
          <p:cNvGraphicFramePr>
            <a:graphicFrameLocks noChangeAspect="1"/>
          </p:cNvGraphicFramePr>
          <p:nvPr>
            <p:extLst>
              <p:ext uri="{D42A27DB-BD31-4B8C-83A1-F6EECF244321}">
                <p14:modId xmlns:p14="http://schemas.microsoft.com/office/powerpoint/2010/main" val="312418150"/>
              </p:ext>
            </p:extLst>
          </p:nvPr>
        </p:nvGraphicFramePr>
        <p:xfrm>
          <a:off x="6205762" y="4824357"/>
          <a:ext cx="1584325" cy="935037"/>
        </p:xfrm>
        <a:graphic>
          <a:graphicData uri="http://schemas.openxmlformats.org/presentationml/2006/ole">
            <mc:AlternateContent xmlns:mc="http://schemas.openxmlformats.org/markup-compatibility/2006">
              <mc:Choice xmlns:v="urn:schemas-microsoft-com:vml" Requires="v">
                <p:oleObj spid="_x0000_s4122" name="Equation" r:id="rId11" imgW="774360" imgH="457200" progId="Equation.3">
                  <p:embed/>
                </p:oleObj>
              </mc:Choice>
              <mc:Fallback>
                <p:oleObj name="Equation" r:id="rId11" imgW="774360" imgH="457200" progId="Equation.3">
                  <p:embed/>
                  <p:pic>
                    <p:nvPicPr>
                      <p:cNvPr id="27663"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05762" y="4824357"/>
                        <a:ext cx="15843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4509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5F863EE-80F9-4D4E-B58D-8BCC940B5882}"/>
              </a:ext>
            </a:extLst>
          </p:cNvPr>
          <p:cNvSpPr>
            <a:spLocks noGrp="1"/>
          </p:cNvSpPr>
          <p:nvPr>
            <p:ph type="sldNum" sz="quarter" idx="12"/>
          </p:nvPr>
        </p:nvSpPr>
        <p:spPr/>
        <p:txBody>
          <a:bodyPr/>
          <a:lstStyle/>
          <a:p>
            <a:fld id="{3A214FC8-7A6B-454A-ADA5-8A1A54B328A5}" type="slidenum">
              <a:rPr lang="fr-FR" smtClean="0"/>
              <a:t>11</a:t>
            </a:fld>
            <a:endParaRPr lang="fr-FR"/>
          </a:p>
        </p:txBody>
      </p:sp>
      <p:sp>
        <p:nvSpPr>
          <p:cNvPr id="5" name="Rectangle 4">
            <a:extLst>
              <a:ext uri="{FF2B5EF4-FFF2-40B4-BE49-F238E27FC236}">
                <a16:creationId xmlns:a16="http://schemas.microsoft.com/office/drawing/2014/main" id="{AB71246C-62B9-49F2-A2B8-A4441B814303}"/>
              </a:ext>
            </a:extLst>
          </p:cNvPr>
          <p:cNvSpPr>
            <a:spLocks noGrp="1" noChangeArrowheads="1"/>
          </p:cNvSpPr>
          <p:nvPr>
            <p:ph idx="1"/>
          </p:nvPr>
        </p:nvSpPr>
        <p:spPr>
          <a:xfrm>
            <a:off x="838199" y="1219200"/>
            <a:ext cx="11005457" cy="4957763"/>
          </a:xfrm>
          <a:noFill/>
          <a:ln>
            <a:solidFill>
              <a:schemeClr val="tx1"/>
            </a:solidFill>
            <a:miter lim="800000"/>
            <a:headEnd/>
            <a:tailEnd/>
          </a:ln>
        </p:spPr>
        <p:txBody>
          <a:bodyPr/>
          <a:lstStyle/>
          <a:p>
            <a:pPr>
              <a:buFontTx/>
              <a:buNone/>
            </a:pPr>
            <a:r>
              <a:rPr lang="fr-FR" altLang="fr-FR" sz="2400" dirty="0"/>
              <a:t>Équations des tensions 	en convention récepteur: (i’</a:t>
            </a:r>
            <a:r>
              <a:rPr lang="fr-FR" altLang="fr-FR" sz="2400" baseline="-25000" dirty="0"/>
              <a:t>2 </a:t>
            </a:r>
            <a:r>
              <a:rPr lang="fr-FR" altLang="fr-FR" sz="2400" dirty="0"/>
              <a:t>=-i</a:t>
            </a:r>
            <a:r>
              <a:rPr lang="fr-FR" altLang="fr-FR" sz="2400" baseline="-25000" dirty="0"/>
              <a:t>2</a:t>
            </a:r>
            <a:r>
              <a:rPr lang="fr-FR" altLang="fr-FR" sz="2400" dirty="0"/>
              <a:t>)</a:t>
            </a:r>
          </a:p>
          <a:p>
            <a:pPr>
              <a:buFontTx/>
              <a:buNone/>
            </a:pPr>
            <a:endParaRPr lang="fr-FR" altLang="fr-FR" sz="2000" dirty="0"/>
          </a:p>
          <a:p>
            <a:pPr>
              <a:buFontTx/>
              <a:buNone/>
            </a:pPr>
            <a:endParaRPr lang="fr-FR" altLang="fr-FR" sz="2000" dirty="0"/>
          </a:p>
          <a:p>
            <a:pPr>
              <a:buFontTx/>
              <a:buNone/>
            </a:pPr>
            <a:r>
              <a:rPr lang="fr-FR" altLang="fr-FR" sz="2400" dirty="0"/>
              <a:t>Équations des circuits en régime sinusoïdal avec i</a:t>
            </a:r>
            <a:r>
              <a:rPr lang="fr-FR" altLang="fr-FR" sz="2400" baseline="-25000" dirty="0"/>
              <a:t>2 </a:t>
            </a:r>
            <a:r>
              <a:rPr lang="fr-FR" altLang="fr-FR" sz="2400" dirty="0"/>
              <a:t>nul</a:t>
            </a:r>
          </a:p>
          <a:p>
            <a:pPr>
              <a:buFontTx/>
              <a:buNone/>
            </a:pPr>
            <a:endParaRPr lang="fr-FR" altLang="fr-FR" sz="2000" dirty="0"/>
          </a:p>
        </p:txBody>
      </p:sp>
      <p:sp>
        <p:nvSpPr>
          <p:cNvPr id="6" name="Titre 1">
            <a:extLst>
              <a:ext uri="{FF2B5EF4-FFF2-40B4-BE49-F238E27FC236}">
                <a16:creationId xmlns:a16="http://schemas.microsoft.com/office/drawing/2014/main" id="{C0E65C37-4F43-4C72-99C8-D9CBAF61D72E}"/>
              </a:ext>
            </a:extLst>
          </p:cNvPr>
          <p:cNvSpPr>
            <a:spLocks noGrp="1"/>
          </p:cNvSpPr>
          <p:nvPr>
            <p:ph type="title"/>
          </p:nvPr>
        </p:nvSpPr>
        <p:spPr>
          <a:xfrm>
            <a:off x="838200" y="275431"/>
            <a:ext cx="10515600" cy="1325563"/>
          </a:xfrm>
        </p:spPr>
        <p:txBody>
          <a:bodyPr>
            <a:normAutofit/>
          </a:bodyPr>
          <a:lstStyle/>
          <a:p>
            <a:r>
              <a:rPr lang="fr-FR" sz="3200" b="1" dirty="0">
                <a:solidFill>
                  <a:schemeClr val="accent1"/>
                </a:solidFill>
                <a:latin typeface="+mn-lt"/>
              </a:rPr>
              <a:t>Modélisation électrique</a:t>
            </a:r>
          </a:p>
        </p:txBody>
      </p:sp>
      <p:graphicFrame>
        <p:nvGraphicFramePr>
          <p:cNvPr id="7" name="Object 22">
            <a:extLst>
              <a:ext uri="{FF2B5EF4-FFF2-40B4-BE49-F238E27FC236}">
                <a16:creationId xmlns:a16="http://schemas.microsoft.com/office/drawing/2014/main" id="{43792E5C-2E8E-4CE8-A108-CA68D7924DE1}"/>
              </a:ext>
            </a:extLst>
          </p:cNvPr>
          <p:cNvGraphicFramePr>
            <a:graphicFrameLocks noChangeAspect="1"/>
          </p:cNvGraphicFramePr>
          <p:nvPr>
            <p:extLst>
              <p:ext uri="{D42A27DB-BD31-4B8C-83A1-F6EECF244321}">
                <p14:modId xmlns:p14="http://schemas.microsoft.com/office/powerpoint/2010/main" val="2749379230"/>
              </p:ext>
            </p:extLst>
          </p:nvPr>
        </p:nvGraphicFramePr>
        <p:xfrm>
          <a:off x="1312861" y="1690688"/>
          <a:ext cx="9279721" cy="627953"/>
        </p:xfrm>
        <a:graphic>
          <a:graphicData uri="http://schemas.openxmlformats.org/presentationml/2006/ole">
            <mc:AlternateContent xmlns:mc="http://schemas.openxmlformats.org/markup-compatibility/2006">
              <mc:Choice xmlns:v="urn:schemas-microsoft-com:vml" Requires="v">
                <p:oleObj spid="_x0000_s5130" name="Equation" r:id="rId3" imgW="3949560" imgH="291960" progId="Equation.3">
                  <p:embed/>
                </p:oleObj>
              </mc:Choice>
              <mc:Fallback>
                <p:oleObj name="Equation" r:id="rId3" imgW="3949560" imgH="291960" progId="Equation.3">
                  <p:embed/>
                  <p:pic>
                    <p:nvPicPr>
                      <p:cNvPr id="24598"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2861" y="1690688"/>
                        <a:ext cx="9279721" cy="627953"/>
                      </a:xfrm>
                      <a:prstGeom prst="rect">
                        <a:avLst/>
                      </a:prstGeom>
                      <a:noFill/>
                      <a:ln>
                        <a:noFill/>
                      </a:ln>
                      <a:effectLst/>
                    </p:spPr>
                  </p:pic>
                </p:oleObj>
              </mc:Fallback>
            </mc:AlternateContent>
          </a:graphicData>
        </a:graphic>
      </p:graphicFrame>
      <p:graphicFrame>
        <p:nvGraphicFramePr>
          <p:cNvPr id="9" name="Object 17">
            <a:extLst>
              <a:ext uri="{FF2B5EF4-FFF2-40B4-BE49-F238E27FC236}">
                <a16:creationId xmlns:a16="http://schemas.microsoft.com/office/drawing/2014/main" id="{62F1BDC7-5B98-4C33-9C54-A6D9EC9512EA}"/>
              </a:ext>
            </a:extLst>
          </p:cNvPr>
          <p:cNvGraphicFramePr>
            <a:graphicFrameLocks noChangeAspect="1"/>
          </p:cNvGraphicFramePr>
          <p:nvPr>
            <p:extLst>
              <p:ext uri="{D42A27DB-BD31-4B8C-83A1-F6EECF244321}">
                <p14:modId xmlns:p14="http://schemas.microsoft.com/office/powerpoint/2010/main" val="3826036681"/>
              </p:ext>
            </p:extLst>
          </p:nvPr>
        </p:nvGraphicFramePr>
        <p:xfrm>
          <a:off x="2257537" y="2924176"/>
          <a:ext cx="8166780" cy="3230368"/>
        </p:xfrm>
        <a:graphic>
          <a:graphicData uri="http://schemas.openxmlformats.org/presentationml/2006/ole">
            <mc:AlternateContent xmlns:mc="http://schemas.openxmlformats.org/markup-compatibility/2006">
              <mc:Choice xmlns:v="urn:schemas-microsoft-com:vml" Requires="v">
                <p:oleObj spid="_x0000_s5131" name="Equation" r:id="rId5" imgW="3174840" imgH="1536480" progId="Equation.3">
                  <p:embed/>
                </p:oleObj>
              </mc:Choice>
              <mc:Fallback>
                <p:oleObj name="Equation" r:id="rId5" imgW="3174840" imgH="1536480" progId="Equation.3">
                  <p:embed/>
                  <p:pic>
                    <p:nvPicPr>
                      <p:cNvPr id="24593"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7537" y="2924176"/>
                        <a:ext cx="8166780" cy="3230368"/>
                      </a:xfrm>
                      <a:prstGeom prst="rect">
                        <a:avLst/>
                      </a:prstGeom>
                      <a:noFill/>
                    </p:spPr>
                  </p:pic>
                </p:oleObj>
              </mc:Fallback>
            </mc:AlternateContent>
          </a:graphicData>
        </a:graphic>
      </p:graphicFrame>
    </p:spTree>
    <p:extLst>
      <p:ext uri="{BB962C8B-B14F-4D97-AF65-F5344CB8AC3E}">
        <p14:creationId xmlns:p14="http://schemas.microsoft.com/office/powerpoint/2010/main" val="124570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02E89E3-D81C-4D92-99E3-E2A332C5A869}"/>
              </a:ext>
            </a:extLst>
          </p:cNvPr>
          <p:cNvSpPr>
            <a:spLocks noGrp="1"/>
          </p:cNvSpPr>
          <p:nvPr>
            <p:ph type="sldNum" sz="quarter" idx="12"/>
          </p:nvPr>
        </p:nvSpPr>
        <p:spPr/>
        <p:txBody>
          <a:bodyPr/>
          <a:lstStyle/>
          <a:p>
            <a:fld id="{3A214FC8-7A6B-454A-ADA5-8A1A54B328A5}" type="slidenum">
              <a:rPr lang="fr-FR" smtClean="0"/>
              <a:t>12</a:t>
            </a:fld>
            <a:endParaRPr lang="fr-FR"/>
          </a:p>
        </p:txBody>
      </p:sp>
      <p:sp>
        <p:nvSpPr>
          <p:cNvPr id="5" name="Rectangle 4">
            <a:extLst>
              <a:ext uri="{FF2B5EF4-FFF2-40B4-BE49-F238E27FC236}">
                <a16:creationId xmlns:a16="http://schemas.microsoft.com/office/drawing/2014/main" id="{8799ED71-9563-4968-B652-53413DC556F2}"/>
              </a:ext>
            </a:extLst>
          </p:cNvPr>
          <p:cNvSpPr>
            <a:spLocks noGrp="1" noChangeArrowheads="1"/>
          </p:cNvSpPr>
          <p:nvPr>
            <p:ph idx="1"/>
          </p:nvPr>
        </p:nvSpPr>
        <p:spPr>
          <a:xfrm>
            <a:off x="838200" y="1825625"/>
            <a:ext cx="10515600" cy="4351338"/>
          </a:xfrm>
          <a:noFill/>
          <a:ln>
            <a:solidFill>
              <a:schemeClr val="tx1"/>
            </a:solidFill>
            <a:miter lim="800000"/>
            <a:headEnd/>
            <a:tailEnd/>
          </a:ln>
        </p:spPr>
        <p:txBody>
          <a:bodyPr/>
          <a:lstStyle/>
          <a:p>
            <a:pPr>
              <a:buFontTx/>
              <a:buNone/>
            </a:pPr>
            <a:r>
              <a:rPr lang="fr-FR" altLang="fr-FR" sz="2400" dirty="0"/>
              <a:t>Calcul de l’amplitude de la sortie ramenée à l’amplitude de la source:</a:t>
            </a:r>
          </a:p>
          <a:p>
            <a:pPr>
              <a:buFontTx/>
              <a:buNone/>
            </a:pPr>
            <a:endParaRPr lang="fr-FR" altLang="fr-FR" sz="2400" dirty="0"/>
          </a:p>
          <a:p>
            <a:pPr>
              <a:buFontTx/>
              <a:buNone/>
            </a:pPr>
            <a:endParaRPr lang="fr-FR" altLang="fr-FR" sz="2400" dirty="0"/>
          </a:p>
          <a:p>
            <a:pPr>
              <a:buFontTx/>
              <a:buNone/>
            </a:pPr>
            <a:endParaRPr lang="fr-FR" altLang="fr-FR" sz="2000" dirty="0"/>
          </a:p>
          <a:p>
            <a:pPr>
              <a:buFontTx/>
              <a:buNone/>
            </a:pPr>
            <a:endParaRPr lang="fr-FR" altLang="fr-FR" sz="2000" dirty="0"/>
          </a:p>
          <a:p>
            <a:pPr>
              <a:buFontTx/>
              <a:buNone/>
            </a:pPr>
            <a:r>
              <a:rPr lang="fr-FR" altLang="fr-FR" sz="2400" dirty="0"/>
              <a:t>Calcul de la sensibilité ramenée à l’amplitude de la source :</a:t>
            </a:r>
          </a:p>
          <a:p>
            <a:pPr>
              <a:buFontTx/>
              <a:buNone/>
            </a:pPr>
            <a:endParaRPr lang="fr-FR" altLang="fr-FR" sz="2000" dirty="0"/>
          </a:p>
          <a:p>
            <a:pPr>
              <a:buFontTx/>
              <a:buNone/>
            </a:pPr>
            <a:endParaRPr lang="fr-FR" altLang="fr-FR" sz="2000" dirty="0"/>
          </a:p>
        </p:txBody>
      </p:sp>
      <p:graphicFrame>
        <p:nvGraphicFramePr>
          <p:cNvPr id="7" name="Object 22">
            <a:extLst>
              <a:ext uri="{FF2B5EF4-FFF2-40B4-BE49-F238E27FC236}">
                <a16:creationId xmlns:a16="http://schemas.microsoft.com/office/drawing/2014/main" id="{33EC4258-5EDD-47DC-864C-32F41FC3993D}"/>
              </a:ext>
            </a:extLst>
          </p:cNvPr>
          <p:cNvGraphicFramePr>
            <a:graphicFrameLocks noChangeAspect="1"/>
          </p:cNvGraphicFramePr>
          <p:nvPr>
            <p:extLst>
              <p:ext uri="{D42A27DB-BD31-4B8C-83A1-F6EECF244321}">
                <p14:modId xmlns:p14="http://schemas.microsoft.com/office/powerpoint/2010/main" val="3746455916"/>
              </p:ext>
            </p:extLst>
          </p:nvPr>
        </p:nvGraphicFramePr>
        <p:xfrm>
          <a:off x="4222295" y="2295299"/>
          <a:ext cx="3121933" cy="1482610"/>
        </p:xfrm>
        <a:graphic>
          <a:graphicData uri="http://schemas.openxmlformats.org/presentationml/2006/ole">
            <mc:AlternateContent xmlns:mc="http://schemas.openxmlformats.org/markup-compatibility/2006">
              <mc:Choice xmlns:v="urn:schemas-microsoft-com:vml" Requires="v">
                <p:oleObj spid="_x0000_s6154" name="Equation" r:id="rId3" imgW="1346040" imgH="596880" progId="Equation.3">
                  <p:embed/>
                </p:oleObj>
              </mc:Choice>
              <mc:Fallback>
                <p:oleObj name="Equation" r:id="rId3" imgW="1346040" imgH="596880" progId="Equation.3">
                  <p:embed/>
                  <p:pic>
                    <p:nvPicPr>
                      <p:cNvPr id="30742"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295" y="2295299"/>
                        <a:ext cx="3121933" cy="1482610"/>
                      </a:xfrm>
                      <a:prstGeom prst="rect">
                        <a:avLst/>
                      </a:prstGeom>
                      <a:noFill/>
                    </p:spPr>
                  </p:pic>
                </p:oleObj>
              </mc:Fallback>
            </mc:AlternateContent>
          </a:graphicData>
        </a:graphic>
      </p:graphicFrame>
      <p:graphicFrame>
        <p:nvGraphicFramePr>
          <p:cNvPr id="11" name="Object 26">
            <a:extLst>
              <a:ext uri="{FF2B5EF4-FFF2-40B4-BE49-F238E27FC236}">
                <a16:creationId xmlns:a16="http://schemas.microsoft.com/office/drawing/2014/main" id="{78F3CF5D-46F8-4252-8335-06F7E56FC600}"/>
              </a:ext>
            </a:extLst>
          </p:cNvPr>
          <p:cNvGraphicFramePr>
            <a:graphicFrameLocks noChangeAspect="1"/>
          </p:cNvGraphicFramePr>
          <p:nvPr>
            <p:extLst>
              <p:ext uri="{D42A27DB-BD31-4B8C-83A1-F6EECF244321}">
                <p14:modId xmlns:p14="http://schemas.microsoft.com/office/powerpoint/2010/main" val="4227446644"/>
              </p:ext>
            </p:extLst>
          </p:nvPr>
        </p:nvGraphicFramePr>
        <p:xfrm>
          <a:off x="3517105" y="4526756"/>
          <a:ext cx="5157788" cy="1571625"/>
        </p:xfrm>
        <a:graphic>
          <a:graphicData uri="http://schemas.openxmlformats.org/presentationml/2006/ole">
            <mc:AlternateContent xmlns:mc="http://schemas.openxmlformats.org/markup-compatibility/2006">
              <mc:Choice xmlns:v="urn:schemas-microsoft-com:vml" Requires="v">
                <p:oleObj spid="_x0000_s6155" name="Equation" r:id="rId5" imgW="1790640" imgH="799920" progId="Equation.3">
                  <p:embed/>
                </p:oleObj>
              </mc:Choice>
              <mc:Fallback>
                <p:oleObj name="Equation" r:id="rId5" imgW="1790640" imgH="799920" progId="Equation.3">
                  <p:embed/>
                  <p:pic>
                    <p:nvPicPr>
                      <p:cNvPr id="30746"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7105" y="4526756"/>
                        <a:ext cx="5157788" cy="1571625"/>
                      </a:xfrm>
                      <a:prstGeom prst="rect">
                        <a:avLst/>
                      </a:prstGeom>
                      <a:noFill/>
                      <a:ln w="28575">
                        <a:solidFill>
                          <a:srgbClr val="C10924"/>
                        </a:solidFill>
                      </a:ln>
                      <a:effectLst/>
                    </p:spPr>
                  </p:pic>
                </p:oleObj>
              </mc:Fallback>
            </mc:AlternateContent>
          </a:graphicData>
        </a:graphic>
      </p:graphicFrame>
      <p:sp>
        <p:nvSpPr>
          <p:cNvPr id="12" name="Titre 1">
            <a:extLst>
              <a:ext uri="{FF2B5EF4-FFF2-40B4-BE49-F238E27FC236}">
                <a16:creationId xmlns:a16="http://schemas.microsoft.com/office/drawing/2014/main" id="{D8C120EC-EF6C-4168-B8F6-51AF65D3FE66}"/>
              </a:ext>
            </a:extLst>
          </p:cNvPr>
          <p:cNvSpPr>
            <a:spLocks noGrp="1"/>
          </p:cNvSpPr>
          <p:nvPr>
            <p:ph type="title"/>
          </p:nvPr>
        </p:nvSpPr>
        <p:spPr>
          <a:xfrm>
            <a:off x="838199" y="421480"/>
            <a:ext cx="10515600" cy="1325563"/>
          </a:xfrm>
        </p:spPr>
        <p:txBody>
          <a:bodyPr>
            <a:normAutofit/>
          </a:bodyPr>
          <a:lstStyle/>
          <a:p>
            <a:r>
              <a:rPr lang="fr-FR" sz="3200" b="1" dirty="0">
                <a:solidFill>
                  <a:schemeClr val="accent1"/>
                </a:solidFill>
                <a:latin typeface="+mn-lt"/>
              </a:rPr>
              <a:t>Modélisation électrique</a:t>
            </a:r>
          </a:p>
        </p:txBody>
      </p:sp>
    </p:spTree>
    <p:extLst>
      <p:ext uri="{BB962C8B-B14F-4D97-AF65-F5344CB8AC3E}">
        <p14:creationId xmlns:p14="http://schemas.microsoft.com/office/powerpoint/2010/main" val="389671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re 1">
            <a:extLst>
              <a:ext uri="{FF2B5EF4-FFF2-40B4-BE49-F238E27FC236}">
                <a16:creationId xmlns:a16="http://schemas.microsoft.com/office/drawing/2014/main" id="{5CF6C9E6-C98E-4FBB-93B4-5F26393B608C}"/>
              </a:ext>
            </a:extLst>
          </p:cNvPr>
          <p:cNvSpPr>
            <a:spLocks noGrp="1"/>
          </p:cNvSpPr>
          <p:nvPr>
            <p:ph type="title"/>
          </p:nvPr>
        </p:nvSpPr>
        <p:spPr>
          <a:xfrm>
            <a:off x="841248" y="5529884"/>
            <a:ext cx="5802656" cy="1096331"/>
          </a:xfrm>
        </p:spPr>
        <p:txBody>
          <a:bodyPr>
            <a:normAutofit/>
          </a:bodyPr>
          <a:lstStyle/>
          <a:p>
            <a:r>
              <a:rPr lang="fr-FR" sz="3200" b="1" dirty="0">
                <a:solidFill>
                  <a:schemeClr val="accent1"/>
                </a:solidFill>
                <a:latin typeface="+mn-lt"/>
              </a:rPr>
              <a:t>Caractéristiques du capteur LVDT</a:t>
            </a:r>
          </a:p>
        </p:txBody>
      </p:sp>
      <p:pic>
        <p:nvPicPr>
          <p:cNvPr id="10" name="Picture 160" descr="lvdt02">
            <a:extLst>
              <a:ext uri="{FF2B5EF4-FFF2-40B4-BE49-F238E27FC236}">
                <a16:creationId xmlns:a16="http://schemas.microsoft.com/office/drawing/2014/main" id="{0A91AD64-2783-4BE7-8101-912AB28860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31" r="-1" b="-1"/>
          <a:stretch/>
        </p:blipFill>
        <p:spPr bwMode="auto">
          <a:xfrm>
            <a:off x="5776687" y="1025803"/>
            <a:ext cx="6415314" cy="427229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95">
            <a:hlinkClick r:id="" action="ppaction://noaction"/>
            <a:extLst>
              <a:ext uri="{FF2B5EF4-FFF2-40B4-BE49-F238E27FC236}">
                <a16:creationId xmlns:a16="http://schemas.microsoft.com/office/drawing/2014/main" id="{0EBE05E3-8EF9-4A51-8247-E3C96F4224F7}"/>
              </a:ext>
            </a:extLst>
          </p:cNvPr>
          <p:cNvSpPr>
            <a:spLocks noGrp="1" noChangeArrowheads="1"/>
          </p:cNvSpPr>
          <p:nvPr>
            <p:ph idx="1"/>
          </p:nvPr>
        </p:nvSpPr>
        <p:spPr bwMode="auto">
          <a:xfrm>
            <a:off x="478399" y="1559901"/>
            <a:ext cx="4267772" cy="373605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p>
            <a:pPr marL="0" indent="0">
              <a:spcBef>
                <a:spcPct val="50000"/>
              </a:spcBef>
              <a:spcAft>
                <a:spcPts val="500"/>
              </a:spcAft>
              <a:buNone/>
            </a:pPr>
            <a:r>
              <a:rPr lang="fr-FR" altLang="fr-FR" sz="2000" b="1" u="sng" dirty="0"/>
              <a:t>Exemple </a:t>
            </a:r>
            <a:r>
              <a:rPr lang="fr-FR" altLang="fr-FR" sz="2000" b="1" u="sng" dirty="0" err="1"/>
              <a:t>Sensorex</a:t>
            </a:r>
            <a:endParaRPr lang="fr-FR" altLang="fr-FR" sz="2000" b="1" u="sng" dirty="0"/>
          </a:p>
          <a:p>
            <a:pPr>
              <a:spcBef>
                <a:spcPct val="50000"/>
              </a:spcBef>
              <a:spcAft>
                <a:spcPts val="500"/>
              </a:spcAft>
            </a:pPr>
            <a:r>
              <a:rPr lang="fr-FR" altLang="fr-FR" sz="2000" dirty="0"/>
              <a:t>hautes performances</a:t>
            </a:r>
          </a:p>
          <a:p>
            <a:pPr>
              <a:spcBef>
                <a:spcPct val="50000"/>
              </a:spcBef>
              <a:spcAft>
                <a:spcPts val="500"/>
              </a:spcAft>
            </a:pPr>
            <a:r>
              <a:rPr lang="fr-FR" altLang="fr-FR" sz="2000" dirty="0"/>
              <a:t>Environnements sévères	</a:t>
            </a:r>
          </a:p>
          <a:p>
            <a:pPr>
              <a:spcBef>
                <a:spcPct val="50000"/>
              </a:spcBef>
              <a:spcAft>
                <a:spcPts val="500"/>
              </a:spcAft>
            </a:pPr>
            <a:r>
              <a:rPr lang="fr-FR" altLang="fr-FR" sz="2000" dirty="0"/>
              <a:t>EM :	+/-3 à +/-150mm	</a:t>
            </a:r>
          </a:p>
          <a:p>
            <a:pPr>
              <a:spcBef>
                <a:spcPct val="50000"/>
              </a:spcBef>
              <a:spcAft>
                <a:spcPts val="500"/>
              </a:spcAft>
            </a:pPr>
            <a:r>
              <a:rPr lang="fr-FR" altLang="fr-FR" sz="2000" dirty="0"/>
              <a:t>Lin :	&lt; 0,25% PE		</a:t>
            </a:r>
          </a:p>
          <a:p>
            <a:pPr>
              <a:spcBef>
                <a:spcPct val="50000"/>
              </a:spcBef>
              <a:spcAft>
                <a:spcPts val="500"/>
              </a:spcAft>
            </a:pPr>
            <a:r>
              <a:rPr lang="fr-FR" altLang="fr-FR" sz="2000" dirty="0"/>
              <a:t>Alim:	AC/AC			</a:t>
            </a:r>
          </a:p>
          <a:p>
            <a:pPr>
              <a:spcBef>
                <a:spcPct val="50000"/>
              </a:spcBef>
              <a:spcAft>
                <a:spcPts val="500"/>
              </a:spcAft>
            </a:pPr>
            <a:r>
              <a:rPr lang="fr-FR" altLang="fr-FR" sz="2000" dirty="0"/>
              <a:t>T°:	-40 à +135°C (+200°C)	</a:t>
            </a:r>
          </a:p>
          <a:p>
            <a:pPr>
              <a:spcBef>
                <a:spcPct val="50000"/>
              </a:spcBef>
              <a:spcAft>
                <a:spcPts val="500"/>
              </a:spcAft>
            </a:pPr>
            <a:r>
              <a:rPr lang="fr-FR" altLang="fr-FR" sz="2000" dirty="0"/>
              <a:t>Dim :	dia. 12mm</a:t>
            </a:r>
          </a:p>
          <a:p>
            <a:pPr>
              <a:spcBef>
                <a:spcPct val="50000"/>
              </a:spcBef>
              <a:spcAft>
                <a:spcPts val="500"/>
              </a:spcAft>
            </a:pPr>
            <a:r>
              <a:rPr lang="fr-FR" altLang="fr-FR" sz="2000" dirty="0"/>
              <a:t>NB :	IP65, (250bar)</a:t>
            </a:r>
          </a:p>
          <a:p>
            <a:pPr marL="0" indent="0">
              <a:spcBef>
                <a:spcPct val="50000"/>
              </a:spcBef>
              <a:spcAft>
                <a:spcPts val="500"/>
              </a:spcAft>
              <a:buNone/>
            </a:pPr>
            <a:r>
              <a:rPr lang="fr-FR" altLang="fr-FR" sz="2400" dirty="0"/>
              <a:t>		</a:t>
            </a:r>
          </a:p>
        </p:txBody>
      </p:sp>
      <p:sp>
        <p:nvSpPr>
          <p:cNvPr id="4" name="Espace réservé du numéro de diapositive 3">
            <a:extLst>
              <a:ext uri="{FF2B5EF4-FFF2-40B4-BE49-F238E27FC236}">
                <a16:creationId xmlns:a16="http://schemas.microsoft.com/office/drawing/2014/main" id="{52FA670A-CBD5-4892-89B1-24FC13C3BBCD}"/>
              </a:ext>
            </a:extLst>
          </p:cNvPr>
          <p:cNvSpPr>
            <a:spLocks noGrp="1"/>
          </p:cNvSpPr>
          <p:nvPr>
            <p:ph type="sldNum" sz="quarter" idx="12"/>
          </p:nvPr>
        </p:nvSpPr>
        <p:spPr>
          <a:xfrm>
            <a:off x="10198279" y="5532120"/>
            <a:ext cx="1344477" cy="365125"/>
          </a:xfrm>
        </p:spPr>
        <p:txBody>
          <a:bodyPr>
            <a:normAutofit/>
          </a:bodyPr>
          <a:lstStyle/>
          <a:p>
            <a:pPr>
              <a:spcAft>
                <a:spcPts val="600"/>
              </a:spcAft>
            </a:pPr>
            <a:fld id="{3A214FC8-7A6B-454A-ADA5-8A1A54B328A5}" type="slidenum">
              <a:rPr lang="fr-FR">
                <a:solidFill>
                  <a:srgbClr val="FFFFFF">
                    <a:alpha val="80000"/>
                  </a:srgbClr>
                </a:solidFill>
              </a:rPr>
              <a:pPr>
                <a:spcAft>
                  <a:spcPts val="600"/>
                </a:spcAft>
              </a:pPr>
              <a:t>13</a:t>
            </a:fld>
            <a:endParaRPr lang="fr-FR">
              <a:solidFill>
                <a:srgbClr val="FFFFFF">
                  <a:alpha val="80000"/>
                </a:srgbClr>
              </a:solidFill>
            </a:endParaRPr>
          </a:p>
        </p:txBody>
      </p:sp>
      <p:sp>
        <p:nvSpPr>
          <p:cNvPr id="14" name="ZoneTexte 13">
            <a:extLst>
              <a:ext uri="{FF2B5EF4-FFF2-40B4-BE49-F238E27FC236}">
                <a16:creationId xmlns:a16="http://schemas.microsoft.com/office/drawing/2014/main" id="{1333153A-FEE9-4BFE-ABA3-681074487805}"/>
              </a:ext>
            </a:extLst>
          </p:cNvPr>
          <p:cNvSpPr txBox="1"/>
          <p:nvPr/>
        </p:nvSpPr>
        <p:spPr>
          <a:xfrm>
            <a:off x="3673302" y="794018"/>
            <a:ext cx="6154056" cy="461665"/>
          </a:xfrm>
          <a:prstGeom prst="rect">
            <a:avLst/>
          </a:prstGeom>
          <a:noFill/>
        </p:spPr>
        <p:txBody>
          <a:bodyPr wrap="square">
            <a:spAutoFit/>
          </a:bodyPr>
          <a:lstStyle/>
          <a:p>
            <a:pPr>
              <a:spcBef>
                <a:spcPct val="50000"/>
              </a:spcBef>
              <a:spcAft>
                <a:spcPts val="500"/>
              </a:spcAft>
            </a:pPr>
            <a:r>
              <a:rPr lang="fr-FR" altLang="fr-FR" sz="2400" dirty="0"/>
              <a:t>LVDT Compatible avec la directive ATEX 94/9/CE</a:t>
            </a:r>
          </a:p>
        </p:txBody>
      </p:sp>
    </p:spTree>
    <p:extLst>
      <p:ext uri="{BB962C8B-B14F-4D97-AF65-F5344CB8AC3E}">
        <p14:creationId xmlns:p14="http://schemas.microsoft.com/office/powerpoint/2010/main" val="2943473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33F1DAC-7DBF-482C-B175-208EEC36F953}"/>
              </a:ext>
            </a:extLst>
          </p:cNvPr>
          <p:cNvSpPr>
            <a:spLocks noGrp="1"/>
          </p:cNvSpPr>
          <p:nvPr>
            <p:ph type="title"/>
          </p:nvPr>
        </p:nvSpPr>
        <p:spPr>
          <a:xfrm>
            <a:off x="838200" y="963507"/>
            <a:ext cx="3494362" cy="4930986"/>
          </a:xfrm>
        </p:spPr>
        <p:txBody>
          <a:bodyPr>
            <a:normAutofit/>
          </a:bodyPr>
          <a:lstStyle/>
          <a:p>
            <a:pPr algn="r"/>
            <a:r>
              <a:rPr lang="fr-FR" sz="4100" b="0" i="0" dirty="0">
                <a:solidFill>
                  <a:schemeClr val="accent1"/>
                </a:solidFill>
                <a:effectLst/>
                <a:latin typeface="Linux Libertine"/>
              </a:rPr>
              <a:t>Avantages et inconvénients des LVDT</a:t>
            </a:r>
            <a:br>
              <a:rPr lang="fr-FR" sz="4100" b="0" i="0" dirty="0">
                <a:solidFill>
                  <a:schemeClr val="accent1"/>
                </a:solidFill>
                <a:effectLst/>
                <a:latin typeface="Linux Libertine"/>
              </a:rPr>
            </a:br>
            <a:endParaRPr lang="fr-FR" sz="4100" dirty="0">
              <a:solidFill>
                <a:schemeClr val="accent1"/>
              </a:solidFill>
            </a:endParaRP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FEE2C2CC-692F-4CF0-99F2-F1F3909A7BF8}"/>
              </a:ext>
            </a:extLst>
          </p:cNvPr>
          <p:cNvSpPr>
            <a:spLocks noGrp="1"/>
          </p:cNvSpPr>
          <p:nvPr>
            <p:ph sz="half" idx="1"/>
          </p:nvPr>
        </p:nvSpPr>
        <p:spPr>
          <a:xfrm>
            <a:off x="4976030" y="963507"/>
            <a:ext cx="6250940" cy="2304627"/>
          </a:xfrm>
        </p:spPr>
        <p:txBody>
          <a:bodyPr anchor="b">
            <a:normAutofit fontScale="92500" lnSpcReduction="20000"/>
          </a:bodyPr>
          <a:lstStyle/>
          <a:p>
            <a:pPr marL="0" indent="0">
              <a:buNone/>
            </a:pPr>
            <a:r>
              <a:rPr lang="fr-FR" sz="3000" b="1" i="0" dirty="0">
                <a:solidFill>
                  <a:srgbClr val="00B050"/>
                </a:solidFill>
                <a:effectLst/>
              </a:rPr>
              <a:t>Avantages</a:t>
            </a:r>
          </a:p>
          <a:p>
            <a:pPr algn="just">
              <a:buFont typeface="Arial" panose="020B0604020202020204" pitchFamily="34" charset="0"/>
              <a:buChar char="•"/>
            </a:pPr>
            <a:r>
              <a:rPr lang="fr-FR" sz="2200" b="0" i="0" dirty="0">
                <a:effectLst/>
              </a:rPr>
              <a:t>excellente fiabilité : c'est le capteur de déplacement de choix de l'aviation civile ;</a:t>
            </a:r>
          </a:p>
          <a:p>
            <a:pPr algn="just">
              <a:buFont typeface="Arial" panose="020B0604020202020204" pitchFamily="34" charset="0"/>
              <a:buChar char="•"/>
            </a:pPr>
            <a:r>
              <a:rPr lang="fr-FR" sz="2200" b="0" i="0" dirty="0">
                <a:effectLst/>
              </a:rPr>
              <a:t>résiste à des environnements </a:t>
            </a:r>
            <a:r>
              <a:rPr lang="fr-FR" sz="2200" b="0" i="1" dirty="0">
                <a:effectLst/>
              </a:rPr>
              <a:t>très</a:t>
            </a:r>
            <a:r>
              <a:rPr lang="fr-FR" sz="2200" b="0" i="0" dirty="0">
                <a:effectLst/>
              </a:rPr>
              <a:t> sévères (températures extrêmes, vide, hautes pressions) ;</a:t>
            </a:r>
          </a:p>
          <a:p>
            <a:pPr algn="just">
              <a:buFont typeface="Arial" panose="020B0604020202020204" pitchFamily="34" charset="0"/>
              <a:buChar char="•"/>
            </a:pPr>
            <a:r>
              <a:rPr lang="fr-FR" sz="2200" b="0" i="0" dirty="0">
                <a:effectLst/>
              </a:rPr>
              <a:t>coût relativement faible ;</a:t>
            </a:r>
          </a:p>
          <a:p>
            <a:pPr algn="just">
              <a:buFont typeface="Arial" panose="020B0604020202020204" pitchFamily="34" charset="0"/>
              <a:buChar char="•"/>
            </a:pPr>
            <a:r>
              <a:rPr lang="fr-FR" sz="2200" b="0" i="0" dirty="0">
                <a:effectLst/>
              </a:rPr>
              <a:t>excellente résolution (de l'ordre de 0,1 µm).</a:t>
            </a:r>
          </a:p>
          <a:p>
            <a:endParaRPr lang="fr-FR" sz="1700" dirty="0"/>
          </a:p>
        </p:txBody>
      </p:sp>
      <p:sp>
        <p:nvSpPr>
          <p:cNvPr id="4" name="Espace réservé du contenu 3">
            <a:extLst>
              <a:ext uri="{FF2B5EF4-FFF2-40B4-BE49-F238E27FC236}">
                <a16:creationId xmlns:a16="http://schemas.microsoft.com/office/drawing/2014/main" id="{00A2DB84-E236-4E99-9BC2-B26E2F2D7D25}"/>
              </a:ext>
            </a:extLst>
          </p:cNvPr>
          <p:cNvSpPr>
            <a:spLocks noGrp="1"/>
          </p:cNvSpPr>
          <p:nvPr>
            <p:ph sz="half" idx="2"/>
          </p:nvPr>
        </p:nvSpPr>
        <p:spPr>
          <a:xfrm>
            <a:off x="4976030" y="3589866"/>
            <a:ext cx="6250940" cy="2304628"/>
          </a:xfrm>
        </p:spPr>
        <p:txBody>
          <a:bodyPr>
            <a:normAutofit fontScale="92500" lnSpcReduction="20000"/>
          </a:bodyPr>
          <a:lstStyle/>
          <a:p>
            <a:pPr marL="0" indent="0">
              <a:buNone/>
            </a:pPr>
            <a:r>
              <a:rPr lang="fr-FR" sz="3000" b="1" i="0" dirty="0">
                <a:solidFill>
                  <a:srgbClr val="FF0000"/>
                </a:solidFill>
                <a:effectLst/>
              </a:rPr>
              <a:t>Inconvénients</a:t>
            </a:r>
            <a:endParaRPr lang="fr-FR" sz="3000" dirty="0">
              <a:solidFill>
                <a:srgbClr val="FF0000"/>
              </a:solidFill>
            </a:endParaRPr>
          </a:p>
          <a:p>
            <a:pPr algn="just"/>
            <a:r>
              <a:rPr lang="fr-FR" sz="2200" b="0" i="0" dirty="0">
                <a:effectLst/>
              </a:rPr>
              <a:t>complexité du </a:t>
            </a:r>
            <a:r>
              <a:rPr lang="fr-FR" sz="2200" b="0" i="0" u="none" strike="noStrike" dirty="0">
                <a:effectLst/>
              </a:rPr>
              <a:t>conditionnement</a:t>
            </a:r>
            <a:r>
              <a:rPr lang="fr-FR" sz="2200" b="0" i="0" dirty="0">
                <a:effectLst/>
              </a:rPr>
              <a:t> ;</a:t>
            </a:r>
          </a:p>
          <a:p>
            <a:pPr algn="just">
              <a:buFont typeface="Arial" panose="020B0604020202020204" pitchFamily="34" charset="0"/>
              <a:buChar char="•"/>
            </a:pPr>
            <a:r>
              <a:rPr lang="fr-FR" sz="2200" b="0" i="0" dirty="0">
                <a:effectLst/>
              </a:rPr>
              <a:t>plusieurs capteurs l'un à côté de l'autre peuvent se perturber mutuellement s'ils sont alimentés à la même fréquence ;</a:t>
            </a:r>
          </a:p>
          <a:p>
            <a:pPr algn="just">
              <a:buFont typeface="Arial" panose="020B0604020202020204" pitchFamily="34" charset="0"/>
              <a:buChar char="•"/>
            </a:pPr>
            <a:r>
              <a:rPr lang="fr-FR" sz="2200" b="0" i="0" dirty="0">
                <a:effectLst/>
              </a:rPr>
              <a:t>précision « moyenne » ;</a:t>
            </a:r>
          </a:p>
          <a:p>
            <a:pPr algn="just">
              <a:buFont typeface="Arial" panose="020B0604020202020204" pitchFamily="34" charset="0"/>
              <a:buChar char="•"/>
            </a:pPr>
            <a:r>
              <a:rPr lang="fr-FR" sz="2200" b="0" i="0" dirty="0">
                <a:effectLst/>
              </a:rPr>
              <a:t>fabrication délicate.</a:t>
            </a:r>
          </a:p>
          <a:p>
            <a:endParaRPr lang="fr-FR" sz="1700" dirty="0"/>
          </a:p>
        </p:txBody>
      </p:sp>
      <p:sp>
        <p:nvSpPr>
          <p:cNvPr id="5" name="Espace réservé du numéro de diapositive 4">
            <a:extLst>
              <a:ext uri="{FF2B5EF4-FFF2-40B4-BE49-F238E27FC236}">
                <a16:creationId xmlns:a16="http://schemas.microsoft.com/office/drawing/2014/main" id="{871B1216-C16E-4F0F-A322-5F44D765E9E2}"/>
              </a:ext>
            </a:extLst>
          </p:cNvPr>
          <p:cNvSpPr>
            <a:spLocks noGrp="1"/>
          </p:cNvSpPr>
          <p:nvPr>
            <p:ph type="sldNum" sz="quarter" idx="12"/>
          </p:nvPr>
        </p:nvSpPr>
        <p:spPr>
          <a:xfrm>
            <a:off x="10571516" y="6033479"/>
            <a:ext cx="782283" cy="365125"/>
          </a:xfrm>
        </p:spPr>
        <p:txBody>
          <a:bodyPr>
            <a:normAutofit/>
          </a:bodyPr>
          <a:lstStyle/>
          <a:p>
            <a:pPr>
              <a:spcAft>
                <a:spcPts val="600"/>
              </a:spcAft>
            </a:pPr>
            <a:fld id="{3A214FC8-7A6B-454A-ADA5-8A1A54B328A5}" type="slidenum">
              <a:rPr lang="fr-FR" sz="1050">
                <a:solidFill>
                  <a:schemeClr val="tx1">
                    <a:alpha val="80000"/>
                  </a:schemeClr>
                </a:solidFill>
              </a:rPr>
              <a:pPr>
                <a:spcAft>
                  <a:spcPts val="600"/>
                </a:spcAft>
              </a:pPr>
              <a:t>14</a:t>
            </a:fld>
            <a:endParaRPr lang="fr-FR" sz="1050">
              <a:solidFill>
                <a:schemeClr val="tx1">
                  <a:alpha val="80000"/>
                </a:schemeClr>
              </a:solidFill>
            </a:endParaRPr>
          </a:p>
        </p:txBody>
      </p:sp>
    </p:spTree>
    <p:extLst>
      <p:ext uri="{BB962C8B-B14F-4D97-AF65-F5344CB8AC3E}">
        <p14:creationId xmlns:p14="http://schemas.microsoft.com/office/powerpoint/2010/main" val="1377971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1DFECE-1377-46E0-A506-3D997960B3B6}"/>
              </a:ext>
            </a:extLst>
          </p:cNvPr>
          <p:cNvSpPr>
            <a:spLocks noGrp="1"/>
          </p:cNvSpPr>
          <p:nvPr>
            <p:ph type="title"/>
          </p:nvPr>
        </p:nvSpPr>
        <p:spPr/>
        <p:txBody>
          <a:bodyPr>
            <a:normAutofit/>
          </a:bodyPr>
          <a:lstStyle/>
          <a:p>
            <a:r>
              <a:rPr lang="fr-FR" sz="3200" b="1" dirty="0">
                <a:solidFill>
                  <a:srgbClr val="0070C0"/>
                </a:solidFill>
              </a:rPr>
              <a:t>Bibliographie</a:t>
            </a:r>
          </a:p>
        </p:txBody>
      </p:sp>
      <p:sp>
        <p:nvSpPr>
          <p:cNvPr id="5" name="Espace réservé du numéro de diapositive 4">
            <a:extLst>
              <a:ext uri="{FF2B5EF4-FFF2-40B4-BE49-F238E27FC236}">
                <a16:creationId xmlns:a16="http://schemas.microsoft.com/office/drawing/2014/main" id="{3ABEEE04-70E4-4DC2-96B0-240B7A7BA91E}"/>
              </a:ext>
            </a:extLst>
          </p:cNvPr>
          <p:cNvSpPr>
            <a:spLocks noGrp="1"/>
          </p:cNvSpPr>
          <p:nvPr>
            <p:ph type="sldNum" sz="quarter" idx="12"/>
          </p:nvPr>
        </p:nvSpPr>
        <p:spPr/>
        <p:txBody>
          <a:bodyPr/>
          <a:lstStyle/>
          <a:p>
            <a:fld id="{3A214FC8-7A6B-454A-ADA5-8A1A54B328A5}" type="slidenum">
              <a:rPr lang="fr-FR" smtClean="0"/>
              <a:t>15</a:t>
            </a:fld>
            <a:endParaRPr lang="fr-FR"/>
          </a:p>
        </p:txBody>
      </p:sp>
      <p:sp>
        <p:nvSpPr>
          <p:cNvPr id="8" name="ZoneTexte 7">
            <a:extLst>
              <a:ext uri="{FF2B5EF4-FFF2-40B4-BE49-F238E27FC236}">
                <a16:creationId xmlns:a16="http://schemas.microsoft.com/office/drawing/2014/main" id="{105A6812-A855-4424-AEA5-183E08A128CE}"/>
              </a:ext>
            </a:extLst>
          </p:cNvPr>
          <p:cNvSpPr txBox="1"/>
          <p:nvPr/>
        </p:nvSpPr>
        <p:spPr>
          <a:xfrm>
            <a:off x="736599" y="1599625"/>
            <a:ext cx="10265229"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202122"/>
                </a:solidFill>
                <a:effectLst/>
                <a:latin typeface="Arial" panose="020B0604020202020204" pitchFamily="34" charset="0"/>
              </a:rPr>
              <a:t>G. Asch et coll. </a:t>
            </a:r>
            <a:r>
              <a:rPr kumimoji="0" lang="fr-FR" altLang="fr-FR" sz="1800" b="0" i="1" u="none" strike="noStrike" cap="none" normalizeH="0" baseline="0" dirty="0">
                <a:ln>
                  <a:noFill/>
                </a:ln>
                <a:solidFill>
                  <a:srgbClr val="202122"/>
                </a:solidFill>
                <a:effectLst/>
                <a:latin typeface="Arial" panose="020B0604020202020204" pitchFamily="34" charset="0"/>
                <a:cs typeface="Arial" panose="020B0604020202020204" pitchFamily="34" charset="0"/>
              </a:rPr>
              <a:t>Les capteurs en instrumentation industrielle</a:t>
            </a:r>
            <a:r>
              <a:rPr kumimoji="0" lang="fr-FR" altLang="fr-FR" sz="1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Dunod, 2006 </a:t>
            </a:r>
            <a:r>
              <a:rPr kumimoji="0" lang="fr-FR" altLang="fr-FR"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a:t>
            </a:r>
            <a:r>
              <a:rPr kumimoji="0" lang="fr-FR" altLang="fr-FR" sz="16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2" tooltip="International Standard Book Number"/>
              </a:rPr>
              <a:t>ISBN</a:t>
            </a:r>
            <a:r>
              <a:rPr kumimoji="0" lang="fr-FR" altLang="fr-FR"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fr-FR" altLang="fr-FR" sz="16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3" tooltip="Spécial:Ouvrages de référence/2-10-005777-4"/>
              </a:rPr>
              <a:t>2-10-005777-4</a:t>
            </a:r>
            <a:r>
              <a:rPr kumimoji="0" lang="fr-FR" altLang="fr-FR"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a:t>
            </a:r>
            <a:r>
              <a:rPr kumimoji="0" lang="fr-FR" altLang="fr-FR" sz="1400" b="0" i="0" u="none" strike="noStrike" cap="none" normalizeH="0" baseline="0" dirty="0">
                <a:ln>
                  <a:noFill/>
                </a:ln>
                <a:solidFill>
                  <a:schemeClr val="tx1"/>
                </a:solidFill>
                <a:effectLst/>
              </a:rPr>
              <a:t> </a:t>
            </a:r>
            <a:endParaRPr kumimoji="0" lang="fr-FR" altLang="fr-FR" sz="4000" b="0" i="0" u="none" strike="noStrike" cap="none" normalizeH="0" baseline="0" dirty="0">
              <a:ln>
                <a:noFill/>
              </a:ln>
              <a:solidFill>
                <a:schemeClr val="tx1"/>
              </a:solidFill>
              <a:effectLst/>
              <a:latin typeface="Arial" panose="020B0604020202020204" pitchFamily="34" charset="0"/>
            </a:endParaRPr>
          </a:p>
        </p:txBody>
      </p:sp>
      <p:sp>
        <p:nvSpPr>
          <p:cNvPr id="10" name="ZoneTexte 9">
            <a:extLst>
              <a:ext uri="{FF2B5EF4-FFF2-40B4-BE49-F238E27FC236}">
                <a16:creationId xmlns:a16="http://schemas.microsoft.com/office/drawing/2014/main" id="{CF303E28-669D-4079-8CFA-D194DCA11182}"/>
              </a:ext>
            </a:extLst>
          </p:cNvPr>
          <p:cNvSpPr txBox="1"/>
          <p:nvPr/>
        </p:nvSpPr>
        <p:spPr>
          <a:xfrm>
            <a:off x="736599" y="2186115"/>
            <a:ext cx="7895771" cy="369332"/>
          </a:xfrm>
          <a:prstGeom prst="rect">
            <a:avLst/>
          </a:prstGeom>
          <a:noFill/>
        </p:spPr>
        <p:txBody>
          <a:bodyPr wrap="square">
            <a:spAutoFit/>
          </a:bodyPr>
          <a:lstStyle/>
          <a:p>
            <a:r>
              <a:rPr lang="fr-FR" sz="1800" dirty="0"/>
              <a:t>6IC01 CM tome 3  génie électrique par Bruno Bonheur 2016/2017</a:t>
            </a:r>
            <a:endParaRPr lang="fr-FR" dirty="0"/>
          </a:p>
        </p:txBody>
      </p:sp>
      <p:sp>
        <p:nvSpPr>
          <p:cNvPr id="12" name="ZoneTexte 11">
            <a:extLst>
              <a:ext uri="{FF2B5EF4-FFF2-40B4-BE49-F238E27FC236}">
                <a16:creationId xmlns:a16="http://schemas.microsoft.com/office/drawing/2014/main" id="{9E8460B4-BE7F-4BCC-9468-47838EFA9A18}"/>
              </a:ext>
            </a:extLst>
          </p:cNvPr>
          <p:cNvSpPr txBox="1"/>
          <p:nvPr/>
        </p:nvSpPr>
        <p:spPr>
          <a:xfrm>
            <a:off x="736599" y="2740522"/>
            <a:ext cx="8233229" cy="369332"/>
          </a:xfrm>
          <a:prstGeom prst="rect">
            <a:avLst/>
          </a:prstGeom>
          <a:noFill/>
        </p:spPr>
        <p:txBody>
          <a:bodyPr wrap="square">
            <a:spAutoFit/>
          </a:bodyPr>
          <a:lstStyle/>
          <a:p>
            <a:r>
              <a:rPr lang="fr-FR" dirty="0"/>
              <a:t>https://fr.wikipedia.org/wiki/Linear_Variable_Differential_Transformer</a:t>
            </a:r>
          </a:p>
        </p:txBody>
      </p:sp>
      <p:sp>
        <p:nvSpPr>
          <p:cNvPr id="14" name="ZoneTexte 13">
            <a:extLst>
              <a:ext uri="{FF2B5EF4-FFF2-40B4-BE49-F238E27FC236}">
                <a16:creationId xmlns:a16="http://schemas.microsoft.com/office/drawing/2014/main" id="{9F2F6514-2A2E-4BE2-9617-6D843A3FC18E}"/>
              </a:ext>
            </a:extLst>
          </p:cNvPr>
          <p:cNvSpPr txBox="1"/>
          <p:nvPr/>
        </p:nvSpPr>
        <p:spPr>
          <a:xfrm>
            <a:off x="736599" y="3294929"/>
            <a:ext cx="6096000" cy="369332"/>
          </a:xfrm>
          <a:prstGeom prst="rect">
            <a:avLst/>
          </a:prstGeom>
          <a:noFill/>
        </p:spPr>
        <p:txBody>
          <a:bodyPr wrap="square">
            <a:spAutoFit/>
          </a:bodyPr>
          <a:lstStyle/>
          <a:p>
            <a:r>
              <a:rPr lang="fr-FR" dirty="0"/>
              <a:t>Capteurs et systèmes de mesure PM INSTRUMENTATION</a:t>
            </a:r>
          </a:p>
        </p:txBody>
      </p:sp>
    </p:spTree>
    <p:extLst>
      <p:ext uri="{BB962C8B-B14F-4D97-AF65-F5344CB8AC3E}">
        <p14:creationId xmlns:p14="http://schemas.microsoft.com/office/powerpoint/2010/main" val="1018645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69622"/>
            <a:ext cx="10515600" cy="1325563"/>
          </a:xfrm>
        </p:spPr>
        <p:txBody>
          <a:bodyPr/>
          <a:lstStyle/>
          <a:p>
            <a:pPr algn="ctr"/>
            <a:r>
              <a:rPr lang="fr-FR" b="1" i="1" dirty="0">
                <a:solidFill>
                  <a:srgbClr val="FF0000"/>
                </a:solidFill>
              </a:rPr>
              <a:t>Séquence IV</a:t>
            </a:r>
            <a:br>
              <a:rPr lang="fr-FR" b="1" i="1" dirty="0">
                <a:solidFill>
                  <a:srgbClr val="FF0000"/>
                </a:solidFill>
              </a:rPr>
            </a:br>
            <a:endParaRPr lang="fr-FR" dirty="0"/>
          </a:p>
        </p:txBody>
      </p:sp>
      <p:sp>
        <p:nvSpPr>
          <p:cNvPr id="3" name="Espace réservé du contenu 2"/>
          <p:cNvSpPr>
            <a:spLocks noGrp="1"/>
          </p:cNvSpPr>
          <p:nvPr>
            <p:ph idx="1"/>
          </p:nvPr>
        </p:nvSpPr>
        <p:spPr/>
        <p:txBody>
          <a:bodyPr>
            <a:normAutofit/>
          </a:bodyPr>
          <a:lstStyle/>
          <a:p>
            <a:r>
              <a:rPr lang="fr-FR" b="1" i="1" u="sng" dirty="0"/>
              <a:t>Principe de fonctionnement du capteur LVDT, </a:t>
            </a:r>
          </a:p>
          <a:p>
            <a:r>
              <a:rPr lang="fr-FR" b="1" i="1" u="sng" dirty="0"/>
              <a:t>Modélisation</a:t>
            </a:r>
          </a:p>
          <a:p>
            <a:r>
              <a:rPr lang="fr-FR" b="1" i="1" u="sng" dirty="0"/>
              <a:t>Conditionneur</a:t>
            </a:r>
          </a:p>
          <a:p>
            <a:r>
              <a:rPr lang="fr-FR" b="1" i="1" u="sng" dirty="0"/>
              <a:t>avantages et inconvénients</a:t>
            </a:r>
          </a:p>
        </p:txBody>
      </p:sp>
      <p:sp>
        <p:nvSpPr>
          <p:cNvPr id="4" name="Espace réservé du numéro de diapositive 3"/>
          <p:cNvSpPr>
            <a:spLocks noGrp="1"/>
          </p:cNvSpPr>
          <p:nvPr>
            <p:ph type="sldNum" sz="quarter" idx="12"/>
          </p:nvPr>
        </p:nvSpPr>
        <p:spPr/>
        <p:txBody>
          <a:bodyPr/>
          <a:lstStyle/>
          <a:p>
            <a:fld id="{3A214FC8-7A6B-454A-ADA5-8A1A54B328A5}" type="slidenum">
              <a:rPr lang="fr-FR" smtClean="0"/>
              <a:t>2</a:t>
            </a:fld>
            <a:endParaRPr lang="fr-FR"/>
          </a:p>
        </p:txBody>
      </p:sp>
    </p:spTree>
    <p:extLst>
      <p:ext uri="{BB962C8B-B14F-4D97-AF65-F5344CB8AC3E}">
        <p14:creationId xmlns:p14="http://schemas.microsoft.com/office/powerpoint/2010/main" val="3127679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118E51-FB5D-437C-AFD8-D342289BB988}"/>
              </a:ext>
            </a:extLst>
          </p:cNvPr>
          <p:cNvSpPr>
            <a:spLocks noGrp="1"/>
          </p:cNvSpPr>
          <p:nvPr>
            <p:ph type="title"/>
          </p:nvPr>
        </p:nvSpPr>
        <p:spPr>
          <a:xfrm>
            <a:off x="4965430" y="629268"/>
            <a:ext cx="6586491" cy="1286160"/>
          </a:xfrm>
        </p:spPr>
        <p:txBody>
          <a:bodyPr anchor="b">
            <a:normAutofit/>
          </a:bodyPr>
          <a:lstStyle/>
          <a:p>
            <a:r>
              <a:rPr lang="fr-FR" sz="2800" b="1" i="0">
                <a:effectLst/>
                <a:latin typeface="Calibri" panose="020F0502020204030204" pitchFamily="34" charset="0"/>
                <a:cs typeface="Calibri" panose="020F0502020204030204" pitchFamily="34" charset="0"/>
              </a:rPr>
              <a:t>Capteur LVDT : </a:t>
            </a:r>
            <a:r>
              <a:rPr lang="fr-FR" sz="2800" b="1" i="0" err="1">
                <a:effectLst/>
                <a:latin typeface="Calibri" panose="020F0502020204030204" pitchFamily="34" charset="0"/>
                <a:cs typeface="Calibri" panose="020F0502020204030204" pitchFamily="34" charset="0"/>
              </a:rPr>
              <a:t>Linear</a:t>
            </a:r>
            <a:r>
              <a:rPr lang="fr-FR" sz="2800" b="1" i="0">
                <a:effectLst/>
                <a:latin typeface="Calibri" panose="020F0502020204030204" pitchFamily="34" charset="0"/>
                <a:cs typeface="Calibri" panose="020F0502020204030204" pitchFamily="34" charset="0"/>
              </a:rPr>
              <a:t> Variable </a:t>
            </a:r>
            <a:r>
              <a:rPr lang="fr-FR" sz="2800" b="1" i="0" err="1">
                <a:effectLst/>
                <a:latin typeface="Calibri" panose="020F0502020204030204" pitchFamily="34" charset="0"/>
                <a:cs typeface="Calibri" panose="020F0502020204030204" pitchFamily="34" charset="0"/>
              </a:rPr>
              <a:t>Differential</a:t>
            </a:r>
            <a:r>
              <a:rPr lang="fr-FR" sz="2800" b="1" i="0">
                <a:effectLst/>
                <a:latin typeface="Calibri" panose="020F0502020204030204" pitchFamily="34" charset="0"/>
                <a:cs typeface="Calibri" panose="020F0502020204030204" pitchFamily="34" charset="0"/>
              </a:rPr>
              <a:t> Transformer</a:t>
            </a:r>
            <a:br>
              <a:rPr lang="fr-FR" sz="2800" b="0" i="0">
                <a:effectLst/>
                <a:latin typeface="Linux Libertine"/>
              </a:rPr>
            </a:br>
            <a:endParaRPr lang="fr-FR" sz="2800"/>
          </a:p>
        </p:txBody>
      </p:sp>
      <p:sp>
        <p:nvSpPr>
          <p:cNvPr id="3" name="Espace réservé du contenu 2">
            <a:extLst>
              <a:ext uri="{FF2B5EF4-FFF2-40B4-BE49-F238E27FC236}">
                <a16:creationId xmlns:a16="http://schemas.microsoft.com/office/drawing/2014/main" id="{A308C6E9-D3D6-49AC-B0D1-9F672705FD12}"/>
              </a:ext>
            </a:extLst>
          </p:cNvPr>
          <p:cNvSpPr>
            <a:spLocks noGrp="1"/>
          </p:cNvSpPr>
          <p:nvPr>
            <p:ph idx="1"/>
          </p:nvPr>
        </p:nvSpPr>
        <p:spPr>
          <a:xfrm>
            <a:off x="4965431" y="2438400"/>
            <a:ext cx="6586489" cy="3785419"/>
          </a:xfrm>
        </p:spPr>
        <p:txBody>
          <a:bodyPr>
            <a:normAutofit/>
          </a:bodyPr>
          <a:lstStyle/>
          <a:p>
            <a:pPr marL="0" indent="0">
              <a:buNone/>
            </a:pPr>
            <a:r>
              <a:rPr lang="fr-FR" sz="2000" b="1" i="1" dirty="0"/>
              <a:t>Définition</a:t>
            </a:r>
          </a:p>
          <a:p>
            <a:pPr marL="0" indent="0">
              <a:buNone/>
            </a:pPr>
            <a:r>
              <a:rPr lang="fr-FR" sz="2000" b="0" i="0" dirty="0">
                <a:effectLst/>
              </a:rPr>
              <a:t>Le capteur LVDT est un capteur </a:t>
            </a:r>
            <a:r>
              <a:rPr lang="fr-FR" sz="2000" b="0" i="0" dirty="0" err="1">
                <a:effectLst/>
              </a:rPr>
              <a:t>electrique</a:t>
            </a:r>
            <a:r>
              <a:rPr lang="fr-FR" sz="2000" b="0" i="0" dirty="0">
                <a:effectLst/>
              </a:rPr>
              <a:t> passif (inductif) de déplacements linéaires. Il est constitué :</a:t>
            </a:r>
          </a:p>
          <a:p>
            <a:pPr lvl="1"/>
            <a:r>
              <a:rPr lang="fr-FR" sz="2000" b="0" i="0" dirty="0">
                <a:effectLst/>
              </a:rPr>
              <a:t>d’un transformateur ;</a:t>
            </a:r>
          </a:p>
          <a:p>
            <a:pPr lvl="1"/>
            <a:r>
              <a:rPr lang="fr-FR" sz="2000" b="0" i="0" dirty="0">
                <a:effectLst/>
              </a:rPr>
              <a:t>d'un noyau.</a:t>
            </a:r>
          </a:p>
          <a:p>
            <a:r>
              <a:rPr lang="fr-FR" sz="2000" b="0" i="0" dirty="0">
                <a:effectLst/>
              </a:rPr>
              <a:t>S'il est correctement conçu, sa réponse est proportionnelle au déplacement du noyau dans le cylindre formé par le transformateur.</a:t>
            </a:r>
          </a:p>
          <a:p>
            <a:pPr marL="0" indent="0">
              <a:buNone/>
            </a:pPr>
            <a:endParaRPr lang="fr-FR" sz="2000" dirty="0"/>
          </a:p>
        </p:txBody>
      </p:sp>
      <p:pic>
        <p:nvPicPr>
          <p:cNvPr id="1026" name="Picture 2">
            <a:extLst>
              <a:ext uri="{FF2B5EF4-FFF2-40B4-BE49-F238E27FC236}">
                <a16:creationId xmlns:a16="http://schemas.microsoft.com/office/drawing/2014/main" id="{DCC1A0CD-E0E5-4072-AFCF-C4358A7238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06" r="18497" b="-6"/>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BE74"/>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FF6058C3-861A-4F14-9C8D-AA30AF47A3BC}"/>
              </a:ext>
            </a:extLst>
          </p:cNvPr>
          <p:cNvSpPr>
            <a:spLocks noGrp="1"/>
          </p:cNvSpPr>
          <p:nvPr>
            <p:ph type="sldNum" sz="quarter" idx="12"/>
          </p:nvPr>
        </p:nvSpPr>
        <p:spPr>
          <a:xfrm>
            <a:off x="10167042" y="6356350"/>
            <a:ext cx="1186758" cy="365125"/>
          </a:xfrm>
        </p:spPr>
        <p:txBody>
          <a:bodyPr>
            <a:normAutofit/>
          </a:bodyPr>
          <a:lstStyle/>
          <a:p>
            <a:pPr>
              <a:spcAft>
                <a:spcPts val="600"/>
              </a:spcAft>
            </a:pPr>
            <a:fld id="{3A214FC8-7A6B-454A-ADA5-8A1A54B328A5}" type="slidenum">
              <a:rPr lang="fr-FR" smtClean="0"/>
              <a:pPr>
                <a:spcAft>
                  <a:spcPts val="600"/>
                </a:spcAft>
              </a:pPr>
              <a:t>3</a:t>
            </a:fld>
            <a:endParaRPr lang="fr-FR"/>
          </a:p>
        </p:txBody>
      </p:sp>
    </p:spTree>
    <p:extLst>
      <p:ext uri="{BB962C8B-B14F-4D97-AF65-F5344CB8AC3E}">
        <p14:creationId xmlns:p14="http://schemas.microsoft.com/office/powerpoint/2010/main" val="361186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re 1">
            <a:extLst>
              <a:ext uri="{FF2B5EF4-FFF2-40B4-BE49-F238E27FC236}">
                <a16:creationId xmlns:a16="http://schemas.microsoft.com/office/drawing/2014/main" id="{B5498444-A1C1-46CC-A8D6-9E35A0BC0405}"/>
              </a:ext>
            </a:extLst>
          </p:cNvPr>
          <p:cNvSpPr>
            <a:spLocks noGrp="1"/>
          </p:cNvSpPr>
          <p:nvPr>
            <p:ph type="title"/>
          </p:nvPr>
        </p:nvSpPr>
        <p:spPr>
          <a:xfrm>
            <a:off x="841248" y="5529884"/>
            <a:ext cx="5802656" cy="1096331"/>
          </a:xfrm>
        </p:spPr>
        <p:txBody>
          <a:bodyPr>
            <a:normAutofit/>
          </a:bodyPr>
          <a:lstStyle/>
          <a:p>
            <a:r>
              <a:rPr lang="fr-FR" sz="3200" b="1" dirty="0">
                <a:solidFill>
                  <a:srgbClr val="303030"/>
                </a:solidFill>
                <a:latin typeface="+mn-lt"/>
              </a:rPr>
              <a:t>Structure du Capteur LVDT</a:t>
            </a:r>
          </a:p>
        </p:txBody>
      </p:sp>
      <p:sp>
        <p:nvSpPr>
          <p:cNvPr id="3" name="Espace réservé du contenu 2">
            <a:extLst>
              <a:ext uri="{FF2B5EF4-FFF2-40B4-BE49-F238E27FC236}">
                <a16:creationId xmlns:a16="http://schemas.microsoft.com/office/drawing/2014/main" id="{B95489C7-1051-4BDF-8A63-7A6C8A188D46}"/>
              </a:ext>
            </a:extLst>
          </p:cNvPr>
          <p:cNvSpPr>
            <a:spLocks noGrp="1"/>
          </p:cNvSpPr>
          <p:nvPr>
            <p:ph idx="1"/>
          </p:nvPr>
        </p:nvSpPr>
        <p:spPr>
          <a:xfrm>
            <a:off x="6831954" y="1082842"/>
            <a:ext cx="5360046" cy="3672348"/>
          </a:xfrm>
        </p:spPr>
        <p:txBody>
          <a:bodyPr anchor="ctr">
            <a:noAutofit/>
          </a:bodyPr>
          <a:lstStyle/>
          <a:p>
            <a:pPr algn="just"/>
            <a:r>
              <a:rPr lang="fr-FR" sz="2400" dirty="0"/>
              <a:t>Le transformateur est constitué de trois bobines. La première au milieu forme l'enroulement primaire. Cette bobine est alimentée par une tension alternative dont la fréquence est de l'ordre de 1 kHz à quelques dizaines de kHz.</a:t>
            </a:r>
          </a:p>
          <a:p>
            <a:pPr algn="just"/>
            <a:r>
              <a:rPr lang="fr-FR" sz="2400" dirty="0"/>
              <a:t>Les deux autres bobines, à gauche et à droite, forment les enroulements secondaires. </a:t>
            </a:r>
          </a:p>
        </p:txBody>
      </p:sp>
      <p:sp>
        <p:nvSpPr>
          <p:cNvPr id="4" name="Espace réservé du numéro de diapositive 3">
            <a:extLst>
              <a:ext uri="{FF2B5EF4-FFF2-40B4-BE49-F238E27FC236}">
                <a16:creationId xmlns:a16="http://schemas.microsoft.com/office/drawing/2014/main" id="{462D88B3-C2BE-45CE-8310-C52CBC033272}"/>
              </a:ext>
            </a:extLst>
          </p:cNvPr>
          <p:cNvSpPr>
            <a:spLocks noGrp="1"/>
          </p:cNvSpPr>
          <p:nvPr>
            <p:ph type="sldNum" sz="quarter" idx="12"/>
          </p:nvPr>
        </p:nvSpPr>
        <p:spPr>
          <a:xfrm>
            <a:off x="10198279" y="5532120"/>
            <a:ext cx="1344477" cy="365125"/>
          </a:xfrm>
        </p:spPr>
        <p:txBody>
          <a:bodyPr>
            <a:normAutofit/>
          </a:bodyPr>
          <a:lstStyle/>
          <a:p>
            <a:pPr>
              <a:spcAft>
                <a:spcPts val="600"/>
              </a:spcAft>
            </a:pPr>
            <a:fld id="{3A214FC8-7A6B-454A-ADA5-8A1A54B328A5}" type="slidenum">
              <a:rPr lang="fr-FR">
                <a:solidFill>
                  <a:srgbClr val="FFFFFF">
                    <a:alpha val="80000"/>
                  </a:srgbClr>
                </a:solidFill>
              </a:rPr>
              <a:pPr>
                <a:spcAft>
                  <a:spcPts val="600"/>
                </a:spcAft>
              </a:pPr>
              <a:t>4</a:t>
            </a:fld>
            <a:endParaRPr lang="fr-FR">
              <a:solidFill>
                <a:srgbClr val="FFFFFF">
                  <a:alpha val="80000"/>
                </a:srgbClr>
              </a:solidFill>
            </a:endParaRPr>
          </a:p>
        </p:txBody>
      </p:sp>
      <p:pic>
        <p:nvPicPr>
          <p:cNvPr id="2052" name="Picture 4" descr="Transmissions - Généralités">
            <a:extLst>
              <a:ext uri="{FF2B5EF4-FFF2-40B4-BE49-F238E27FC236}">
                <a16:creationId xmlns:a16="http://schemas.microsoft.com/office/drawing/2014/main" id="{DFF05409-9B8D-44EC-846E-97446F767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75" y="899652"/>
            <a:ext cx="6235730" cy="367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08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4E1268-1BA5-4F29-8A89-B66E10FD1C93}"/>
              </a:ext>
            </a:extLst>
          </p:cNvPr>
          <p:cNvSpPr>
            <a:spLocks noGrp="1"/>
          </p:cNvSpPr>
          <p:nvPr>
            <p:ph type="title"/>
          </p:nvPr>
        </p:nvSpPr>
        <p:spPr>
          <a:xfrm>
            <a:off x="1913468" y="365125"/>
            <a:ext cx="9440332" cy="1325563"/>
          </a:xfrm>
        </p:spPr>
        <p:txBody>
          <a:bodyPr>
            <a:normAutofit/>
          </a:bodyPr>
          <a:lstStyle/>
          <a:p>
            <a:r>
              <a:rPr lang="fr-FR" sz="4000" b="1" dirty="0">
                <a:solidFill>
                  <a:schemeClr val="accent1"/>
                </a:solidFill>
                <a:latin typeface="+mn-lt"/>
              </a:rPr>
              <a:t>Mise en </a:t>
            </a:r>
            <a:r>
              <a:rPr lang="fr-FR" sz="4000" b="1" dirty="0" err="1">
                <a:solidFill>
                  <a:schemeClr val="accent1"/>
                </a:solidFill>
                <a:latin typeface="+mn-lt"/>
              </a:rPr>
              <a:t>oeuvre</a:t>
            </a:r>
            <a:endParaRPr lang="fr-FR" sz="4000" b="1" dirty="0">
              <a:solidFill>
                <a:schemeClr val="accent1"/>
              </a:solidFill>
              <a:latin typeface="+mn-lt"/>
            </a:endParaRPr>
          </a:p>
        </p:txBody>
      </p:sp>
      <p:sp>
        <p:nvSpPr>
          <p:cNvPr id="11" name="Rectangle 10">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Processeur">
            <a:extLst>
              <a:ext uri="{FF2B5EF4-FFF2-40B4-BE49-F238E27FC236}">
                <a16:creationId xmlns:a16="http://schemas.microsoft.com/office/drawing/2014/main" id="{72922E5B-7F1E-478A-AE7E-BBE0A5A8C0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Espace réservé du contenu 2">
            <a:extLst>
              <a:ext uri="{FF2B5EF4-FFF2-40B4-BE49-F238E27FC236}">
                <a16:creationId xmlns:a16="http://schemas.microsoft.com/office/drawing/2014/main" id="{769A71F1-9EEE-41E4-97D5-8703272A34FA}"/>
              </a:ext>
            </a:extLst>
          </p:cNvPr>
          <p:cNvSpPr>
            <a:spLocks noGrp="1"/>
          </p:cNvSpPr>
          <p:nvPr>
            <p:ph idx="1"/>
          </p:nvPr>
        </p:nvSpPr>
        <p:spPr>
          <a:xfrm>
            <a:off x="838200" y="1825625"/>
            <a:ext cx="10515600" cy="4351338"/>
          </a:xfrm>
        </p:spPr>
        <p:txBody>
          <a:bodyPr>
            <a:normAutofit/>
          </a:bodyPr>
          <a:lstStyle/>
          <a:p>
            <a:r>
              <a:rPr lang="fr-FR" b="0" i="0" dirty="0">
                <a:effectLst/>
              </a:rPr>
              <a:t>Le LVDT étant un capteur passif, il a besoin d'une </a:t>
            </a:r>
            <a:r>
              <a:rPr lang="fr-FR" b="0" i="0" u="none" strike="noStrike" dirty="0">
                <a:effectLst/>
              </a:rPr>
              <a:t>électronique</a:t>
            </a:r>
            <a:r>
              <a:rPr lang="fr-FR" b="0" i="0" dirty="0">
                <a:effectLst/>
              </a:rPr>
              <a:t> appelée  </a:t>
            </a:r>
            <a:r>
              <a:rPr lang="fr-FR" b="0" i="0" u="none" strike="noStrike" dirty="0">
                <a:effectLst/>
              </a:rPr>
              <a:t>conditionneur </a:t>
            </a:r>
            <a:r>
              <a:rPr lang="fr-FR" b="0" i="0" dirty="0">
                <a:effectLst/>
              </a:rPr>
              <a:t>pour fonctionner.</a:t>
            </a:r>
          </a:p>
          <a:p>
            <a:r>
              <a:rPr lang="fr-FR" b="1" i="1" dirty="0">
                <a:solidFill>
                  <a:schemeClr val="accent1"/>
                </a:solidFill>
              </a:rPr>
              <a:t>Deux type de fonctionnement:</a:t>
            </a:r>
          </a:p>
          <a:p>
            <a:pPr marL="457200" lvl="1" indent="0">
              <a:buNone/>
            </a:pPr>
            <a:r>
              <a:rPr lang="fr-FR" sz="2800" b="1" i="0" dirty="0">
                <a:effectLst/>
              </a:rPr>
              <a:t>1) Fonctionnement en « différentiel </a:t>
            </a:r>
          </a:p>
          <a:p>
            <a:pPr marL="0" indent="0">
              <a:buNone/>
            </a:pPr>
            <a:r>
              <a:rPr lang="fr-FR" b="0" i="0" dirty="0">
                <a:effectLst/>
              </a:rPr>
              <a:t>La sortie signal du conditionneur est proportionnelle à la différence de la tension des deux secondaires.</a:t>
            </a:r>
          </a:p>
          <a:p>
            <a:pPr marL="457200" lvl="1" indent="0">
              <a:buNone/>
            </a:pPr>
            <a:r>
              <a:rPr lang="fr-FR" sz="2800" b="1" i="0" dirty="0">
                <a:effectLst/>
              </a:rPr>
              <a:t>2) Fonctionnement en « différentiel sur somme </a:t>
            </a:r>
          </a:p>
          <a:p>
            <a:pPr marL="0" indent="0">
              <a:buNone/>
            </a:pPr>
            <a:r>
              <a:rPr lang="fr-FR" b="0" i="0" dirty="0">
                <a:effectLst/>
              </a:rPr>
              <a:t>La sortie signal du </a:t>
            </a:r>
            <a:r>
              <a:rPr lang="fr-FR" b="0" i="0" u="none" strike="noStrike" dirty="0">
                <a:effectLst/>
              </a:rPr>
              <a:t>conditionneur</a:t>
            </a:r>
            <a:r>
              <a:rPr lang="fr-FR" b="0" i="0" dirty="0">
                <a:effectLst/>
              </a:rPr>
              <a:t> est proportionnelle à la différence de la tension des deux secondaires, rapportée à leur somme.</a:t>
            </a:r>
          </a:p>
          <a:p>
            <a:endParaRPr lang="fr-FR" dirty="0"/>
          </a:p>
        </p:txBody>
      </p:sp>
      <p:sp>
        <p:nvSpPr>
          <p:cNvPr id="4" name="Espace réservé du numéro de diapositive 3">
            <a:extLst>
              <a:ext uri="{FF2B5EF4-FFF2-40B4-BE49-F238E27FC236}">
                <a16:creationId xmlns:a16="http://schemas.microsoft.com/office/drawing/2014/main" id="{0FEDE454-FE56-4313-A56F-685AE3AEE52D}"/>
              </a:ext>
            </a:extLst>
          </p:cNvPr>
          <p:cNvSpPr>
            <a:spLocks noGrp="1"/>
          </p:cNvSpPr>
          <p:nvPr>
            <p:ph type="sldNum" sz="quarter" idx="12"/>
          </p:nvPr>
        </p:nvSpPr>
        <p:spPr>
          <a:xfrm>
            <a:off x="8610600" y="6356350"/>
            <a:ext cx="2743200" cy="365125"/>
          </a:xfrm>
        </p:spPr>
        <p:txBody>
          <a:bodyPr>
            <a:normAutofit/>
          </a:bodyPr>
          <a:lstStyle/>
          <a:p>
            <a:pPr>
              <a:spcAft>
                <a:spcPts val="600"/>
              </a:spcAft>
            </a:pPr>
            <a:fld id="{3A214FC8-7A6B-454A-ADA5-8A1A54B328A5}" type="slidenum">
              <a:rPr lang="fr-FR" smtClean="0"/>
              <a:pPr>
                <a:spcAft>
                  <a:spcPts val="600"/>
                </a:spcAft>
              </a:pPr>
              <a:t>5</a:t>
            </a:fld>
            <a:endParaRPr lang="fr-FR"/>
          </a:p>
        </p:txBody>
      </p:sp>
    </p:spTree>
    <p:extLst>
      <p:ext uri="{BB962C8B-B14F-4D97-AF65-F5344CB8AC3E}">
        <p14:creationId xmlns:p14="http://schemas.microsoft.com/office/powerpoint/2010/main" val="283745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re 1">
            <a:extLst>
              <a:ext uri="{FF2B5EF4-FFF2-40B4-BE49-F238E27FC236}">
                <a16:creationId xmlns:a16="http://schemas.microsoft.com/office/drawing/2014/main" id="{1BE6EAE7-2898-4823-806B-0D160BBF4C9C}"/>
              </a:ext>
            </a:extLst>
          </p:cNvPr>
          <p:cNvSpPr>
            <a:spLocks noGrp="1"/>
          </p:cNvSpPr>
          <p:nvPr>
            <p:ph type="title"/>
          </p:nvPr>
        </p:nvSpPr>
        <p:spPr>
          <a:xfrm>
            <a:off x="841247" y="5529884"/>
            <a:ext cx="5806440" cy="1096331"/>
          </a:xfrm>
        </p:spPr>
        <p:txBody>
          <a:bodyPr>
            <a:normAutofit/>
          </a:bodyPr>
          <a:lstStyle/>
          <a:p>
            <a:r>
              <a:rPr lang="fr-FR" sz="3200" b="1" dirty="0">
                <a:solidFill>
                  <a:schemeClr val="accent1"/>
                </a:solidFill>
                <a:latin typeface="+mn-lt"/>
              </a:rPr>
              <a:t>Principe de fonctionnement</a:t>
            </a:r>
          </a:p>
        </p:txBody>
      </p:sp>
      <p:pic>
        <p:nvPicPr>
          <p:cNvPr id="6" name="Espace réservé du contenu 5">
            <a:extLst>
              <a:ext uri="{FF2B5EF4-FFF2-40B4-BE49-F238E27FC236}">
                <a16:creationId xmlns:a16="http://schemas.microsoft.com/office/drawing/2014/main" id="{F47BF4E5-75AD-48C8-8979-F89B07935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47" y="1220375"/>
            <a:ext cx="6049942" cy="3478716"/>
          </a:xfrm>
          <a:prstGeom prst="rect">
            <a:avLst/>
          </a:prstGeom>
        </p:spPr>
      </p:pic>
      <p:pic>
        <p:nvPicPr>
          <p:cNvPr id="8" name="Espace réservé du contenu 7">
            <a:extLst>
              <a:ext uri="{FF2B5EF4-FFF2-40B4-BE49-F238E27FC236}">
                <a16:creationId xmlns:a16="http://schemas.microsoft.com/office/drawing/2014/main" id="{EF19D4E8-2599-4EA1-98D2-BAD236A7EF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38244" y="1066006"/>
            <a:ext cx="4000500" cy="3819525"/>
          </a:xfrm>
        </p:spPr>
      </p:pic>
      <p:sp>
        <p:nvSpPr>
          <p:cNvPr id="4" name="Espace réservé du numéro de diapositive 3">
            <a:extLst>
              <a:ext uri="{FF2B5EF4-FFF2-40B4-BE49-F238E27FC236}">
                <a16:creationId xmlns:a16="http://schemas.microsoft.com/office/drawing/2014/main" id="{53760FCE-E35F-43B1-8605-F67A3FBBA729}"/>
              </a:ext>
            </a:extLst>
          </p:cNvPr>
          <p:cNvSpPr>
            <a:spLocks noGrp="1"/>
          </p:cNvSpPr>
          <p:nvPr>
            <p:ph type="sldNum" sz="quarter" idx="12"/>
          </p:nvPr>
        </p:nvSpPr>
        <p:spPr>
          <a:xfrm>
            <a:off x="10198279" y="5532120"/>
            <a:ext cx="1344477" cy="365125"/>
          </a:xfrm>
        </p:spPr>
        <p:txBody>
          <a:bodyPr>
            <a:normAutofit/>
          </a:bodyPr>
          <a:lstStyle/>
          <a:p>
            <a:pPr>
              <a:spcAft>
                <a:spcPts val="600"/>
              </a:spcAft>
            </a:pPr>
            <a:fld id="{3A214FC8-7A6B-454A-ADA5-8A1A54B328A5}" type="slidenum">
              <a:rPr lang="fr-FR">
                <a:solidFill>
                  <a:srgbClr val="FFFFFF">
                    <a:alpha val="80000"/>
                  </a:srgbClr>
                </a:solidFill>
              </a:rPr>
              <a:pPr>
                <a:spcAft>
                  <a:spcPts val="600"/>
                </a:spcAft>
              </a:pPr>
              <a:t>6</a:t>
            </a:fld>
            <a:endParaRPr lang="fr-FR">
              <a:solidFill>
                <a:srgbClr val="FFFFFF">
                  <a:alpha val="80000"/>
                </a:srgbClr>
              </a:solidFill>
            </a:endParaRPr>
          </a:p>
        </p:txBody>
      </p:sp>
    </p:spTree>
    <p:extLst>
      <p:ext uri="{BB962C8B-B14F-4D97-AF65-F5344CB8AC3E}">
        <p14:creationId xmlns:p14="http://schemas.microsoft.com/office/powerpoint/2010/main" val="241663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7CD901E-4E04-4F85-A9C3-A9C8D4E17C84}"/>
              </a:ext>
            </a:extLst>
          </p:cNvPr>
          <p:cNvSpPr>
            <a:spLocks noGrp="1"/>
          </p:cNvSpPr>
          <p:nvPr>
            <p:ph type="sldNum" sz="quarter" idx="12"/>
          </p:nvPr>
        </p:nvSpPr>
        <p:spPr/>
        <p:txBody>
          <a:bodyPr/>
          <a:lstStyle/>
          <a:p>
            <a:fld id="{3A214FC8-7A6B-454A-ADA5-8A1A54B328A5}" type="slidenum">
              <a:rPr lang="fr-FR" smtClean="0"/>
              <a:t>7</a:t>
            </a:fld>
            <a:endParaRPr lang="fr-FR"/>
          </a:p>
        </p:txBody>
      </p:sp>
      <p:graphicFrame>
        <p:nvGraphicFramePr>
          <p:cNvPr id="6" name="Object 6">
            <a:extLst>
              <a:ext uri="{FF2B5EF4-FFF2-40B4-BE49-F238E27FC236}">
                <a16:creationId xmlns:a16="http://schemas.microsoft.com/office/drawing/2014/main" id="{83616BFB-003F-4A42-86A3-6EAC3F5C43C0}"/>
              </a:ext>
            </a:extLst>
          </p:cNvPr>
          <p:cNvGraphicFramePr>
            <a:graphicFrameLocks noChangeAspect="1"/>
          </p:cNvGraphicFramePr>
          <p:nvPr>
            <p:extLst>
              <p:ext uri="{D42A27DB-BD31-4B8C-83A1-F6EECF244321}">
                <p14:modId xmlns:p14="http://schemas.microsoft.com/office/powerpoint/2010/main" val="3685982682"/>
              </p:ext>
            </p:extLst>
          </p:nvPr>
        </p:nvGraphicFramePr>
        <p:xfrm>
          <a:off x="838200" y="2179638"/>
          <a:ext cx="7056437" cy="4176712"/>
        </p:xfrm>
        <a:graphic>
          <a:graphicData uri="http://schemas.openxmlformats.org/presentationml/2006/ole">
            <mc:AlternateContent xmlns:mc="http://schemas.openxmlformats.org/markup-compatibility/2006">
              <mc:Choice xmlns:v="urn:schemas-microsoft-com:vml" Requires="v">
                <p:oleObj spid="_x0000_s1032" name="Image" r:id="rId3" imgW="5229360" imgH="3314880" progId="Word.Picture.8">
                  <p:embed/>
                </p:oleObj>
              </mc:Choice>
              <mc:Fallback>
                <p:oleObj name="Image" r:id="rId3" imgW="5229360" imgH="3314880" progId="Word.Picture.8">
                  <p:embed/>
                  <p:pic>
                    <p:nvPicPr>
                      <p:cNvPr id="2" name="Object 6">
                        <a:extLst>
                          <a:ext uri="{FF2B5EF4-FFF2-40B4-BE49-F238E27FC236}">
                            <a16:creationId xmlns:a16="http://schemas.microsoft.com/office/drawing/2014/main" id="{B12E3645-17C8-407B-A33A-9072209BB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179638"/>
                        <a:ext cx="7056437" cy="417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ous-titre 2">
            <a:extLst>
              <a:ext uri="{FF2B5EF4-FFF2-40B4-BE49-F238E27FC236}">
                <a16:creationId xmlns:a16="http://schemas.microsoft.com/office/drawing/2014/main" id="{E25387D7-8B42-41D9-A7F6-09D5116B1B55}"/>
              </a:ext>
            </a:extLst>
          </p:cNvPr>
          <p:cNvSpPr txBox="1">
            <a:spLocks/>
          </p:cNvSpPr>
          <p:nvPr/>
        </p:nvSpPr>
        <p:spPr>
          <a:xfrm>
            <a:off x="7803947" y="1164108"/>
            <a:ext cx="3995942" cy="51922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2000" dirty="0"/>
              <a:t>Selon la position du noyau magnétique, les couplages entre enroulements primaire et secondaires sont variables. Ainsi la tension induite dans les enroulements secondaires est une mesure indirecte de la position du noyau. </a:t>
            </a:r>
          </a:p>
          <a:p>
            <a:pPr algn="just"/>
            <a:r>
              <a:rPr lang="fr-FR" sz="2000" dirty="0"/>
              <a:t>Le déplacement maximal peut atteindre des valeurs jusqu'à ±250mm.</a:t>
            </a:r>
          </a:p>
          <a:p>
            <a:pPr algn="just"/>
            <a:r>
              <a:rPr lang="fr-FR" sz="2000" dirty="0"/>
              <a:t>On peut déterminer, les tensions induites aux bornes des enroulements secondaires V</a:t>
            </a:r>
            <a:r>
              <a:rPr lang="fr-FR" sz="2000" baseline="-25000" dirty="0"/>
              <a:t>2</a:t>
            </a:r>
            <a:r>
              <a:rPr lang="fr-FR" sz="2000" dirty="0"/>
              <a:t>(t) et V’</a:t>
            </a:r>
            <a:r>
              <a:rPr lang="fr-FR" sz="2000" baseline="-25000" dirty="0"/>
              <a:t>2</a:t>
            </a:r>
            <a:r>
              <a:rPr lang="fr-FR" sz="2000" dirty="0"/>
              <a:t>(t) à partir d’une tension d’excitation sinusoïdale du primaire. </a:t>
            </a:r>
          </a:p>
        </p:txBody>
      </p:sp>
      <p:sp>
        <p:nvSpPr>
          <p:cNvPr id="9" name="Rectangle 4">
            <a:extLst>
              <a:ext uri="{FF2B5EF4-FFF2-40B4-BE49-F238E27FC236}">
                <a16:creationId xmlns:a16="http://schemas.microsoft.com/office/drawing/2014/main" id="{37BCB1D0-6F1E-4644-B3FF-3BB72DB47238}"/>
              </a:ext>
            </a:extLst>
          </p:cNvPr>
          <p:cNvSpPr txBox="1">
            <a:spLocks noChangeArrowheads="1"/>
          </p:cNvSpPr>
          <p:nvPr/>
        </p:nvSpPr>
        <p:spPr>
          <a:xfrm>
            <a:off x="98712" y="919762"/>
            <a:ext cx="7795925" cy="543189"/>
          </a:xfrm>
          <a:prstGeom prst="rect">
            <a:avLst/>
          </a:prstGeom>
          <a:noFill/>
          <a:ln>
            <a:solidFill>
              <a:schemeClr val="bg1"/>
            </a:solidFill>
            <a:miter lim="800000"/>
            <a:headEnd/>
            <a:tailEnd/>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fr-FR" altLang="fr-FR" sz="2800" b="1" dirty="0">
                <a:solidFill>
                  <a:schemeClr val="accent1"/>
                </a:solidFill>
              </a:rPr>
              <a:t>TYPE DE SORTIE: Sortie différentielle</a:t>
            </a:r>
          </a:p>
        </p:txBody>
      </p:sp>
    </p:spTree>
    <p:extLst>
      <p:ext uri="{BB962C8B-B14F-4D97-AF65-F5344CB8AC3E}">
        <p14:creationId xmlns:p14="http://schemas.microsoft.com/office/powerpoint/2010/main" val="2138325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A1752FF-9082-4C5E-A9E2-E0BA20BA0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08152" y="5292510"/>
            <a:ext cx="6083848" cy="1565491"/>
          </a:xfrm>
          <a:custGeom>
            <a:avLst/>
            <a:gdLst>
              <a:gd name="connsiteX0" fmla="*/ 0 w 6083848"/>
              <a:gd name="connsiteY0" fmla="*/ 1565491 h 1565491"/>
              <a:gd name="connsiteX1" fmla="*/ 6083848 w 6083848"/>
              <a:gd name="connsiteY1" fmla="*/ 1565491 h 1565491"/>
              <a:gd name="connsiteX2" fmla="*/ 6083848 w 6083848"/>
              <a:gd name="connsiteY2" fmla="*/ 0 h 1565491"/>
              <a:gd name="connsiteX3" fmla="*/ 1692132 w 6083848"/>
              <a:gd name="connsiteY3" fmla="*/ 0 h 1565491"/>
              <a:gd name="connsiteX4" fmla="*/ 1186806 w 6083848"/>
              <a:gd name="connsiteY4" fmla="*/ 0 h 1565491"/>
              <a:gd name="connsiteX5" fmla="*/ 1186070 w 6083848"/>
              <a:gd name="connsiteY5" fmla="*/ 1591 h 1565491"/>
              <a:gd name="connsiteX6" fmla="*/ 724290 w 6083848"/>
              <a:gd name="connsiteY6"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848" h="1565491">
                <a:moveTo>
                  <a:pt x="0" y="1565491"/>
                </a:moveTo>
                <a:lnTo>
                  <a:pt x="6083848" y="1565491"/>
                </a:lnTo>
                <a:lnTo>
                  <a:pt x="6083848" y="0"/>
                </a:lnTo>
                <a:lnTo>
                  <a:pt x="1692132" y="0"/>
                </a:lnTo>
                <a:lnTo>
                  <a:pt x="1186806" y="0"/>
                </a:lnTo>
                <a:lnTo>
                  <a:pt x="1186070" y="1591"/>
                </a:lnTo>
                <a:lnTo>
                  <a:pt x="724290" y="15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B8995233-A3DC-41BB-B52D-79B8822B8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5292509"/>
            <a:ext cx="6670682" cy="1565491"/>
          </a:xfrm>
          <a:custGeom>
            <a:avLst/>
            <a:gdLst>
              <a:gd name="connsiteX0" fmla="*/ 0 w 6670682"/>
              <a:gd name="connsiteY0" fmla="*/ 1565491 h 1565491"/>
              <a:gd name="connsiteX1" fmla="*/ 526312 w 6670682"/>
              <a:gd name="connsiteY1" fmla="*/ 1565491 h 1565491"/>
              <a:gd name="connsiteX2" fmla="*/ 5419344 w 6670682"/>
              <a:gd name="connsiteY2" fmla="*/ 1565491 h 1565491"/>
              <a:gd name="connsiteX3" fmla="*/ 5945656 w 6670682"/>
              <a:gd name="connsiteY3" fmla="*/ 1565491 h 1565491"/>
              <a:gd name="connsiteX4" fmla="*/ 6670682 w 6670682"/>
              <a:gd name="connsiteY4" fmla="*/ 0 h 1565491"/>
              <a:gd name="connsiteX5" fmla="*/ 6144370 w 6670682"/>
              <a:gd name="connsiteY5" fmla="*/ 0 h 1565491"/>
              <a:gd name="connsiteX6" fmla="*/ 526312 w 6670682"/>
              <a:gd name="connsiteY6" fmla="*/ 0 h 1565491"/>
              <a:gd name="connsiteX7" fmla="*/ 0 w 6670682"/>
              <a:gd name="connsiteY7" fmla="*/ 0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0682" h="1565491">
                <a:moveTo>
                  <a:pt x="0" y="1565491"/>
                </a:moveTo>
                <a:lnTo>
                  <a:pt x="526312" y="1565491"/>
                </a:lnTo>
                <a:lnTo>
                  <a:pt x="5419344" y="1565491"/>
                </a:lnTo>
                <a:lnTo>
                  <a:pt x="5945656" y="1565491"/>
                </a:lnTo>
                <a:lnTo>
                  <a:pt x="6670682" y="0"/>
                </a:lnTo>
                <a:lnTo>
                  <a:pt x="6144370" y="0"/>
                </a:lnTo>
                <a:lnTo>
                  <a:pt x="526312"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re 1">
            <a:extLst>
              <a:ext uri="{FF2B5EF4-FFF2-40B4-BE49-F238E27FC236}">
                <a16:creationId xmlns:a16="http://schemas.microsoft.com/office/drawing/2014/main" id="{1BC10112-FFCB-4DAD-9FCD-AF4D1F0A17A8}"/>
              </a:ext>
            </a:extLst>
          </p:cNvPr>
          <p:cNvSpPr txBox="1">
            <a:spLocks/>
          </p:cNvSpPr>
          <p:nvPr/>
        </p:nvSpPr>
        <p:spPr>
          <a:xfrm>
            <a:off x="3195591" y="3269456"/>
            <a:ext cx="10515600" cy="132556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fr-FR" altLang="fr-FR" sz="4400" dirty="0"/>
            </a:br>
            <a:endParaRPr lang="fr-FR" dirty="0"/>
          </a:p>
        </p:txBody>
      </p:sp>
      <p:sp>
        <p:nvSpPr>
          <p:cNvPr id="14" name="ZoneTexte 13">
            <a:extLst>
              <a:ext uri="{FF2B5EF4-FFF2-40B4-BE49-F238E27FC236}">
                <a16:creationId xmlns:a16="http://schemas.microsoft.com/office/drawing/2014/main" id="{C1BD0B2D-CAE3-4D57-9DFF-BCD2C2A01041}"/>
              </a:ext>
            </a:extLst>
          </p:cNvPr>
          <p:cNvSpPr txBox="1"/>
          <p:nvPr/>
        </p:nvSpPr>
        <p:spPr>
          <a:xfrm>
            <a:off x="7239000" y="5820999"/>
            <a:ext cx="6858000" cy="523220"/>
          </a:xfrm>
          <a:prstGeom prst="rect">
            <a:avLst/>
          </a:prstGeom>
          <a:noFill/>
        </p:spPr>
        <p:txBody>
          <a:bodyPr wrap="square">
            <a:spAutoFit/>
          </a:bodyPr>
          <a:lstStyle/>
          <a:p>
            <a:r>
              <a:rPr lang="fr-FR" altLang="fr-FR" sz="2800" b="1" dirty="0">
                <a:solidFill>
                  <a:schemeClr val="accent1"/>
                </a:solidFill>
              </a:rPr>
              <a:t>Principe de fonctionnement</a:t>
            </a:r>
            <a:endParaRPr lang="fr-FR" sz="2800" dirty="0"/>
          </a:p>
        </p:txBody>
      </p:sp>
      <p:graphicFrame>
        <p:nvGraphicFramePr>
          <p:cNvPr id="16" name="Object 7">
            <a:extLst>
              <a:ext uri="{FF2B5EF4-FFF2-40B4-BE49-F238E27FC236}">
                <a16:creationId xmlns:a16="http://schemas.microsoft.com/office/drawing/2014/main" id="{84C41F23-FCDC-44B8-A4F3-08E4DEBAFC8B}"/>
              </a:ext>
            </a:extLst>
          </p:cNvPr>
          <p:cNvGraphicFramePr>
            <a:graphicFrameLocks noChangeAspect="1"/>
          </p:cNvGraphicFramePr>
          <p:nvPr>
            <p:extLst>
              <p:ext uri="{D42A27DB-BD31-4B8C-83A1-F6EECF244321}">
                <p14:modId xmlns:p14="http://schemas.microsoft.com/office/powerpoint/2010/main" val="1491567806"/>
              </p:ext>
            </p:extLst>
          </p:nvPr>
        </p:nvGraphicFramePr>
        <p:xfrm>
          <a:off x="1467384" y="665342"/>
          <a:ext cx="9489460" cy="4595822"/>
        </p:xfrm>
        <a:graphic>
          <a:graphicData uri="http://schemas.openxmlformats.org/presentationml/2006/ole">
            <mc:AlternateContent xmlns:mc="http://schemas.openxmlformats.org/markup-compatibility/2006">
              <mc:Choice xmlns:v="urn:schemas-microsoft-com:vml" Requires="v">
                <p:oleObj spid="_x0000_s3079" name="Image" r:id="rId3" imgW="3638520" imgH="3086280" progId="Word.Picture.8">
                  <p:embed/>
                </p:oleObj>
              </mc:Choice>
              <mc:Fallback>
                <p:oleObj name="Image" r:id="rId3" imgW="3638520" imgH="3086280" progId="Word.Picture.8">
                  <p:embed/>
                  <p:pic>
                    <p:nvPicPr>
                      <p:cNvPr id="10" name="Object 7">
                        <a:extLst>
                          <a:ext uri="{FF2B5EF4-FFF2-40B4-BE49-F238E27FC236}">
                            <a16:creationId xmlns:a16="http://schemas.microsoft.com/office/drawing/2014/main" id="{849F8F4A-82FF-4EED-90AE-D765ABAF4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384" y="665342"/>
                        <a:ext cx="9489460" cy="4595822"/>
                      </a:xfrm>
                      <a:prstGeom prst="rect">
                        <a:avLst/>
                      </a:prstGeom>
                      <a:noFill/>
                    </p:spPr>
                  </p:pic>
                </p:oleObj>
              </mc:Fallback>
            </mc:AlternateContent>
          </a:graphicData>
        </a:graphic>
      </p:graphicFrame>
      <p:sp>
        <p:nvSpPr>
          <p:cNvPr id="17" name="Ellipse 16">
            <a:extLst>
              <a:ext uri="{FF2B5EF4-FFF2-40B4-BE49-F238E27FC236}">
                <a16:creationId xmlns:a16="http://schemas.microsoft.com/office/drawing/2014/main" id="{99906BC8-07B8-4422-89FC-79773B930E0A}"/>
              </a:ext>
            </a:extLst>
          </p:cNvPr>
          <p:cNvSpPr/>
          <p:nvPr/>
        </p:nvSpPr>
        <p:spPr>
          <a:xfrm>
            <a:off x="1589009" y="3477035"/>
            <a:ext cx="2278743" cy="2235970"/>
          </a:xfrm>
          <a:prstGeom prst="ellipse">
            <a:avLst/>
          </a:prstGeom>
          <a:noFill/>
          <a:ln>
            <a:solidFill>
              <a:srgbClr val="C10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CB2BE357-C60F-4099-A1B8-085F0E9BAE8C}"/>
              </a:ext>
            </a:extLst>
          </p:cNvPr>
          <p:cNvSpPr/>
          <p:nvPr/>
        </p:nvSpPr>
        <p:spPr>
          <a:xfrm>
            <a:off x="4319317" y="3497944"/>
            <a:ext cx="2278743" cy="2235970"/>
          </a:xfrm>
          <a:prstGeom prst="ellipse">
            <a:avLst/>
          </a:prstGeom>
          <a:noFill/>
          <a:ln>
            <a:solidFill>
              <a:srgbClr val="C10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78C96D5F-2AFA-450E-B70F-77B8D49528D7}"/>
              </a:ext>
            </a:extLst>
          </p:cNvPr>
          <p:cNvSpPr/>
          <p:nvPr/>
        </p:nvSpPr>
        <p:spPr>
          <a:xfrm>
            <a:off x="7247523" y="3426363"/>
            <a:ext cx="2278743" cy="2235970"/>
          </a:xfrm>
          <a:prstGeom prst="ellipse">
            <a:avLst/>
          </a:prstGeom>
          <a:noFill/>
          <a:ln>
            <a:solidFill>
              <a:srgbClr val="C10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angle droit 21">
            <a:extLst>
              <a:ext uri="{FF2B5EF4-FFF2-40B4-BE49-F238E27FC236}">
                <a16:creationId xmlns:a16="http://schemas.microsoft.com/office/drawing/2014/main" id="{77BBD7D5-9283-4E81-BC21-CC84A3714B80}"/>
              </a:ext>
            </a:extLst>
          </p:cNvPr>
          <p:cNvSpPr/>
          <p:nvPr/>
        </p:nvSpPr>
        <p:spPr>
          <a:xfrm>
            <a:off x="3426376" y="3018971"/>
            <a:ext cx="892941" cy="714954"/>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haut 22">
            <a:extLst>
              <a:ext uri="{FF2B5EF4-FFF2-40B4-BE49-F238E27FC236}">
                <a16:creationId xmlns:a16="http://schemas.microsoft.com/office/drawing/2014/main" id="{25E8AF85-501D-41D2-A5E7-E780D1767F4F}"/>
              </a:ext>
            </a:extLst>
          </p:cNvPr>
          <p:cNvSpPr/>
          <p:nvPr/>
        </p:nvSpPr>
        <p:spPr>
          <a:xfrm>
            <a:off x="5602514" y="2571965"/>
            <a:ext cx="304800" cy="92597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 angle droit 24">
            <a:extLst>
              <a:ext uri="{FF2B5EF4-FFF2-40B4-BE49-F238E27FC236}">
                <a16:creationId xmlns:a16="http://schemas.microsoft.com/office/drawing/2014/main" id="{569277F0-2BE9-4A3B-B874-CE52B94C2995}"/>
              </a:ext>
            </a:extLst>
          </p:cNvPr>
          <p:cNvSpPr/>
          <p:nvPr/>
        </p:nvSpPr>
        <p:spPr>
          <a:xfrm flipH="1">
            <a:off x="7239000" y="2755674"/>
            <a:ext cx="830943" cy="670689"/>
          </a:xfrm>
          <a:prstGeom prst="bentUpArrow">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4145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1ACE722-1F8C-4277-B64E-0636A0CC6FEC}"/>
              </a:ext>
            </a:extLst>
          </p:cNvPr>
          <p:cNvSpPr>
            <a:spLocks noGrp="1"/>
          </p:cNvSpPr>
          <p:nvPr>
            <p:ph type="sldNum" sz="quarter" idx="12"/>
          </p:nvPr>
        </p:nvSpPr>
        <p:spPr/>
        <p:txBody>
          <a:bodyPr/>
          <a:lstStyle/>
          <a:p>
            <a:fld id="{3A214FC8-7A6B-454A-ADA5-8A1A54B328A5}" type="slidenum">
              <a:rPr lang="fr-FR" smtClean="0"/>
              <a:t>9</a:t>
            </a:fld>
            <a:endParaRPr lang="fr-FR"/>
          </a:p>
        </p:txBody>
      </p:sp>
      <p:sp>
        <p:nvSpPr>
          <p:cNvPr id="12" name="Titre 11">
            <a:extLst>
              <a:ext uri="{FF2B5EF4-FFF2-40B4-BE49-F238E27FC236}">
                <a16:creationId xmlns:a16="http://schemas.microsoft.com/office/drawing/2014/main" id="{E9D88BC2-D4C6-43AA-9229-A6098103F79C}"/>
              </a:ext>
            </a:extLst>
          </p:cNvPr>
          <p:cNvSpPr>
            <a:spLocks noGrp="1"/>
          </p:cNvSpPr>
          <p:nvPr>
            <p:ph type="title"/>
          </p:nvPr>
        </p:nvSpPr>
        <p:spPr/>
        <p:txBody>
          <a:bodyPr>
            <a:normAutofit/>
          </a:bodyPr>
          <a:lstStyle/>
          <a:p>
            <a:r>
              <a:rPr lang="fr-FR" sz="3200" b="1" dirty="0">
                <a:solidFill>
                  <a:schemeClr val="accent1"/>
                </a:solidFill>
                <a:latin typeface="+mn-lt"/>
              </a:rPr>
              <a:t>Modélisation électrique</a:t>
            </a:r>
          </a:p>
        </p:txBody>
      </p:sp>
      <p:grpSp>
        <p:nvGrpSpPr>
          <p:cNvPr id="15" name="Group 261">
            <a:extLst>
              <a:ext uri="{FF2B5EF4-FFF2-40B4-BE49-F238E27FC236}">
                <a16:creationId xmlns:a16="http://schemas.microsoft.com/office/drawing/2014/main" id="{018EC946-2017-4997-8632-7C261C810D01}"/>
              </a:ext>
            </a:extLst>
          </p:cNvPr>
          <p:cNvGrpSpPr>
            <a:grpSpLocks/>
          </p:cNvGrpSpPr>
          <p:nvPr/>
        </p:nvGrpSpPr>
        <p:grpSpPr bwMode="auto">
          <a:xfrm>
            <a:off x="2126456" y="1246909"/>
            <a:ext cx="8638526" cy="4829135"/>
            <a:chOff x="429" y="1162"/>
            <a:chExt cx="5001" cy="2758"/>
          </a:xfrm>
        </p:grpSpPr>
        <p:sp>
          <p:nvSpPr>
            <p:cNvPr id="16" name="AutoShape 11">
              <a:extLst>
                <a:ext uri="{FF2B5EF4-FFF2-40B4-BE49-F238E27FC236}">
                  <a16:creationId xmlns:a16="http://schemas.microsoft.com/office/drawing/2014/main" id="{786B12E9-D023-42EB-B68F-45901EB8B5F6}"/>
                </a:ext>
              </a:extLst>
            </p:cNvPr>
            <p:cNvSpPr>
              <a:spLocks noChangeAspect="1" noChangeArrowheads="1" noTextEdit="1"/>
            </p:cNvSpPr>
            <p:nvPr/>
          </p:nvSpPr>
          <p:spPr bwMode="auto">
            <a:xfrm>
              <a:off x="431" y="1162"/>
              <a:ext cx="4999" cy="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 name="Rectangle 13">
              <a:extLst>
                <a:ext uri="{FF2B5EF4-FFF2-40B4-BE49-F238E27FC236}">
                  <a16:creationId xmlns:a16="http://schemas.microsoft.com/office/drawing/2014/main" id="{0E8DB0AE-45BE-42AB-991C-E18BDA959E49}"/>
                </a:ext>
              </a:extLst>
            </p:cNvPr>
            <p:cNvSpPr>
              <a:spLocks noChangeArrowheads="1"/>
            </p:cNvSpPr>
            <p:nvPr/>
          </p:nvSpPr>
          <p:spPr bwMode="auto">
            <a:xfrm>
              <a:off x="429" y="1164"/>
              <a:ext cx="4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 </a:t>
              </a:r>
              <a:endParaRPr lang="fr-FR" altLang="fr-FR"/>
            </a:p>
          </p:txBody>
        </p:sp>
        <p:sp>
          <p:nvSpPr>
            <p:cNvPr id="18" name="Freeform 14">
              <a:extLst>
                <a:ext uri="{FF2B5EF4-FFF2-40B4-BE49-F238E27FC236}">
                  <a16:creationId xmlns:a16="http://schemas.microsoft.com/office/drawing/2014/main" id="{C3ADE2B1-16E9-422A-8EFC-E49E37916CE2}"/>
                </a:ext>
              </a:extLst>
            </p:cNvPr>
            <p:cNvSpPr>
              <a:spLocks noEditPoints="1"/>
            </p:cNvSpPr>
            <p:nvPr/>
          </p:nvSpPr>
          <p:spPr bwMode="auto">
            <a:xfrm>
              <a:off x="2346" y="2660"/>
              <a:ext cx="2319" cy="108"/>
            </a:xfrm>
            <a:custGeom>
              <a:avLst/>
              <a:gdLst>
                <a:gd name="T0" fmla="*/ 6 w 2319"/>
                <a:gd name="T1" fmla="*/ 45 h 108"/>
                <a:gd name="T2" fmla="*/ 2253 w 2319"/>
                <a:gd name="T3" fmla="*/ 45 h 108"/>
                <a:gd name="T4" fmla="*/ 2255 w 2319"/>
                <a:gd name="T5" fmla="*/ 45 h 108"/>
                <a:gd name="T6" fmla="*/ 2258 w 2319"/>
                <a:gd name="T7" fmla="*/ 47 h 108"/>
                <a:gd name="T8" fmla="*/ 2260 w 2319"/>
                <a:gd name="T9" fmla="*/ 52 h 108"/>
                <a:gd name="T10" fmla="*/ 2260 w 2319"/>
                <a:gd name="T11" fmla="*/ 54 h 108"/>
                <a:gd name="T12" fmla="*/ 2260 w 2319"/>
                <a:gd name="T13" fmla="*/ 58 h 108"/>
                <a:gd name="T14" fmla="*/ 2258 w 2319"/>
                <a:gd name="T15" fmla="*/ 60 h 108"/>
                <a:gd name="T16" fmla="*/ 2255 w 2319"/>
                <a:gd name="T17" fmla="*/ 63 h 108"/>
                <a:gd name="T18" fmla="*/ 2253 w 2319"/>
                <a:gd name="T19" fmla="*/ 65 h 108"/>
                <a:gd name="T20" fmla="*/ 6 w 2319"/>
                <a:gd name="T21" fmla="*/ 65 h 108"/>
                <a:gd name="T22" fmla="*/ 5 w 2319"/>
                <a:gd name="T23" fmla="*/ 63 h 108"/>
                <a:gd name="T24" fmla="*/ 2 w 2319"/>
                <a:gd name="T25" fmla="*/ 60 h 108"/>
                <a:gd name="T26" fmla="*/ 2 w 2319"/>
                <a:gd name="T27" fmla="*/ 58 h 108"/>
                <a:gd name="T28" fmla="*/ 0 w 2319"/>
                <a:gd name="T29" fmla="*/ 54 h 108"/>
                <a:gd name="T30" fmla="*/ 2 w 2319"/>
                <a:gd name="T31" fmla="*/ 52 h 108"/>
                <a:gd name="T32" fmla="*/ 2 w 2319"/>
                <a:gd name="T33" fmla="*/ 47 h 108"/>
                <a:gd name="T34" fmla="*/ 5 w 2319"/>
                <a:gd name="T35" fmla="*/ 45 h 108"/>
                <a:gd name="T36" fmla="*/ 6 w 2319"/>
                <a:gd name="T37" fmla="*/ 45 h 108"/>
                <a:gd name="T38" fmla="*/ 6 w 2319"/>
                <a:gd name="T39" fmla="*/ 45 h 108"/>
                <a:gd name="T40" fmla="*/ 2239 w 2319"/>
                <a:gd name="T41" fmla="*/ 0 h 108"/>
                <a:gd name="T42" fmla="*/ 2319 w 2319"/>
                <a:gd name="T43" fmla="*/ 54 h 108"/>
                <a:gd name="T44" fmla="*/ 2239 w 2319"/>
                <a:gd name="T45" fmla="*/ 108 h 108"/>
                <a:gd name="T46" fmla="*/ 2239 w 2319"/>
                <a:gd name="T4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19" h="108">
                  <a:moveTo>
                    <a:pt x="6" y="45"/>
                  </a:moveTo>
                  <a:lnTo>
                    <a:pt x="2253" y="45"/>
                  </a:lnTo>
                  <a:lnTo>
                    <a:pt x="2255" y="45"/>
                  </a:lnTo>
                  <a:lnTo>
                    <a:pt x="2258" y="47"/>
                  </a:lnTo>
                  <a:lnTo>
                    <a:pt x="2260" y="52"/>
                  </a:lnTo>
                  <a:lnTo>
                    <a:pt x="2260" y="54"/>
                  </a:lnTo>
                  <a:lnTo>
                    <a:pt x="2260" y="58"/>
                  </a:lnTo>
                  <a:lnTo>
                    <a:pt x="2258" y="60"/>
                  </a:lnTo>
                  <a:lnTo>
                    <a:pt x="2255" y="63"/>
                  </a:lnTo>
                  <a:lnTo>
                    <a:pt x="2253" y="65"/>
                  </a:lnTo>
                  <a:lnTo>
                    <a:pt x="6" y="65"/>
                  </a:lnTo>
                  <a:lnTo>
                    <a:pt x="5" y="63"/>
                  </a:lnTo>
                  <a:lnTo>
                    <a:pt x="2" y="60"/>
                  </a:lnTo>
                  <a:lnTo>
                    <a:pt x="2" y="58"/>
                  </a:lnTo>
                  <a:lnTo>
                    <a:pt x="0" y="54"/>
                  </a:lnTo>
                  <a:lnTo>
                    <a:pt x="2" y="52"/>
                  </a:lnTo>
                  <a:lnTo>
                    <a:pt x="2" y="47"/>
                  </a:lnTo>
                  <a:lnTo>
                    <a:pt x="5" y="45"/>
                  </a:lnTo>
                  <a:lnTo>
                    <a:pt x="6" y="45"/>
                  </a:lnTo>
                  <a:lnTo>
                    <a:pt x="6" y="45"/>
                  </a:lnTo>
                  <a:close/>
                  <a:moveTo>
                    <a:pt x="2239" y="0"/>
                  </a:moveTo>
                  <a:lnTo>
                    <a:pt x="2319" y="54"/>
                  </a:lnTo>
                  <a:lnTo>
                    <a:pt x="2239" y="108"/>
                  </a:lnTo>
                  <a:lnTo>
                    <a:pt x="2239" y="0"/>
                  </a:lnTo>
                  <a:close/>
                </a:path>
              </a:pathLst>
            </a:custGeom>
            <a:solidFill>
              <a:srgbClr val="000000"/>
            </a:solidFill>
            <a:ln w="3175">
              <a:solidFill>
                <a:srgbClr val="000000"/>
              </a:solidFill>
              <a:prstDash val="solid"/>
              <a:round/>
              <a:headEnd/>
              <a:tailEnd/>
            </a:ln>
          </p:spPr>
          <p:txBody>
            <a:bodyPr/>
            <a:lstStyle/>
            <a:p>
              <a:endParaRPr lang="fr-FR"/>
            </a:p>
          </p:txBody>
        </p:sp>
        <p:sp>
          <p:nvSpPr>
            <p:cNvPr id="19" name="Freeform 15">
              <a:extLst>
                <a:ext uri="{FF2B5EF4-FFF2-40B4-BE49-F238E27FC236}">
                  <a16:creationId xmlns:a16="http://schemas.microsoft.com/office/drawing/2014/main" id="{A939765F-7722-40A0-9D41-193F1F22B068}"/>
                </a:ext>
              </a:extLst>
            </p:cNvPr>
            <p:cNvSpPr>
              <a:spLocks noEditPoints="1"/>
            </p:cNvSpPr>
            <p:nvPr/>
          </p:nvSpPr>
          <p:spPr bwMode="auto">
            <a:xfrm>
              <a:off x="2313" y="1188"/>
              <a:ext cx="79" cy="1535"/>
            </a:xfrm>
            <a:custGeom>
              <a:avLst/>
              <a:gdLst>
                <a:gd name="T0" fmla="*/ 33 w 79"/>
                <a:gd name="T1" fmla="*/ 1526 h 1535"/>
                <a:gd name="T2" fmla="*/ 33 w 79"/>
                <a:gd name="T3" fmla="*/ 91 h 1535"/>
                <a:gd name="T4" fmla="*/ 35 w 79"/>
                <a:gd name="T5" fmla="*/ 86 h 1535"/>
                <a:gd name="T6" fmla="*/ 35 w 79"/>
                <a:gd name="T7" fmla="*/ 84 h 1535"/>
                <a:gd name="T8" fmla="*/ 38 w 79"/>
                <a:gd name="T9" fmla="*/ 82 h 1535"/>
                <a:gd name="T10" fmla="*/ 39 w 79"/>
                <a:gd name="T11" fmla="*/ 82 h 1535"/>
                <a:gd name="T12" fmla="*/ 43 w 79"/>
                <a:gd name="T13" fmla="*/ 82 h 1535"/>
                <a:gd name="T14" fmla="*/ 44 w 79"/>
                <a:gd name="T15" fmla="*/ 84 h 1535"/>
                <a:gd name="T16" fmla="*/ 46 w 79"/>
                <a:gd name="T17" fmla="*/ 86 h 1535"/>
                <a:gd name="T18" fmla="*/ 47 w 79"/>
                <a:gd name="T19" fmla="*/ 91 h 1535"/>
                <a:gd name="T20" fmla="*/ 47 w 79"/>
                <a:gd name="T21" fmla="*/ 1526 h 1535"/>
                <a:gd name="T22" fmla="*/ 46 w 79"/>
                <a:gd name="T23" fmla="*/ 1530 h 1535"/>
                <a:gd name="T24" fmla="*/ 44 w 79"/>
                <a:gd name="T25" fmla="*/ 1532 h 1535"/>
                <a:gd name="T26" fmla="*/ 43 w 79"/>
                <a:gd name="T27" fmla="*/ 1535 h 1535"/>
                <a:gd name="T28" fmla="*/ 39 w 79"/>
                <a:gd name="T29" fmla="*/ 1535 h 1535"/>
                <a:gd name="T30" fmla="*/ 38 w 79"/>
                <a:gd name="T31" fmla="*/ 1535 h 1535"/>
                <a:gd name="T32" fmla="*/ 35 w 79"/>
                <a:gd name="T33" fmla="*/ 1532 h 1535"/>
                <a:gd name="T34" fmla="*/ 35 w 79"/>
                <a:gd name="T35" fmla="*/ 1530 h 1535"/>
                <a:gd name="T36" fmla="*/ 33 w 79"/>
                <a:gd name="T37" fmla="*/ 1526 h 1535"/>
                <a:gd name="T38" fmla="*/ 33 w 79"/>
                <a:gd name="T39" fmla="*/ 1526 h 1535"/>
                <a:gd name="T40" fmla="*/ 0 w 79"/>
                <a:gd name="T41" fmla="*/ 108 h 1535"/>
                <a:gd name="T42" fmla="*/ 39 w 79"/>
                <a:gd name="T43" fmla="*/ 0 h 1535"/>
                <a:gd name="T44" fmla="*/ 79 w 79"/>
                <a:gd name="T45" fmla="*/ 108 h 1535"/>
                <a:gd name="T46" fmla="*/ 0 w 79"/>
                <a:gd name="T47" fmla="*/ 108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535">
                  <a:moveTo>
                    <a:pt x="33" y="1526"/>
                  </a:moveTo>
                  <a:lnTo>
                    <a:pt x="33" y="91"/>
                  </a:lnTo>
                  <a:lnTo>
                    <a:pt x="35" y="86"/>
                  </a:lnTo>
                  <a:lnTo>
                    <a:pt x="35" y="84"/>
                  </a:lnTo>
                  <a:lnTo>
                    <a:pt x="38" y="82"/>
                  </a:lnTo>
                  <a:lnTo>
                    <a:pt x="39" y="82"/>
                  </a:lnTo>
                  <a:lnTo>
                    <a:pt x="43" y="82"/>
                  </a:lnTo>
                  <a:lnTo>
                    <a:pt x="44" y="84"/>
                  </a:lnTo>
                  <a:lnTo>
                    <a:pt x="46" y="86"/>
                  </a:lnTo>
                  <a:lnTo>
                    <a:pt x="47" y="91"/>
                  </a:lnTo>
                  <a:lnTo>
                    <a:pt x="47" y="1526"/>
                  </a:lnTo>
                  <a:lnTo>
                    <a:pt x="46" y="1530"/>
                  </a:lnTo>
                  <a:lnTo>
                    <a:pt x="44" y="1532"/>
                  </a:lnTo>
                  <a:lnTo>
                    <a:pt x="43" y="1535"/>
                  </a:lnTo>
                  <a:lnTo>
                    <a:pt x="39" y="1535"/>
                  </a:lnTo>
                  <a:lnTo>
                    <a:pt x="38" y="1535"/>
                  </a:lnTo>
                  <a:lnTo>
                    <a:pt x="35" y="1532"/>
                  </a:lnTo>
                  <a:lnTo>
                    <a:pt x="35" y="1530"/>
                  </a:lnTo>
                  <a:lnTo>
                    <a:pt x="33" y="1526"/>
                  </a:lnTo>
                  <a:lnTo>
                    <a:pt x="33" y="1526"/>
                  </a:lnTo>
                  <a:close/>
                  <a:moveTo>
                    <a:pt x="0" y="108"/>
                  </a:moveTo>
                  <a:lnTo>
                    <a:pt x="39" y="0"/>
                  </a:lnTo>
                  <a:lnTo>
                    <a:pt x="79" y="108"/>
                  </a:lnTo>
                  <a:lnTo>
                    <a:pt x="0" y="108"/>
                  </a:lnTo>
                  <a:close/>
                </a:path>
              </a:pathLst>
            </a:custGeom>
            <a:solidFill>
              <a:srgbClr val="000000"/>
            </a:solidFill>
            <a:ln w="3175">
              <a:solidFill>
                <a:srgbClr val="000000"/>
              </a:solidFill>
              <a:prstDash val="solid"/>
              <a:round/>
              <a:headEnd/>
              <a:tailEnd/>
            </a:ln>
          </p:spPr>
          <p:txBody>
            <a:bodyPr/>
            <a:lstStyle/>
            <a:p>
              <a:endParaRPr lang="fr-FR"/>
            </a:p>
          </p:txBody>
        </p:sp>
        <p:sp>
          <p:nvSpPr>
            <p:cNvPr id="20" name="Freeform 16">
              <a:extLst>
                <a:ext uri="{FF2B5EF4-FFF2-40B4-BE49-F238E27FC236}">
                  <a16:creationId xmlns:a16="http://schemas.microsoft.com/office/drawing/2014/main" id="{B2C48F88-B416-4F6A-8FD5-8CAB67E442D1}"/>
                </a:ext>
              </a:extLst>
            </p:cNvPr>
            <p:cNvSpPr>
              <a:spLocks/>
            </p:cNvSpPr>
            <p:nvPr/>
          </p:nvSpPr>
          <p:spPr bwMode="auto">
            <a:xfrm>
              <a:off x="3100" y="1890"/>
              <a:ext cx="153" cy="223"/>
            </a:xfrm>
            <a:custGeom>
              <a:avLst/>
              <a:gdLst>
                <a:gd name="T0" fmla="*/ 69 w 153"/>
                <a:gd name="T1" fmla="*/ 0 h 223"/>
                <a:gd name="T2" fmla="*/ 55 w 153"/>
                <a:gd name="T3" fmla="*/ 5 h 223"/>
                <a:gd name="T4" fmla="*/ 40 w 153"/>
                <a:gd name="T5" fmla="*/ 13 h 223"/>
                <a:gd name="T6" fmla="*/ 29 w 153"/>
                <a:gd name="T7" fmla="*/ 26 h 223"/>
                <a:gd name="T8" fmla="*/ 18 w 153"/>
                <a:gd name="T9" fmla="*/ 41 h 223"/>
                <a:gd name="T10" fmla="*/ 10 w 153"/>
                <a:gd name="T11" fmla="*/ 59 h 223"/>
                <a:gd name="T12" fmla="*/ 4 w 153"/>
                <a:gd name="T13" fmla="*/ 78 h 223"/>
                <a:gd name="T14" fmla="*/ 0 w 153"/>
                <a:gd name="T15" fmla="*/ 100 h 223"/>
                <a:gd name="T16" fmla="*/ 0 w 153"/>
                <a:gd name="T17" fmla="*/ 124 h 223"/>
                <a:gd name="T18" fmla="*/ 4 w 153"/>
                <a:gd name="T19" fmla="*/ 145 h 223"/>
                <a:gd name="T20" fmla="*/ 10 w 153"/>
                <a:gd name="T21" fmla="*/ 165 h 223"/>
                <a:gd name="T22" fmla="*/ 18 w 153"/>
                <a:gd name="T23" fmla="*/ 182 h 223"/>
                <a:gd name="T24" fmla="*/ 29 w 153"/>
                <a:gd name="T25" fmla="*/ 197 h 223"/>
                <a:gd name="T26" fmla="*/ 40 w 153"/>
                <a:gd name="T27" fmla="*/ 208 h 223"/>
                <a:gd name="T28" fmla="*/ 55 w 153"/>
                <a:gd name="T29" fmla="*/ 217 h 223"/>
                <a:gd name="T30" fmla="*/ 69 w 153"/>
                <a:gd name="T31" fmla="*/ 221 h 223"/>
                <a:gd name="T32" fmla="*/ 85 w 153"/>
                <a:gd name="T33" fmla="*/ 221 h 223"/>
                <a:gd name="T34" fmla="*/ 101 w 153"/>
                <a:gd name="T35" fmla="*/ 217 h 223"/>
                <a:gd name="T36" fmla="*/ 114 w 153"/>
                <a:gd name="T37" fmla="*/ 208 h 223"/>
                <a:gd name="T38" fmla="*/ 126 w 153"/>
                <a:gd name="T39" fmla="*/ 197 h 223"/>
                <a:gd name="T40" fmla="*/ 136 w 153"/>
                <a:gd name="T41" fmla="*/ 182 h 223"/>
                <a:gd name="T42" fmla="*/ 145 w 153"/>
                <a:gd name="T43" fmla="*/ 165 h 223"/>
                <a:gd name="T44" fmla="*/ 150 w 153"/>
                <a:gd name="T45" fmla="*/ 145 h 223"/>
                <a:gd name="T46" fmla="*/ 153 w 153"/>
                <a:gd name="T47" fmla="*/ 124 h 223"/>
                <a:gd name="T48" fmla="*/ 153 w 153"/>
                <a:gd name="T49" fmla="*/ 100 h 223"/>
                <a:gd name="T50" fmla="*/ 150 w 153"/>
                <a:gd name="T51" fmla="*/ 78 h 223"/>
                <a:gd name="T52" fmla="*/ 145 w 153"/>
                <a:gd name="T53" fmla="*/ 59 h 223"/>
                <a:gd name="T54" fmla="*/ 136 w 153"/>
                <a:gd name="T55" fmla="*/ 41 h 223"/>
                <a:gd name="T56" fmla="*/ 126 w 153"/>
                <a:gd name="T57" fmla="*/ 26 h 223"/>
                <a:gd name="T58" fmla="*/ 114 w 153"/>
                <a:gd name="T59" fmla="*/ 13 h 223"/>
                <a:gd name="T60" fmla="*/ 101 w 153"/>
                <a:gd name="T61" fmla="*/ 5 h 223"/>
                <a:gd name="T62" fmla="*/ 85 w 153"/>
                <a:gd name="T6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223">
                  <a:moveTo>
                    <a:pt x="77" y="0"/>
                  </a:moveTo>
                  <a:lnTo>
                    <a:pt x="69" y="0"/>
                  </a:lnTo>
                  <a:lnTo>
                    <a:pt x="63" y="3"/>
                  </a:lnTo>
                  <a:lnTo>
                    <a:pt x="55" y="5"/>
                  </a:lnTo>
                  <a:lnTo>
                    <a:pt x="48" y="9"/>
                  </a:lnTo>
                  <a:lnTo>
                    <a:pt x="40" y="13"/>
                  </a:lnTo>
                  <a:lnTo>
                    <a:pt x="34" y="20"/>
                  </a:lnTo>
                  <a:lnTo>
                    <a:pt x="29" y="26"/>
                  </a:lnTo>
                  <a:lnTo>
                    <a:pt x="23" y="33"/>
                  </a:lnTo>
                  <a:lnTo>
                    <a:pt x="18" y="41"/>
                  </a:lnTo>
                  <a:lnTo>
                    <a:pt x="13" y="50"/>
                  </a:lnTo>
                  <a:lnTo>
                    <a:pt x="10" y="59"/>
                  </a:lnTo>
                  <a:lnTo>
                    <a:pt x="7" y="67"/>
                  </a:lnTo>
                  <a:lnTo>
                    <a:pt x="4" y="78"/>
                  </a:lnTo>
                  <a:lnTo>
                    <a:pt x="2" y="89"/>
                  </a:lnTo>
                  <a:lnTo>
                    <a:pt x="0" y="100"/>
                  </a:lnTo>
                  <a:lnTo>
                    <a:pt x="0" y="111"/>
                  </a:lnTo>
                  <a:lnTo>
                    <a:pt x="0" y="124"/>
                  </a:lnTo>
                  <a:lnTo>
                    <a:pt x="2" y="134"/>
                  </a:lnTo>
                  <a:lnTo>
                    <a:pt x="4" y="145"/>
                  </a:lnTo>
                  <a:lnTo>
                    <a:pt x="7" y="154"/>
                  </a:lnTo>
                  <a:lnTo>
                    <a:pt x="10" y="165"/>
                  </a:lnTo>
                  <a:lnTo>
                    <a:pt x="13" y="173"/>
                  </a:lnTo>
                  <a:lnTo>
                    <a:pt x="18" y="182"/>
                  </a:lnTo>
                  <a:lnTo>
                    <a:pt x="23" y="191"/>
                  </a:lnTo>
                  <a:lnTo>
                    <a:pt x="29" y="197"/>
                  </a:lnTo>
                  <a:lnTo>
                    <a:pt x="34" y="204"/>
                  </a:lnTo>
                  <a:lnTo>
                    <a:pt x="40" y="208"/>
                  </a:lnTo>
                  <a:lnTo>
                    <a:pt x="48" y="212"/>
                  </a:lnTo>
                  <a:lnTo>
                    <a:pt x="55" y="217"/>
                  </a:lnTo>
                  <a:lnTo>
                    <a:pt x="63" y="219"/>
                  </a:lnTo>
                  <a:lnTo>
                    <a:pt x="69" y="221"/>
                  </a:lnTo>
                  <a:lnTo>
                    <a:pt x="77" y="223"/>
                  </a:lnTo>
                  <a:lnTo>
                    <a:pt x="85" y="221"/>
                  </a:lnTo>
                  <a:lnTo>
                    <a:pt x="93" y="219"/>
                  </a:lnTo>
                  <a:lnTo>
                    <a:pt x="101" y="217"/>
                  </a:lnTo>
                  <a:lnTo>
                    <a:pt x="107" y="212"/>
                  </a:lnTo>
                  <a:lnTo>
                    <a:pt x="114" y="208"/>
                  </a:lnTo>
                  <a:lnTo>
                    <a:pt x="120" y="204"/>
                  </a:lnTo>
                  <a:lnTo>
                    <a:pt x="126" y="197"/>
                  </a:lnTo>
                  <a:lnTo>
                    <a:pt x="131" y="191"/>
                  </a:lnTo>
                  <a:lnTo>
                    <a:pt x="136" y="182"/>
                  </a:lnTo>
                  <a:lnTo>
                    <a:pt x="141" y="173"/>
                  </a:lnTo>
                  <a:lnTo>
                    <a:pt x="145" y="165"/>
                  </a:lnTo>
                  <a:lnTo>
                    <a:pt x="149" y="154"/>
                  </a:lnTo>
                  <a:lnTo>
                    <a:pt x="150" y="145"/>
                  </a:lnTo>
                  <a:lnTo>
                    <a:pt x="152" y="134"/>
                  </a:lnTo>
                  <a:lnTo>
                    <a:pt x="153" y="124"/>
                  </a:lnTo>
                  <a:lnTo>
                    <a:pt x="153" y="111"/>
                  </a:lnTo>
                  <a:lnTo>
                    <a:pt x="153" y="100"/>
                  </a:lnTo>
                  <a:lnTo>
                    <a:pt x="152" y="89"/>
                  </a:lnTo>
                  <a:lnTo>
                    <a:pt x="150" y="78"/>
                  </a:lnTo>
                  <a:lnTo>
                    <a:pt x="149" y="67"/>
                  </a:lnTo>
                  <a:lnTo>
                    <a:pt x="145" y="59"/>
                  </a:lnTo>
                  <a:lnTo>
                    <a:pt x="141" y="50"/>
                  </a:lnTo>
                  <a:lnTo>
                    <a:pt x="136" y="41"/>
                  </a:lnTo>
                  <a:lnTo>
                    <a:pt x="131" y="33"/>
                  </a:lnTo>
                  <a:lnTo>
                    <a:pt x="126" y="26"/>
                  </a:lnTo>
                  <a:lnTo>
                    <a:pt x="120" y="20"/>
                  </a:lnTo>
                  <a:lnTo>
                    <a:pt x="114" y="13"/>
                  </a:lnTo>
                  <a:lnTo>
                    <a:pt x="107" y="9"/>
                  </a:lnTo>
                  <a:lnTo>
                    <a:pt x="101" y="5"/>
                  </a:lnTo>
                  <a:lnTo>
                    <a:pt x="93" y="3"/>
                  </a:lnTo>
                  <a:lnTo>
                    <a:pt x="85" y="0"/>
                  </a:lnTo>
                  <a:lnTo>
                    <a:pt x="77"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 name="Line 17">
              <a:extLst>
                <a:ext uri="{FF2B5EF4-FFF2-40B4-BE49-F238E27FC236}">
                  <a16:creationId xmlns:a16="http://schemas.microsoft.com/office/drawing/2014/main" id="{5E942A85-BAC5-4B23-B952-5F433CB57FB2}"/>
                </a:ext>
              </a:extLst>
            </p:cNvPr>
            <p:cNvSpPr>
              <a:spLocks noChangeShapeType="1"/>
            </p:cNvSpPr>
            <p:nvPr/>
          </p:nvSpPr>
          <p:spPr bwMode="auto">
            <a:xfrm>
              <a:off x="3131" y="2539"/>
              <a:ext cx="70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 name="Rectangle 18">
              <a:extLst>
                <a:ext uri="{FF2B5EF4-FFF2-40B4-BE49-F238E27FC236}">
                  <a16:creationId xmlns:a16="http://schemas.microsoft.com/office/drawing/2014/main" id="{25964ACA-519E-4D60-AE89-FD104D58699C}"/>
                </a:ext>
              </a:extLst>
            </p:cNvPr>
            <p:cNvSpPr>
              <a:spLocks noChangeArrowheads="1"/>
            </p:cNvSpPr>
            <p:nvPr/>
          </p:nvSpPr>
          <p:spPr bwMode="auto">
            <a:xfrm>
              <a:off x="3839" y="2444"/>
              <a:ext cx="358" cy="1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 name="Line 19">
              <a:extLst>
                <a:ext uri="{FF2B5EF4-FFF2-40B4-BE49-F238E27FC236}">
                  <a16:creationId xmlns:a16="http://schemas.microsoft.com/office/drawing/2014/main" id="{A2EFED5C-27BF-4847-9B68-2C02A0E209F4}"/>
                </a:ext>
              </a:extLst>
            </p:cNvPr>
            <p:cNvSpPr>
              <a:spLocks noChangeShapeType="1"/>
            </p:cNvSpPr>
            <p:nvPr/>
          </p:nvSpPr>
          <p:spPr bwMode="auto">
            <a:xfrm>
              <a:off x="4207" y="2539"/>
              <a:ext cx="269"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 name="Line 20">
              <a:extLst>
                <a:ext uri="{FF2B5EF4-FFF2-40B4-BE49-F238E27FC236}">
                  <a16:creationId xmlns:a16="http://schemas.microsoft.com/office/drawing/2014/main" id="{3F91ABEF-92D0-4C82-907A-9BCD226B52B5}"/>
                </a:ext>
              </a:extLst>
            </p:cNvPr>
            <p:cNvSpPr>
              <a:spLocks noChangeShapeType="1"/>
            </p:cNvSpPr>
            <p:nvPr/>
          </p:nvSpPr>
          <p:spPr bwMode="auto">
            <a:xfrm>
              <a:off x="3201" y="1661"/>
              <a:ext cx="206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 name="Line 21">
              <a:extLst>
                <a:ext uri="{FF2B5EF4-FFF2-40B4-BE49-F238E27FC236}">
                  <a16:creationId xmlns:a16="http://schemas.microsoft.com/office/drawing/2014/main" id="{AB0A66F7-50EE-47DD-AC92-8A45A829ADF3}"/>
                </a:ext>
              </a:extLst>
            </p:cNvPr>
            <p:cNvSpPr>
              <a:spLocks noChangeShapeType="1"/>
            </p:cNvSpPr>
            <p:nvPr/>
          </p:nvSpPr>
          <p:spPr bwMode="auto">
            <a:xfrm flipV="1">
              <a:off x="3201" y="1648"/>
              <a:ext cx="1" cy="2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6" name="Freeform 22">
              <a:extLst>
                <a:ext uri="{FF2B5EF4-FFF2-40B4-BE49-F238E27FC236}">
                  <a16:creationId xmlns:a16="http://schemas.microsoft.com/office/drawing/2014/main" id="{E6A73B2C-26C4-4FF0-BE17-3B3B52A35CBE}"/>
                </a:ext>
              </a:extLst>
            </p:cNvPr>
            <p:cNvSpPr>
              <a:spLocks/>
            </p:cNvSpPr>
            <p:nvPr/>
          </p:nvSpPr>
          <p:spPr bwMode="auto">
            <a:xfrm>
              <a:off x="3100" y="2107"/>
              <a:ext cx="153" cy="222"/>
            </a:xfrm>
            <a:custGeom>
              <a:avLst/>
              <a:gdLst>
                <a:gd name="T0" fmla="*/ 69 w 153"/>
                <a:gd name="T1" fmla="*/ 0 h 222"/>
                <a:gd name="T2" fmla="*/ 55 w 153"/>
                <a:gd name="T3" fmla="*/ 4 h 222"/>
                <a:gd name="T4" fmla="*/ 40 w 153"/>
                <a:gd name="T5" fmla="*/ 13 h 222"/>
                <a:gd name="T6" fmla="*/ 29 w 153"/>
                <a:gd name="T7" fmla="*/ 25 h 222"/>
                <a:gd name="T8" fmla="*/ 18 w 153"/>
                <a:gd name="T9" fmla="*/ 41 h 222"/>
                <a:gd name="T10" fmla="*/ 10 w 153"/>
                <a:gd name="T11" fmla="*/ 58 h 222"/>
                <a:gd name="T12" fmla="*/ 4 w 153"/>
                <a:gd name="T13" fmla="*/ 77 h 222"/>
                <a:gd name="T14" fmla="*/ 0 w 153"/>
                <a:gd name="T15" fmla="*/ 99 h 222"/>
                <a:gd name="T16" fmla="*/ 0 w 153"/>
                <a:gd name="T17" fmla="*/ 123 h 222"/>
                <a:gd name="T18" fmla="*/ 4 w 153"/>
                <a:gd name="T19" fmla="*/ 144 h 222"/>
                <a:gd name="T20" fmla="*/ 10 w 153"/>
                <a:gd name="T21" fmla="*/ 164 h 222"/>
                <a:gd name="T22" fmla="*/ 18 w 153"/>
                <a:gd name="T23" fmla="*/ 181 h 222"/>
                <a:gd name="T24" fmla="*/ 29 w 153"/>
                <a:gd name="T25" fmla="*/ 196 h 222"/>
                <a:gd name="T26" fmla="*/ 40 w 153"/>
                <a:gd name="T27" fmla="*/ 207 h 222"/>
                <a:gd name="T28" fmla="*/ 55 w 153"/>
                <a:gd name="T29" fmla="*/ 216 h 222"/>
                <a:gd name="T30" fmla="*/ 69 w 153"/>
                <a:gd name="T31" fmla="*/ 220 h 222"/>
                <a:gd name="T32" fmla="*/ 85 w 153"/>
                <a:gd name="T33" fmla="*/ 220 h 222"/>
                <a:gd name="T34" fmla="*/ 101 w 153"/>
                <a:gd name="T35" fmla="*/ 216 h 222"/>
                <a:gd name="T36" fmla="*/ 114 w 153"/>
                <a:gd name="T37" fmla="*/ 207 h 222"/>
                <a:gd name="T38" fmla="*/ 126 w 153"/>
                <a:gd name="T39" fmla="*/ 196 h 222"/>
                <a:gd name="T40" fmla="*/ 136 w 153"/>
                <a:gd name="T41" fmla="*/ 181 h 222"/>
                <a:gd name="T42" fmla="*/ 145 w 153"/>
                <a:gd name="T43" fmla="*/ 164 h 222"/>
                <a:gd name="T44" fmla="*/ 150 w 153"/>
                <a:gd name="T45" fmla="*/ 144 h 222"/>
                <a:gd name="T46" fmla="*/ 153 w 153"/>
                <a:gd name="T47" fmla="*/ 123 h 222"/>
                <a:gd name="T48" fmla="*/ 153 w 153"/>
                <a:gd name="T49" fmla="*/ 99 h 222"/>
                <a:gd name="T50" fmla="*/ 150 w 153"/>
                <a:gd name="T51" fmla="*/ 77 h 222"/>
                <a:gd name="T52" fmla="*/ 145 w 153"/>
                <a:gd name="T53" fmla="*/ 58 h 222"/>
                <a:gd name="T54" fmla="*/ 136 w 153"/>
                <a:gd name="T55" fmla="*/ 41 h 222"/>
                <a:gd name="T56" fmla="*/ 126 w 153"/>
                <a:gd name="T57" fmla="*/ 25 h 222"/>
                <a:gd name="T58" fmla="*/ 114 w 153"/>
                <a:gd name="T59" fmla="*/ 13 h 222"/>
                <a:gd name="T60" fmla="*/ 101 w 153"/>
                <a:gd name="T61" fmla="*/ 4 h 222"/>
                <a:gd name="T62" fmla="*/ 85 w 153"/>
                <a:gd name="T6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222">
                  <a:moveTo>
                    <a:pt x="77" y="0"/>
                  </a:moveTo>
                  <a:lnTo>
                    <a:pt x="69" y="0"/>
                  </a:lnTo>
                  <a:lnTo>
                    <a:pt x="63" y="2"/>
                  </a:lnTo>
                  <a:lnTo>
                    <a:pt x="55" y="4"/>
                  </a:lnTo>
                  <a:lnTo>
                    <a:pt x="48" y="8"/>
                  </a:lnTo>
                  <a:lnTo>
                    <a:pt x="40" y="13"/>
                  </a:lnTo>
                  <a:lnTo>
                    <a:pt x="34" y="19"/>
                  </a:lnTo>
                  <a:lnTo>
                    <a:pt x="29" y="25"/>
                  </a:lnTo>
                  <a:lnTo>
                    <a:pt x="23" y="32"/>
                  </a:lnTo>
                  <a:lnTo>
                    <a:pt x="18" y="41"/>
                  </a:lnTo>
                  <a:lnTo>
                    <a:pt x="13" y="49"/>
                  </a:lnTo>
                  <a:lnTo>
                    <a:pt x="10" y="58"/>
                  </a:lnTo>
                  <a:lnTo>
                    <a:pt x="7" y="67"/>
                  </a:lnTo>
                  <a:lnTo>
                    <a:pt x="4" y="77"/>
                  </a:lnTo>
                  <a:lnTo>
                    <a:pt x="2" y="88"/>
                  </a:lnTo>
                  <a:lnTo>
                    <a:pt x="0" y="99"/>
                  </a:lnTo>
                  <a:lnTo>
                    <a:pt x="0" y="110"/>
                  </a:lnTo>
                  <a:lnTo>
                    <a:pt x="0" y="123"/>
                  </a:lnTo>
                  <a:lnTo>
                    <a:pt x="2" y="134"/>
                  </a:lnTo>
                  <a:lnTo>
                    <a:pt x="4" y="144"/>
                  </a:lnTo>
                  <a:lnTo>
                    <a:pt x="7" y="153"/>
                  </a:lnTo>
                  <a:lnTo>
                    <a:pt x="10" y="164"/>
                  </a:lnTo>
                  <a:lnTo>
                    <a:pt x="13" y="172"/>
                  </a:lnTo>
                  <a:lnTo>
                    <a:pt x="18" y="181"/>
                  </a:lnTo>
                  <a:lnTo>
                    <a:pt x="23" y="190"/>
                  </a:lnTo>
                  <a:lnTo>
                    <a:pt x="29" y="196"/>
                  </a:lnTo>
                  <a:lnTo>
                    <a:pt x="34" y="203"/>
                  </a:lnTo>
                  <a:lnTo>
                    <a:pt x="40" y="207"/>
                  </a:lnTo>
                  <a:lnTo>
                    <a:pt x="48" y="211"/>
                  </a:lnTo>
                  <a:lnTo>
                    <a:pt x="55" y="216"/>
                  </a:lnTo>
                  <a:lnTo>
                    <a:pt x="63" y="218"/>
                  </a:lnTo>
                  <a:lnTo>
                    <a:pt x="69" y="220"/>
                  </a:lnTo>
                  <a:lnTo>
                    <a:pt x="77" y="222"/>
                  </a:lnTo>
                  <a:lnTo>
                    <a:pt x="85" y="220"/>
                  </a:lnTo>
                  <a:lnTo>
                    <a:pt x="93" y="218"/>
                  </a:lnTo>
                  <a:lnTo>
                    <a:pt x="101" y="216"/>
                  </a:lnTo>
                  <a:lnTo>
                    <a:pt x="107" y="211"/>
                  </a:lnTo>
                  <a:lnTo>
                    <a:pt x="114" y="207"/>
                  </a:lnTo>
                  <a:lnTo>
                    <a:pt x="120" y="203"/>
                  </a:lnTo>
                  <a:lnTo>
                    <a:pt x="126" y="196"/>
                  </a:lnTo>
                  <a:lnTo>
                    <a:pt x="131" y="190"/>
                  </a:lnTo>
                  <a:lnTo>
                    <a:pt x="136" y="181"/>
                  </a:lnTo>
                  <a:lnTo>
                    <a:pt x="141" y="172"/>
                  </a:lnTo>
                  <a:lnTo>
                    <a:pt x="145" y="164"/>
                  </a:lnTo>
                  <a:lnTo>
                    <a:pt x="149" y="153"/>
                  </a:lnTo>
                  <a:lnTo>
                    <a:pt x="150" y="144"/>
                  </a:lnTo>
                  <a:lnTo>
                    <a:pt x="152" y="134"/>
                  </a:lnTo>
                  <a:lnTo>
                    <a:pt x="153" y="123"/>
                  </a:lnTo>
                  <a:lnTo>
                    <a:pt x="153" y="110"/>
                  </a:lnTo>
                  <a:lnTo>
                    <a:pt x="153" y="99"/>
                  </a:lnTo>
                  <a:lnTo>
                    <a:pt x="152" y="88"/>
                  </a:lnTo>
                  <a:lnTo>
                    <a:pt x="150" y="77"/>
                  </a:lnTo>
                  <a:lnTo>
                    <a:pt x="149" y="67"/>
                  </a:lnTo>
                  <a:lnTo>
                    <a:pt x="145" y="58"/>
                  </a:lnTo>
                  <a:lnTo>
                    <a:pt x="141" y="49"/>
                  </a:lnTo>
                  <a:lnTo>
                    <a:pt x="136" y="41"/>
                  </a:lnTo>
                  <a:lnTo>
                    <a:pt x="131" y="32"/>
                  </a:lnTo>
                  <a:lnTo>
                    <a:pt x="126" y="25"/>
                  </a:lnTo>
                  <a:lnTo>
                    <a:pt x="120" y="19"/>
                  </a:lnTo>
                  <a:lnTo>
                    <a:pt x="114" y="13"/>
                  </a:lnTo>
                  <a:lnTo>
                    <a:pt x="107" y="8"/>
                  </a:lnTo>
                  <a:lnTo>
                    <a:pt x="101" y="4"/>
                  </a:lnTo>
                  <a:lnTo>
                    <a:pt x="93" y="2"/>
                  </a:lnTo>
                  <a:lnTo>
                    <a:pt x="85" y="0"/>
                  </a:lnTo>
                  <a:lnTo>
                    <a:pt x="77"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7" name="Freeform 23">
              <a:extLst>
                <a:ext uri="{FF2B5EF4-FFF2-40B4-BE49-F238E27FC236}">
                  <a16:creationId xmlns:a16="http://schemas.microsoft.com/office/drawing/2014/main" id="{12D0CE33-CF28-4615-B250-9B2E78F61DBE}"/>
                </a:ext>
              </a:extLst>
            </p:cNvPr>
            <p:cNvSpPr>
              <a:spLocks/>
            </p:cNvSpPr>
            <p:nvPr/>
          </p:nvSpPr>
          <p:spPr bwMode="auto">
            <a:xfrm>
              <a:off x="3100" y="2323"/>
              <a:ext cx="153" cy="222"/>
            </a:xfrm>
            <a:custGeom>
              <a:avLst/>
              <a:gdLst>
                <a:gd name="T0" fmla="*/ 69 w 153"/>
                <a:gd name="T1" fmla="*/ 0 h 222"/>
                <a:gd name="T2" fmla="*/ 55 w 153"/>
                <a:gd name="T3" fmla="*/ 4 h 222"/>
                <a:gd name="T4" fmla="*/ 40 w 153"/>
                <a:gd name="T5" fmla="*/ 13 h 222"/>
                <a:gd name="T6" fmla="*/ 29 w 153"/>
                <a:gd name="T7" fmla="*/ 26 h 222"/>
                <a:gd name="T8" fmla="*/ 18 w 153"/>
                <a:gd name="T9" fmla="*/ 41 h 222"/>
                <a:gd name="T10" fmla="*/ 10 w 153"/>
                <a:gd name="T11" fmla="*/ 58 h 222"/>
                <a:gd name="T12" fmla="*/ 4 w 153"/>
                <a:gd name="T13" fmla="*/ 78 h 222"/>
                <a:gd name="T14" fmla="*/ 0 w 153"/>
                <a:gd name="T15" fmla="*/ 99 h 222"/>
                <a:gd name="T16" fmla="*/ 0 w 153"/>
                <a:gd name="T17" fmla="*/ 123 h 222"/>
                <a:gd name="T18" fmla="*/ 4 w 153"/>
                <a:gd name="T19" fmla="*/ 145 h 222"/>
                <a:gd name="T20" fmla="*/ 10 w 153"/>
                <a:gd name="T21" fmla="*/ 164 h 222"/>
                <a:gd name="T22" fmla="*/ 18 w 153"/>
                <a:gd name="T23" fmla="*/ 181 h 222"/>
                <a:gd name="T24" fmla="*/ 29 w 153"/>
                <a:gd name="T25" fmla="*/ 196 h 222"/>
                <a:gd name="T26" fmla="*/ 40 w 153"/>
                <a:gd name="T27" fmla="*/ 207 h 222"/>
                <a:gd name="T28" fmla="*/ 55 w 153"/>
                <a:gd name="T29" fmla="*/ 216 h 222"/>
                <a:gd name="T30" fmla="*/ 69 w 153"/>
                <a:gd name="T31" fmla="*/ 220 h 222"/>
                <a:gd name="T32" fmla="*/ 85 w 153"/>
                <a:gd name="T33" fmla="*/ 220 h 222"/>
                <a:gd name="T34" fmla="*/ 101 w 153"/>
                <a:gd name="T35" fmla="*/ 216 h 222"/>
                <a:gd name="T36" fmla="*/ 114 w 153"/>
                <a:gd name="T37" fmla="*/ 207 h 222"/>
                <a:gd name="T38" fmla="*/ 126 w 153"/>
                <a:gd name="T39" fmla="*/ 196 h 222"/>
                <a:gd name="T40" fmla="*/ 136 w 153"/>
                <a:gd name="T41" fmla="*/ 181 h 222"/>
                <a:gd name="T42" fmla="*/ 145 w 153"/>
                <a:gd name="T43" fmla="*/ 164 h 222"/>
                <a:gd name="T44" fmla="*/ 150 w 153"/>
                <a:gd name="T45" fmla="*/ 145 h 222"/>
                <a:gd name="T46" fmla="*/ 153 w 153"/>
                <a:gd name="T47" fmla="*/ 123 h 222"/>
                <a:gd name="T48" fmla="*/ 153 w 153"/>
                <a:gd name="T49" fmla="*/ 99 h 222"/>
                <a:gd name="T50" fmla="*/ 150 w 153"/>
                <a:gd name="T51" fmla="*/ 78 h 222"/>
                <a:gd name="T52" fmla="*/ 145 w 153"/>
                <a:gd name="T53" fmla="*/ 58 h 222"/>
                <a:gd name="T54" fmla="*/ 136 w 153"/>
                <a:gd name="T55" fmla="*/ 41 h 222"/>
                <a:gd name="T56" fmla="*/ 126 w 153"/>
                <a:gd name="T57" fmla="*/ 26 h 222"/>
                <a:gd name="T58" fmla="*/ 114 w 153"/>
                <a:gd name="T59" fmla="*/ 13 h 222"/>
                <a:gd name="T60" fmla="*/ 101 w 153"/>
                <a:gd name="T61" fmla="*/ 4 h 222"/>
                <a:gd name="T62" fmla="*/ 85 w 153"/>
                <a:gd name="T6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222">
                  <a:moveTo>
                    <a:pt x="77" y="0"/>
                  </a:moveTo>
                  <a:lnTo>
                    <a:pt x="69" y="0"/>
                  </a:lnTo>
                  <a:lnTo>
                    <a:pt x="63" y="2"/>
                  </a:lnTo>
                  <a:lnTo>
                    <a:pt x="55" y="4"/>
                  </a:lnTo>
                  <a:lnTo>
                    <a:pt x="48" y="8"/>
                  </a:lnTo>
                  <a:lnTo>
                    <a:pt x="40" y="13"/>
                  </a:lnTo>
                  <a:lnTo>
                    <a:pt x="34" y="19"/>
                  </a:lnTo>
                  <a:lnTo>
                    <a:pt x="29" y="26"/>
                  </a:lnTo>
                  <a:lnTo>
                    <a:pt x="23" y="32"/>
                  </a:lnTo>
                  <a:lnTo>
                    <a:pt x="18" y="41"/>
                  </a:lnTo>
                  <a:lnTo>
                    <a:pt x="13" y="49"/>
                  </a:lnTo>
                  <a:lnTo>
                    <a:pt x="10" y="58"/>
                  </a:lnTo>
                  <a:lnTo>
                    <a:pt x="7" y="67"/>
                  </a:lnTo>
                  <a:lnTo>
                    <a:pt x="4" y="78"/>
                  </a:lnTo>
                  <a:lnTo>
                    <a:pt x="2" y="88"/>
                  </a:lnTo>
                  <a:lnTo>
                    <a:pt x="0" y="99"/>
                  </a:lnTo>
                  <a:lnTo>
                    <a:pt x="0" y="110"/>
                  </a:lnTo>
                  <a:lnTo>
                    <a:pt x="0" y="123"/>
                  </a:lnTo>
                  <a:lnTo>
                    <a:pt x="2" y="134"/>
                  </a:lnTo>
                  <a:lnTo>
                    <a:pt x="4" y="145"/>
                  </a:lnTo>
                  <a:lnTo>
                    <a:pt x="7" y="153"/>
                  </a:lnTo>
                  <a:lnTo>
                    <a:pt x="10" y="164"/>
                  </a:lnTo>
                  <a:lnTo>
                    <a:pt x="13" y="173"/>
                  </a:lnTo>
                  <a:lnTo>
                    <a:pt x="18" y="181"/>
                  </a:lnTo>
                  <a:lnTo>
                    <a:pt x="23" y="190"/>
                  </a:lnTo>
                  <a:lnTo>
                    <a:pt x="29" y="196"/>
                  </a:lnTo>
                  <a:lnTo>
                    <a:pt x="34" y="203"/>
                  </a:lnTo>
                  <a:lnTo>
                    <a:pt x="40" y="207"/>
                  </a:lnTo>
                  <a:lnTo>
                    <a:pt x="48" y="212"/>
                  </a:lnTo>
                  <a:lnTo>
                    <a:pt x="55" y="216"/>
                  </a:lnTo>
                  <a:lnTo>
                    <a:pt x="63" y="218"/>
                  </a:lnTo>
                  <a:lnTo>
                    <a:pt x="69" y="220"/>
                  </a:lnTo>
                  <a:lnTo>
                    <a:pt x="77" y="222"/>
                  </a:lnTo>
                  <a:lnTo>
                    <a:pt x="85" y="220"/>
                  </a:lnTo>
                  <a:lnTo>
                    <a:pt x="93" y="218"/>
                  </a:lnTo>
                  <a:lnTo>
                    <a:pt x="101" y="216"/>
                  </a:lnTo>
                  <a:lnTo>
                    <a:pt x="107" y="212"/>
                  </a:lnTo>
                  <a:lnTo>
                    <a:pt x="114" y="207"/>
                  </a:lnTo>
                  <a:lnTo>
                    <a:pt x="120" y="203"/>
                  </a:lnTo>
                  <a:lnTo>
                    <a:pt x="126" y="196"/>
                  </a:lnTo>
                  <a:lnTo>
                    <a:pt x="131" y="190"/>
                  </a:lnTo>
                  <a:lnTo>
                    <a:pt x="136" y="181"/>
                  </a:lnTo>
                  <a:lnTo>
                    <a:pt x="141" y="173"/>
                  </a:lnTo>
                  <a:lnTo>
                    <a:pt x="145" y="164"/>
                  </a:lnTo>
                  <a:lnTo>
                    <a:pt x="149" y="153"/>
                  </a:lnTo>
                  <a:lnTo>
                    <a:pt x="150" y="145"/>
                  </a:lnTo>
                  <a:lnTo>
                    <a:pt x="152" y="134"/>
                  </a:lnTo>
                  <a:lnTo>
                    <a:pt x="153" y="123"/>
                  </a:lnTo>
                  <a:lnTo>
                    <a:pt x="153" y="110"/>
                  </a:lnTo>
                  <a:lnTo>
                    <a:pt x="153" y="99"/>
                  </a:lnTo>
                  <a:lnTo>
                    <a:pt x="152" y="88"/>
                  </a:lnTo>
                  <a:lnTo>
                    <a:pt x="150" y="78"/>
                  </a:lnTo>
                  <a:lnTo>
                    <a:pt x="149" y="67"/>
                  </a:lnTo>
                  <a:lnTo>
                    <a:pt x="145" y="58"/>
                  </a:lnTo>
                  <a:lnTo>
                    <a:pt x="141" y="49"/>
                  </a:lnTo>
                  <a:lnTo>
                    <a:pt x="136" y="41"/>
                  </a:lnTo>
                  <a:lnTo>
                    <a:pt x="131" y="32"/>
                  </a:lnTo>
                  <a:lnTo>
                    <a:pt x="126" y="26"/>
                  </a:lnTo>
                  <a:lnTo>
                    <a:pt x="120" y="19"/>
                  </a:lnTo>
                  <a:lnTo>
                    <a:pt x="114" y="13"/>
                  </a:lnTo>
                  <a:lnTo>
                    <a:pt x="107" y="8"/>
                  </a:lnTo>
                  <a:lnTo>
                    <a:pt x="101" y="4"/>
                  </a:lnTo>
                  <a:lnTo>
                    <a:pt x="93" y="2"/>
                  </a:lnTo>
                  <a:lnTo>
                    <a:pt x="85" y="0"/>
                  </a:lnTo>
                  <a:lnTo>
                    <a:pt x="77"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8" name="Rectangle 24">
              <a:extLst>
                <a:ext uri="{FF2B5EF4-FFF2-40B4-BE49-F238E27FC236}">
                  <a16:creationId xmlns:a16="http://schemas.microsoft.com/office/drawing/2014/main" id="{B5C21777-9696-4E26-8005-26007F56BDD8}"/>
                </a:ext>
              </a:extLst>
            </p:cNvPr>
            <p:cNvSpPr>
              <a:spLocks noChangeArrowheads="1"/>
            </p:cNvSpPr>
            <p:nvPr/>
          </p:nvSpPr>
          <p:spPr bwMode="auto">
            <a:xfrm>
              <a:off x="3166" y="1903"/>
              <a:ext cx="154" cy="6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9" name="Rectangle 25">
              <a:extLst>
                <a:ext uri="{FF2B5EF4-FFF2-40B4-BE49-F238E27FC236}">
                  <a16:creationId xmlns:a16="http://schemas.microsoft.com/office/drawing/2014/main" id="{4DA90D5D-027E-480C-A58C-5D9132737054}"/>
                </a:ext>
              </a:extLst>
            </p:cNvPr>
            <p:cNvSpPr>
              <a:spLocks noChangeArrowheads="1"/>
            </p:cNvSpPr>
            <p:nvPr/>
          </p:nvSpPr>
          <p:spPr bwMode="auto">
            <a:xfrm>
              <a:off x="3166" y="1903"/>
              <a:ext cx="154" cy="623"/>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0" name="Freeform 26">
              <a:extLst>
                <a:ext uri="{FF2B5EF4-FFF2-40B4-BE49-F238E27FC236}">
                  <a16:creationId xmlns:a16="http://schemas.microsoft.com/office/drawing/2014/main" id="{ACEE8098-51F0-471E-8262-2645CD6726A2}"/>
                </a:ext>
              </a:extLst>
            </p:cNvPr>
            <p:cNvSpPr>
              <a:spLocks noEditPoints="1"/>
            </p:cNvSpPr>
            <p:nvPr/>
          </p:nvSpPr>
          <p:spPr bwMode="auto">
            <a:xfrm>
              <a:off x="3296" y="1815"/>
              <a:ext cx="107" cy="503"/>
            </a:xfrm>
            <a:custGeom>
              <a:avLst/>
              <a:gdLst>
                <a:gd name="T0" fmla="*/ 61 w 107"/>
                <a:gd name="T1" fmla="*/ 8 h 503"/>
                <a:gd name="T2" fmla="*/ 61 w 107"/>
                <a:gd name="T3" fmla="*/ 486 h 503"/>
                <a:gd name="T4" fmla="*/ 59 w 107"/>
                <a:gd name="T5" fmla="*/ 488 h 503"/>
                <a:gd name="T6" fmla="*/ 58 w 107"/>
                <a:gd name="T7" fmla="*/ 493 h 503"/>
                <a:gd name="T8" fmla="*/ 56 w 107"/>
                <a:gd name="T9" fmla="*/ 493 h 503"/>
                <a:gd name="T10" fmla="*/ 53 w 107"/>
                <a:gd name="T11" fmla="*/ 495 h 503"/>
                <a:gd name="T12" fmla="*/ 51 w 107"/>
                <a:gd name="T13" fmla="*/ 493 h 503"/>
                <a:gd name="T14" fmla="*/ 48 w 107"/>
                <a:gd name="T15" fmla="*/ 493 h 503"/>
                <a:gd name="T16" fmla="*/ 48 w 107"/>
                <a:gd name="T17" fmla="*/ 488 h 503"/>
                <a:gd name="T18" fmla="*/ 47 w 107"/>
                <a:gd name="T19" fmla="*/ 486 h 503"/>
                <a:gd name="T20" fmla="*/ 47 w 107"/>
                <a:gd name="T21" fmla="*/ 8 h 503"/>
                <a:gd name="T22" fmla="*/ 48 w 107"/>
                <a:gd name="T23" fmla="*/ 4 h 503"/>
                <a:gd name="T24" fmla="*/ 48 w 107"/>
                <a:gd name="T25" fmla="*/ 2 h 503"/>
                <a:gd name="T26" fmla="*/ 51 w 107"/>
                <a:gd name="T27" fmla="*/ 0 h 503"/>
                <a:gd name="T28" fmla="*/ 53 w 107"/>
                <a:gd name="T29" fmla="*/ 0 h 503"/>
                <a:gd name="T30" fmla="*/ 56 w 107"/>
                <a:gd name="T31" fmla="*/ 0 h 503"/>
                <a:gd name="T32" fmla="*/ 58 w 107"/>
                <a:gd name="T33" fmla="*/ 2 h 503"/>
                <a:gd name="T34" fmla="*/ 59 w 107"/>
                <a:gd name="T35" fmla="*/ 4 h 503"/>
                <a:gd name="T36" fmla="*/ 61 w 107"/>
                <a:gd name="T37" fmla="*/ 8 h 503"/>
                <a:gd name="T38" fmla="*/ 61 w 107"/>
                <a:gd name="T39" fmla="*/ 8 h 503"/>
                <a:gd name="T40" fmla="*/ 106 w 107"/>
                <a:gd name="T41" fmla="*/ 382 h 503"/>
                <a:gd name="T42" fmla="*/ 53 w 107"/>
                <a:gd name="T43" fmla="*/ 503 h 503"/>
                <a:gd name="T44" fmla="*/ 2 w 107"/>
                <a:gd name="T45" fmla="*/ 382 h 503"/>
                <a:gd name="T46" fmla="*/ 0 w 107"/>
                <a:gd name="T47" fmla="*/ 378 h 503"/>
                <a:gd name="T48" fmla="*/ 0 w 107"/>
                <a:gd name="T49" fmla="*/ 376 h 503"/>
                <a:gd name="T50" fmla="*/ 2 w 107"/>
                <a:gd name="T51" fmla="*/ 372 h 503"/>
                <a:gd name="T52" fmla="*/ 4 w 107"/>
                <a:gd name="T53" fmla="*/ 369 h 503"/>
                <a:gd name="T54" fmla="*/ 7 w 107"/>
                <a:gd name="T55" fmla="*/ 367 h 503"/>
                <a:gd name="T56" fmla="*/ 8 w 107"/>
                <a:gd name="T57" fmla="*/ 369 h 503"/>
                <a:gd name="T58" fmla="*/ 12 w 107"/>
                <a:gd name="T59" fmla="*/ 369 h 503"/>
                <a:gd name="T60" fmla="*/ 13 w 107"/>
                <a:gd name="T61" fmla="*/ 374 h 503"/>
                <a:gd name="T62" fmla="*/ 59 w 107"/>
                <a:gd name="T63" fmla="*/ 482 h 503"/>
                <a:gd name="T64" fmla="*/ 48 w 107"/>
                <a:gd name="T65" fmla="*/ 482 h 503"/>
                <a:gd name="T66" fmla="*/ 95 w 107"/>
                <a:gd name="T67" fmla="*/ 374 h 503"/>
                <a:gd name="T68" fmla="*/ 96 w 107"/>
                <a:gd name="T69" fmla="*/ 369 h 503"/>
                <a:gd name="T70" fmla="*/ 98 w 107"/>
                <a:gd name="T71" fmla="*/ 369 h 503"/>
                <a:gd name="T72" fmla="*/ 101 w 107"/>
                <a:gd name="T73" fmla="*/ 367 h 503"/>
                <a:gd name="T74" fmla="*/ 104 w 107"/>
                <a:gd name="T75" fmla="*/ 369 h 503"/>
                <a:gd name="T76" fmla="*/ 106 w 107"/>
                <a:gd name="T77" fmla="*/ 372 h 503"/>
                <a:gd name="T78" fmla="*/ 107 w 107"/>
                <a:gd name="T79" fmla="*/ 376 h 503"/>
                <a:gd name="T80" fmla="*/ 107 w 107"/>
                <a:gd name="T81" fmla="*/ 378 h 503"/>
                <a:gd name="T82" fmla="*/ 106 w 107"/>
                <a:gd name="T83" fmla="*/ 382 h 503"/>
                <a:gd name="T84" fmla="*/ 106 w 107"/>
                <a:gd name="T85" fmla="*/ 382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503">
                  <a:moveTo>
                    <a:pt x="61" y="8"/>
                  </a:moveTo>
                  <a:lnTo>
                    <a:pt x="61" y="486"/>
                  </a:lnTo>
                  <a:lnTo>
                    <a:pt x="59" y="488"/>
                  </a:lnTo>
                  <a:lnTo>
                    <a:pt x="58" y="493"/>
                  </a:lnTo>
                  <a:lnTo>
                    <a:pt x="56" y="493"/>
                  </a:lnTo>
                  <a:lnTo>
                    <a:pt x="53" y="495"/>
                  </a:lnTo>
                  <a:lnTo>
                    <a:pt x="51" y="493"/>
                  </a:lnTo>
                  <a:lnTo>
                    <a:pt x="48" y="493"/>
                  </a:lnTo>
                  <a:lnTo>
                    <a:pt x="48" y="488"/>
                  </a:lnTo>
                  <a:lnTo>
                    <a:pt x="47" y="486"/>
                  </a:lnTo>
                  <a:lnTo>
                    <a:pt x="47" y="8"/>
                  </a:lnTo>
                  <a:lnTo>
                    <a:pt x="48" y="4"/>
                  </a:lnTo>
                  <a:lnTo>
                    <a:pt x="48" y="2"/>
                  </a:lnTo>
                  <a:lnTo>
                    <a:pt x="51" y="0"/>
                  </a:lnTo>
                  <a:lnTo>
                    <a:pt x="53" y="0"/>
                  </a:lnTo>
                  <a:lnTo>
                    <a:pt x="56" y="0"/>
                  </a:lnTo>
                  <a:lnTo>
                    <a:pt x="58" y="2"/>
                  </a:lnTo>
                  <a:lnTo>
                    <a:pt x="59" y="4"/>
                  </a:lnTo>
                  <a:lnTo>
                    <a:pt x="61" y="8"/>
                  </a:lnTo>
                  <a:lnTo>
                    <a:pt x="61" y="8"/>
                  </a:lnTo>
                  <a:close/>
                  <a:moveTo>
                    <a:pt x="106" y="382"/>
                  </a:moveTo>
                  <a:lnTo>
                    <a:pt x="53" y="503"/>
                  </a:lnTo>
                  <a:lnTo>
                    <a:pt x="2" y="382"/>
                  </a:lnTo>
                  <a:lnTo>
                    <a:pt x="0" y="378"/>
                  </a:lnTo>
                  <a:lnTo>
                    <a:pt x="0" y="376"/>
                  </a:lnTo>
                  <a:lnTo>
                    <a:pt x="2" y="372"/>
                  </a:lnTo>
                  <a:lnTo>
                    <a:pt x="4" y="369"/>
                  </a:lnTo>
                  <a:lnTo>
                    <a:pt x="7" y="367"/>
                  </a:lnTo>
                  <a:lnTo>
                    <a:pt x="8" y="369"/>
                  </a:lnTo>
                  <a:lnTo>
                    <a:pt x="12" y="369"/>
                  </a:lnTo>
                  <a:lnTo>
                    <a:pt x="13" y="374"/>
                  </a:lnTo>
                  <a:lnTo>
                    <a:pt x="59" y="482"/>
                  </a:lnTo>
                  <a:lnTo>
                    <a:pt x="48" y="482"/>
                  </a:lnTo>
                  <a:lnTo>
                    <a:pt x="95" y="374"/>
                  </a:lnTo>
                  <a:lnTo>
                    <a:pt x="96" y="369"/>
                  </a:lnTo>
                  <a:lnTo>
                    <a:pt x="98" y="369"/>
                  </a:lnTo>
                  <a:lnTo>
                    <a:pt x="101" y="367"/>
                  </a:lnTo>
                  <a:lnTo>
                    <a:pt x="104" y="369"/>
                  </a:lnTo>
                  <a:lnTo>
                    <a:pt x="106" y="372"/>
                  </a:lnTo>
                  <a:lnTo>
                    <a:pt x="107" y="376"/>
                  </a:lnTo>
                  <a:lnTo>
                    <a:pt x="107" y="378"/>
                  </a:lnTo>
                  <a:lnTo>
                    <a:pt x="106" y="382"/>
                  </a:lnTo>
                  <a:lnTo>
                    <a:pt x="106" y="382"/>
                  </a:lnTo>
                  <a:close/>
                </a:path>
              </a:pathLst>
            </a:custGeom>
            <a:solidFill>
              <a:srgbClr val="000000"/>
            </a:solidFill>
            <a:ln w="3175">
              <a:solidFill>
                <a:srgbClr val="000000"/>
              </a:solidFill>
              <a:prstDash val="solid"/>
              <a:round/>
              <a:headEnd/>
              <a:tailEnd/>
            </a:ln>
          </p:spPr>
          <p:txBody>
            <a:bodyPr/>
            <a:lstStyle/>
            <a:p>
              <a:endParaRPr lang="fr-FR"/>
            </a:p>
          </p:txBody>
        </p:sp>
        <p:sp>
          <p:nvSpPr>
            <p:cNvPr id="31" name="Line 27">
              <a:extLst>
                <a:ext uri="{FF2B5EF4-FFF2-40B4-BE49-F238E27FC236}">
                  <a16:creationId xmlns:a16="http://schemas.microsoft.com/office/drawing/2014/main" id="{C22F2F82-8B68-4C76-A537-35608D2D3223}"/>
                </a:ext>
              </a:extLst>
            </p:cNvPr>
            <p:cNvSpPr>
              <a:spLocks noChangeShapeType="1"/>
            </p:cNvSpPr>
            <p:nvPr/>
          </p:nvSpPr>
          <p:spPr bwMode="auto">
            <a:xfrm>
              <a:off x="4476" y="2539"/>
              <a:ext cx="1" cy="121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 name="Line 28">
              <a:extLst>
                <a:ext uri="{FF2B5EF4-FFF2-40B4-BE49-F238E27FC236}">
                  <a16:creationId xmlns:a16="http://schemas.microsoft.com/office/drawing/2014/main" id="{065ACD12-8413-40AA-96F6-1C95641EE2E6}"/>
                </a:ext>
              </a:extLst>
            </p:cNvPr>
            <p:cNvSpPr>
              <a:spLocks noChangeShapeType="1"/>
            </p:cNvSpPr>
            <p:nvPr/>
          </p:nvSpPr>
          <p:spPr bwMode="auto">
            <a:xfrm>
              <a:off x="3201" y="2876"/>
              <a:ext cx="206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 name="Freeform 29">
              <a:extLst>
                <a:ext uri="{FF2B5EF4-FFF2-40B4-BE49-F238E27FC236}">
                  <a16:creationId xmlns:a16="http://schemas.microsoft.com/office/drawing/2014/main" id="{E805A13C-4182-45E8-AEC3-516431F50461}"/>
                </a:ext>
              </a:extLst>
            </p:cNvPr>
            <p:cNvSpPr>
              <a:spLocks/>
            </p:cNvSpPr>
            <p:nvPr/>
          </p:nvSpPr>
          <p:spPr bwMode="auto">
            <a:xfrm>
              <a:off x="5094" y="2120"/>
              <a:ext cx="318" cy="419"/>
            </a:xfrm>
            <a:custGeom>
              <a:avLst/>
              <a:gdLst>
                <a:gd name="T0" fmla="*/ 151 w 318"/>
                <a:gd name="T1" fmla="*/ 0 h 419"/>
                <a:gd name="T2" fmla="*/ 127 w 318"/>
                <a:gd name="T3" fmla="*/ 4 h 419"/>
                <a:gd name="T4" fmla="*/ 97 w 318"/>
                <a:gd name="T5" fmla="*/ 17 h 419"/>
                <a:gd name="T6" fmla="*/ 70 w 318"/>
                <a:gd name="T7" fmla="*/ 36 h 419"/>
                <a:gd name="T8" fmla="*/ 46 w 318"/>
                <a:gd name="T9" fmla="*/ 62 h 419"/>
                <a:gd name="T10" fmla="*/ 27 w 318"/>
                <a:gd name="T11" fmla="*/ 92 h 419"/>
                <a:gd name="T12" fmla="*/ 12 w 318"/>
                <a:gd name="T13" fmla="*/ 127 h 419"/>
                <a:gd name="T14" fmla="*/ 3 w 318"/>
                <a:gd name="T15" fmla="*/ 168 h 419"/>
                <a:gd name="T16" fmla="*/ 0 w 318"/>
                <a:gd name="T17" fmla="*/ 198 h 419"/>
                <a:gd name="T18" fmla="*/ 0 w 318"/>
                <a:gd name="T19" fmla="*/ 220 h 419"/>
                <a:gd name="T20" fmla="*/ 3 w 318"/>
                <a:gd name="T21" fmla="*/ 252 h 419"/>
                <a:gd name="T22" fmla="*/ 12 w 318"/>
                <a:gd name="T23" fmla="*/ 291 h 419"/>
                <a:gd name="T24" fmla="*/ 27 w 318"/>
                <a:gd name="T25" fmla="*/ 326 h 419"/>
                <a:gd name="T26" fmla="*/ 46 w 318"/>
                <a:gd name="T27" fmla="*/ 358 h 419"/>
                <a:gd name="T28" fmla="*/ 70 w 318"/>
                <a:gd name="T29" fmla="*/ 384 h 419"/>
                <a:gd name="T30" fmla="*/ 97 w 318"/>
                <a:gd name="T31" fmla="*/ 402 h 419"/>
                <a:gd name="T32" fmla="*/ 127 w 318"/>
                <a:gd name="T33" fmla="*/ 415 h 419"/>
                <a:gd name="T34" fmla="*/ 151 w 318"/>
                <a:gd name="T35" fmla="*/ 419 h 419"/>
                <a:gd name="T36" fmla="*/ 167 w 318"/>
                <a:gd name="T37" fmla="*/ 419 h 419"/>
                <a:gd name="T38" fmla="*/ 191 w 318"/>
                <a:gd name="T39" fmla="*/ 415 h 419"/>
                <a:gd name="T40" fmla="*/ 221 w 318"/>
                <a:gd name="T41" fmla="*/ 402 h 419"/>
                <a:gd name="T42" fmla="*/ 248 w 318"/>
                <a:gd name="T43" fmla="*/ 384 h 419"/>
                <a:gd name="T44" fmla="*/ 272 w 318"/>
                <a:gd name="T45" fmla="*/ 358 h 419"/>
                <a:gd name="T46" fmla="*/ 291 w 318"/>
                <a:gd name="T47" fmla="*/ 326 h 419"/>
                <a:gd name="T48" fmla="*/ 306 w 318"/>
                <a:gd name="T49" fmla="*/ 291 h 419"/>
                <a:gd name="T50" fmla="*/ 315 w 318"/>
                <a:gd name="T51" fmla="*/ 252 h 419"/>
                <a:gd name="T52" fmla="*/ 318 w 318"/>
                <a:gd name="T53" fmla="*/ 220 h 419"/>
                <a:gd name="T54" fmla="*/ 318 w 318"/>
                <a:gd name="T55" fmla="*/ 198 h 419"/>
                <a:gd name="T56" fmla="*/ 315 w 318"/>
                <a:gd name="T57" fmla="*/ 168 h 419"/>
                <a:gd name="T58" fmla="*/ 306 w 318"/>
                <a:gd name="T59" fmla="*/ 127 h 419"/>
                <a:gd name="T60" fmla="*/ 291 w 318"/>
                <a:gd name="T61" fmla="*/ 92 h 419"/>
                <a:gd name="T62" fmla="*/ 272 w 318"/>
                <a:gd name="T63" fmla="*/ 62 h 419"/>
                <a:gd name="T64" fmla="*/ 248 w 318"/>
                <a:gd name="T65" fmla="*/ 36 h 419"/>
                <a:gd name="T66" fmla="*/ 221 w 318"/>
                <a:gd name="T67" fmla="*/ 17 h 419"/>
                <a:gd name="T68" fmla="*/ 191 w 318"/>
                <a:gd name="T69" fmla="*/ 4 h 419"/>
                <a:gd name="T70" fmla="*/ 167 w 318"/>
                <a:gd name="T71"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8" h="419">
                  <a:moveTo>
                    <a:pt x="159" y="0"/>
                  </a:moveTo>
                  <a:lnTo>
                    <a:pt x="151" y="0"/>
                  </a:lnTo>
                  <a:lnTo>
                    <a:pt x="143" y="2"/>
                  </a:lnTo>
                  <a:lnTo>
                    <a:pt x="127" y="4"/>
                  </a:lnTo>
                  <a:lnTo>
                    <a:pt x="111" y="10"/>
                  </a:lnTo>
                  <a:lnTo>
                    <a:pt x="97" y="17"/>
                  </a:lnTo>
                  <a:lnTo>
                    <a:pt x="82" y="25"/>
                  </a:lnTo>
                  <a:lnTo>
                    <a:pt x="70" y="36"/>
                  </a:lnTo>
                  <a:lnTo>
                    <a:pt x="59" y="47"/>
                  </a:lnTo>
                  <a:lnTo>
                    <a:pt x="46" y="62"/>
                  </a:lnTo>
                  <a:lnTo>
                    <a:pt x="36" y="77"/>
                  </a:lnTo>
                  <a:lnTo>
                    <a:pt x="27" y="92"/>
                  </a:lnTo>
                  <a:lnTo>
                    <a:pt x="19" y="110"/>
                  </a:lnTo>
                  <a:lnTo>
                    <a:pt x="12" y="127"/>
                  </a:lnTo>
                  <a:lnTo>
                    <a:pt x="8" y="146"/>
                  </a:lnTo>
                  <a:lnTo>
                    <a:pt x="3" y="168"/>
                  </a:lnTo>
                  <a:lnTo>
                    <a:pt x="1" y="188"/>
                  </a:lnTo>
                  <a:lnTo>
                    <a:pt x="0" y="198"/>
                  </a:lnTo>
                  <a:lnTo>
                    <a:pt x="0" y="209"/>
                  </a:lnTo>
                  <a:lnTo>
                    <a:pt x="0" y="220"/>
                  </a:lnTo>
                  <a:lnTo>
                    <a:pt x="1" y="231"/>
                  </a:lnTo>
                  <a:lnTo>
                    <a:pt x="3" y="252"/>
                  </a:lnTo>
                  <a:lnTo>
                    <a:pt x="8" y="272"/>
                  </a:lnTo>
                  <a:lnTo>
                    <a:pt x="12" y="291"/>
                  </a:lnTo>
                  <a:lnTo>
                    <a:pt x="19" y="309"/>
                  </a:lnTo>
                  <a:lnTo>
                    <a:pt x="27" y="326"/>
                  </a:lnTo>
                  <a:lnTo>
                    <a:pt x="36" y="343"/>
                  </a:lnTo>
                  <a:lnTo>
                    <a:pt x="46" y="358"/>
                  </a:lnTo>
                  <a:lnTo>
                    <a:pt x="59" y="371"/>
                  </a:lnTo>
                  <a:lnTo>
                    <a:pt x="70" y="384"/>
                  </a:lnTo>
                  <a:lnTo>
                    <a:pt x="82" y="393"/>
                  </a:lnTo>
                  <a:lnTo>
                    <a:pt x="97" y="402"/>
                  </a:lnTo>
                  <a:lnTo>
                    <a:pt x="111" y="410"/>
                  </a:lnTo>
                  <a:lnTo>
                    <a:pt x="127" y="415"/>
                  </a:lnTo>
                  <a:lnTo>
                    <a:pt x="143" y="419"/>
                  </a:lnTo>
                  <a:lnTo>
                    <a:pt x="151" y="419"/>
                  </a:lnTo>
                  <a:lnTo>
                    <a:pt x="159" y="419"/>
                  </a:lnTo>
                  <a:lnTo>
                    <a:pt x="167" y="419"/>
                  </a:lnTo>
                  <a:lnTo>
                    <a:pt x="175" y="419"/>
                  </a:lnTo>
                  <a:lnTo>
                    <a:pt x="191" y="415"/>
                  </a:lnTo>
                  <a:lnTo>
                    <a:pt x="207" y="410"/>
                  </a:lnTo>
                  <a:lnTo>
                    <a:pt x="221" y="402"/>
                  </a:lnTo>
                  <a:lnTo>
                    <a:pt x="236" y="393"/>
                  </a:lnTo>
                  <a:lnTo>
                    <a:pt x="248" y="384"/>
                  </a:lnTo>
                  <a:lnTo>
                    <a:pt x="261" y="371"/>
                  </a:lnTo>
                  <a:lnTo>
                    <a:pt x="272" y="358"/>
                  </a:lnTo>
                  <a:lnTo>
                    <a:pt x="282" y="343"/>
                  </a:lnTo>
                  <a:lnTo>
                    <a:pt x="291" y="326"/>
                  </a:lnTo>
                  <a:lnTo>
                    <a:pt x="299" y="309"/>
                  </a:lnTo>
                  <a:lnTo>
                    <a:pt x="306" y="291"/>
                  </a:lnTo>
                  <a:lnTo>
                    <a:pt x="312" y="272"/>
                  </a:lnTo>
                  <a:lnTo>
                    <a:pt x="315" y="252"/>
                  </a:lnTo>
                  <a:lnTo>
                    <a:pt x="318" y="231"/>
                  </a:lnTo>
                  <a:lnTo>
                    <a:pt x="318" y="220"/>
                  </a:lnTo>
                  <a:lnTo>
                    <a:pt x="318" y="209"/>
                  </a:lnTo>
                  <a:lnTo>
                    <a:pt x="318" y="198"/>
                  </a:lnTo>
                  <a:lnTo>
                    <a:pt x="318" y="188"/>
                  </a:lnTo>
                  <a:lnTo>
                    <a:pt x="315" y="168"/>
                  </a:lnTo>
                  <a:lnTo>
                    <a:pt x="312" y="146"/>
                  </a:lnTo>
                  <a:lnTo>
                    <a:pt x="306" y="127"/>
                  </a:lnTo>
                  <a:lnTo>
                    <a:pt x="299" y="110"/>
                  </a:lnTo>
                  <a:lnTo>
                    <a:pt x="291" y="92"/>
                  </a:lnTo>
                  <a:lnTo>
                    <a:pt x="282" y="77"/>
                  </a:lnTo>
                  <a:lnTo>
                    <a:pt x="272" y="62"/>
                  </a:lnTo>
                  <a:lnTo>
                    <a:pt x="261" y="47"/>
                  </a:lnTo>
                  <a:lnTo>
                    <a:pt x="248" y="36"/>
                  </a:lnTo>
                  <a:lnTo>
                    <a:pt x="236" y="25"/>
                  </a:lnTo>
                  <a:lnTo>
                    <a:pt x="221" y="17"/>
                  </a:lnTo>
                  <a:lnTo>
                    <a:pt x="207" y="10"/>
                  </a:lnTo>
                  <a:lnTo>
                    <a:pt x="191" y="4"/>
                  </a:lnTo>
                  <a:lnTo>
                    <a:pt x="175" y="2"/>
                  </a:lnTo>
                  <a:lnTo>
                    <a:pt x="167" y="0"/>
                  </a:lnTo>
                  <a:lnTo>
                    <a:pt x="159"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4" name="Rectangle 30">
              <a:extLst>
                <a:ext uri="{FF2B5EF4-FFF2-40B4-BE49-F238E27FC236}">
                  <a16:creationId xmlns:a16="http://schemas.microsoft.com/office/drawing/2014/main" id="{D15BD66F-4AEE-4329-9B91-66F86BD7F756}"/>
                </a:ext>
              </a:extLst>
            </p:cNvPr>
            <p:cNvSpPr>
              <a:spLocks noChangeArrowheads="1"/>
            </p:cNvSpPr>
            <p:nvPr/>
          </p:nvSpPr>
          <p:spPr bwMode="auto">
            <a:xfrm>
              <a:off x="5210" y="2234"/>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V</a:t>
              </a:r>
              <a:endParaRPr lang="fr-FR" altLang="fr-FR"/>
            </a:p>
          </p:txBody>
        </p:sp>
        <p:sp>
          <p:nvSpPr>
            <p:cNvPr id="35" name="Rectangle 31">
              <a:extLst>
                <a:ext uri="{FF2B5EF4-FFF2-40B4-BE49-F238E27FC236}">
                  <a16:creationId xmlns:a16="http://schemas.microsoft.com/office/drawing/2014/main" id="{DA653E42-727B-48AB-99A5-F990891F6C67}"/>
                </a:ext>
              </a:extLst>
            </p:cNvPr>
            <p:cNvSpPr>
              <a:spLocks noChangeArrowheads="1"/>
            </p:cNvSpPr>
            <p:nvPr/>
          </p:nvSpPr>
          <p:spPr bwMode="auto">
            <a:xfrm>
              <a:off x="5306" y="2234"/>
              <a:ext cx="4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 </a:t>
              </a:r>
              <a:endParaRPr lang="fr-FR" altLang="fr-FR"/>
            </a:p>
          </p:txBody>
        </p:sp>
        <p:sp>
          <p:nvSpPr>
            <p:cNvPr id="36" name="Rectangle 32">
              <a:extLst>
                <a:ext uri="{FF2B5EF4-FFF2-40B4-BE49-F238E27FC236}">
                  <a16:creationId xmlns:a16="http://schemas.microsoft.com/office/drawing/2014/main" id="{F8B92EBB-A951-4103-95F7-3F7F6CD0F01B}"/>
                </a:ext>
              </a:extLst>
            </p:cNvPr>
            <p:cNvSpPr>
              <a:spLocks noChangeArrowheads="1"/>
            </p:cNvSpPr>
            <p:nvPr/>
          </p:nvSpPr>
          <p:spPr bwMode="auto">
            <a:xfrm>
              <a:off x="750" y="2247"/>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V</a:t>
              </a:r>
              <a:endParaRPr lang="fr-FR" altLang="fr-FR"/>
            </a:p>
          </p:txBody>
        </p:sp>
        <p:sp>
          <p:nvSpPr>
            <p:cNvPr id="37" name="Rectangle 33">
              <a:extLst>
                <a:ext uri="{FF2B5EF4-FFF2-40B4-BE49-F238E27FC236}">
                  <a16:creationId xmlns:a16="http://schemas.microsoft.com/office/drawing/2014/main" id="{C6524209-CBAD-47E1-8A2C-5F75531DABB8}"/>
                </a:ext>
              </a:extLst>
            </p:cNvPr>
            <p:cNvSpPr>
              <a:spLocks noChangeArrowheads="1"/>
            </p:cNvSpPr>
            <p:nvPr/>
          </p:nvSpPr>
          <p:spPr bwMode="auto">
            <a:xfrm>
              <a:off x="846" y="2331"/>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1</a:t>
              </a:r>
              <a:endParaRPr lang="fr-FR" altLang="fr-FR"/>
            </a:p>
          </p:txBody>
        </p:sp>
        <p:sp>
          <p:nvSpPr>
            <p:cNvPr id="38" name="Rectangle 34">
              <a:extLst>
                <a:ext uri="{FF2B5EF4-FFF2-40B4-BE49-F238E27FC236}">
                  <a16:creationId xmlns:a16="http://schemas.microsoft.com/office/drawing/2014/main" id="{073FB7D8-B366-4609-B1E1-9EF1E66793DA}"/>
                </a:ext>
              </a:extLst>
            </p:cNvPr>
            <p:cNvSpPr>
              <a:spLocks noChangeArrowheads="1"/>
            </p:cNvSpPr>
            <p:nvPr/>
          </p:nvSpPr>
          <p:spPr bwMode="auto">
            <a:xfrm>
              <a:off x="889" y="2331"/>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 </a:t>
              </a:r>
              <a:endParaRPr lang="fr-FR" altLang="fr-FR"/>
            </a:p>
          </p:txBody>
        </p:sp>
        <p:sp>
          <p:nvSpPr>
            <p:cNvPr id="39" name="Line 35">
              <a:extLst>
                <a:ext uri="{FF2B5EF4-FFF2-40B4-BE49-F238E27FC236}">
                  <a16:creationId xmlns:a16="http://schemas.microsoft.com/office/drawing/2014/main" id="{8619C192-FB1A-43D0-B0CB-62CA78092E69}"/>
                </a:ext>
              </a:extLst>
            </p:cNvPr>
            <p:cNvSpPr>
              <a:spLocks noChangeShapeType="1"/>
            </p:cNvSpPr>
            <p:nvPr/>
          </p:nvSpPr>
          <p:spPr bwMode="auto">
            <a:xfrm>
              <a:off x="5253" y="2539"/>
              <a:ext cx="1" cy="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 name="Line 36">
              <a:extLst>
                <a:ext uri="{FF2B5EF4-FFF2-40B4-BE49-F238E27FC236}">
                  <a16:creationId xmlns:a16="http://schemas.microsoft.com/office/drawing/2014/main" id="{5BCCA068-7CE6-4387-AB35-8FB7DDDDF1C4}"/>
                </a:ext>
              </a:extLst>
            </p:cNvPr>
            <p:cNvSpPr>
              <a:spLocks noChangeShapeType="1"/>
            </p:cNvSpPr>
            <p:nvPr/>
          </p:nvSpPr>
          <p:spPr bwMode="auto">
            <a:xfrm flipV="1">
              <a:off x="5253" y="1661"/>
              <a:ext cx="1" cy="45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 name="Freeform 37">
              <a:extLst>
                <a:ext uri="{FF2B5EF4-FFF2-40B4-BE49-F238E27FC236}">
                  <a16:creationId xmlns:a16="http://schemas.microsoft.com/office/drawing/2014/main" id="{9754256D-1E1A-454C-AB08-C316FD4F8690}"/>
                </a:ext>
              </a:extLst>
            </p:cNvPr>
            <p:cNvSpPr>
              <a:spLocks noEditPoints="1"/>
            </p:cNvSpPr>
            <p:nvPr/>
          </p:nvSpPr>
          <p:spPr bwMode="auto">
            <a:xfrm>
              <a:off x="3662" y="1588"/>
              <a:ext cx="392" cy="145"/>
            </a:xfrm>
            <a:custGeom>
              <a:avLst/>
              <a:gdLst>
                <a:gd name="T0" fmla="*/ 386 w 392"/>
                <a:gd name="T1" fmla="*/ 82 h 145"/>
                <a:gd name="T2" fmla="*/ 14 w 392"/>
                <a:gd name="T3" fmla="*/ 82 h 145"/>
                <a:gd name="T4" fmla="*/ 11 w 392"/>
                <a:gd name="T5" fmla="*/ 82 h 145"/>
                <a:gd name="T6" fmla="*/ 9 w 392"/>
                <a:gd name="T7" fmla="*/ 80 h 145"/>
                <a:gd name="T8" fmla="*/ 8 w 392"/>
                <a:gd name="T9" fmla="*/ 75 h 145"/>
                <a:gd name="T10" fmla="*/ 6 w 392"/>
                <a:gd name="T11" fmla="*/ 73 h 145"/>
                <a:gd name="T12" fmla="*/ 8 w 392"/>
                <a:gd name="T13" fmla="*/ 69 h 145"/>
                <a:gd name="T14" fmla="*/ 9 w 392"/>
                <a:gd name="T15" fmla="*/ 67 h 145"/>
                <a:gd name="T16" fmla="*/ 11 w 392"/>
                <a:gd name="T17" fmla="*/ 65 h 145"/>
                <a:gd name="T18" fmla="*/ 14 w 392"/>
                <a:gd name="T19" fmla="*/ 65 h 145"/>
                <a:gd name="T20" fmla="*/ 386 w 392"/>
                <a:gd name="T21" fmla="*/ 65 h 145"/>
                <a:gd name="T22" fmla="*/ 389 w 392"/>
                <a:gd name="T23" fmla="*/ 65 h 145"/>
                <a:gd name="T24" fmla="*/ 390 w 392"/>
                <a:gd name="T25" fmla="*/ 67 h 145"/>
                <a:gd name="T26" fmla="*/ 392 w 392"/>
                <a:gd name="T27" fmla="*/ 69 h 145"/>
                <a:gd name="T28" fmla="*/ 392 w 392"/>
                <a:gd name="T29" fmla="*/ 73 h 145"/>
                <a:gd name="T30" fmla="*/ 392 w 392"/>
                <a:gd name="T31" fmla="*/ 75 h 145"/>
                <a:gd name="T32" fmla="*/ 390 w 392"/>
                <a:gd name="T33" fmla="*/ 80 h 145"/>
                <a:gd name="T34" fmla="*/ 389 w 392"/>
                <a:gd name="T35" fmla="*/ 82 h 145"/>
                <a:gd name="T36" fmla="*/ 386 w 392"/>
                <a:gd name="T37" fmla="*/ 82 h 145"/>
                <a:gd name="T38" fmla="*/ 386 w 392"/>
                <a:gd name="T39" fmla="*/ 82 h 145"/>
                <a:gd name="T40" fmla="*/ 91 w 392"/>
                <a:gd name="T41" fmla="*/ 145 h 145"/>
                <a:gd name="T42" fmla="*/ 0 w 392"/>
                <a:gd name="T43" fmla="*/ 73 h 145"/>
                <a:gd name="T44" fmla="*/ 91 w 392"/>
                <a:gd name="T45" fmla="*/ 2 h 145"/>
                <a:gd name="T46" fmla="*/ 92 w 392"/>
                <a:gd name="T47" fmla="*/ 0 h 145"/>
                <a:gd name="T48" fmla="*/ 95 w 392"/>
                <a:gd name="T49" fmla="*/ 2 h 145"/>
                <a:gd name="T50" fmla="*/ 97 w 392"/>
                <a:gd name="T51" fmla="*/ 2 h 145"/>
                <a:gd name="T52" fmla="*/ 98 w 392"/>
                <a:gd name="T53" fmla="*/ 6 h 145"/>
                <a:gd name="T54" fmla="*/ 100 w 392"/>
                <a:gd name="T55" fmla="*/ 8 h 145"/>
                <a:gd name="T56" fmla="*/ 100 w 392"/>
                <a:gd name="T57" fmla="*/ 13 h 145"/>
                <a:gd name="T58" fmla="*/ 98 w 392"/>
                <a:gd name="T59" fmla="*/ 15 h 145"/>
                <a:gd name="T60" fmla="*/ 97 w 392"/>
                <a:gd name="T61" fmla="*/ 17 h 145"/>
                <a:gd name="T62" fmla="*/ 17 w 392"/>
                <a:gd name="T63" fmla="*/ 80 h 145"/>
                <a:gd name="T64" fmla="*/ 17 w 392"/>
                <a:gd name="T65" fmla="*/ 65 h 145"/>
                <a:gd name="T66" fmla="*/ 97 w 392"/>
                <a:gd name="T67" fmla="*/ 127 h 145"/>
                <a:gd name="T68" fmla="*/ 98 w 392"/>
                <a:gd name="T69" fmla="*/ 129 h 145"/>
                <a:gd name="T70" fmla="*/ 100 w 392"/>
                <a:gd name="T71" fmla="*/ 134 h 145"/>
                <a:gd name="T72" fmla="*/ 100 w 392"/>
                <a:gd name="T73" fmla="*/ 138 h 145"/>
                <a:gd name="T74" fmla="*/ 98 w 392"/>
                <a:gd name="T75" fmla="*/ 140 h 145"/>
                <a:gd name="T76" fmla="*/ 97 w 392"/>
                <a:gd name="T77" fmla="*/ 142 h 145"/>
                <a:gd name="T78" fmla="*/ 95 w 392"/>
                <a:gd name="T79" fmla="*/ 145 h 145"/>
                <a:gd name="T80" fmla="*/ 92 w 392"/>
                <a:gd name="T81" fmla="*/ 145 h 145"/>
                <a:gd name="T82" fmla="*/ 91 w 392"/>
                <a:gd name="T83" fmla="*/ 145 h 145"/>
                <a:gd name="T84" fmla="*/ 91 w 392"/>
                <a:gd name="T8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 h="145">
                  <a:moveTo>
                    <a:pt x="386" y="82"/>
                  </a:moveTo>
                  <a:lnTo>
                    <a:pt x="14" y="82"/>
                  </a:lnTo>
                  <a:lnTo>
                    <a:pt x="11" y="82"/>
                  </a:lnTo>
                  <a:lnTo>
                    <a:pt x="9" y="80"/>
                  </a:lnTo>
                  <a:lnTo>
                    <a:pt x="8" y="75"/>
                  </a:lnTo>
                  <a:lnTo>
                    <a:pt x="6" y="73"/>
                  </a:lnTo>
                  <a:lnTo>
                    <a:pt x="8" y="69"/>
                  </a:lnTo>
                  <a:lnTo>
                    <a:pt x="9" y="67"/>
                  </a:lnTo>
                  <a:lnTo>
                    <a:pt x="11" y="65"/>
                  </a:lnTo>
                  <a:lnTo>
                    <a:pt x="14" y="65"/>
                  </a:lnTo>
                  <a:lnTo>
                    <a:pt x="386" y="65"/>
                  </a:lnTo>
                  <a:lnTo>
                    <a:pt x="389" y="65"/>
                  </a:lnTo>
                  <a:lnTo>
                    <a:pt x="390" y="67"/>
                  </a:lnTo>
                  <a:lnTo>
                    <a:pt x="392" y="69"/>
                  </a:lnTo>
                  <a:lnTo>
                    <a:pt x="392" y="73"/>
                  </a:lnTo>
                  <a:lnTo>
                    <a:pt x="392" y="75"/>
                  </a:lnTo>
                  <a:lnTo>
                    <a:pt x="390" y="80"/>
                  </a:lnTo>
                  <a:lnTo>
                    <a:pt x="389" y="82"/>
                  </a:lnTo>
                  <a:lnTo>
                    <a:pt x="386" y="82"/>
                  </a:lnTo>
                  <a:lnTo>
                    <a:pt x="386" y="82"/>
                  </a:lnTo>
                  <a:close/>
                  <a:moveTo>
                    <a:pt x="91" y="145"/>
                  </a:moveTo>
                  <a:lnTo>
                    <a:pt x="0" y="73"/>
                  </a:lnTo>
                  <a:lnTo>
                    <a:pt x="91" y="2"/>
                  </a:lnTo>
                  <a:lnTo>
                    <a:pt x="92" y="0"/>
                  </a:lnTo>
                  <a:lnTo>
                    <a:pt x="95" y="2"/>
                  </a:lnTo>
                  <a:lnTo>
                    <a:pt x="97" y="2"/>
                  </a:lnTo>
                  <a:lnTo>
                    <a:pt x="98" y="6"/>
                  </a:lnTo>
                  <a:lnTo>
                    <a:pt x="100" y="8"/>
                  </a:lnTo>
                  <a:lnTo>
                    <a:pt x="100" y="13"/>
                  </a:lnTo>
                  <a:lnTo>
                    <a:pt x="98" y="15"/>
                  </a:lnTo>
                  <a:lnTo>
                    <a:pt x="97" y="17"/>
                  </a:lnTo>
                  <a:lnTo>
                    <a:pt x="17" y="80"/>
                  </a:lnTo>
                  <a:lnTo>
                    <a:pt x="17" y="65"/>
                  </a:lnTo>
                  <a:lnTo>
                    <a:pt x="97" y="127"/>
                  </a:lnTo>
                  <a:lnTo>
                    <a:pt x="98" y="129"/>
                  </a:lnTo>
                  <a:lnTo>
                    <a:pt x="100" y="134"/>
                  </a:lnTo>
                  <a:lnTo>
                    <a:pt x="100" y="138"/>
                  </a:lnTo>
                  <a:lnTo>
                    <a:pt x="98" y="140"/>
                  </a:lnTo>
                  <a:lnTo>
                    <a:pt x="97" y="142"/>
                  </a:lnTo>
                  <a:lnTo>
                    <a:pt x="95" y="145"/>
                  </a:lnTo>
                  <a:lnTo>
                    <a:pt x="92" y="145"/>
                  </a:lnTo>
                  <a:lnTo>
                    <a:pt x="91" y="145"/>
                  </a:lnTo>
                  <a:lnTo>
                    <a:pt x="91" y="145"/>
                  </a:lnTo>
                  <a:close/>
                </a:path>
              </a:pathLst>
            </a:custGeom>
            <a:solidFill>
              <a:srgbClr val="000000"/>
            </a:solidFill>
            <a:ln w="3175">
              <a:solidFill>
                <a:srgbClr val="000000"/>
              </a:solidFill>
              <a:prstDash val="solid"/>
              <a:round/>
              <a:headEnd/>
              <a:tailEnd/>
            </a:ln>
          </p:spPr>
          <p:txBody>
            <a:bodyPr/>
            <a:lstStyle/>
            <a:p>
              <a:endParaRPr lang="fr-FR"/>
            </a:p>
          </p:txBody>
        </p:sp>
        <p:sp>
          <p:nvSpPr>
            <p:cNvPr id="42" name="Rectangle 38">
              <a:extLst>
                <a:ext uri="{FF2B5EF4-FFF2-40B4-BE49-F238E27FC236}">
                  <a16:creationId xmlns:a16="http://schemas.microsoft.com/office/drawing/2014/main" id="{2C32A234-654F-4162-8501-E93B5D663BAC}"/>
                </a:ext>
              </a:extLst>
            </p:cNvPr>
            <p:cNvSpPr>
              <a:spLocks noChangeArrowheads="1"/>
            </p:cNvSpPr>
            <p:nvPr/>
          </p:nvSpPr>
          <p:spPr bwMode="auto">
            <a:xfrm>
              <a:off x="3963" y="2219"/>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R</a:t>
              </a:r>
              <a:endParaRPr lang="fr-FR" altLang="fr-FR"/>
            </a:p>
          </p:txBody>
        </p:sp>
        <p:sp>
          <p:nvSpPr>
            <p:cNvPr id="43" name="Rectangle 39">
              <a:extLst>
                <a:ext uri="{FF2B5EF4-FFF2-40B4-BE49-F238E27FC236}">
                  <a16:creationId xmlns:a16="http://schemas.microsoft.com/office/drawing/2014/main" id="{49D95159-47D3-41E8-90A7-EE9E0C696FDE}"/>
                </a:ext>
              </a:extLst>
            </p:cNvPr>
            <p:cNvSpPr>
              <a:spLocks noChangeArrowheads="1"/>
            </p:cNvSpPr>
            <p:nvPr/>
          </p:nvSpPr>
          <p:spPr bwMode="auto">
            <a:xfrm>
              <a:off x="4051" y="2303"/>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2</a:t>
              </a:r>
              <a:endParaRPr lang="fr-FR" altLang="fr-FR"/>
            </a:p>
          </p:txBody>
        </p:sp>
        <p:sp>
          <p:nvSpPr>
            <p:cNvPr id="44" name="Rectangle 40">
              <a:extLst>
                <a:ext uri="{FF2B5EF4-FFF2-40B4-BE49-F238E27FC236}">
                  <a16:creationId xmlns:a16="http://schemas.microsoft.com/office/drawing/2014/main" id="{07B583A8-DB7B-4C0E-B45A-5A62DFE9F3F9}"/>
                </a:ext>
              </a:extLst>
            </p:cNvPr>
            <p:cNvSpPr>
              <a:spLocks noChangeArrowheads="1"/>
            </p:cNvSpPr>
            <p:nvPr/>
          </p:nvSpPr>
          <p:spPr bwMode="auto">
            <a:xfrm>
              <a:off x="4094" y="2303"/>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 </a:t>
              </a:r>
              <a:endParaRPr lang="fr-FR" altLang="fr-FR"/>
            </a:p>
          </p:txBody>
        </p:sp>
        <p:sp>
          <p:nvSpPr>
            <p:cNvPr id="45" name="Rectangle 41">
              <a:extLst>
                <a:ext uri="{FF2B5EF4-FFF2-40B4-BE49-F238E27FC236}">
                  <a16:creationId xmlns:a16="http://schemas.microsoft.com/office/drawing/2014/main" id="{01F48609-396C-4B77-A8FB-90B602B92B03}"/>
                </a:ext>
              </a:extLst>
            </p:cNvPr>
            <p:cNvSpPr>
              <a:spLocks noChangeArrowheads="1"/>
            </p:cNvSpPr>
            <p:nvPr/>
          </p:nvSpPr>
          <p:spPr bwMode="auto">
            <a:xfrm>
              <a:off x="3394" y="1964"/>
              <a:ext cx="7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e</a:t>
              </a:r>
              <a:endParaRPr lang="fr-FR" altLang="fr-FR"/>
            </a:p>
          </p:txBody>
        </p:sp>
        <p:sp>
          <p:nvSpPr>
            <p:cNvPr id="46" name="Rectangle 42">
              <a:extLst>
                <a:ext uri="{FF2B5EF4-FFF2-40B4-BE49-F238E27FC236}">
                  <a16:creationId xmlns:a16="http://schemas.microsoft.com/office/drawing/2014/main" id="{7C95914F-3801-410C-A641-DD89D02C8B1E}"/>
                </a:ext>
              </a:extLst>
            </p:cNvPr>
            <p:cNvSpPr>
              <a:spLocks noChangeArrowheads="1"/>
            </p:cNvSpPr>
            <p:nvPr/>
          </p:nvSpPr>
          <p:spPr bwMode="auto">
            <a:xfrm>
              <a:off x="3453" y="2048"/>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2</a:t>
              </a:r>
              <a:endParaRPr lang="fr-FR" altLang="fr-FR"/>
            </a:p>
          </p:txBody>
        </p:sp>
        <p:sp>
          <p:nvSpPr>
            <p:cNvPr id="47" name="Rectangle 43">
              <a:extLst>
                <a:ext uri="{FF2B5EF4-FFF2-40B4-BE49-F238E27FC236}">
                  <a16:creationId xmlns:a16="http://schemas.microsoft.com/office/drawing/2014/main" id="{74604607-5FC1-42D2-B7D7-A989331DF81E}"/>
                </a:ext>
              </a:extLst>
            </p:cNvPr>
            <p:cNvSpPr>
              <a:spLocks noChangeArrowheads="1"/>
            </p:cNvSpPr>
            <p:nvPr/>
          </p:nvSpPr>
          <p:spPr bwMode="auto">
            <a:xfrm>
              <a:off x="3496" y="2048"/>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 </a:t>
              </a:r>
              <a:endParaRPr lang="fr-FR" altLang="fr-FR"/>
            </a:p>
          </p:txBody>
        </p:sp>
        <p:sp>
          <p:nvSpPr>
            <p:cNvPr id="48" name="Rectangle 44">
              <a:extLst>
                <a:ext uri="{FF2B5EF4-FFF2-40B4-BE49-F238E27FC236}">
                  <a16:creationId xmlns:a16="http://schemas.microsoft.com/office/drawing/2014/main" id="{62A94810-967B-4536-9491-2B8EED33DC05}"/>
                </a:ext>
              </a:extLst>
            </p:cNvPr>
            <p:cNvSpPr>
              <a:spLocks noChangeArrowheads="1"/>
            </p:cNvSpPr>
            <p:nvPr/>
          </p:nvSpPr>
          <p:spPr bwMode="auto">
            <a:xfrm>
              <a:off x="3992" y="1436"/>
              <a:ext cx="4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i</a:t>
              </a:r>
              <a:endParaRPr lang="fr-FR" altLang="fr-FR"/>
            </a:p>
          </p:txBody>
        </p:sp>
        <p:sp>
          <p:nvSpPr>
            <p:cNvPr id="49" name="Rectangle 45">
              <a:extLst>
                <a:ext uri="{FF2B5EF4-FFF2-40B4-BE49-F238E27FC236}">
                  <a16:creationId xmlns:a16="http://schemas.microsoft.com/office/drawing/2014/main" id="{912E0228-5B1C-43CB-91C4-8E2EC026148D}"/>
                </a:ext>
              </a:extLst>
            </p:cNvPr>
            <p:cNvSpPr>
              <a:spLocks noChangeArrowheads="1"/>
            </p:cNvSpPr>
            <p:nvPr/>
          </p:nvSpPr>
          <p:spPr bwMode="auto">
            <a:xfrm>
              <a:off x="4028" y="1521"/>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2</a:t>
              </a:r>
              <a:endParaRPr lang="fr-FR" altLang="fr-FR"/>
            </a:p>
          </p:txBody>
        </p:sp>
        <p:sp>
          <p:nvSpPr>
            <p:cNvPr id="50" name="Rectangle 46">
              <a:extLst>
                <a:ext uri="{FF2B5EF4-FFF2-40B4-BE49-F238E27FC236}">
                  <a16:creationId xmlns:a16="http://schemas.microsoft.com/office/drawing/2014/main" id="{20CA3B61-A2AC-4752-B638-4162165498FF}"/>
                </a:ext>
              </a:extLst>
            </p:cNvPr>
            <p:cNvSpPr>
              <a:spLocks noChangeArrowheads="1"/>
            </p:cNvSpPr>
            <p:nvPr/>
          </p:nvSpPr>
          <p:spPr bwMode="auto">
            <a:xfrm>
              <a:off x="4071" y="1521"/>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 </a:t>
              </a:r>
              <a:endParaRPr lang="fr-FR" altLang="fr-FR"/>
            </a:p>
          </p:txBody>
        </p:sp>
        <p:sp>
          <p:nvSpPr>
            <p:cNvPr id="51" name="Rectangle 47">
              <a:extLst>
                <a:ext uri="{FF2B5EF4-FFF2-40B4-BE49-F238E27FC236}">
                  <a16:creationId xmlns:a16="http://schemas.microsoft.com/office/drawing/2014/main" id="{4131B061-788E-4DDC-B338-900E948FC987}"/>
                </a:ext>
              </a:extLst>
            </p:cNvPr>
            <p:cNvSpPr>
              <a:spLocks noChangeArrowheads="1"/>
            </p:cNvSpPr>
            <p:nvPr/>
          </p:nvSpPr>
          <p:spPr bwMode="auto">
            <a:xfrm>
              <a:off x="4744" y="2111"/>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V</a:t>
              </a:r>
              <a:endParaRPr lang="fr-FR" altLang="fr-FR"/>
            </a:p>
          </p:txBody>
        </p:sp>
        <p:sp>
          <p:nvSpPr>
            <p:cNvPr id="52" name="Rectangle 48">
              <a:extLst>
                <a:ext uri="{FF2B5EF4-FFF2-40B4-BE49-F238E27FC236}">
                  <a16:creationId xmlns:a16="http://schemas.microsoft.com/office/drawing/2014/main" id="{40943A4C-4AB2-4051-B710-93841BB1A8C5}"/>
                </a:ext>
              </a:extLst>
            </p:cNvPr>
            <p:cNvSpPr>
              <a:spLocks noChangeArrowheads="1"/>
            </p:cNvSpPr>
            <p:nvPr/>
          </p:nvSpPr>
          <p:spPr bwMode="auto">
            <a:xfrm>
              <a:off x="4840" y="2195"/>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m</a:t>
              </a:r>
              <a:endParaRPr lang="fr-FR" altLang="fr-FR"/>
            </a:p>
          </p:txBody>
        </p:sp>
        <p:sp>
          <p:nvSpPr>
            <p:cNvPr id="53" name="Rectangle 49">
              <a:extLst>
                <a:ext uri="{FF2B5EF4-FFF2-40B4-BE49-F238E27FC236}">
                  <a16:creationId xmlns:a16="http://schemas.microsoft.com/office/drawing/2014/main" id="{41978C08-6EB8-4D06-AC5B-A92DB6A85DAB}"/>
                </a:ext>
              </a:extLst>
            </p:cNvPr>
            <p:cNvSpPr>
              <a:spLocks noChangeArrowheads="1"/>
            </p:cNvSpPr>
            <p:nvPr/>
          </p:nvSpPr>
          <p:spPr bwMode="auto">
            <a:xfrm>
              <a:off x="4905" y="2195"/>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 </a:t>
              </a:r>
              <a:endParaRPr lang="fr-FR" altLang="fr-FR"/>
            </a:p>
          </p:txBody>
        </p:sp>
        <p:sp>
          <p:nvSpPr>
            <p:cNvPr id="54" name="Freeform 50">
              <a:extLst>
                <a:ext uri="{FF2B5EF4-FFF2-40B4-BE49-F238E27FC236}">
                  <a16:creationId xmlns:a16="http://schemas.microsoft.com/office/drawing/2014/main" id="{F6633744-1AD6-4427-A9E7-BB9F09D4F189}"/>
                </a:ext>
              </a:extLst>
            </p:cNvPr>
            <p:cNvSpPr>
              <a:spLocks noEditPoints="1"/>
            </p:cNvSpPr>
            <p:nvPr/>
          </p:nvSpPr>
          <p:spPr bwMode="auto">
            <a:xfrm>
              <a:off x="4894" y="2040"/>
              <a:ext cx="80" cy="523"/>
            </a:xfrm>
            <a:custGeom>
              <a:avLst/>
              <a:gdLst>
                <a:gd name="T0" fmla="*/ 46 w 80"/>
                <a:gd name="T1" fmla="*/ 90 h 523"/>
                <a:gd name="T2" fmla="*/ 46 w 80"/>
                <a:gd name="T3" fmla="*/ 512 h 523"/>
                <a:gd name="T4" fmla="*/ 46 w 80"/>
                <a:gd name="T5" fmla="*/ 516 h 523"/>
                <a:gd name="T6" fmla="*/ 45 w 80"/>
                <a:gd name="T7" fmla="*/ 518 h 523"/>
                <a:gd name="T8" fmla="*/ 43 w 80"/>
                <a:gd name="T9" fmla="*/ 520 h 523"/>
                <a:gd name="T10" fmla="*/ 40 w 80"/>
                <a:gd name="T11" fmla="*/ 523 h 523"/>
                <a:gd name="T12" fmla="*/ 38 w 80"/>
                <a:gd name="T13" fmla="*/ 520 h 523"/>
                <a:gd name="T14" fmla="*/ 35 w 80"/>
                <a:gd name="T15" fmla="*/ 518 h 523"/>
                <a:gd name="T16" fmla="*/ 34 w 80"/>
                <a:gd name="T17" fmla="*/ 516 h 523"/>
                <a:gd name="T18" fmla="*/ 34 w 80"/>
                <a:gd name="T19" fmla="*/ 512 h 523"/>
                <a:gd name="T20" fmla="*/ 34 w 80"/>
                <a:gd name="T21" fmla="*/ 90 h 523"/>
                <a:gd name="T22" fmla="*/ 34 w 80"/>
                <a:gd name="T23" fmla="*/ 86 h 523"/>
                <a:gd name="T24" fmla="*/ 35 w 80"/>
                <a:gd name="T25" fmla="*/ 84 h 523"/>
                <a:gd name="T26" fmla="*/ 38 w 80"/>
                <a:gd name="T27" fmla="*/ 82 h 523"/>
                <a:gd name="T28" fmla="*/ 40 w 80"/>
                <a:gd name="T29" fmla="*/ 80 h 523"/>
                <a:gd name="T30" fmla="*/ 43 w 80"/>
                <a:gd name="T31" fmla="*/ 82 h 523"/>
                <a:gd name="T32" fmla="*/ 45 w 80"/>
                <a:gd name="T33" fmla="*/ 84 h 523"/>
                <a:gd name="T34" fmla="*/ 46 w 80"/>
                <a:gd name="T35" fmla="*/ 86 h 523"/>
                <a:gd name="T36" fmla="*/ 46 w 80"/>
                <a:gd name="T37" fmla="*/ 90 h 523"/>
                <a:gd name="T38" fmla="*/ 46 w 80"/>
                <a:gd name="T39" fmla="*/ 90 h 523"/>
                <a:gd name="T40" fmla="*/ 0 w 80"/>
                <a:gd name="T41" fmla="*/ 108 h 523"/>
                <a:gd name="T42" fmla="*/ 40 w 80"/>
                <a:gd name="T43" fmla="*/ 0 h 523"/>
                <a:gd name="T44" fmla="*/ 80 w 80"/>
                <a:gd name="T45" fmla="*/ 108 h 523"/>
                <a:gd name="T46" fmla="*/ 0 w 80"/>
                <a:gd name="T47" fmla="*/ 10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523">
                  <a:moveTo>
                    <a:pt x="46" y="90"/>
                  </a:moveTo>
                  <a:lnTo>
                    <a:pt x="46" y="512"/>
                  </a:lnTo>
                  <a:lnTo>
                    <a:pt x="46" y="516"/>
                  </a:lnTo>
                  <a:lnTo>
                    <a:pt x="45" y="518"/>
                  </a:lnTo>
                  <a:lnTo>
                    <a:pt x="43" y="520"/>
                  </a:lnTo>
                  <a:lnTo>
                    <a:pt x="40" y="523"/>
                  </a:lnTo>
                  <a:lnTo>
                    <a:pt x="38" y="520"/>
                  </a:lnTo>
                  <a:lnTo>
                    <a:pt x="35" y="518"/>
                  </a:lnTo>
                  <a:lnTo>
                    <a:pt x="34" y="516"/>
                  </a:lnTo>
                  <a:lnTo>
                    <a:pt x="34" y="512"/>
                  </a:lnTo>
                  <a:lnTo>
                    <a:pt x="34" y="90"/>
                  </a:lnTo>
                  <a:lnTo>
                    <a:pt x="34" y="86"/>
                  </a:lnTo>
                  <a:lnTo>
                    <a:pt x="35" y="84"/>
                  </a:lnTo>
                  <a:lnTo>
                    <a:pt x="38" y="82"/>
                  </a:lnTo>
                  <a:lnTo>
                    <a:pt x="40" y="80"/>
                  </a:lnTo>
                  <a:lnTo>
                    <a:pt x="43" y="82"/>
                  </a:lnTo>
                  <a:lnTo>
                    <a:pt x="45" y="84"/>
                  </a:lnTo>
                  <a:lnTo>
                    <a:pt x="46" y="86"/>
                  </a:lnTo>
                  <a:lnTo>
                    <a:pt x="46" y="90"/>
                  </a:lnTo>
                  <a:lnTo>
                    <a:pt x="46" y="90"/>
                  </a:lnTo>
                  <a:close/>
                  <a:moveTo>
                    <a:pt x="0" y="108"/>
                  </a:moveTo>
                  <a:lnTo>
                    <a:pt x="40" y="0"/>
                  </a:lnTo>
                  <a:lnTo>
                    <a:pt x="80" y="108"/>
                  </a:lnTo>
                  <a:lnTo>
                    <a:pt x="0" y="108"/>
                  </a:lnTo>
                  <a:close/>
                </a:path>
              </a:pathLst>
            </a:custGeom>
            <a:solidFill>
              <a:srgbClr val="000000"/>
            </a:solidFill>
            <a:ln w="3175">
              <a:solidFill>
                <a:srgbClr val="000000"/>
              </a:solidFill>
              <a:prstDash val="solid"/>
              <a:round/>
              <a:headEnd/>
              <a:tailEnd/>
            </a:ln>
          </p:spPr>
          <p:txBody>
            <a:bodyPr/>
            <a:lstStyle/>
            <a:p>
              <a:endParaRPr lang="fr-FR"/>
            </a:p>
          </p:txBody>
        </p:sp>
        <p:sp>
          <p:nvSpPr>
            <p:cNvPr id="55" name="Freeform 51">
              <a:extLst>
                <a:ext uri="{FF2B5EF4-FFF2-40B4-BE49-F238E27FC236}">
                  <a16:creationId xmlns:a16="http://schemas.microsoft.com/office/drawing/2014/main" id="{615065A2-B411-47E9-AA6A-B3248DC34C5F}"/>
                </a:ext>
              </a:extLst>
            </p:cNvPr>
            <p:cNvSpPr>
              <a:spLocks/>
            </p:cNvSpPr>
            <p:nvPr/>
          </p:nvSpPr>
          <p:spPr bwMode="auto">
            <a:xfrm>
              <a:off x="2962" y="1350"/>
              <a:ext cx="208" cy="311"/>
            </a:xfrm>
            <a:custGeom>
              <a:avLst/>
              <a:gdLst>
                <a:gd name="T0" fmla="*/ 94 w 208"/>
                <a:gd name="T1" fmla="*/ 0 h 311"/>
                <a:gd name="T2" fmla="*/ 73 w 208"/>
                <a:gd name="T3" fmla="*/ 7 h 311"/>
                <a:gd name="T4" fmla="*/ 54 w 208"/>
                <a:gd name="T5" fmla="*/ 19 h 311"/>
                <a:gd name="T6" fmla="*/ 38 w 208"/>
                <a:gd name="T7" fmla="*/ 35 h 311"/>
                <a:gd name="T8" fmla="*/ 24 w 208"/>
                <a:gd name="T9" fmla="*/ 56 h 311"/>
                <a:gd name="T10" fmla="*/ 12 w 208"/>
                <a:gd name="T11" fmla="*/ 82 h 311"/>
                <a:gd name="T12" fmla="*/ 4 w 208"/>
                <a:gd name="T13" fmla="*/ 110 h 311"/>
                <a:gd name="T14" fmla="*/ 0 w 208"/>
                <a:gd name="T15" fmla="*/ 141 h 311"/>
                <a:gd name="T16" fmla="*/ 0 w 208"/>
                <a:gd name="T17" fmla="*/ 171 h 311"/>
                <a:gd name="T18" fmla="*/ 4 w 208"/>
                <a:gd name="T19" fmla="*/ 201 h 311"/>
                <a:gd name="T20" fmla="*/ 12 w 208"/>
                <a:gd name="T21" fmla="*/ 229 h 311"/>
                <a:gd name="T22" fmla="*/ 24 w 208"/>
                <a:gd name="T23" fmla="*/ 255 h 311"/>
                <a:gd name="T24" fmla="*/ 38 w 208"/>
                <a:gd name="T25" fmla="*/ 275 h 311"/>
                <a:gd name="T26" fmla="*/ 54 w 208"/>
                <a:gd name="T27" fmla="*/ 292 h 311"/>
                <a:gd name="T28" fmla="*/ 73 w 208"/>
                <a:gd name="T29" fmla="*/ 305 h 311"/>
                <a:gd name="T30" fmla="*/ 94 w 208"/>
                <a:gd name="T31" fmla="*/ 309 h 311"/>
                <a:gd name="T32" fmla="*/ 114 w 208"/>
                <a:gd name="T33" fmla="*/ 309 h 311"/>
                <a:gd name="T34" fmla="*/ 135 w 208"/>
                <a:gd name="T35" fmla="*/ 305 h 311"/>
                <a:gd name="T36" fmla="*/ 154 w 208"/>
                <a:gd name="T37" fmla="*/ 292 h 311"/>
                <a:gd name="T38" fmla="*/ 170 w 208"/>
                <a:gd name="T39" fmla="*/ 275 h 311"/>
                <a:gd name="T40" fmla="*/ 185 w 208"/>
                <a:gd name="T41" fmla="*/ 255 h 311"/>
                <a:gd name="T42" fmla="*/ 196 w 208"/>
                <a:gd name="T43" fmla="*/ 229 h 311"/>
                <a:gd name="T44" fmla="*/ 204 w 208"/>
                <a:gd name="T45" fmla="*/ 201 h 311"/>
                <a:gd name="T46" fmla="*/ 208 w 208"/>
                <a:gd name="T47" fmla="*/ 171 h 311"/>
                <a:gd name="T48" fmla="*/ 208 w 208"/>
                <a:gd name="T49" fmla="*/ 141 h 311"/>
                <a:gd name="T50" fmla="*/ 204 w 208"/>
                <a:gd name="T51" fmla="*/ 110 h 311"/>
                <a:gd name="T52" fmla="*/ 196 w 208"/>
                <a:gd name="T53" fmla="*/ 82 h 311"/>
                <a:gd name="T54" fmla="*/ 185 w 208"/>
                <a:gd name="T55" fmla="*/ 56 h 311"/>
                <a:gd name="T56" fmla="*/ 170 w 208"/>
                <a:gd name="T57" fmla="*/ 35 h 311"/>
                <a:gd name="T58" fmla="*/ 154 w 208"/>
                <a:gd name="T59" fmla="*/ 19 h 311"/>
                <a:gd name="T60" fmla="*/ 135 w 208"/>
                <a:gd name="T61" fmla="*/ 7 h 311"/>
                <a:gd name="T62" fmla="*/ 114 w 208"/>
                <a:gd name="T6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311">
                  <a:moveTo>
                    <a:pt x="103" y="0"/>
                  </a:moveTo>
                  <a:lnTo>
                    <a:pt x="94" y="0"/>
                  </a:lnTo>
                  <a:lnTo>
                    <a:pt x="83" y="2"/>
                  </a:lnTo>
                  <a:lnTo>
                    <a:pt x="73" y="7"/>
                  </a:lnTo>
                  <a:lnTo>
                    <a:pt x="63" y="13"/>
                  </a:lnTo>
                  <a:lnTo>
                    <a:pt x="54" y="19"/>
                  </a:lnTo>
                  <a:lnTo>
                    <a:pt x="46" y="26"/>
                  </a:lnTo>
                  <a:lnTo>
                    <a:pt x="38" y="35"/>
                  </a:lnTo>
                  <a:lnTo>
                    <a:pt x="30" y="45"/>
                  </a:lnTo>
                  <a:lnTo>
                    <a:pt x="24" y="56"/>
                  </a:lnTo>
                  <a:lnTo>
                    <a:pt x="17" y="69"/>
                  </a:lnTo>
                  <a:lnTo>
                    <a:pt x="12" y="82"/>
                  </a:lnTo>
                  <a:lnTo>
                    <a:pt x="8" y="95"/>
                  </a:lnTo>
                  <a:lnTo>
                    <a:pt x="4" y="110"/>
                  </a:lnTo>
                  <a:lnTo>
                    <a:pt x="1" y="123"/>
                  </a:lnTo>
                  <a:lnTo>
                    <a:pt x="0" y="141"/>
                  </a:lnTo>
                  <a:lnTo>
                    <a:pt x="0" y="156"/>
                  </a:lnTo>
                  <a:lnTo>
                    <a:pt x="0" y="171"/>
                  </a:lnTo>
                  <a:lnTo>
                    <a:pt x="1" y="186"/>
                  </a:lnTo>
                  <a:lnTo>
                    <a:pt x="4" y="201"/>
                  </a:lnTo>
                  <a:lnTo>
                    <a:pt x="8" y="216"/>
                  </a:lnTo>
                  <a:lnTo>
                    <a:pt x="12" y="229"/>
                  </a:lnTo>
                  <a:lnTo>
                    <a:pt x="17" y="242"/>
                  </a:lnTo>
                  <a:lnTo>
                    <a:pt x="24" y="255"/>
                  </a:lnTo>
                  <a:lnTo>
                    <a:pt x="30" y="266"/>
                  </a:lnTo>
                  <a:lnTo>
                    <a:pt x="38" y="275"/>
                  </a:lnTo>
                  <a:lnTo>
                    <a:pt x="46" y="285"/>
                  </a:lnTo>
                  <a:lnTo>
                    <a:pt x="54" y="292"/>
                  </a:lnTo>
                  <a:lnTo>
                    <a:pt x="63" y="298"/>
                  </a:lnTo>
                  <a:lnTo>
                    <a:pt x="73" y="305"/>
                  </a:lnTo>
                  <a:lnTo>
                    <a:pt x="83" y="307"/>
                  </a:lnTo>
                  <a:lnTo>
                    <a:pt x="94" y="309"/>
                  </a:lnTo>
                  <a:lnTo>
                    <a:pt x="103" y="311"/>
                  </a:lnTo>
                  <a:lnTo>
                    <a:pt x="114" y="309"/>
                  </a:lnTo>
                  <a:lnTo>
                    <a:pt x="124" y="307"/>
                  </a:lnTo>
                  <a:lnTo>
                    <a:pt x="135" y="305"/>
                  </a:lnTo>
                  <a:lnTo>
                    <a:pt x="145" y="298"/>
                  </a:lnTo>
                  <a:lnTo>
                    <a:pt x="154" y="292"/>
                  </a:lnTo>
                  <a:lnTo>
                    <a:pt x="162" y="285"/>
                  </a:lnTo>
                  <a:lnTo>
                    <a:pt x="170" y="275"/>
                  </a:lnTo>
                  <a:lnTo>
                    <a:pt x="178" y="266"/>
                  </a:lnTo>
                  <a:lnTo>
                    <a:pt x="185" y="255"/>
                  </a:lnTo>
                  <a:lnTo>
                    <a:pt x="191" y="242"/>
                  </a:lnTo>
                  <a:lnTo>
                    <a:pt x="196" y="229"/>
                  </a:lnTo>
                  <a:lnTo>
                    <a:pt x="201" y="216"/>
                  </a:lnTo>
                  <a:lnTo>
                    <a:pt x="204" y="201"/>
                  </a:lnTo>
                  <a:lnTo>
                    <a:pt x="207" y="186"/>
                  </a:lnTo>
                  <a:lnTo>
                    <a:pt x="208" y="171"/>
                  </a:lnTo>
                  <a:lnTo>
                    <a:pt x="208" y="156"/>
                  </a:lnTo>
                  <a:lnTo>
                    <a:pt x="208" y="141"/>
                  </a:lnTo>
                  <a:lnTo>
                    <a:pt x="207" y="123"/>
                  </a:lnTo>
                  <a:lnTo>
                    <a:pt x="204" y="110"/>
                  </a:lnTo>
                  <a:lnTo>
                    <a:pt x="201" y="95"/>
                  </a:lnTo>
                  <a:lnTo>
                    <a:pt x="196" y="82"/>
                  </a:lnTo>
                  <a:lnTo>
                    <a:pt x="191" y="69"/>
                  </a:lnTo>
                  <a:lnTo>
                    <a:pt x="185" y="56"/>
                  </a:lnTo>
                  <a:lnTo>
                    <a:pt x="178" y="45"/>
                  </a:lnTo>
                  <a:lnTo>
                    <a:pt x="170" y="35"/>
                  </a:lnTo>
                  <a:lnTo>
                    <a:pt x="162" y="26"/>
                  </a:lnTo>
                  <a:lnTo>
                    <a:pt x="154" y="19"/>
                  </a:lnTo>
                  <a:lnTo>
                    <a:pt x="145" y="13"/>
                  </a:lnTo>
                  <a:lnTo>
                    <a:pt x="135" y="7"/>
                  </a:lnTo>
                  <a:lnTo>
                    <a:pt x="124" y="2"/>
                  </a:lnTo>
                  <a:lnTo>
                    <a:pt x="114" y="0"/>
                  </a:lnTo>
                  <a:lnTo>
                    <a:pt x="103"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6" name="Rectangle 52">
              <a:extLst>
                <a:ext uri="{FF2B5EF4-FFF2-40B4-BE49-F238E27FC236}">
                  <a16:creationId xmlns:a16="http://schemas.microsoft.com/office/drawing/2014/main" id="{EFE0071D-3506-4BBE-B9EC-62FF85657FAB}"/>
                </a:ext>
              </a:extLst>
            </p:cNvPr>
            <p:cNvSpPr>
              <a:spLocks noChangeArrowheads="1"/>
            </p:cNvSpPr>
            <p:nvPr/>
          </p:nvSpPr>
          <p:spPr bwMode="auto">
            <a:xfrm>
              <a:off x="3032" y="1408"/>
              <a:ext cx="8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2</a:t>
              </a:r>
              <a:endParaRPr lang="fr-FR" altLang="fr-FR"/>
            </a:p>
          </p:txBody>
        </p:sp>
        <p:sp>
          <p:nvSpPr>
            <p:cNvPr id="57" name="Rectangle 53">
              <a:extLst>
                <a:ext uri="{FF2B5EF4-FFF2-40B4-BE49-F238E27FC236}">
                  <a16:creationId xmlns:a16="http://schemas.microsoft.com/office/drawing/2014/main" id="{1B465B07-4172-436B-88E2-B40143E4B3D1}"/>
                </a:ext>
              </a:extLst>
            </p:cNvPr>
            <p:cNvSpPr>
              <a:spLocks noChangeArrowheads="1"/>
            </p:cNvSpPr>
            <p:nvPr/>
          </p:nvSpPr>
          <p:spPr bwMode="auto">
            <a:xfrm>
              <a:off x="3099" y="1408"/>
              <a:ext cx="4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 </a:t>
              </a:r>
              <a:endParaRPr lang="fr-FR" altLang="fr-FR"/>
            </a:p>
          </p:txBody>
        </p:sp>
        <p:sp>
          <p:nvSpPr>
            <p:cNvPr id="58" name="Freeform 54">
              <a:extLst>
                <a:ext uri="{FF2B5EF4-FFF2-40B4-BE49-F238E27FC236}">
                  <a16:creationId xmlns:a16="http://schemas.microsoft.com/office/drawing/2014/main" id="{D21B420E-4A0F-4601-956E-4D118154D68E}"/>
                </a:ext>
              </a:extLst>
            </p:cNvPr>
            <p:cNvSpPr>
              <a:spLocks/>
            </p:cNvSpPr>
            <p:nvPr/>
          </p:nvSpPr>
          <p:spPr bwMode="auto">
            <a:xfrm>
              <a:off x="3309" y="1741"/>
              <a:ext cx="94" cy="128"/>
            </a:xfrm>
            <a:custGeom>
              <a:avLst/>
              <a:gdLst>
                <a:gd name="T0" fmla="*/ 48 w 94"/>
                <a:gd name="T1" fmla="*/ 0 h 128"/>
                <a:gd name="T2" fmla="*/ 43 w 94"/>
                <a:gd name="T3" fmla="*/ 0 h 128"/>
                <a:gd name="T4" fmla="*/ 38 w 94"/>
                <a:gd name="T5" fmla="*/ 2 h 128"/>
                <a:gd name="T6" fmla="*/ 34 w 94"/>
                <a:gd name="T7" fmla="*/ 5 h 128"/>
                <a:gd name="T8" fmla="*/ 29 w 94"/>
                <a:gd name="T9" fmla="*/ 7 h 128"/>
                <a:gd name="T10" fmla="*/ 21 w 94"/>
                <a:gd name="T11" fmla="*/ 11 h 128"/>
                <a:gd name="T12" fmla="*/ 15 w 94"/>
                <a:gd name="T13" fmla="*/ 20 h 128"/>
                <a:gd name="T14" fmla="*/ 8 w 94"/>
                <a:gd name="T15" fmla="*/ 28 h 128"/>
                <a:gd name="T16" fmla="*/ 5 w 94"/>
                <a:gd name="T17" fmla="*/ 39 h 128"/>
                <a:gd name="T18" fmla="*/ 3 w 94"/>
                <a:gd name="T19" fmla="*/ 46 h 128"/>
                <a:gd name="T20" fmla="*/ 2 w 94"/>
                <a:gd name="T21" fmla="*/ 52 h 128"/>
                <a:gd name="T22" fmla="*/ 2 w 94"/>
                <a:gd name="T23" fmla="*/ 59 h 128"/>
                <a:gd name="T24" fmla="*/ 0 w 94"/>
                <a:gd name="T25" fmla="*/ 65 h 128"/>
                <a:gd name="T26" fmla="*/ 2 w 94"/>
                <a:gd name="T27" fmla="*/ 72 h 128"/>
                <a:gd name="T28" fmla="*/ 2 w 94"/>
                <a:gd name="T29" fmla="*/ 78 h 128"/>
                <a:gd name="T30" fmla="*/ 3 w 94"/>
                <a:gd name="T31" fmla="*/ 82 h 128"/>
                <a:gd name="T32" fmla="*/ 5 w 94"/>
                <a:gd name="T33" fmla="*/ 89 h 128"/>
                <a:gd name="T34" fmla="*/ 8 w 94"/>
                <a:gd name="T35" fmla="*/ 100 h 128"/>
                <a:gd name="T36" fmla="*/ 15 w 94"/>
                <a:gd name="T37" fmla="*/ 108 h 128"/>
                <a:gd name="T38" fmla="*/ 21 w 94"/>
                <a:gd name="T39" fmla="*/ 117 h 128"/>
                <a:gd name="T40" fmla="*/ 29 w 94"/>
                <a:gd name="T41" fmla="*/ 123 h 128"/>
                <a:gd name="T42" fmla="*/ 34 w 94"/>
                <a:gd name="T43" fmla="*/ 126 h 128"/>
                <a:gd name="T44" fmla="*/ 38 w 94"/>
                <a:gd name="T45" fmla="*/ 126 h 128"/>
                <a:gd name="T46" fmla="*/ 43 w 94"/>
                <a:gd name="T47" fmla="*/ 128 h 128"/>
                <a:gd name="T48" fmla="*/ 48 w 94"/>
                <a:gd name="T49" fmla="*/ 128 h 128"/>
                <a:gd name="T50" fmla="*/ 53 w 94"/>
                <a:gd name="T51" fmla="*/ 128 h 128"/>
                <a:gd name="T52" fmla="*/ 58 w 94"/>
                <a:gd name="T53" fmla="*/ 126 h 128"/>
                <a:gd name="T54" fmla="*/ 62 w 94"/>
                <a:gd name="T55" fmla="*/ 126 h 128"/>
                <a:gd name="T56" fmla="*/ 66 w 94"/>
                <a:gd name="T57" fmla="*/ 123 h 128"/>
                <a:gd name="T58" fmla="*/ 74 w 94"/>
                <a:gd name="T59" fmla="*/ 117 h 128"/>
                <a:gd name="T60" fmla="*/ 82 w 94"/>
                <a:gd name="T61" fmla="*/ 108 h 128"/>
                <a:gd name="T62" fmla="*/ 86 w 94"/>
                <a:gd name="T63" fmla="*/ 100 h 128"/>
                <a:gd name="T64" fmla="*/ 91 w 94"/>
                <a:gd name="T65" fmla="*/ 89 h 128"/>
                <a:gd name="T66" fmla="*/ 93 w 94"/>
                <a:gd name="T67" fmla="*/ 82 h 128"/>
                <a:gd name="T68" fmla="*/ 94 w 94"/>
                <a:gd name="T69" fmla="*/ 78 h 128"/>
                <a:gd name="T70" fmla="*/ 94 w 94"/>
                <a:gd name="T71" fmla="*/ 72 h 128"/>
                <a:gd name="T72" fmla="*/ 94 w 94"/>
                <a:gd name="T73" fmla="*/ 65 h 128"/>
                <a:gd name="T74" fmla="*/ 94 w 94"/>
                <a:gd name="T75" fmla="*/ 59 h 128"/>
                <a:gd name="T76" fmla="*/ 94 w 94"/>
                <a:gd name="T77" fmla="*/ 52 h 128"/>
                <a:gd name="T78" fmla="*/ 93 w 94"/>
                <a:gd name="T79" fmla="*/ 46 h 128"/>
                <a:gd name="T80" fmla="*/ 91 w 94"/>
                <a:gd name="T81" fmla="*/ 39 h 128"/>
                <a:gd name="T82" fmla="*/ 86 w 94"/>
                <a:gd name="T83" fmla="*/ 28 h 128"/>
                <a:gd name="T84" fmla="*/ 82 w 94"/>
                <a:gd name="T85" fmla="*/ 20 h 128"/>
                <a:gd name="T86" fmla="*/ 74 w 94"/>
                <a:gd name="T87" fmla="*/ 11 h 128"/>
                <a:gd name="T88" fmla="*/ 66 w 94"/>
                <a:gd name="T89" fmla="*/ 7 h 128"/>
                <a:gd name="T90" fmla="*/ 62 w 94"/>
                <a:gd name="T91" fmla="*/ 5 h 128"/>
                <a:gd name="T92" fmla="*/ 58 w 94"/>
                <a:gd name="T93" fmla="*/ 2 h 128"/>
                <a:gd name="T94" fmla="*/ 53 w 94"/>
                <a:gd name="T95" fmla="*/ 0 h 128"/>
                <a:gd name="T96" fmla="*/ 48 w 94"/>
                <a:gd name="T9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128">
                  <a:moveTo>
                    <a:pt x="48" y="0"/>
                  </a:moveTo>
                  <a:lnTo>
                    <a:pt x="43" y="0"/>
                  </a:lnTo>
                  <a:lnTo>
                    <a:pt x="38" y="2"/>
                  </a:lnTo>
                  <a:lnTo>
                    <a:pt x="34" y="5"/>
                  </a:lnTo>
                  <a:lnTo>
                    <a:pt x="29" y="7"/>
                  </a:lnTo>
                  <a:lnTo>
                    <a:pt x="21" y="11"/>
                  </a:lnTo>
                  <a:lnTo>
                    <a:pt x="15" y="20"/>
                  </a:lnTo>
                  <a:lnTo>
                    <a:pt x="8" y="28"/>
                  </a:lnTo>
                  <a:lnTo>
                    <a:pt x="5" y="39"/>
                  </a:lnTo>
                  <a:lnTo>
                    <a:pt x="3" y="46"/>
                  </a:lnTo>
                  <a:lnTo>
                    <a:pt x="2" y="52"/>
                  </a:lnTo>
                  <a:lnTo>
                    <a:pt x="2" y="59"/>
                  </a:lnTo>
                  <a:lnTo>
                    <a:pt x="0" y="65"/>
                  </a:lnTo>
                  <a:lnTo>
                    <a:pt x="2" y="72"/>
                  </a:lnTo>
                  <a:lnTo>
                    <a:pt x="2" y="78"/>
                  </a:lnTo>
                  <a:lnTo>
                    <a:pt x="3" y="82"/>
                  </a:lnTo>
                  <a:lnTo>
                    <a:pt x="5" y="89"/>
                  </a:lnTo>
                  <a:lnTo>
                    <a:pt x="8" y="100"/>
                  </a:lnTo>
                  <a:lnTo>
                    <a:pt x="15" y="108"/>
                  </a:lnTo>
                  <a:lnTo>
                    <a:pt x="21" y="117"/>
                  </a:lnTo>
                  <a:lnTo>
                    <a:pt x="29" y="123"/>
                  </a:lnTo>
                  <a:lnTo>
                    <a:pt x="34" y="126"/>
                  </a:lnTo>
                  <a:lnTo>
                    <a:pt x="38" y="126"/>
                  </a:lnTo>
                  <a:lnTo>
                    <a:pt x="43" y="128"/>
                  </a:lnTo>
                  <a:lnTo>
                    <a:pt x="48" y="128"/>
                  </a:lnTo>
                  <a:lnTo>
                    <a:pt x="53" y="128"/>
                  </a:lnTo>
                  <a:lnTo>
                    <a:pt x="58" y="126"/>
                  </a:lnTo>
                  <a:lnTo>
                    <a:pt x="62" y="126"/>
                  </a:lnTo>
                  <a:lnTo>
                    <a:pt x="66" y="123"/>
                  </a:lnTo>
                  <a:lnTo>
                    <a:pt x="74" y="117"/>
                  </a:lnTo>
                  <a:lnTo>
                    <a:pt x="82" y="108"/>
                  </a:lnTo>
                  <a:lnTo>
                    <a:pt x="86" y="100"/>
                  </a:lnTo>
                  <a:lnTo>
                    <a:pt x="91" y="89"/>
                  </a:lnTo>
                  <a:lnTo>
                    <a:pt x="93" y="82"/>
                  </a:lnTo>
                  <a:lnTo>
                    <a:pt x="94" y="78"/>
                  </a:lnTo>
                  <a:lnTo>
                    <a:pt x="94" y="72"/>
                  </a:lnTo>
                  <a:lnTo>
                    <a:pt x="94" y="65"/>
                  </a:lnTo>
                  <a:lnTo>
                    <a:pt x="94" y="59"/>
                  </a:lnTo>
                  <a:lnTo>
                    <a:pt x="94" y="52"/>
                  </a:lnTo>
                  <a:lnTo>
                    <a:pt x="93" y="46"/>
                  </a:lnTo>
                  <a:lnTo>
                    <a:pt x="91" y="39"/>
                  </a:lnTo>
                  <a:lnTo>
                    <a:pt x="86" y="28"/>
                  </a:lnTo>
                  <a:lnTo>
                    <a:pt x="82" y="20"/>
                  </a:lnTo>
                  <a:lnTo>
                    <a:pt x="74" y="11"/>
                  </a:lnTo>
                  <a:lnTo>
                    <a:pt x="66" y="7"/>
                  </a:lnTo>
                  <a:lnTo>
                    <a:pt x="62" y="5"/>
                  </a:lnTo>
                  <a:lnTo>
                    <a:pt x="58" y="2"/>
                  </a:lnTo>
                  <a:lnTo>
                    <a:pt x="53"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 name="Freeform 55">
              <a:extLst>
                <a:ext uri="{FF2B5EF4-FFF2-40B4-BE49-F238E27FC236}">
                  <a16:creationId xmlns:a16="http://schemas.microsoft.com/office/drawing/2014/main" id="{43BDC9F7-68F1-411F-9A63-5035C5E1D9B6}"/>
                </a:ext>
              </a:extLst>
            </p:cNvPr>
            <p:cNvSpPr>
              <a:spLocks/>
            </p:cNvSpPr>
            <p:nvPr/>
          </p:nvSpPr>
          <p:spPr bwMode="auto">
            <a:xfrm>
              <a:off x="3309" y="1741"/>
              <a:ext cx="94" cy="128"/>
            </a:xfrm>
            <a:custGeom>
              <a:avLst/>
              <a:gdLst>
                <a:gd name="T0" fmla="*/ 48 w 94"/>
                <a:gd name="T1" fmla="*/ 0 h 128"/>
                <a:gd name="T2" fmla="*/ 43 w 94"/>
                <a:gd name="T3" fmla="*/ 0 h 128"/>
                <a:gd name="T4" fmla="*/ 38 w 94"/>
                <a:gd name="T5" fmla="*/ 2 h 128"/>
                <a:gd name="T6" fmla="*/ 34 w 94"/>
                <a:gd name="T7" fmla="*/ 5 h 128"/>
                <a:gd name="T8" fmla="*/ 29 w 94"/>
                <a:gd name="T9" fmla="*/ 7 h 128"/>
                <a:gd name="T10" fmla="*/ 21 w 94"/>
                <a:gd name="T11" fmla="*/ 11 h 128"/>
                <a:gd name="T12" fmla="*/ 15 w 94"/>
                <a:gd name="T13" fmla="*/ 20 h 128"/>
                <a:gd name="T14" fmla="*/ 8 w 94"/>
                <a:gd name="T15" fmla="*/ 28 h 128"/>
                <a:gd name="T16" fmla="*/ 5 w 94"/>
                <a:gd name="T17" fmla="*/ 39 h 128"/>
                <a:gd name="T18" fmla="*/ 3 w 94"/>
                <a:gd name="T19" fmla="*/ 46 h 128"/>
                <a:gd name="T20" fmla="*/ 2 w 94"/>
                <a:gd name="T21" fmla="*/ 52 h 128"/>
                <a:gd name="T22" fmla="*/ 2 w 94"/>
                <a:gd name="T23" fmla="*/ 59 h 128"/>
                <a:gd name="T24" fmla="*/ 0 w 94"/>
                <a:gd name="T25" fmla="*/ 65 h 128"/>
                <a:gd name="T26" fmla="*/ 2 w 94"/>
                <a:gd name="T27" fmla="*/ 72 h 128"/>
                <a:gd name="T28" fmla="*/ 2 w 94"/>
                <a:gd name="T29" fmla="*/ 78 h 128"/>
                <a:gd name="T30" fmla="*/ 3 w 94"/>
                <a:gd name="T31" fmla="*/ 82 h 128"/>
                <a:gd name="T32" fmla="*/ 5 w 94"/>
                <a:gd name="T33" fmla="*/ 89 h 128"/>
                <a:gd name="T34" fmla="*/ 8 w 94"/>
                <a:gd name="T35" fmla="*/ 100 h 128"/>
                <a:gd name="T36" fmla="*/ 15 w 94"/>
                <a:gd name="T37" fmla="*/ 108 h 128"/>
                <a:gd name="T38" fmla="*/ 21 w 94"/>
                <a:gd name="T39" fmla="*/ 117 h 128"/>
                <a:gd name="T40" fmla="*/ 29 w 94"/>
                <a:gd name="T41" fmla="*/ 123 h 128"/>
                <a:gd name="T42" fmla="*/ 34 w 94"/>
                <a:gd name="T43" fmla="*/ 126 h 128"/>
                <a:gd name="T44" fmla="*/ 38 w 94"/>
                <a:gd name="T45" fmla="*/ 126 h 128"/>
                <a:gd name="T46" fmla="*/ 43 w 94"/>
                <a:gd name="T47" fmla="*/ 128 h 128"/>
                <a:gd name="T48" fmla="*/ 48 w 94"/>
                <a:gd name="T49" fmla="*/ 128 h 128"/>
                <a:gd name="T50" fmla="*/ 53 w 94"/>
                <a:gd name="T51" fmla="*/ 128 h 128"/>
                <a:gd name="T52" fmla="*/ 58 w 94"/>
                <a:gd name="T53" fmla="*/ 126 h 128"/>
                <a:gd name="T54" fmla="*/ 62 w 94"/>
                <a:gd name="T55" fmla="*/ 126 h 128"/>
                <a:gd name="T56" fmla="*/ 66 w 94"/>
                <a:gd name="T57" fmla="*/ 123 h 128"/>
                <a:gd name="T58" fmla="*/ 74 w 94"/>
                <a:gd name="T59" fmla="*/ 117 h 128"/>
                <a:gd name="T60" fmla="*/ 82 w 94"/>
                <a:gd name="T61" fmla="*/ 108 h 128"/>
                <a:gd name="T62" fmla="*/ 86 w 94"/>
                <a:gd name="T63" fmla="*/ 100 h 128"/>
                <a:gd name="T64" fmla="*/ 91 w 94"/>
                <a:gd name="T65" fmla="*/ 89 h 128"/>
                <a:gd name="T66" fmla="*/ 93 w 94"/>
                <a:gd name="T67" fmla="*/ 82 h 128"/>
                <a:gd name="T68" fmla="*/ 94 w 94"/>
                <a:gd name="T69" fmla="*/ 78 h 128"/>
                <a:gd name="T70" fmla="*/ 94 w 94"/>
                <a:gd name="T71" fmla="*/ 72 h 128"/>
                <a:gd name="T72" fmla="*/ 94 w 94"/>
                <a:gd name="T73" fmla="*/ 65 h 128"/>
                <a:gd name="T74" fmla="*/ 94 w 94"/>
                <a:gd name="T75" fmla="*/ 59 h 128"/>
                <a:gd name="T76" fmla="*/ 94 w 94"/>
                <a:gd name="T77" fmla="*/ 52 h 128"/>
                <a:gd name="T78" fmla="*/ 93 w 94"/>
                <a:gd name="T79" fmla="*/ 46 h 128"/>
                <a:gd name="T80" fmla="*/ 91 w 94"/>
                <a:gd name="T81" fmla="*/ 39 h 128"/>
                <a:gd name="T82" fmla="*/ 86 w 94"/>
                <a:gd name="T83" fmla="*/ 28 h 128"/>
                <a:gd name="T84" fmla="*/ 82 w 94"/>
                <a:gd name="T85" fmla="*/ 20 h 128"/>
                <a:gd name="T86" fmla="*/ 74 w 94"/>
                <a:gd name="T87" fmla="*/ 11 h 128"/>
                <a:gd name="T88" fmla="*/ 66 w 94"/>
                <a:gd name="T89" fmla="*/ 7 h 128"/>
                <a:gd name="T90" fmla="*/ 62 w 94"/>
                <a:gd name="T91" fmla="*/ 5 h 128"/>
                <a:gd name="T92" fmla="*/ 58 w 94"/>
                <a:gd name="T93" fmla="*/ 2 h 128"/>
                <a:gd name="T94" fmla="*/ 53 w 94"/>
                <a:gd name="T95" fmla="*/ 0 h 128"/>
                <a:gd name="T96" fmla="*/ 48 w 94"/>
                <a:gd name="T9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128">
                  <a:moveTo>
                    <a:pt x="48" y="0"/>
                  </a:moveTo>
                  <a:lnTo>
                    <a:pt x="43" y="0"/>
                  </a:lnTo>
                  <a:lnTo>
                    <a:pt x="38" y="2"/>
                  </a:lnTo>
                  <a:lnTo>
                    <a:pt x="34" y="5"/>
                  </a:lnTo>
                  <a:lnTo>
                    <a:pt x="29" y="7"/>
                  </a:lnTo>
                  <a:lnTo>
                    <a:pt x="21" y="11"/>
                  </a:lnTo>
                  <a:lnTo>
                    <a:pt x="15" y="20"/>
                  </a:lnTo>
                  <a:lnTo>
                    <a:pt x="8" y="28"/>
                  </a:lnTo>
                  <a:lnTo>
                    <a:pt x="5" y="39"/>
                  </a:lnTo>
                  <a:lnTo>
                    <a:pt x="3" y="46"/>
                  </a:lnTo>
                  <a:lnTo>
                    <a:pt x="2" y="52"/>
                  </a:lnTo>
                  <a:lnTo>
                    <a:pt x="2" y="59"/>
                  </a:lnTo>
                  <a:lnTo>
                    <a:pt x="0" y="65"/>
                  </a:lnTo>
                  <a:lnTo>
                    <a:pt x="2" y="72"/>
                  </a:lnTo>
                  <a:lnTo>
                    <a:pt x="2" y="78"/>
                  </a:lnTo>
                  <a:lnTo>
                    <a:pt x="3" y="82"/>
                  </a:lnTo>
                  <a:lnTo>
                    <a:pt x="5" y="89"/>
                  </a:lnTo>
                  <a:lnTo>
                    <a:pt x="8" y="100"/>
                  </a:lnTo>
                  <a:lnTo>
                    <a:pt x="15" y="108"/>
                  </a:lnTo>
                  <a:lnTo>
                    <a:pt x="21" y="117"/>
                  </a:lnTo>
                  <a:lnTo>
                    <a:pt x="29" y="123"/>
                  </a:lnTo>
                  <a:lnTo>
                    <a:pt x="34" y="126"/>
                  </a:lnTo>
                  <a:lnTo>
                    <a:pt x="38" y="126"/>
                  </a:lnTo>
                  <a:lnTo>
                    <a:pt x="43" y="128"/>
                  </a:lnTo>
                  <a:lnTo>
                    <a:pt x="48" y="128"/>
                  </a:lnTo>
                  <a:lnTo>
                    <a:pt x="53" y="128"/>
                  </a:lnTo>
                  <a:lnTo>
                    <a:pt x="58" y="126"/>
                  </a:lnTo>
                  <a:lnTo>
                    <a:pt x="62" y="126"/>
                  </a:lnTo>
                  <a:lnTo>
                    <a:pt x="66" y="123"/>
                  </a:lnTo>
                  <a:lnTo>
                    <a:pt x="74" y="117"/>
                  </a:lnTo>
                  <a:lnTo>
                    <a:pt x="82" y="108"/>
                  </a:lnTo>
                  <a:lnTo>
                    <a:pt x="86" y="100"/>
                  </a:lnTo>
                  <a:lnTo>
                    <a:pt x="91" y="89"/>
                  </a:lnTo>
                  <a:lnTo>
                    <a:pt x="93" y="82"/>
                  </a:lnTo>
                  <a:lnTo>
                    <a:pt x="94" y="78"/>
                  </a:lnTo>
                  <a:lnTo>
                    <a:pt x="94" y="72"/>
                  </a:lnTo>
                  <a:lnTo>
                    <a:pt x="94" y="65"/>
                  </a:lnTo>
                  <a:lnTo>
                    <a:pt x="94" y="59"/>
                  </a:lnTo>
                  <a:lnTo>
                    <a:pt x="94" y="52"/>
                  </a:lnTo>
                  <a:lnTo>
                    <a:pt x="93" y="46"/>
                  </a:lnTo>
                  <a:lnTo>
                    <a:pt x="91" y="39"/>
                  </a:lnTo>
                  <a:lnTo>
                    <a:pt x="86" y="28"/>
                  </a:lnTo>
                  <a:lnTo>
                    <a:pt x="82" y="20"/>
                  </a:lnTo>
                  <a:lnTo>
                    <a:pt x="74" y="11"/>
                  </a:lnTo>
                  <a:lnTo>
                    <a:pt x="66" y="7"/>
                  </a:lnTo>
                  <a:lnTo>
                    <a:pt x="62" y="5"/>
                  </a:lnTo>
                  <a:lnTo>
                    <a:pt x="58" y="2"/>
                  </a:lnTo>
                  <a:lnTo>
                    <a:pt x="53" y="0"/>
                  </a:lnTo>
                  <a:lnTo>
                    <a:pt x="48"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0" name="Freeform 56">
              <a:extLst>
                <a:ext uri="{FF2B5EF4-FFF2-40B4-BE49-F238E27FC236}">
                  <a16:creationId xmlns:a16="http://schemas.microsoft.com/office/drawing/2014/main" id="{E4201AAB-373A-48D6-AC03-CCBE4DD74340}"/>
                </a:ext>
              </a:extLst>
            </p:cNvPr>
            <p:cNvSpPr>
              <a:spLocks/>
            </p:cNvSpPr>
            <p:nvPr/>
          </p:nvSpPr>
          <p:spPr bwMode="auto">
            <a:xfrm>
              <a:off x="3091" y="3304"/>
              <a:ext cx="153" cy="220"/>
            </a:xfrm>
            <a:custGeom>
              <a:avLst/>
              <a:gdLst>
                <a:gd name="T0" fmla="*/ 68 w 153"/>
                <a:gd name="T1" fmla="*/ 220 h 220"/>
                <a:gd name="T2" fmla="*/ 54 w 153"/>
                <a:gd name="T3" fmla="*/ 216 h 220"/>
                <a:gd name="T4" fmla="*/ 40 w 153"/>
                <a:gd name="T5" fmla="*/ 207 h 220"/>
                <a:gd name="T6" fmla="*/ 27 w 153"/>
                <a:gd name="T7" fmla="*/ 197 h 220"/>
                <a:gd name="T8" fmla="*/ 17 w 153"/>
                <a:gd name="T9" fmla="*/ 182 h 220"/>
                <a:gd name="T10" fmla="*/ 9 w 153"/>
                <a:gd name="T11" fmla="*/ 162 h 220"/>
                <a:gd name="T12" fmla="*/ 3 w 153"/>
                <a:gd name="T13" fmla="*/ 143 h 220"/>
                <a:gd name="T14" fmla="*/ 0 w 153"/>
                <a:gd name="T15" fmla="*/ 121 h 220"/>
                <a:gd name="T16" fmla="*/ 0 w 153"/>
                <a:gd name="T17" fmla="*/ 99 h 220"/>
                <a:gd name="T18" fmla="*/ 3 w 153"/>
                <a:gd name="T19" fmla="*/ 78 h 220"/>
                <a:gd name="T20" fmla="*/ 9 w 153"/>
                <a:gd name="T21" fmla="*/ 58 h 220"/>
                <a:gd name="T22" fmla="*/ 17 w 153"/>
                <a:gd name="T23" fmla="*/ 39 h 220"/>
                <a:gd name="T24" fmla="*/ 27 w 153"/>
                <a:gd name="T25" fmla="*/ 24 h 220"/>
                <a:gd name="T26" fmla="*/ 40 w 153"/>
                <a:gd name="T27" fmla="*/ 13 h 220"/>
                <a:gd name="T28" fmla="*/ 54 w 153"/>
                <a:gd name="T29" fmla="*/ 4 h 220"/>
                <a:gd name="T30" fmla="*/ 68 w 153"/>
                <a:gd name="T31" fmla="*/ 0 h 220"/>
                <a:gd name="T32" fmla="*/ 84 w 153"/>
                <a:gd name="T33" fmla="*/ 0 h 220"/>
                <a:gd name="T34" fmla="*/ 99 w 153"/>
                <a:gd name="T35" fmla="*/ 4 h 220"/>
                <a:gd name="T36" fmla="*/ 113 w 153"/>
                <a:gd name="T37" fmla="*/ 13 h 220"/>
                <a:gd name="T38" fmla="*/ 126 w 153"/>
                <a:gd name="T39" fmla="*/ 24 h 220"/>
                <a:gd name="T40" fmla="*/ 135 w 153"/>
                <a:gd name="T41" fmla="*/ 39 h 220"/>
                <a:gd name="T42" fmla="*/ 143 w 153"/>
                <a:gd name="T43" fmla="*/ 58 h 220"/>
                <a:gd name="T44" fmla="*/ 150 w 153"/>
                <a:gd name="T45" fmla="*/ 78 h 220"/>
                <a:gd name="T46" fmla="*/ 153 w 153"/>
                <a:gd name="T47" fmla="*/ 99 h 220"/>
                <a:gd name="T48" fmla="*/ 153 w 153"/>
                <a:gd name="T49" fmla="*/ 121 h 220"/>
                <a:gd name="T50" fmla="*/ 150 w 153"/>
                <a:gd name="T51" fmla="*/ 143 h 220"/>
                <a:gd name="T52" fmla="*/ 143 w 153"/>
                <a:gd name="T53" fmla="*/ 162 h 220"/>
                <a:gd name="T54" fmla="*/ 135 w 153"/>
                <a:gd name="T55" fmla="*/ 182 h 220"/>
                <a:gd name="T56" fmla="*/ 126 w 153"/>
                <a:gd name="T57" fmla="*/ 197 h 220"/>
                <a:gd name="T58" fmla="*/ 113 w 153"/>
                <a:gd name="T59" fmla="*/ 207 h 220"/>
                <a:gd name="T60" fmla="*/ 99 w 153"/>
                <a:gd name="T61" fmla="*/ 216 h 220"/>
                <a:gd name="T62" fmla="*/ 84 w 153"/>
                <a:gd name="T6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220">
                  <a:moveTo>
                    <a:pt x="76" y="220"/>
                  </a:moveTo>
                  <a:lnTo>
                    <a:pt x="68" y="220"/>
                  </a:lnTo>
                  <a:lnTo>
                    <a:pt x="60" y="218"/>
                  </a:lnTo>
                  <a:lnTo>
                    <a:pt x="54" y="216"/>
                  </a:lnTo>
                  <a:lnTo>
                    <a:pt x="46" y="212"/>
                  </a:lnTo>
                  <a:lnTo>
                    <a:pt x="40" y="207"/>
                  </a:lnTo>
                  <a:lnTo>
                    <a:pt x="33" y="203"/>
                  </a:lnTo>
                  <a:lnTo>
                    <a:pt x="27" y="197"/>
                  </a:lnTo>
                  <a:lnTo>
                    <a:pt x="22" y="188"/>
                  </a:lnTo>
                  <a:lnTo>
                    <a:pt x="17" y="182"/>
                  </a:lnTo>
                  <a:lnTo>
                    <a:pt x="13" y="173"/>
                  </a:lnTo>
                  <a:lnTo>
                    <a:pt x="9" y="162"/>
                  </a:lnTo>
                  <a:lnTo>
                    <a:pt x="6" y="153"/>
                  </a:lnTo>
                  <a:lnTo>
                    <a:pt x="3" y="143"/>
                  </a:lnTo>
                  <a:lnTo>
                    <a:pt x="1" y="132"/>
                  </a:lnTo>
                  <a:lnTo>
                    <a:pt x="0" y="121"/>
                  </a:lnTo>
                  <a:lnTo>
                    <a:pt x="0" y="110"/>
                  </a:lnTo>
                  <a:lnTo>
                    <a:pt x="0" y="99"/>
                  </a:lnTo>
                  <a:lnTo>
                    <a:pt x="1" y="89"/>
                  </a:lnTo>
                  <a:lnTo>
                    <a:pt x="3" y="78"/>
                  </a:lnTo>
                  <a:lnTo>
                    <a:pt x="6" y="67"/>
                  </a:lnTo>
                  <a:lnTo>
                    <a:pt x="9" y="58"/>
                  </a:lnTo>
                  <a:lnTo>
                    <a:pt x="13" y="48"/>
                  </a:lnTo>
                  <a:lnTo>
                    <a:pt x="17" y="39"/>
                  </a:lnTo>
                  <a:lnTo>
                    <a:pt x="22" y="32"/>
                  </a:lnTo>
                  <a:lnTo>
                    <a:pt x="27" y="24"/>
                  </a:lnTo>
                  <a:lnTo>
                    <a:pt x="33" y="19"/>
                  </a:lnTo>
                  <a:lnTo>
                    <a:pt x="40" y="13"/>
                  </a:lnTo>
                  <a:lnTo>
                    <a:pt x="46" y="9"/>
                  </a:lnTo>
                  <a:lnTo>
                    <a:pt x="54" y="4"/>
                  </a:lnTo>
                  <a:lnTo>
                    <a:pt x="60" y="2"/>
                  </a:lnTo>
                  <a:lnTo>
                    <a:pt x="68" y="0"/>
                  </a:lnTo>
                  <a:lnTo>
                    <a:pt x="76" y="0"/>
                  </a:lnTo>
                  <a:lnTo>
                    <a:pt x="84" y="0"/>
                  </a:lnTo>
                  <a:lnTo>
                    <a:pt x="92" y="2"/>
                  </a:lnTo>
                  <a:lnTo>
                    <a:pt x="99" y="4"/>
                  </a:lnTo>
                  <a:lnTo>
                    <a:pt x="107" y="9"/>
                  </a:lnTo>
                  <a:lnTo>
                    <a:pt x="113" y="13"/>
                  </a:lnTo>
                  <a:lnTo>
                    <a:pt x="119" y="19"/>
                  </a:lnTo>
                  <a:lnTo>
                    <a:pt x="126" y="24"/>
                  </a:lnTo>
                  <a:lnTo>
                    <a:pt x="131" y="32"/>
                  </a:lnTo>
                  <a:lnTo>
                    <a:pt x="135" y="39"/>
                  </a:lnTo>
                  <a:lnTo>
                    <a:pt x="140" y="48"/>
                  </a:lnTo>
                  <a:lnTo>
                    <a:pt x="143" y="58"/>
                  </a:lnTo>
                  <a:lnTo>
                    <a:pt x="146" y="67"/>
                  </a:lnTo>
                  <a:lnTo>
                    <a:pt x="150" y="78"/>
                  </a:lnTo>
                  <a:lnTo>
                    <a:pt x="151" y="89"/>
                  </a:lnTo>
                  <a:lnTo>
                    <a:pt x="153" y="99"/>
                  </a:lnTo>
                  <a:lnTo>
                    <a:pt x="153" y="110"/>
                  </a:lnTo>
                  <a:lnTo>
                    <a:pt x="153" y="121"/>
                  </a:lnTo>
                  <a:lnTo>
                    <a:pt x="151" y="132"/>
                  </a:lnTo>
                  <a:lnTo>
                    <a:pt x="150" y="143"/>
                  </a:lnTo>
                  <a:lnTo>
                    <a:pt x="146" y="153"/>
                  </a:lnTo>
                  <a:lnTo>
                    <a:pt x="143" y="162"/>
                  </a:lnTo>
                  <a:lnTo>
                    <a:pt x="140" y="173"/>
                  </a:lnTo>
                  <a:lnTo>
                    <a:pt x="135" y="182"/>
                  </a:lnTo>
                  <a:lnTo>
                    <a:pt x="131" y="188"/>
                  </a:lnTo>
                  <a:lnTo>
                    <a:pt x="126" y="197"/>
                  </a:lnTo>
                  <a:lnTo>
                    <a:pt x="119" y="203"/>
                  </a:lnTo>
                  <a:lnTo>
                    <a:pt x="113" y="207"/>
                  </a:lnTo>
                  <a:lnTo>
                    <a:pt x="107" y="212"/>
                  </a:lnTo>
                  <a:lnTo>
                    <a:pt x="99" y="216"/>
                  </a:lnTo>
                  <a:lnTo>
                    <a:pt x="92" y="218"/>
                  </a:lnTo>
                  <a:lnTo>
                    <a:pt x="84" y="220"/>
                  </a:lnTo>
                  <a:lnTo>
                    <a:pt x="76" y="22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1" name="Line 57">
              <a:extLst>
                <a:ext uri="{FF2B5EF4-FFF2-40B4-BE49-F238E27FC236}">
                  <a16:creationId xmlns:a16="http://schemas.microsoft.com/office/drawing/2014/main" id="{0CAB5E17-F7B6-48E3-B634-D14C6DD2E4A0}"/>
                </a:ext>
              </a:extLst>
            </p:cNvPr>
            <p:cNvSpPr>
              <a:spLocks noChangeShapeType="1"/>
            </p:cNvSpPr>
            <p:nvPr/>
          </p:nvSpPr>
          <p:spPr bwMode="auto">
            <a:xfrm>
              <a:off x="3201" y="3756"/>
              <a:ext cx="70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2" name="Rectangle 58">
              <a:extLst>
                <a:ext uri="{FF2B5EF4-FFF2-40B4-BE49-F238E27FC236}">
                  <a16:creationId xmlns:a16="http://schemas.microsoft.com/office/drawing/2014/main" id="{B6E18670-E18F-4111-AC4A-5574118E16BE}"/>
                </a:ext>
              </a:extLst>
            </p:cNvPr>
            <p:cNvSpPr>
              <a:spLocks noChangeArrowheads="1"/>
            </p:cNvSpPr>
            <p:nvPr/>
          </p:nvSpPr>
          <p:spPr bwMode="auto">
            <a:xfrm>
              <a:off x="3898" y="3674"/>
              <a:ext cx="358" cy="1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3" name="Line 59">
              <a:extLst>
                <a:ext uri="{FF2B5EF4-FFF2-40B4-BE49-F238E27FC236}">
                  <a16:creationId xmlns:a16="http://schemas.microsoft.com/office/drawing/2014/main" id="{181B2687-554A-4667-8943-0C41A5F10234}"/>
                </a:ext>
              </a:extLst>
            </p:cNvPr>
            <p:cNvSpPr>
              <a:spLocks noChangeShapeType="1"/>
            </p:cNvSpPr>
            <p:nvPr/>
          </p:nvSpPr>
          <p:spPr bwMode="auto">
            <a:xfrm>
              <a:off x="4266" y="3756"/>
              <a:ext cx="2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 name="Line 60">
              <a:extLst>
                <a:ext uri="{FF2B5EF4-FFF2-40B4-BE49-F238E27FC236}">
                  <a16:creationId xmlns:a16="http://schemas.microsoft.com/office/drawing/2014/main" id="{0E2440DF-93A9-4FA2-A324-18D6EA957F29}"/>
                </a:ext>
              </a:extLst>
            </p:cNvPr>
            <p:cNvSpPr>
              <a:spLocks noChangeShapeType="1"/>
            </p:cNvSpPr>
            <p:nvPr/>
          </p:nvSpPr>
          <p:spPr bwMode="auto">
            <a:xfrm>
              <a:off x="3190" y="3540"/>
              <a:ext cx="1" cy="2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5" name="Freeform 61">
              <a:extLst>
                <a:ext uri="{FF2B5EF4-FFF2-40B4-BE49-F238E27FC236}">
                  <a16:creationId xmlns:a16="http://schemas.microsoft.com/office/drawing/2014/main" id="{3FB0F163-5499-48A5-8517-0C04C664ADC6}"/>
                </a:ext>
              </a:extLst>
            </p:cNvPr>
            <p:cNvSpPr>
              <a:spLocks/>
            </p:cNvSpPr>
            <p:nvPr/>
          </p:nvSpPr>
          <p:spPr bwMode="auto">
            <a:xfrm>
              <a:off x="3091" y="3088"/>
              <a:ext cx="153" cy="220"/>
            </a:xfrm>
            <a:custGeom>
              <a:avLst/>
              <a:gdLst>
                <a:gd name="T0" fmla="*/ 68 w 153"/>
                <a:gd name="T1" fmla="*/ 220 h 220"/>
                <a:gd name="T2" fmla="*/ 54 w 153"/>
                <a:gd name="T3" fmla="*/ 216 h 220"/>
                <a:gd name="T4" fmla="*/ 40 w 153"/>
                <a:gd name="T5" fmla="*/ 207 h 220"/>
                <a:gd name="T6" fmla="*/ 27 w 153"/>
                <a:gd name="T7" fmla="*/ 197 h 220"/>
                <a:gd name="T8" fmla="*/ 17 w 153"/>
                <a:gd name="T9" fmla="*/ 181 h 220"/>
                <a:gd name="T10" fmla="*/ 9 w 153"/>
                <a:gd name="T11" fmla="*/ 162 h 220"/>
                <a:gd name="T12" fmla="*/ 3 w 153"/>
                <a:gd name="T13" fmla="*/ 143 h 220"/>
                <a:gd name="T14" fmla="*/ 0 w 153"/>
                <a:gd name="T15" fmla="*/ 121 h 220"/>
                <a:gd name="T16" fmla="*/ 0 w 153"/>
                <a:gd name="T17" fmla="*/ 99 h 220"/>
                <a:gd name="T18" fmla="*/ 3 w 153"/>
                <a:gd name="T19" fmla="*/ 78 h 220"/>
                <a:gd name="T20" fmla="*/ 9 w 153"/>
                <a:gd name="T21" fmla="*/ 58 h 220"/>
                <a:gd name="T22" fmla="*/ 17 w 153"/>
                <a:gd name="T23" fmla="*/ 39 h 220"/>
                <a:gd name="T24" fmla="*/ 27 w 153"/>
                <a:gd name="T25" fmla="*/ 24 h 220"/>
                <a:gd name="T26" fmla="*/ 40 w 153"/>
                <a:gd name="T27" fmla="*/ 13 h 220"/>
                <a:gd name="T28" fmla="*/ 54 w 153"/>
                <a:gd name="T29" fmla="*/ 4 h 220"/>
                <a:gd name="T30" fmla="*/ 68 w 153"/>
                <a:gd name="T31" fmla="*/ 0 h 220"/>
                <a:gd name="T32" fmla="*/ 84 w 153"/>
                <a:gd name="T33" fmla="*/ 0 h 220"/>
                <a:gd name="T34" fmla="*/ 99 w 153"/>
                <a:gd name="T35" fmla="*/ 4 h 220"/>
                <a:gd name="T36" fmla="*/ 113 w 153"/>
                <a:gd name="T37" fmla="*/ 13 h 220"/>
                <a:gd name="T38" fmla="*/ 126 w 153"/>
                <a:gd name="T39" fmla="*/ 24 h 220"/>
                <a:gd name="T40" fmla="*/ 135 w 153"/>
                <a:gd name="T41" fmla="*/ 39 h 220"/>
                <a:gd name="T42" fmla="*/ 143 w 153"/>
                <a:gd name="T43" fmla="*/ 58 h 220"/>
                <a:gd name="T44" fmla="*/ 150 w 153"/>
                <a:gd name="T45" fmla="*/ 78 h 220"/>
                <a:gd name="T46" fmla="*/ 153 w 153"/>
                <a:gd name="T47" fmla="*/ 99 h 220"/>
                <a:gd name="T48" fmla="*/ 153 w 153"/>
                <a:gd name="T49" fmla="*/ 121 h 220"/>
                <a:gd name="T50" fmla="*/ 150 w 153"/>
                <a:gd name="T51" fmla="*/ 143 h 220"/>
                <a:gd name="T52" fmla="*/ 143 w 153"/>
                <a:gd name="T53" fmla="*/ 162 h 220"/>
                <a:gd name="T54" fmla="*/ 135 w 153"/>
                <a:gd name="T55" fmla="*/ 181 h 220"/>
                <a:gd name="T56" fmla="*/ 126 w 153"/>
                <a:gd name="T57" fmla="*/ 197 h 220"/>
                <a:gd name="T58" fmla="*/ 113 w 153"/>
                <a:gd name="T59" fmla="*/ 207 h 220"/>
                <a:gd name="T60" fmla="*/ 99 w 153"/>
                <a:gd name="T61" fmla="*/ 216 h 220"/>
                <a:gd name="T62" fmla="*/ 84 w 153"/>
                <a:gd name="T6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220">
                  <a:moveTo>
                    <a:pt x="76" y="220"/>
                  </a:moveTo>
                  <a:lnTo>
                    <a:pt x="68" y="220"/>
                  </a:lnTo>
                  <a:lnTo>
                    <a:pt x="60" y="218"/>
                  </a:lnTo>
                  <a:lnTo>
                    <a:pt x="54" y="216"/>
                  </a:lnTo>
                  <a:lnTo>
                    <a:pt x="46" y="212"/>
                  </a:lnTo>
                  <a:lnTo>
                    <a:pt x="40" y="207"/>
                  </a:lnTo>
                  <a:lnTo>
                    <a:pt x="33" y="203"/>
                  </a:lnTo>
                  <a:lnTo>
                    <a:pt x="27" y="197"/>
                  </a:lnTo>
                  <a:lnTo>
                    <a:pt x="22" y="188"/>
                  </a:lnTo>
                  <a:lnTo>
                    <a:pt x="17" y="181"/>
                  </a:lnTo>
                  <a:lnTo>
                    <a:pt x="13" y="173"/>
                  </a:lnTo>
                  <a:lnTo>
                    <a:pt x="9" y="162"/>
                  </a:lnTo>
                  <a:lnTo>
                    <a:pt x="6" y="153"/>
                  </a:lnTo>
                  <a:lnTo>
                    <a:pt x="3" y="143"/>
                  </a:lnTo>
                  <a:lnTo>
                    <a:pt x="1" y="132"/>
                  </a:lnTo>
                  <a:lnTo>
                    <a:pt x="0" y="121"/>
                  </a:lnTo>
                  <a:lnTo>
                    <a:pt x="0" y="110"/>
                  </a:lnTo>
                  <a:lnTo>
                    <a:pt x="0" y="99"/>
                  </a:lnTo>
                  <a:lnTo>
                    <a:pt x="1" y="88"/>
                  </a:lnTo>
                  <a:lnTo>
                    <a:pt x="3" y="78"/>
                  </a:lnTo>
                  <a:lnTo>
                    <a:pt x="6" y="67"/>
                  </a:lnTo>
                  <a:lnTo>
                    <a:pt x="9" y="58"/>
                  </a:lnTo>
                  <a:lnTo>
                    <a:pt x="13" y="47"/>
                  </a:lnTo>
                  <a:lnTo>
                    <a:pt x="17" y="39"/>
                  </a:lnTo>
                  <a:lnTo>
                    <a:pt x="22" y="32"/>
                  </a:lnTo>
                  <a:lnTo>
                    <a:pt x="27" y="24"/>
                  </a:lnTo>
                  <a:lnTo>
                    <a:pt x="33" y="19"/>
                  </a:lnTo>
                  <a:lnTo>
                    <a:pt x="40" y="13"/>
                  </a:lnTo>
                  <a:lnTo>
                    <a:pt x="46" y="8"/>
                  </a:lnTo>
                  <a:lnTo>
                    <a:pt x="54" y="4"/>
                  </a:lnTo>
                  <a:lnTo>
                    <a:pt x="60" y="2"/>
                  </a:lnTo>
                  <a:lnTo>
                    <a:pt x="68" y="0"/>
                  </a:lnTo>
                  <a:lnTo>
                    <a:pt x="76" y="0"/>
                  </a:lnTo>
                  <a:lnTo>
                    <a:pt x="84" y="0"/>
                  </a:lnTo>
                  <a:lnTo>
                    <a:pt x="92" y="2"/>
                  </a:lnTo>
                  <a:lnTo>
                    <a:pt x="99" y="4"/>
                  </a:lnTo>
                  <a:lnTo>
                    <a:pt x="107" y="8"/>
                  </a:lnTo>
                  <a:lnTo>
                    <a:pt x="113" y="13"/>
                  </a:lnTo>
                  <a:lnTo>
                    <a:pt x="119" y="19"/>
                  </a:lnTo>
                  <a:lnTo>
                    <a:pt x="126" y="24"/>
                  </a:lnTo>
                  <a:lnTo>
                    <a:pt x="131" y="32"/>
                  </a:lnTo>
                  <a:lnTo>
                    <a:pt x="135" y="39"/>
                  </a:lnTo>
                  <a:lnTo>
                    <a:pt x="140" y="47"/>
                  </a:lnTo>
                  <a:lnTo>
                    <a:pt x="143" y="58"/>
                  </a:lnTo>
                  <a:lnTo>
                    <a:pt x="146" y="67"/>
                  </a:lnTo>
                  <a:lnTo>
                    <a:pt x="150" y="78"/>
                  </a:lnTo>
                  <a:lnTo>
                    <a:pt x="151" y="88"/>
                  </a:lnTo>
                  <a:lnTo>
                    <a:pt x="153" y="99"/>
                  </a:lnTo>
                  <a:lnTo>
                    <a:pt x="153" y="110"/>
                  </a:lnTo>
                  <a:lnTo>
                    <a:pt x="153" y="121"/>
                  </a:lnTo>
                  <a:lnTo>
                    <a:pt x="151" y="132"/>
                  </a:lnTo>
                  <a:lnTo>
                    <a:pt x="150" y="143"/>
                  </a:lnTo>
                  <a:lnTo>
                    <a:pt x="146" y="153"/>
                  </a:lnTo>
                  <a:lnTo>
                    <a:pt x="143" y="162"/>
                  </a:lnTo>
                  <a:lnTo>
                    <a:pt x="140" y="173"/>
                  </a:lnTo>
                  <a:lnTo>
                    <a:pt x="135" y="181"/>
                  </a:lnTo>
                  <a:lnTo>
                    <a:pt x="131" y="188"/>
                  </a:lnTo>
                  <a:lnTo>
                    <a:pt x="126" y="197"/>
                  </a:lnTo>
                  <a:lnTo>
                    <a:pt x="119" y="203"/>
                  </a:lnTo>
                  <a:lnTo>
                    <a:pt x="113" y="207"/>
                  </a:lnTo>
                  <a:lnTo>
                    <a:pt x="107" y="212"/>
                  </a:lnTo>
                  <a:lnTo>
                    <a:pt x="99" y="216"/>
                  </a:lnTo>
                  <a:lnTo>
                    <a:pt x="92" y="218"/>
                  </a:lnTo>
                  <a:lnTo>
                    <a:pt x="84" y="220"/>
                  </a:lnTo>
                  <a:lnTo>
                    <a:pt x="76" y="22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 name="Freeform 62">
              <a:extLst>
                <a:ext uri="{FF2B5EF4-FFF2-40B4-BE49-F238E27FC236}">
                  <a16:creationId xmlns:a16="http://schemas.microsoft.com/office/drawing/2014/main" id="{169C499D-2707-44EE-885F-D8173C121493}"/>
                </a:ext>
              </a:extLst>
            </p:cNvPr>
            <p:cNvSpPr>
              <a:spLocks/>
            </p:cNvSpPr>
            <p:nvPr/>
          </p:nvSpPr>
          <p:spPr bwMode="auto">
            <a:xfrm>
              <a:off x="3091" y="2872"/>
              <a:ext cx="153" cy="220"/>
            </a:xfrm>
            <a:custGeom>
              <a:avLst/>
              <a:gdLst>
                <a:gd name="T0" fmla="*/ 68 w 153"/>
                <a:gd name="T1" fmla="*/ 220 h 220"/>
                <a:gd name="T2" fmla="*/ 54 w 153"/>
                <a:gd name="T3" fmla="*/ 216 h 220"/>
                <a:gd name="T4" fmla="*/ 40 w 153"/>
                <a:gd name="T5" fmla="*/ 207 h 220"/>
                <a:gd name="T6" fmla="*/ 27 w 153"/>
                <a:gd name="T7" fmla="*/ 196 h 220"/>
                <a:gd name="T8" fmla="*/ 17 w 153"/>
                <a:gd name="T9" fmla="*/ 181 h 220"/>
                <a:gd name="T10" fmla="*/ 9 w 153"/>
                <a:gd name="T11" fmla="*/ 162 h 220"/>
                <a:gd name="T12" fmla="*/ 3 w 153"/>
                <a:gd name="T13" fmla="*/ 142 h 220"/>
                <a:gd name="T14" fmla="*/ 0 w 153"/>
                <a:gd name="T15" fmla="*/ 121 h 220"/>
                <a:gd name="T16" fmla="*/ 0 w 153"/>
                <a:gd name="T17" fmla="*/ 99 h 220"/>
                <a:gd name="T18" fmla="*/ 3 w 153"/>
                <a:gd name="T19" fmla="*/ 78 h 220"/>
                <a:gd name="T20" fmla="*/ 9 w 153"/>
                <a:gd name="T21" fmla="*/ 58 h 220"/>
                <a:gd name="T22" fmla="*/ 17 w 153"/>
                <a:gd name="T23" fmla="*/ 39 h 220"/>
                <a:gd name="T24" fmla="*/ 27 w 153"/>
                <a:gd name="T25" fmla="*/ 23 h 220"/>
                <a:gd name="T26" fmla="*/ 40 w 153"/>
                <a:gd name="T27" fmla="*/ 13 h 220"/>
                <a:gd name="T28" fmla="*/ 54 w 153"/>
                <a:gd name="T29" fmla="*/ 4 h 220"/>
                <a:gd name="T30" fmla="*/ 68 w 153"/>
                <a:gd name="T31" fmla="*/ 0 h 220"/>
                <a:gd name="T32" fmla="*/ 84 w 153"/>
                <a:gd name="T33" fmla="*/ 0 h 220"/>
                <a:gd name="T34" fmla="*/ 99 w 153"/>
                <a:gd name="T35" fmla="*/ 4 h 220"/>
                <a:gd name="T36" fmla="*/ 113 w 153"/>
                <a:gd name="T37" fmla="*/ 13 h 220"/>
                <a:gd name="T38" fmla="*/ 126 w 153"/>
                <a:gd name="T39" fmla="*/ 23 h 220"/>
                <a:gd name="T40" fmla="*/ 135 w 153"/>
                <a:gd name="T41" fmla="*/ 39 h 220"/>
                <a:gd name="T42" fmla="*/ 143 w 153"/>
                <a:gd name="T43" fmla="*/ 58 h 220"/>
                <a:gd name="T44" fmla="*/ 150 w 153"/>
                <a:gd name="T45" fmla="*/ 78 h 220"/>
                <a:gd name="T46" fmla="*/ 153 w 153"/>
                <a:gd name="T47" fmla="*/ 99 h 220"/>
                <a:gd name="T48" fmla="*/ 153 w 153"/>
                <a:gd name="T49" fmla="*/ 121 h 220"/>
                <a:gd name="T50" fmla="*/ 150 w 153"/>
                <a:gd name="T51" fmla="*/ 142 h 220"/>
                <a:gd name="T52" fmla="*/ 143 w 153"/>
                <a:gd name="T53" fmla="*/ 162 h 220"/>
                <a:gd name="T54" fmla="*/ 135 w 153"/>
                <a:gd name="T55" fmla="*/ 181 h 220"/>
                <a:gd name="T56" fmla="*/ 126 w 153"/>
                <a:gd name="T57" fmla="*/ 196 h 220"/>
                <a:gd name="T58" fmla="*/ 113 w 153"/>
                <a:gd name="T59" fmla="*/ 207 h 220"/>
                <a:gd name="T60" fmla="*/ 99 w 153"/>
                <a:gd name="T61" fmla="*/ 216 h 220"/>
                <a:gd name="T62" fmla="*/ 84 w 153"/>
                <a:gd name="T6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220">
                  <a:moveTo>
                    <a:pt x="76" y="220"/>
                  </a:moveTo>
                  <a:lnTo>
                    <a:pt x="68" y="220"/>
                  </a:lnTo>
                  <a:lnTo>
                    <a:pt x="60" y="218"/>
                  </a:lnTo>
                  <a:lnTo>
                    <a:pt x="54" y="216"/>
                  </a:lnTo>
                  <a:lnTo>
                    <a:pt x="46" y="212"/>
                  </a:lnTo>
                  <a:lnTo>
                    <a:pt x="40" y="207"/>
                  </a:lnTo>
                  <a:lnTo>
                    <a:pt x="33" y="203"/>
                  </a:lnTo>
                  <a:lnTo>
                    <a:pt x="27" y="196"/>
                  </a:lnTo>
                  <a:lnTo>
                    <a:pt x="22" y="188"/>
                  </a:lnTo>
                  <a:lnTo>
                    <a:pt x="17" y="181"/>
                  </a:lnTo>
                  <a:lnTo>
                    <a:pt x="13" y="173"/>
                  </a:lnTo>
                  <a:lnTo>
                    <a:pt x="9" y="162"/>
                  </a:lnTo>
                  <a:lnTo>
                    <a:pt x="6" y="153"/>
                  </a:lnTo>
                  <a:lnTo>
                    <a:pt x="3" y="142"/>
                  </a:lnTo>
                  <a:lnTo>
                    <a:pt x="1" y="132"/>
                  </a:lnTo>
                  <a:lnTo>
                    <a:pt x="0" y="121"/>
                  </a:lnTo>
                  <a:lnTo>
                    <a:pt x="0" y="110"/>
                  </a:lnTo>
                  <a:lnTo>
                    <a:pt x="0" y="99"/>
                  </a:lnTo>
                  <a:lnTo>
                    <a:pt x="1" y="88"/>
                  </a:lnTo>
                  <a:lnTo>
                    <a:pt x="3" y="78"/>
                  </a:lnTo>
                  <a:lnTo>
                    <a:pt x="6" y="67"/>
                  </a:lnTo>
                  <a:lnTo>
                    <a:pt x="9" y="58"/>
                  </a:lnTo>
                  <a:lnTo>
                    <a:pt x="13" y="47"/>
                  </a:lnTo>
                  <a:lnTo>
                    <a:pt x="17" y="39"/>
                  </a:lnTo>
                  <a:lnTo>
                    <a:pt x="22" y="32"/>
                  </a:lnTo>
                  <a:lnTo>
                    <a:pt x="27" y="23"/>
                  </a:lnTo>
                  <a:lnTo>
                    <a:pt x="33" y="19"/>
                  </a:lnTo>
                  <a:lnTo>
                    <a:pt x="40" y="13"/>
                  </a:lnTo>
                  <a:lnTo>
                    <a:pt x="46" y="8"/>
                  </a:lnTo>
                  <a:lnTo>
                    <a:pt x="54" y="4"/>
                  </a:lnTo>
                  <a:lnTo>
                    <a:pt x="60" y="2"/>
                  </a:lnTo>
                  <a:lnTo>
                    <a:pt x="68" y="0"/>
                  </a:lnTo>
                  <a:lnTo>
                    <a:pt x="76" y="0"/>
                  </a:lnTo>
                  <a:lnTo>
                    <a:pt x="84" y="0"/>
                  </a:lnTo>
                  <a:lnTo>
                    <a:pt x="92" y="2"/>
                  </a:lnTo>
                  <a:lnTo>
                    <a:pt x="99" y="4"/>
                  </a:lnTo>
                  <a:lnTo>
                    <a:pt x="107" y="8"/>
                  </a:lnTo>
                  <a:lnTo>
                    <a:pt x="113" y="13"/>
                  </a:lnTo>
                  <a:lnTo>
                    <a:pt x="119" y="19"/>
                  </a:lnTo>
                  <a:lnTo>
                    <a:pt x="126" y="23"/>
                  </a:lnTo>
                  <a:lnTo>
                    <a:pt x="131" y="32"/>
                  </a:lnTo>
                  <a:lnTo>
                    <a:pt x="135" y="39"/>
                  </a:lnTo>
                  <a:lnTo>
                    <a:pt x="140" y="47"/>
                  </a:lnTo>
                  <a:lnTo>
                    <a:pt x="143" y="58"/>
                  </a:lnTo>
                  <a:lnTo>
                    <a:pt x="146" y="67"/>
                  </a:lnTo>
                  <a:lnTo>
                    <a:pt x="150" y="78"/>
                  </a:lnTo>
                  <a:lnTo>
                    <a:pt x="151" y="88"/>
                  </a:lnTo>
                  <a:lnTo>
                    <a:pt x="153" y="99"/>
                  </a:lnTo>
                  <a:lnTo>
                    <a:pt x="153" y="110"/>
                  </a:lnTo>
                  <a:lnTo>
                    <a:pt x="153" y="121"/>
                  </a:lnTo>
                  <a:lnTo>
                    <a:pt x="151" y="132"/>
                  </a:lnTo>
                  <a:lnTo>
                    <a:pt x="150" y="142"/>
                  </a:lnTo>
                  <a:lnTo>
                    <a:pt x="146" y="153"/>
                  </a:lnTo>
                  <a:lnTo>
                    <a:pt x="143" y="162"/>
                  </a:lnTo>
                  <a:lnTo>
                    <a:pt x="140" y="173"/>
                  </a:lnTo>
                  <a:lnTo>
                    <a:pt x="135" y="181"/>
                  </a:lnTo>
                  <a:lnTo>
                    <a:pt x="131" y="188"/>
                  </a:lnTo>
                  <a:lnTo>
                    <a:pt x="126" y="196"/>
                  </a:lnTo>
                  <a:lnTo>
                    <a:pt x="119" y="203"/>
                  </a:lnTo>
                  <a:lnTo>
                    <a:pt x="113" y="207"/>
                  </a:lnTo>
                  <a:lnTo>
                    <a:pt x="107" y="212"/>
                  </a:lnTo>
                  <a:lnTo>
                    <a:pt x="99" y="216"/>
                  </a:lnTo>
                  <a:lnTo>
                    <a:pt x="92" y="218"/>
                  </a:lnTo>
                  <a:lnTo>
                    <a:pt x="84" y="220"/>
                  </a:lnTo>
                  <a:lnTo>
                    <a:pt x="76" y="22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7" name="Rectangle 63">
              <a:extLst>
                <a:ext uri="{FF2B5EF4-FFF2-40B4-BE49-F238E27FC236}">
                  <a16:creationId xmlns:a16="http://schemas.microsoft.com/office/drawing/2014/main" id="{EA2F0D5E-D1E7-4556-9B1D-247E5E643C33}"/>
                </a:ext>
              </a:extLst>
            </p:cNvPr>
            <p:cNvSpPr>
              <a:spLocks noChangeArrowheads="1"/>
            </p:cNvSpPr>
            <p:nvPr/>
          </p:nvSpPr>
          <p:spPr bwMode="auto">
            <a:xfrm>
              <a:off x="3156" y="2891"/>
              <a:ext cx="153" cy="6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8" name="Rectangle 64">
              <a:extLst>
                <a:ext uri="{FF2B5EF4-FFF2-40B4-BE49-F238E27FC236}">
                  <a16:creationId xmlns:a16="http://schemas.microsoft.com/office/drawing/2014/main" id="{9A9F91D6-C865-4146-8E77-E779ABBB752B}"/>
                </a:ext>
              </a:extLst>
            </p:cNvPr>
            <p:cNvSpPr>
              <a:spLocks noChangeArrowheads="1"/>
            </p:cNvSpPr>
            <p:nvPr/>
          </p:nvSpPr>
          <p:spPr bwMode="auto">
            <a:xfrm>
              <a:off x="3156" y="2891"/>
              <a:ext cx="153" cy="62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9" name="Freeform 65">
              <a:extLst>
                <a:ext uri="{FF2B5EF4-FFF2-40B4-BE49-F238E27FC236}">
                  <a16:creationId xmlns:a16="http://schemas.microsoft.com/office/drawing/2014/main" id="{5E12F07B-73FC-4B3A-8489-B562E2E4FA90}"/>
                </a:ext>
              </a:extLst>
            </p:cNvPr>
            <p:cNvSpPr>
              <a:spLocks noEditPoints="1"/>
            </p:cNvSpPr>
            <p:nvPr/>
          </p:nvSpPr>
          <p:spPr bwMode="auto">
            <a:xfrm>
              <a:off x="3287" y="3071"/>
              <a:ext cx="105" cy="503"/>
            </a:xfrm>
            <a:custGeom>
              <a:avLst/>
              <a:gdLst>
                <a:gd name="T0" fmla="*/ 59 w 105"/>
                <a:gd name="T1" fmla="*/ 8 h 503"/>
                <a:gd name="T2" fmla="*/ 59 w 105"/>
                <a:gd name="T3" fmla="*/ 486 h 503"/>
                <a:gd name="T4" fmla="*/ 59 w 105"/>
                <a:gd name="T5" fmla="*/ 490 h 503"/>
                <a:gd name="T6" fmla="*/ 57 w 105"/>
                <a:gd name="T7" fmla="*/ 492 h 503"/>
                <a:gd name="T8" fmla="*/ 56 w 105"/>
                <a:gd name="T9" fmla="*/ 495 h 503"/>
                <a:gd name="T10" fmla="*/ 53 w 105"/>
                <a:gd name="T11" fmla="*/ 495 h 503"/>
                <a:gd name="T12" fmla="*/ 51 w 105"/>
                <a:gd name="T13" fmla="*/ 495 h 503"/>
                <a:gd name="T14" fmla="*/ 48 w 105"/>
                <a:gd name="T15" fmla="*/ 492 h 503"/>
                <a:gd name="T16" fmla="*/ 46 w 105"/>
                <a:gd name="T17" fmla="*/ 490 h 503"/>
                <a:gd name="T18" fmla="*/ 46 w 105"/>
                <a:gd name="T19" fmla="*/ 486 h 503"/>
                <a:gd name="T20" fmla="*/ 46 w 105"/>
                <a:gd name="T21" fmla="*/ 8 h 503"/>
                <a:gd name="T22" fmla="*/ 46 w 105"/>
                <a:gd name="T23" fmla="*/ 4 h 503"/>
                <a:gd name="T24" fmla="*/ 48 w 105"/>
                <a:gd name="T25" fmla="*/ 2 h 503"/>
                <a:gd name="T26" fmla="*/ 51 w 105"/>
                <a:gd name="T27" fmla="*/ 0 h 503"/>
                <a:gd name="T28" fmla="*/ 53 w 105"/>
                <a:gd name="T29" fmla="*/ 0 h 503"/>
                <a:gd name="T30" fmla="*/ 56 w 105"/>
                <a:gd name="T31" fmla="*/ 0 h 503"/>
                <a:gd name="T32" fmla="*/ 57 w 105"/>
                <a:gd name="T33" fmla="*/ 2 h 503"/>
                <a:gd name="T34" fmla="*/ 59 w 105"/>
                <a:gd name="T35" fmla="*/ 4 h 503"/>
                <a:gd name="T36" fmla="*/ 59 w 105"/>
                <a:gd name="T37" fmla="*/ 8 h 503"/>
                <a:gd name="T38" fmla="*/ 59 w 105"/>
                <a:gd name="T39" fmla="*/ 8 h 503"/>
                <a:gd name="T40" fmla="*/ 105 w 105"/>
                <a:gd name="T41" fmla="*/ 382 h 503"/>
                <a:gd name="T42" fmla="*/ 53 w 105"/>
                <a:gd name="T43" fmla="*/ 503 h 503"/>
                <a:gd name="T44" fmla="*/ 0 w 105"/>
                <a:gd name="T45" fmla="*/ 382 h 503"/>
                <a:gd name="T46" fmla="*/ 0 w 105"/>
                <a:gd name="T47" fmla="*/ 378 h 503"/>
                <a:gd name="T48" fmla="*/ 0 w 105"/>
                <a:gd name="T49" fmla="*/ 376 h 503"/>
                <a:gd name="T50" fmla="*/ 1 w 105"/>
                <a:gd name="T51" fmla="*/ 371 h 503"/>
                <a:gd name="T52" fmla="*/ 3 w 105"/>
                <a:gd name="T53" fmla="*/ 369 h 503"/>
                <a:gd name="T54" fmla="*/ 5 w 105"/>
                <a:gd name="T55" fmla="*/ 369 h 503"/>
                <a:gd name="T56" fmla="*/ 8 w 105"/>
                <a:gd name="T57" fmla="*/ 369 h 503"/>
                <a:gd name="T58" fmla="*/ 9 w 105"/>
                <a:gd name="T59" fmla="*/ 371 h 503"/>
                <a:gd name="T60" fmla="*/ 13 w 105"/>
                <a:gd name="T61" fmla="*/ 373 h 503"/>
                <a:gd name="T62" fmla="*/ 59 w 105"/>
                <a:gd name="T63" fmla="*/ 482 h 503"/>
                <a:gd name="T64" fmla="*/ 48 w 105"/>
                <a:gd name="T65" fmla="*/ 482 h 503"/>
                <a:gd name="T66" fmla="*/ 94 w 105"/>
                <a:gd name="T67" fmla="*/ 373 h 503"/>
                <a:gd name="T68" fmla="*/ 96 w 105"/>
                <a:gd name="T69" fmla="*/ 371 h 503"/>
                <a:gd name="T70" fmla="*/ 97 w 105"/>
                <a:gd name="T71" fmla="*/ 369 h 503"/>
                <a:gd name="T72" fmla="*/ 100 w 105"/>
                <a:gd name="T73" fmla="*/ 369 h 503"/>
                <a:gd name="T74" fmla="*/ 102 w 105"/>
                <a:gd name="T75" fmla="*/ 369 h 503"/>
                <a:gd name="T76" fmla="*/ 105 w 105"/>
                <a:gd name="T77" fmla="*/ 371 h 503"/>
                <a:gd name="T78" fmla="*/ 105 w 105"/>
                <a:gd name="T79" fmla="*/ 376 h 503"/>
                <a:gd name="T80" fmla="*/ 105 w 105"/>
                <a:gd name="T81" fmla="*/ 378 h 503"/>
                <a:gd name="T82" fmla="*/ 105 w 105"/>
                <a:gd name="T83" fmla="*/ 382 h 503"/>
                <a:gd name="T84" fmla="*/ 105 w 105"/>
                <a:gd name="T85" fmla="*/ 382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503">
                  <a:moveTo>
                    <a:pt x="59" y="8"/>
                  </a:moveTo>
                  <a:lnTo>
                    <a:pt x="59" y="486"/>
                  </a:lnTo>
                  <a:lnTo>
                    <a:pt x="59" y="490"/>
                  </a:lnTo>
                  <a:lnTo>
                    <a:pt x="57" y="492"/>
                  </a:lnTo>
                  <a:lnTo>
                    <a:pt x="56" y="495"/>
                  </a:lnTo>
                  <a:lnTo>
                    <a:pt x="53" y="495"/>
                  </a:lnTo>
                  <a:lnTo>
                    <a:pt x="51" y="495"/>
                  </a:lnTo>
                  <a:lnTo>
                    <a:pt x="48" y="492"/>
                  </a:lnTo>
                  <a:lnTo>
                    <a:pt x="46" y="490"/>
                  </a:lnTo>
                  <a:lnTo>
                    <a:pt x="46" y="486"/>
                  </a:lnTo>
                  <a:lnTo>
                    <a:pt x="46" y="8"/>
                  </a:lnTo>
                  <a:lnTo>
                    <a:pt x="46" y="4"/>
                  </a:lnTo>
                  <a:lnTo>
                    <a:pt x="48" y="2"/>
                  </a:lnTo>
                  <a:lnTo>
                    <a:pt x="51" y="0"/>
                  </a:lnTo>
                  <a:lnTo>
                    <a:pt x="53" y="0"/>
                  </a:lnTo>
                  <a:lnTo>
                    <a:pt x="56" y="0"/>
                  </a:lnTo>
                  <a:lnTo>
                    <a:pt x="57" y="2"/>
                  </a:lnTo>
                  <a:lnTo>
                    <a:pt x="59" y="4"/>
                  </a:lnTo>
                  <a:lnTo>
                    <a:pt x="59" y="8"/>
                  </a:lnTo>
                  <a:lnTo>
                    <a:pt x="59" y="8"/>
                  </a:lnTo>
                  <a:close/>
                  <a:moveTo>
                    <a:pt x="105" y="382"/>
                  </a:moveTo>
                  <a:lnTo>
                    <a:pt x="53" y="503"/>
                  </a:lnTo>
                  <a:lnTo>
                    <a:pt x="0" y="382"/>
                  </a:lnTo>
                  <a:lnTo>
                    <a:pt x="0" y="378"/>
                  </a:lnTo>
                  <a:lnTo>
                    <a:pt x="0" y="376"/>
                  </a:lnTo>
                  <a:lnTo>
                    <a:pt x="1" y="371"/>
                  </a:lnTo>
                  <a:lnTo>
                    <a:pt x="3" y="369"/>
                  </a:lnTo>
                  <a:lnTo>
                    <a:pt x="5" y="369"/>
                  </a:lnTo>
                  <a:lnTo>
                    <a:pt x="8" y="369"/>
                  </a:lnTo>
                  <a:lnTo>
                    <a:pt x="9" y="371"/>
                  </a:lnTo>
                  <a:lnTo>
                    <a:pt x="13" y="373"/>
                  </a:lnTo>
                  <a:lnTo>
                    <a:pt x="59" y="482"/>
                  </a:lnTo>
                  <a:lnTo>
                    <a:pt x="48" y="482"/>
                  </a:lnTo>
                  <a:lnTo>
                    <a:pt x="94" y="373"/>
                  </a:lnTo>
                  <a:lnTo>
                    <a:pt x="96" y="371"/>
                  </a:lnTo>
                  <a:lnTo>
                    <a:pt x="97" y="369"/>
                  </a:lnTo>
                  <a:lnTo>
                    <a:pt x="100" y="369"/>
                  </a:lnTo>
                  <a:lnTo>
                    <a:pt x="102" y="369"/>
                  </a:lnTo>
                  <a:lnTo>
                    <a:pt x="105" y="371"/>
                  </a:lnTo>
                  <a:lnTo>
                    <a:pt x="105" y="376"/>
                  </a:lnTo>
                  <a:lnTo>
                    <a:pt x="105" y="378"/>
                  </a:lnTo>
                  <a:lnTo>
                    <a:pt x="105" y="382"/>
                  </a:lnTo>
                  <a:lnTo>
                    <a:pt x="105" y="382"/>
                  </a:lnTo>
                  <a:close/>
                </a:path>
              </a:pathLst>
            </a:custGeom>
            <a:solidFill>
              <a:srgbClr val="000000"/>
            </a:solidFill>
            <a:ln w="3175">
              <a:solidFill>
                <a:srgbClr val="000000"/>
              </a:solidFill>
              <a:prstDash val="solid"/>
              <a:round/>
              <a:headEnd/>
              <a:tailEnd/>
            </a:ln>
          </p:spPr>
          <p:txBody>
            <a:bodyPr/>
            <a:lstStyle/>
            <a:p>
              <a:endParaRPr lang="fr-FR"/>
            </a:p>
          </p:txBody>
        </p:sp>
        <p:sp>
          <p:nvSpPr>
            <p:cNvPr id="70" name="Rectangle 66">
              <a:extLst>
                <a:ext uri="{FF2B5EF4-FFF2-40B4-BE49-F238E27FC236}">
                  <a16:creationId xmlns:a16="http://schemas.microsoft.com/office/drawing/2014/main" id="{EA88A35F-9114-4D28-88CB-248935CDB68E}"/>
                </a:ext>
              </a:extLst>
            </p:cNvPr>
            <p:cNvSpPr>
              <a:spLocks noChangeArrowheads="1"/>
            </p:cNvSpPr>
            <p:nvPr/>
          </p:nvSpPr>
          <p:spPr bwMode="auto">
            <a:xfrm>
              <a:off x="2971" y="3624"/>
              <a:ext cx="12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2'</a:t>
              </a:r>
              <a:endParaRPr lang="fr-FR" altLang="fr-FR"/>
            </a:p>
          </p:txBody>
        </p:sp>
        <p:sp>
          <p:nvSpPr>
            <p:cNvPr id="71" name="Rectangle 67">
              <a:extLst>
                <a:ext uri="{FF2B5EF4-FFF2-40B4-BE49-F238E27FC236}">
                  <a16:creationId xmlns:a16="http://schemas.microsoft.com/office/drawing/2014/main" id="{387E290C-3A9D-4E41-BE6A-3F4999BAA801}"/>
                </a:ext>
              </a:extLst>
            </p:cNvPr>
            <p:cNvSpPr>
              <a:spLocks noChangeArrowheads="1"/>
            </p:cNvSpPr>
            <p:nvPr/>
          </p:nvSpPr>
          <p:spPr bwMode="auto">
            <a:xfrm>
              <a:off x="3060" y="3624"/>
              <a:ext cx="4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 </a:t>
              </a:r>
              <a:endParaRPr lang="fr-FR" altLang="fr-FR"/>
            </a:p>
          </p:txBody>
        </p:sp>
        <p:sp>
          <p:nvSpPr>
            <p:cNvPr id="72" name="Rectangle 68">
              <a:extLst>
                <a:ext uri="{FF2B5EF4-FFF2-40B4-BE49-F238E27FC236}">
                  <a16:creationId xmlns:a16="http://schemas.microsoft.com/office/drawing/2014/main" id="{296F0DC8-8A91-4BFF-A511-EFE9CD0319FE}"/>
                </a:ext>
              </a:extLst>
            </p:cNvPr>
            <p:cNvSpPr>
              <a:spLocks noChangeArrowheads="1"/>
            </p:cNvSpPr>
            <p:nvPr/>
          </p:nvSpPr>
          <p:spPr bwMode="auto">
            <a:xfrm>
              <a:off x="3383" y="3192"/>
              <a:ext cx="11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e'</a:t>
              </a:r>
              <a:endParaRPr lang="fr-FR" altLang="fr-FR"/>
            </a:p>
          </p:txBody>
        </p:sp>
        <p:sp>
          <p:nvSpPr>
            <p:cNvPr id="73" name="Rectangle 69">
              <a:extLst>
                <a:ext uri="{FF2B5EF4-FFF2-40B4-BE49-F238E27FC236}">
                  <a16:creationId xmlns:a16="http://schemas.microsoft.com/office/drawing/2014/main" id="{FBC2AFEE-87D5-4BB7-97C8-ACB9BC31B73F}"/>
                </a:ext>
              </a:extLst>
            </p:cNvPr>
            <p:cNvSpPr>
              <a:spLocks noChangeArrowheads="1"/>
            </p:cNvSpPr>
            <p:nvPr/>
          </p:nvSpPr>
          <p:spPr bwMode="auto">
            <a:xfrm>
              <a:off x="3464" y="3276"/>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2</a:t>
              </a:r>
              <a:endParaRPr lang="fr-FR" altLang="fr-FR"/>
            </a:p>
          </p:txBody>
        </p:sp>
        <p:sp>
          <p:nvSpPr>
            <p:cNvPr id="74" name="Rectangle 70">
              <a:extLst>
                <a:ext uri="{FF2B5EF4-FFF2-40B4-BE49-F238E27FC236}">
                  <a16:creationId xmlns:a16="http://schemas.microsoft.com/office/drawing/2014/main" id="{7AE3E8B9-CB5C-49B3-9CB5-88BB6694FBCD}"/>
                </a:ext>
              </a:extLst>
            </p:cNvPr>
            <p:cNvSpPr>
              <a:spLocks noChangeArrowheads="1"/>
            </p:cNvSpPr>
            <p:nvPr/>
          </p:nvSpPr>
          <p:spPr bwMode="auto">
            <a:xfrm>
              <a:off x="3507" y="3276"/>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 </a:t>
              </a:r>
              <a:endParaRPr lang="fr-FR" altLang="fr-FR"/>
            </a:p>
          </p:txBody>
        </p:sp>
        <p:sp>
          <p:nvSpPr>
            <p:cNvPr id="75" name="Rectangle 71">
              <a:extLst>
                <a:ext uri="{FF2B5EF4-FFF2-40B4-BE49-F238E27FC236}">
                  <a16:creationId xmlns:a16="http://schemas.microsoft.com/office/drawing/2014/main" id="{B9BB609B-B7D5-4F80-A6B9-19C4937ED938}"/>
                </a:ext>
              </a:extLst>
            </p:cNvPr>
            <p:cNvSpPr>
              <a:spLocks noChangeArrowheads="1"/>
            </p:cNvSpPr>
            <p:nvPr/>
          </p:nvSpPr>
          <p:spPr bwMode="auto">
            <a:xfrm>
              <a:off x="4012" y="3449"/>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R</a:t>
              </a:r>
              <a:endParaRPr lang="fr-FR" altLang="fr-FR"/>
            </a:p>
          </p:txBody>
        </p:sp>
        <p:sp>
          <p:nvSpPr>
            <p:cNvPr id="76" name="Rectangle 72">
              <a:extLst>
                <a:ext uri="{FF2B5EF4-FFF2-40B4-BE49-F238E27FC236}">
                  <a16:creationId xmlns:a16="http://schemas.microsoft.com/office/drawing/2014/main" id="{7F5214C3-ECAD-4950-ADAA-C94474FDD294}"/>
                </a:ext>
              </a:extLst>
            </p:cNvPr>
            <p:cNvSpPr>
              <a:spLocks noChangeArrowheads="1"/>
            </p:cNvSpPr>
            <p:nvPr/>
          </p:nvSpPr>
          <p:spPr bwMode="auto">
            <a:xfrm>
              <a:off x="4100" y="3533"/>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2</a:t>
              </a:r>
              <a:endParaRPr lang="fr-FR" altLang="fr-FR"/>
            </a:p>
          </p:txBody>
        </p:sp>
        <p:sp>
          <p:nvSpPr>
            <p:cNvPr id="77" name="Rectangle 73">
              <a:extLst>
                <a:ext uri="{FF2B5EF4-FFF2-40B4-BE49-F238E27FC236}">
                  <a16:creationId xmlns:a16="http://schemas.microsoft.com/office/drawing/2014/main" id="{3BE5F6C1-CA44-4E65-A2B9-A722BFE9A964}"/>
                </a:ext>
              </a:extLst>
            </p:cNvPr>
            <p:cNvSpPr>
              <a:spLocks noChangeArrowheads="1"/>
            </p:cNvSpPr>
            <p:nvPr/>
          </p:nvSpPr>
          <p:spPr bwMode="auto">
            <a:xfrm>
              <a:off x="4143" y="3533"/>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 </a:t>
              </a:r>
              <a:endParaRPr lang="fr-FR" altLang="fr-FR"/>
            </a:p>
          </p:txBody>
        </p:sp>
        <p:sp>
          <p:nvSpPr>
            <p:cNvPr id="78" name="Freeform 74">
              <a:extLst>
                <a:ext uri="{FF2B5EF4-FFF2-40B4-BE49-F238E27FC236}">
                  <a16:creationId xmlns:a16="http://schemas.microsoft.com/office/drawing/2014/main" id="{914ECE22-95FD-41DE-9421-81F285B02D8D}"/>
                </a:ext>
              </a:extLst>
            </p:cNvPr>
            <p:cNvSpPr>
              <a:spLocks/>
            </p:cNvSpPr>
            <p:nvPr/>
          </p:nvSpPr>
          <p:spPr bwMode="auto">
            <a:xfrm>
              <a:off x="2901" y="3578"/>
              <a:ext cx="209" cy="312"/>
            </a:xfrm>
            <a:custGeom>
              <a:avLst/>
              <a:gdLst>
                <a:gd name="T0" fmla="*/ 94 w 209"/>
                <a:gd name="T1" fmla="*/ 3 h 312"/>
                <a:gd name="T2" fmla="*/ 73 w 209"/>
                <a:gd name="T3" fmla="*/ 9 h 312"/>
                <a:gd name="T4" fmla="*/ 54 w 209"/>
                <a:gd name="T5" fmla="*/ 20 h 312"/>
                <a:gd name="T6" fmla="*/ 38 w 209"/>
                <a:gd name="T7" fmla="*/ 37 h 312"/>
                <a:gd name="T8" fmla="*/ 24 w 209"/>
                <a:gd name="T9" fmla="*/ 57 h 312"/>
                <a:gd name="T10" fmla="*/ 13 w 209"/>
                <a:gd name="T11" fmla="*/ 83 h 312"/>
                <a:gd name="T12" fmla="*/ 5 w 209"/>
                <a:gd name="T13" fmla="*/ 111 h 312"/>
                <a:gd name="T14" fmla="*/ 0 w 209"/>
                <a:gd name="T15" fmla="*/ 141 h 312"/>
                <a:gd name="T16" fmla="*/ 0 w 209"/>
                <a:gd name="T17" fmla="*/ 173 h 312"/>
                <a:gd name="T18" fmla="*/ 5 w 209"/>
                <a:gd name="T19" fmla="*/ 204 h 312"/>
                <a:gd name="T20" fmla="*/ 13 w 209"/>
                <a:gd name="T21" fmla="*/ 230 h 312"/>
                <a:gd name="T22" fmla="*/ 24 w 209"/>
                <a:gd name="T23" fmla="*/ 256 h 312"/>
                <a:gd name="T24" fmla="*/ 38 w 209"/>
                <a:gd name="T25" fmla="*/ 277 h 312"/>
                <a:gd name="T26" fmla="*/ 54 w 209"/>
                <a:gd name="T27" fmla="*/ 292 h 312"/>
                <a:gd name="T28" fmla="*/ 73 w 209"/>
                <a:gd name="T29" fmla="*/ 305 h 312"/>
                <a:gd name="T30" fmla="*/ 94 w 209"/>
                <a:gd name="T31" fmla="*/ 312 h 312"/>
                <a:gd name="T32" fmla="*/ 115 w 209"/>
                <a:gd name="T33" fmla="*/ 312 h 312"/>
                <a:gd name="T34" fmla="*/ 136 w 209"/>
                <a:gd name="T35" fmla="*/ 305 h 312"/>
                <a:gd name="T36" fmla="*/ 155 w 209"/>
                <a:gd name="T37" fmla="*/ 292 h 312"/>
                <a:gd name="T38" fmla="*/ 172 w 209"/>
                <a:gd name="T39" fmla="*/ 277 h 312"/>
                <a:gd name="T40" fmla="*/ 185 w 209"/>
                <a:gd name="T41" fmla="*/ 256 h 312"/>
                <a:gd name="T42" fmla="*/ 196 w 209"/>
                <a:gd name="T43" fmla="*/ 230 h 312"/>
                <a:gd name="T44" fmla="*/ 204 w 209"/>
                <a:gd name="T45" fmla="*/ 204 h 312"/>
                <a:gd name="T46" fmla="*/ 209 w 209"/>
                <a:gd name="T47" fmla="*/ 173 h 312"/>
                <a:gd name="T48" fmla="*/ 209 w 209"/>
                <a:gd name="T49" fmla="*/ 141 h 312"/>
                <a:gd name="T50" fmla="*/ 204 w 209"/>
                <a:gd name="T51" fmla="*/ 111 h 312"/>
                <a:gd name="T52" fmla="*/ 196 w 209"/>
                <a:gd name="T53" fmla="*/ 83 h 312"/>
                <a:gd name="T54" fmla="*/ 185 w 209"/>
                <a:gd name="T55" fmla="*/ 57 h 312"/>
                <a:gd name="T56" fmla="*/ 172 w 209"/>
                <a:gd name="T57" fmla="*/ 37 h 312"/>
                <a:gd name="T58" fmla="*/ 155 w 209"/>
                <a:gd name="T59" fmla="*/ 20 h 312"/>
                <a:gd name="T60" fmla="*/ 136 w 209"/>
                <a:gd name="T61" fmla="*/ 9 h 312"/>
                <a:gd name="T62" fmla="*/ 115 w 209"/>
                <a:gd name="T63" fmla="*/ 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312">
                  <a:moveTo>
                    <a:pt x="105" y="0"/>
                  </a:moveTo>
                  <a:lnTo>
                    <a:pt x="94" y="3"/>
                  </a:lnTo>
                  <a:lnTo>
                    <a:pt x="85" y="5"/>
                  </a:lnTo>
                  <a:lnTo>
                    <a:pt x="73" y="9"/>
                  </a:lnTo>
                  <a:lnTo>
                    <a:pt x="64" y="13"/>
                  </a:lnTo>
                  <a:lnTo>
                    <a:pt x="54" y="20"/>
                  </a:lnTo>
                  <a:lnTo>
                    <a:pt x="46" y="29"/>
                  </a:lnTo>
                  <a:lnTo>
                    <a:pt x="38" y="37"/>
                  </a:lnTo>
                  <a:lnTo>
                    <a:pt x="30" y="46"/>
                  </a:lnTo>
                  <a:lnTo>
                    <a:pt x="24" y="57"/>
                  </a:lnTo>
                  <a:lnTo>
                    <a:pt x="18" y="70"/>
                  </a:lnTo>
                  <a:lnTo>
                    <a:pt x="13" y="83"/>
                  </a:lnTo>
                  <a:lnTo>
                    <a:pt x="8" y="96"/>
                  </a:lnTo>
                  <a:lnTo>
                    <a:pt x="5" y="111"/>
                  </a:lnTo>
                  <a:lnTo>
                    <a:pt x="2" y="126"/>
                  </a:lnTo>
                  <a:lnTo>
                    <a:pt x="0" y="141"/>
                  </a:lnTo>
                  <a:lnTo>
                    <a:pt x="0" y="156"/>
                  </a:lnTo>
                  <a:lnTo>
                    <a:pt x="0" y="173"/>
                  </a:lnTo>
                  <a:lnTo>
                    <a:pt x="2" y="189"/>
                  </a:lnTo>
                  <a:lnTo>
                    <a:pt x="5" y="204"/>
                  </a:lnTo>
                  <a:lnTo>
                    <a:pt x="8" y="217"/>
                  </a:lnTo>
                  <a:lnTo>
                    <a:pt x="13" y="230"/>
                  </a:lnTo>
                  <a:lnTo>
                    <a:pt x="18" y="243"/>
                  </a:lnTo>
                  <a:lnTo>
                    <a:pt x="24" y="256"/>
                  </a:lnTo>
                  <a:lnTo>
                    <a:pt x="30" y="266"/>
                  </a:lnTo>
                  <a:lnTo>
                    <a:pt x="38" y="277"/>
                  </a:lnTo>
                  <a:lnTo>
                    <a:pt x="46" y="286"/>
                  </a:lnTo>
                  <a:lnTo>
                    <a:pt x="54" y="292"/>
                  </a:lnTo>
                  <a:lnTo>
                    <a:pt x="64" y="299"/>
                  </a:lnTo>
                  <a:lnTo>
                    <a:pt x="73" y="305"/>
                  </a:lnTo>
                  <a:lnTo>
                    <a:pt x="85" y="310"/>
                  </a:lnTo>
                  <a:lnTo>
                    <a:pt x="94" y="312"/>
                  </a:lnTo>
                  <a:lnTo>
                    <a:pt x="105" y="312"/>
                  </a:lnTo>
                  <a:lnTo>
                    <a:pt x="115" y="312"/>
                  </a:lnTo>
                  <a:lnTo>
                    <a:pt x="126" y="310"/>
                  </a:lnTo>
                  <a:lnTo>
                    <a:pt x="136" y="305"/>
                  </a:lnTo>
                  <a:lnTo>
                    <a:pt x="145" y="299"/>
                  </a:lnTo>
                  <a:lnTo>
                    <a:pt x="155" y="292"/>
                  </a:lnTo>
                  <a:lnTo>
                    <a:pt x="163" y="286"/>
                  </a:lnTo>
                  <a:lnTo>
                    <a:pt x="172" y="277"/>
                  </a:lnTo>
                  <a:lnTo>
                    <a:pt x="179" y="266"/>
                  </a:lnTo>
                  <a:lnTo>
                    <a:pt x="185" y="256"/>
                  </a:lnTo>
                  <a:lnTo>
                    <a:pt x="191" y="243"/>
                  </a:lnTo>
                  <a:lnTo>
                    <a:pt x="196" y="230"/>
                  </a:lnTo>
                  <a:lnTo>
                    <a:pt x="201" y="217"/>
                  </a:lnTo>
                  <a:lnTo>
                    <a:pt x="204" y="204"/>
                  </a:lnTo>
                  <a:lnTo>
                    <a:pt x="207" y="189"/>
                  </a:lnTo>
                  <a:lnTo>
                    <a:pt x="209" y="173"/>
                  </a:lnTo>
                  <a:lnTo>
                    <a:pt x="209" y="156"/>
                  </a:lnTo>
                  <a:lnTo>
                    <a:pt x="209" y="141"/>
                  </a:lnTo>
                  <a:lnTo>
                    <a:pt x="207" y="126"/>
                  </a:lnTo>
                  <a:lnTo>
                    <a:pt x="204" y="111"/>
                  </a:lnTo>
                  <a:lnTo>
                    <a:pt x="201" y="96"/>
                  </a:lnTo>
                  <a:lnTo>
                    <a:pt x="196" y="83"/>
                  </a:lnTo>
                  <a:lnTo>
                    <a:pt x="191" y="70"/>
                  </a:lnTo>
                  <a:lnTo>
                    <a:pt x="185" y="57"/>
                  </a:lnTo>
                  <a:lnTo>
                    <a:pt x="179" y="46"/>
                  </a:lnTo>
                  <a:lnTo>
                    <a:pt x="172" y="37"/>
                  </a:lnTo>
                  <a:lnTo>
                    <a:pt x="163" y="29"/>
                  </a:lnTo>
                  <a:lnTo>
                    <a:pt x="155" y="20"/>
                  </a:lnTo>
                  <a:lnTo>
                    <a:pt x="145" y="13"/>
                  </a:lnTo>
                  <a:lnTo>
                    <a:pt x="136" y="9"/>
                  </a:lnTo>
                  <a:lnTo>
                    <a:pt x="126" y="5"/>
                  </a:lnTo>
                  <a:lnTo>
                    <a:pt x="115" y="3"/>
                  </a:lnTo>
                  <a:lnTo>
                    <a:pt x="105"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9" name="Freeform 75">
              <a:extLst>
                <a:ext uri="{FF2B5EF4-FFF2-40B4-BE49-F238E27FC236}">
                  <a16:creationId xmlns:a16="http://schemas.microsoft.com/office/drawing/2014/main" id="{B1E0A2B9-3CDD-4D23-B152-F93C08A8DC75}"/>
                </a:ext>
              </a:extLst>
            </p:cNvPr>
            <p:cNvSpPr>
              <a:spLocks/>
            </p:cNvSpPr>
            <p:nvPr/>
          </p:nvSpPr>
          <p:spPr bwMode="auto">
            <a:xfrm>
              <a:off x="3300" y="2984"/>
              <a:ext cx="94" cy="128"/>
            </a:xfrm>
            <a:custGeom>
              <a:avLst/>
              <a:gdLst>
                <a:gd name="T0" fmla="*/ 47 w 94"/>
                <a:gd name="T1" fmla="*/ 0 h 128"/>
                <a:gd name="T2" fmla="*/ 43 w 94"/>
                <a:gd name="T3" fmla="*/ 0 h 128"/>
                <a:gd name="T4" fmla="*/ 38 w 94"/>
                <a:gd name="T5" fmla="*/ 2 h 128"/>
                <a:gd name="T6" fmla="*/ 33 w 94"/>
                <a:gd name="T7" fmla="*/ 4 h 128"/>
                <a:gd name="T8" fmla="*/ 28 w 94"/>
                <a:gd name="T9" fmla="*/ 7 h 128"/>
                <a:gd name="T10" fmla="*/ 20 w 94"/>
                <a:gd name="T11" fmla="*/ 11 h 128"/>
                <a:gd name="T12" fmla="*/ 14 w 94"/>
                <a:gd name="T13" fmla="*/ 20 h 128"/>
                <a:gd name="T14" fmla="*/ 8 w 94"/>
                <a:gd name="T15" fmla="*/ 28 h 128"/>
                <a:gd name="T16" fmla="*/ 3 w 94"/>
                <a:gd name="T17" fmla="*/ 39 h 128"/>
                <a:gd name="T18" fmla="*/ 1 w 94"/>
                <a:gd name="T19" fmla="*/ 45 h 128"/>
                <a:gd name="T20" fmla="*/ 1 w 94"/>
                <a:gd name="T21" fmla="*/ 52 h 128"/>
                <a:gd name="T22" fmla="*/ 0 w 94"/>
                <a:gd name="T23" fmla="*/ 58 h 128"/>
                <a:gd name="T24" fmla="*/ 0 w 94"/>
                <a:gd name="T25" fmla="*/ 65 h 128"/>
                <a:gd name="T26" fmla="*/ 0 w 94"/>
                <a:gd name="T27" fmla="*/ 71 h 128"/>
                <a:gd name="T28" fmla="*/ 1 w 94"/>
                <a:gd name="T29" fmla="*/ 78 h 128"/>
                <a:gd name="T30" fmla="*/ 1 w 94"/>
                <a:gd name="T31" fmla="*/ 82 h 128"/>
                <a:gd name="T32" fmla="*/ 3 w 94"/>
                <a:gd name="T33" fmla="*/ 89 h 128"/>
                <a:gd name="T34" fmla="*/ 8 w 94"/>
                <a:gd name="T35" fmla="*/ 100 h 128"/>
                <a:gd name="T36" fmla="*/ 14 w 94"/>
                <a:gd name="T37" fmla="*/ 108 h 128"/>
                <a:gd name="T38" fmla="*/ 20 w 94"/>
                <a:gd name="T39" fmla="*/ 117 h 128"/>
                <a:gd name="T40" fmla="*/ 28 w 94"/>
                <a:gd name="T41" fmla="*/ 123 h 128"/>
                <a:gd name="T42" fmla="*/ 33 w 94"/>
                <a:gd name="T43" fmla="*/ 125 h 128"/>
                <a:gd name="T44" fmla="*/ 38 w 94"/>
                <a:gd name="T45" fmla="*/ 125 h 128"/>
                <a:gd name="T46" fmla="*/ 43 w 94"/>
                <a:gd name="T47" fmla="*/ 128 h 128"/>
                <a:gd name="T48" fmla="*/ 47 w 94"/>
                <a:gd name="T49" fmla="*/ 128 h 128"/>
                <a:gd name="T50" fmla="*/ 52 w 94"/>
                <a:gd name="T51" fmla="*/ 128 h 128"/>
                <a:gd name="T52" fmla="*/ 55 w 94"/>
                <a:gd name="T53" fmla="*/ 125 h 128"/>
                <a:gd name="T54" fmla="*/ 60 w 94"/>
                <a:gd name="T55" fmla="*/ 125 h 128"/>
                <a:gd name="T56" fmla="*/ 65 w 94"/>
                <a:gd name="T57" fmla="*/ 123 h 128"/>
                <a:gd name="T58" fmla="*/ 73 w 94"/>
                <a:gd name="T59" fmla="*/ 117 h 128"/>
                <a:gd name="T60" fmla="*/ 79 w 94"/>
                <a:gd name="T61" fmla="*/ 108 h 128"/>
                <a:gd name="T62" fmla="*/ 86 w 94"/>
                <a:gd name="T63" fmla="*/ 100 h 128"/>
                <a:gd name="T64" fmla="*/ 91 w 94"/>
                <a:gd name="T65" fmla="*/ 89 h 128"/>
                <a:gd name="T66" fmla="*/ 92 w 94"/>
                <a:gd name="T67" fmla="*/ 82 h 128"/>
                <a:gd name="T68" fmla="*/ 92 w 94"/>
                <a:gd name="T69" fmla="*/ 78 h 128"/>
                <a:gd name="T70" fmla="*/ 94 w 94"/>
                <a:gd name="T71" fmla="*/ 71 h 128"/>
                <a:gd name="T72" fmla="*/ 94 w 94"/>
                <a:gd name="T73" fmla="*/ 65 h 128"/>
                <a:gd name="T74" fmla="*/ 94 w 94"/>
                <a:gd name="T75" fmla="*/ 58 h 128"/>
                <a:gd name="T76" fmla="*/ 92 w 94"/>
                <a:gd name="T77" fmla="*/ 52 h 128"/>
                <a:gd name="T78" fmla="*/ 92 w 94"/>
                <a:gd name="T79" fmla="*/ 45 h 128"/>
                <a:gd name="T80" fmla="*/ 91 w 94"/>
                <a:gd name="T81" fmla="*/ 39 h 128"/>
                <a:gd name="T82" fmla="*/ 86 w 94"/>
                <a:gd name="T83" fmla="*/ 28 h 128"/>
                <a:gd name="T84" fmla="*/ 79 w 94"/>
                <a:gd name="T85" fmla="*/ 20 h 128"/>
                <a:gd name="T86" fmla="*/ 73 w 94"/>
                <a:gd name="T87" fmla="*/ 11 h 128"/>
                <a:gd name="T88" fmla="*/ 65 w 94"/>
                <a:gd name="T89" fmla="*/ 7 h 128"/>
                <a:gd name="T90" fmla="*/ 60 w 94"/>
                <a:gd name="T91" fmla="*/ 4 h 128"/>
                <a:gd name="T92" fmla="*/ 55 w 94"/>
                <a:gd name="T93" fmla="*/ 2 h 128"/>
                <a:gd name="T94" fmla="*/ 52 w 94"/>
                <a:gd name="T95" fmla="*/ 0 h 128"/>
                <a:gd name="T96" fmla="*/ 47 w 94"/>
                <a:gd name="T9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128">
                  <a:moveTo>
                    <a:pt x="47" y="0"/>
                  </a:moveTo>
                  <a:lnTo>
                    <a:pt x="43" y="0"/>
                  </a:lnTo>
                  <a:lnTo>
                    <a:pt x="38" y="2"/>
                  </a:lnTo>
                  <a:lnTo>
                    <a:pt x="33" y="4"/>
                  </a:lnTo>
                  <a:lnTo>
                    <a:pt x="28" y="7"/>
                  </a:lnTo>
                  <a:lnTo>
                    <a:pt x="20" y="11"/>
                  </a:lnTo>
                  <a:lnTo>
                    <a:pt x="14" y="20"/>
                  </a:lnTo>
                  <a:lnTo>
                    <a:pt x="8" y="28"/>
                  </a:lnTo>
                  <a:lnTo>
                    <a:pt x="3" y="39"/>
                  </a:lnTo>
                  <a:lnTo>
                    <a:pt x="1" y="45"/>
                  </a:lnTo>
                  <a:lnTo>
                    <a:pt x="1" y="52"/>
                  </a:lnTo>
                  <a:lnTo>
                    <a:pt x="0" y="58"/>
                  </a:lnTo>
                  <a:lnTo>
                    <a:pt x="0" y="65"/>
                  </a:lnTo>
                  <a:lnTo>
                    <a:pt x="0" y="71"/>
                  </a:lnTo>
                  <a:lnTo>
                    <a:pt x="1" y="78"/>
                  </a:lnTo>
                  <a:lnTo>
                    <a:pt x="1" y="82"/>
                  </a:lnTo>
                  <a:lnTo>
                    <a:pt x="3" y="89"/>
                  </a:lnTo>
                  <a:lnTo>
                    <a:pt x="8" y="100"/>
                  </a:lnTo>
                  <a:lnTo>
                    <a:pt x="14" y="108"/>
                  </a:lnTo>
                  <a:lnTo>
                    <a:pt x="20" y="117"/>
                  </a:lnTo>
                  <a:lnTo>
                    <a:pt x="28" y="123"/>
                  </a:lnTo>
                  <a:lnTo>
                    <a:pt x="33" y="125"/>
                  </a:lnTo>
                  <a:lnTo>
                    <a:pt x="38" y="125"/>
                  </a:lnTo>
                  <a:lnTo>
                    <a:pt x="43" y="128"/>
                  </a:lnTo>
                  <a:lnTo>
                    <a:pt x="47" y="128"/>
                  </a:lnTo>
                  <a:lnTo>
                    <a:pt x="52" y="128"/>
                  </a:lnTo>
                  <a:lnTo>
                    <a:pt x="55" y="125"/>
                  </a:lnTo>
                  <a:lnTo>
                    <a:pt x="60" y="125"/>
                  </a:lnTo>
                  <a:lnTo>
                    <a:pt x="65" y="123"/>
                  </a:lnTo>
                  <a:lnTo>
                    <a:pt x="73" y="117"/>
                  </a:lnTo>
                  <a:lnTo>
                    <a:pt x="79" y="108"/>
                  </a:lnTo>
                  <a:lnTo>
                    <a:pt x="86" y="100"/>
                  </a:lnTo>
                  <a:lnTo>
                    <a:pt x="91" y="89"/>
                  </a:lnTo>
                  <a:lnTo>
                    <a:pt x="92" y="82"/>
                  </a:lnTo>
                  <a:lnTo>
                    <a:pt x="92" y="78"/>
                  </a:lnTo>
                  <a:lnTo>
                    <a:pt x="94" y="71"/>
                  </a:lnTo>
                  <a:lnTo>
                    <a:pt x="94" y="65"/>
                  </a:lnTo>
                  <a:lnTo>
                    <a:pt x="94" y="58"/>
                  </a:lnTo>
                  <a:lnTo>
                    <a:pt x="92" y="52"/>
                  </a:lnTo>
                  <a:lnTo>
                    <a:pt x="92" y="45"/>
                  </a:lnTo>
                  <a:lnTo>
                    <a:pt x="91" y="39"/>
                  </a:lnTo>
                  <a:lnTo>
                    <a:pt x="86" y="28"/>
                  </a:lnTo>
                  <a:lnTo>
                    <a:pt x="79" y="20"/>
                  </a:lnTo>
                  <a:lnTo>
                    <a:pt x="73" y="11"/>
                  </a:lnTo>
                  <a:lnTo>
                    <a:pt x="65" y="7"/>
                  </a:lnTo>
                  <a:lnTo>
                    <a:pt x="60" y="4"/>
                  </a:lnTo>
                  <a:lnTo>
                    <a:pt x="55" y="2"/>
                  </a:lnTo>
                  <a:lnTo>
                    <a:pt x="52"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0" name="Freeform 76">
              <a:extLst>
                <a:ext uri="{FF2B5EF4-FFF2-40B4-BE49-F238E27FC236}">
                  <a16:creationId xmlns:a16="http://schemas.microsoft.com/office/drawing/2014/main" id="{D19944DF-C8A6-4D80-A8F5-2B06F0308952}"/>
                </a:ext>
              </a:extLst>
            </p:cNvPr>
            <p:cNvSpPr>
              <a:spLocks/>
            </p:cNvSpPr>
            <p:nvPr/>
          </p:nvSpPr>
          <p:spPr bwMode="auto">
            <a:xfrm>
              <a:off x="3300" y="2984"/>
              <a:ext cx="94" cy="128"/>
            </a:xfrm>
            <a:custGeom>
              <a:avLst/>
              <a:gdLst>
                <a:gd name="T0" fmla="*/ 47 w 94"/>
                <a:gd name="T1" fmla="*/ 0 h 128"/>
                <a:gd name="T2" fmla="*/ 43 w 94"/>
                <a:gd name="T3" fmla="*/ 0 h 128"/>
                <a:gd name="T4" fmla="*/ 38 w 94"/>
                <a:gd name="T5" fmla="*/ 2 h 128"/>
                <a:gd name="T6" fmla="*/ 33 w 94"/>
                <a:gd name="T7" fmla="*/ 4 h 128"/>
                <a:gd name="T8" fmla="*/ 28 w 94"/>
                <a:gd name="T9" fmla="*/ 7 h 128"/>
                <a:gd name="T10" fmla="*/ 20 w 94"/>
                <a:gd name="T11" fmla="*/ 11 h 128"/>
                <a:gd name="T12" fmla="*/ 14 w 94"/>
                <a:gd name="T13" fmla="*/ 20 h 128"/>
                <a:gd name="T14" fmla="*/ 8 w 94"/>
                <a:gd name="T15" fmla="*/ 28 h 128"/>
                <a:gd name="T16" fmla="*/ 3 w 94"/>
                <a:gd name="T17" fmla="*/ 39 h 128"/>
                <a:gd name="T18" fmla="*/ 1 w 94"/>
                <a:gd name="T19" fmla="*/ 45 h 128"/>
                <a:gd name="T20" fmla="*/ 1 w 94"/>
                <a:gd name="T21" fmla="*/ 52 h 128"/>
                <a:gd name="T22" fmla="*/ 0 w 94"/>
                <a:gd name="T23" fmla="*/ 58 h 128"/>
                <a:gd name="T24" fmla="*/ 0 w 94"/>
                <a:gd name="T25" fmla="*/ 65 h 128"/>
                <a:gd name="T26" fmla="*/ 0 w 94"/>
                <a:gd name="T27" fmla="*/ 71 h 128"/>
                <a:gd name="T28" fmla="*/ 1 w 94"/>
                <a:gd name="T29" fmla="*/ 78 h 128"/>
                <a:gd name="T30" fmla="*/ 1 w 94"/>
                <a:gd name="T31" fmla="*/ 82 h 128"/>
                <a:gd name="T32" fmla="*/ 3 w 94"/>
                <a:gd name="T33" fmla="*/ 89 h 128"/>
                <a:gd name="T34" fmla="*/ 8 w 94"/>
                <a:gd name="T35" fmla="*/ 100 h 128"/>
                <a:gd name="T36" fmla="*/ 14 w 94"/>
                <a:gd name="T37" fmla="*/ 108 h 128"/>
                <a:gd name="T38" fmla="*/ 20 w 94"/>
                <a:gd name="T39" fmla="*/ 117 h 128"/>
                <a:gd name="T40" fmla="*/ 28 w 94"/>
                <a:gd name="T41" fmla="*/ 123 h 128"/>
                <a:gd name="T42" fmla="*/ 33 w 94"/>
                <a:gd name="T43" fmla="*/ 125 h 128"/>
                <a:gd name="T44" fmla="*/ 38 w 94"/>
                <a:gd name="T45" fmla="*/ 125 h 128"/>
                <a:gd name="T46" fmla="*/ 43 w 94"/>
                <a:gd name="T47" fmla="*/ 128 h 128"/>
                <a:gd name="T48" fmla="*/ 47 w 94"/>
                <a:gd name="T49" fmla="*/ 128 h 128"/>
                <a:gd name="T50" fmla="*/ 52 w 94"/>
                <a:gd name="T51" fmla="*/ 128 h 128"/>
                <a:gd name="T52" fmla="*/ 55 w 94"/>
                <a:gd name="T53" fmla="*/ 125 h 128"/>
                <a:gd name="T54" fmla="*/ 60 w 94"/>
                <a:gd name="T55" fmla="*/ 125 h 128"/>
                <a:gd name="T56" fmla="*/ 65 w 94"/>
                <a:gd name="T57" fmla="*/ 123 h 128"/>
                <a:gd name="T58" fmla="*/ 73 w 94"/>
                <a:gd name="T59" fmla="*/ 117 h 128"/>
                <a:gd name="T60" fmla="*/ 79 w 94"/>
                <a:gd name="T61" fmla="*/ 108 h 128"/>
                <a:gd name="T62" fmla="*/ 86 w 94"/>
                <a:gd name="T63" fmla="*/ 100 h 128"/>
                <a:gd name="T64" fmla="*/ 91 w 94"/>
                <a:gd name="T65" fmla="*/ 89 h 128"/>
                <a:gd name="T66" fmla="*/ 92 w 94"/>
                <a:gd name="T67" fmla="*/ 82 h 128"/>
                <a:gd name="T68" fmla="*/ 92 w 94"/>
                <a:gd name="T69" fmla="*/ 78 h 128"/>
                <a:gd name="T70" fmla="*/ 94 w 94"/>
                <a:gd name="T71" fmla="*/ 71 h 128"/>
                <a:gd name="T72" fmla="*/ 94 w 94"/>
                <a:gd name="T73" fmla="*/ 65 h 128"/>
                <a:gd name="T74" fmla="*/ 94 w 94"/>
                <a:gd name="T75" fmla="*/ 58 h 128"/>
                <a:gd name="T76" fmla="*/ 92 w 94"/>
                <a:gd name="T77" fmla="*/ 52 h 128"/>
                <a:gd name="T78" fmla="*/ 92 w 94"/>
                <a:gd name="T79" fmla="*/ 45 h 128"/>
                <a:gd name="T80" fmla="*/ 91 w 94"/>
                <a:gd name="T81" fmla="*/ 39 h 128"/>
                <a:gd name="T82" fmla="*/ 86 w 94"/>
                <a:gd name="T83" fmla="*/ 28 h 128"/>
                <a:gd name="T84" fmla="*/ 79 w 94"/>
                <a:gd name="T85" fmla="*/ 20 h 128"/>
                <a:gd name="T86" fmla="*/ 73 w 94"/>
                <a:gd name="T87" fmla="*/ 11 h 128"/>
                <a:gd name="T88" fmla="*/ 65 w 94"/>
                <a:gd name="T89" fmla="*/ 7 h 128"/>
                <a:gd name="T90" fmla="*/ 60 w 94"/>
                <a:gd name="T91" fmla="*/ 4 h 128"/>
                <a:gd name="T92" fmla="*/ 55 w 94"/>
                <a:gd name="T93" fmla="*/ 2 h 128"/>
                <a:gd name="T94" fmla="*/ 52 w 94"/>
                <a:gd name="T95" fmla="*/ 0 h 128"/>
                <a:gd name="T96" fmla="*/ 47 w 94"/>
                <a:gd name="T9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128">
                  <a:moveTo>
                    <a:pt x="47" y="0"/>
                  </a:moveTo>
                  <a:lnTo>
                    <a:pt x="43" y="0"/>
                  </a:lnTo>
                  <a:lnTo>
                    <a:pt x="38" y="2"/>
                  </a:lnTo>
                  <a:lnTo>
                    <a:pt x="33" y="4"/>
                  </a:lnTo>
                  <a:lnTo>
                    <a:pt x="28" y="7"/>
                  </a:lnTo>
                  <a:lnTo>
                    <a:pt x="20" y="11"/>
                  </a:lnTo>
                  <a:lnTo>
                    <a:pt x="14" y="20"/>
                  </a:lnTo>
                  <a:lnTo>
                    <a:pt x="8" y="28"/>
                  </a:lnTo>
                  <a:lnTo>
                    <a:pt x="3" y="39"/>
                  </a:lnTo>
                  <a:lnTo>
                    <a:pt x="1" y="45"/>
                  </a:lnTo>
                  <a:lnTo>
                    <a:pt x="1" y="52"/>
                  </a:lnTo>
                  <a:lnTo>
                    <a:pt x="0" y="58"/>
                  </a:lnTo>
                  <a:lnTo>
                    <a:pt x="0" y="65"/>
                  </a:lnTo>
                  <a:lnTo>
                    <a:pt x="0" y="71"/>
                  </a:lnTo>
                  <a:lnTo>
                    <a:pt x="1" y="78"/>
                  </a:lnTo>
                  <a:lnTo>
                    <a:pt x="1" y="82"/>
                  </a:lnTo>
                  <a:lnTo>
                    <a:pt x="3" y="89"/>
                  </a:lnTo>
                  <a:lnTo>
                    <a:pt x="8" y="100"/>
                  </a:lnTo>
                  <a:lnTo>
                    <a:pt x="14" y="108"/>
                  </a:lnTo>
                  <a:lnTo>
                    <a:pt x="20" y="117"/>
                  </a:lnTo>
                  <a:lnTo>
                    <a:pt x="28" y="123"/>
                  </a:lnTo>
                  <a:lnTo>
                    <a:pt x="33" y="125"/>
                  </a:lnTo>
                  <a:lnTo>
                    <a:pt x="38" y="125"/>
                  </a:lnTo>
                  <a:lnTo>
                    <a:pt x="43" y="128"/>
                  </a:lnTo>
                  <a:lnTo>
                    <a:pt x="47" y="128"/>
                  </a:lnTo>
                  <a:lnTo>
                    <a:pt x="52" y="128"/>
                  </a:lnTo>
                  <a:lnTo>
                    <a:pt x="55" y="125"/>
                  </a:lnTo>
                  <a:lnTo>
                    <a:pt x="60" y="125"/>
                  </a:lnTo>
                  <a:lnTo>
                    <a:pt x="65" y="123"/>
                  </a:lnTo>
                  <a:lnTo>
                    <a:pt x="73" y="117"/>
                  </a:lnTo>
                  <a:lnTo>
                    <a:pt x="79" y="108"/>
                  </a:lnTo>
                  <a:lnTo>
                    <a:pt x="86" y="100"/>
                  </a:lnTo>
                  <a:lnTo>
                    <a:pt x="91" y="89"/>
                  </a:lnTo>
                  <a:lnTo>
                    <a:pt x="92" y="82"/>
                  </a:lnTo>
                  <a:lnTo>
                    <a:pt x="92" y="78"/>
                  </a:lnTo>
                  <a:lnTo>
                    <a:pt x="94" y="71"/>
                  </a:lnTo>
                  <a:lnTo>
                    <a:pt x="94" y="65"/>
                  </a:lnTo>
                  <a:lnTo>
                    <a:pt x="94" y="58"/>
                  </a:lnTo>
                  <a:lnTo>
                    <a:pt x="92" y="52"/>
                  </a:lnTo>
                  <a:lnTo>
                    <a:pt x="92" y="45"/>
                  </a:lnTo>
                  <a:lnTo>
                    <a:pt x="91" y="39"/>
                  </a:lnTo>
                  <a:lnTo>
                    <a:pt x="86" y="28"/>
                  </a:lnTo>
                  <a:lnTo>
                    <a:pt x="79" y="20"/>
                  </a:lnTo>
                  <a:lnTo>
                    <a:pt x="73" y="11"/>
                  </a:lnTo>
                  <a:lnTo>
                    <a:pt x="65" y="7"/>
                  </a:lnTo>
                  <a:lnTo>
                    <a:pt x="60" y="4"/>
                  </a:lnTo>
                  <a:lnTo>
                    <a:pt x="55" y="2"/>
                  </a:lnTo>
                  <a:lnTo>
                    <a:pt x="52" y="0"/>
                  </a:lnTo>
                  <a:lnTo>
                    <a:pt x="47"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1" name="Freeform 77">
              <a:extLst>
                <a:ext uri="{FF2B5EF4-FFF2-40B4-BE49-F238E27FC236}">
                  <a16:creationId xmlns:a16="http://schemas.microsoft.com/office/drawing/2014/main" id="{CC3DA621-21D1-4BD4-B09E-84846371FBD8}"/>
                </a:ext>
              </a:extLst>
            </p:cNvPr>
            <p:cNvSpPr>
              <a:spLocks/>
            </p:cNvSpPr>
            <p:nvPr/>
          </p:nvSpPr>
          <p:spPr bwMode="auto">
            <a:xfrm>
              <a:off x="3051" y="1702"/>
              <a:ext cx="94" cy="126"/>
            </a:xfrm>
            <a:custGeom>
              <a:avLst/>
              <a:gdLst>
                <a:gd name="T0" fmla="*/ 46 w 94"/>
                <a:gd name="T1" fmla="*/ 0 h 126"/>
                <a:gd name="T2" fmla="*/ 41 w 94"/>
                <a:gd name="T3" fmla="*/ 0 h 126"/>
                <a:gd name="T4" fmla="*/ 37 w 94"/>
                <a:gd name="T5" fmla="*/ 0 h 126"/>
                <a:gd name="T6" fmla="*/ 33 w 94"/>
                <a:gd name="T7" fmla="*/ 3 h 126"/>
                <a:gd name="T8" fmla="*/ 29 w 94"/>
                <a:gd name="T9" fmla="*/ 5 h 126"/>
                <a:gd name="T10" fmla="*/ 21 w 94"/>
                <a:gd name="T11" fmla="*/ 11 h 126"/>
                <a:gd name="T12" fmla="*/ 13 w 94"/>
                <a:gd name="T13" fmla="*/ 18 h 126"/>
                <a:gd name="T14" fmla="*/ 8 w 94"/>
                <a:gd name="T15" fmla="*/ 26 h 126"/>
                <a:gd name="T16" fmla="*/ 3 w 94"/>
                <a:gd name="T17" fmla="*/ 37 h 126"/>
                <a:gd name="T18" fmla="*/ 1 w 94"/>
                <a:gd name="T19" fmla="*/ 44 h 126"/>
                <a:gd name="T20" fmla="*/ 0 w 94"/>
                <a:gd name="T21" fmla="*/ 50 h 126"/>
                <a:gd name="T22" fmla="*/ 0 w 94"/>
                <a:gd name="T23" fmla="*/ 57 h 126"/>
                <a:gd name="T24" fmla="*/ 0 w 94"/>
                <a:gd name="T25" fmla="*/ 63 h 126"/>
                <a:gd name="T26" fmla="*/ 0 w 94"/>
                <a:gd name="T27" fmla="*/ 70 h 126"/>
                <a:gd name="T28" fmla="*/ 0 w 94"/>
                <a:gd name="T29" fmla="*/ 76 h 126"/>
                <a:gd name="T30" fmla="*/ 1 w 94"/>
                <a:gd name="T31" fmla="*/ 82 h 126"/>
                <a:gd name="T32" fmla="*/ 3 w 94"/>
                <a:gd name="T33" fmla="*/ 87 h 126"/>
                <a:gd name="T34" fmla="*/ 8 w 94"/>
                <a:gd name="T35" fmla="*/ 98 h 126"/>
                <a:gd name="T36" fmla="*/ 13 w 94"/>
                <a:gd name="T37" fmla="*/ 108 h 126"/>
                <a:gd name="T38" fmla="*/ 21 w 94"/>
                <a:gd name="T39" fmla="*/ 115 h 126"/>
                <a:gd name="T40" fmla="*/ 29 w 94"/>
                <a:gd name="T41" fmla="*/ 121 h 126"/>
                <a:gd name="T42" fmla="*/ 33 w 94"/>
                <a:gd name="T43" fmla="*/ 124 h 126"/>
                <a:gd name="T44" fmla="*/ 37 w 94"/>
                <a:gd name="T45" fmla="*/ 126 h 126"/>
                <a:gd name="T46" fmla="*/ 41 w 94"/>
                <a:gd name="T47" fmla="*/ 126 h 126"/>
                <a:gd name="T48" fmla="*/ 46 w 94"/>
                <a:gd name="T49" fmla="*/ 126 h 126"/>
                <a:gd name="T50" fmla="*/ 51 w 94"/>
                <a:gd name="T51" fmla="*/ 126 h 126"/>
                <a:gd name="T52" fmla="*/ 56 w 94"/>
                <a:gd name="T53" fmla="*/ 126 h 126"/>
                <a:gd name="T54" fmla="*/ 60 w 94"/>
                <a:gd name="T55" fmla="*/ 124 h 126"/>
                <a:gd name="T56" fmla="*/ 65 w 94"/>
                <a:gd name="T57" fmla="*/ 121 h 126"/>
                <a:gd name="T58" fmla="*/ 73 w 94"/>
                <a:gd name="T59" fmla="*/ 115 h 126"/>
                <a:gd name="T60" fmla="*/ 80 w 94"/>
                <a:gd name="T61" fmla="*/ 108 h 126"/>
                <a:gd name="T62" fmla="*/ 86 w 94"/>
                <a:gd name="T63" fmla="*/ 98 h 126"/>
                <a:gd name="T64" fmla="*/ 89 w 94"/>
                <a:gd name="T65" fmla="*/ 87 h 126"/>
                <a:gd name="T66" fmla="*/ 91 w 94"/>
                <a:gd name="T67" fmla="*/ 82 h 126"/>
                <a:gd name="T68" fmla="*/ 92 w 94"/>
                <a:gd name="T69" fmla="*/ 76 h 126"/>
                <a:gd name="T70" fmla="*/ 92 w 94"/>
                <a:gd name="T71" fmla="*/ 70 h 126"/>
                <a:gd name="T72" fmla="*/ 94 w 94"/>
                <a:gd name="T73" fmla="*/ 63 h 126"/>
                <a:gd name="T74" fmla="*/ 92 w 94"/>
                <a:gd name="T75" fmla="*/ 57 h 126"/>
                <a:gd name="T76" fmla="*/ 92 w 94"/>
                <a:gd name="T77" fmla="*/ 50 h 126"/>
                <a:gd name="T78" fmla="*/ 91 w 94"/>
                <a:gd name="T79" fmla="*/ 44 h 126"/>
                <a:gd name="T80" fmla="*/ 89 w 94"/>
                <a:gd name="T81" fmla="*/ 37 h 126"/>
                <a:gd name="T82" fmla="*/ 86 w 94"/>
                <a:gd name="T83" fmla="*/ 26 h 126"/>
                <a:gd name="T84" fmla="*/ 80 w 94"/>
                <a:gd name="T85" fmla="*/ 18 h 126"/>
                <a:gd name="T86" fmla="*/ 73 w 94"/>
                <a:gd name="T87" fmla="*/ 11 h 126"/>
                <a:gd name="T88" fmla="*/ 65 w 94"/>
                <a:gd name="T89" fmla="*/ 5 h 126"/>
                <a:gd name="T90" fmla="*/ 60 w 94"/>
                <a:gd name="T91" fmla="*/ 3 h 126"/>
                <a:gd name="T92" fmla="*/ 56 w 94"/>
                <a:gd name="T93" fmla="*/ 0 h 126"/>
                <a:gd name="T94" fmla="*/ 51 w 94"/>
                <a:gd name="T95" fmla="*/ 0 h 126"/>
                <a:gd name="T96" fmla="*/ 46 w 94"/>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126">
                  <a:moveTo>
                    <a:pt x="46" y="0"/>
                  </a:moveTo>
                  <a:lnTo>
                    <a:pt x="41" y="0"/>
                  </a:lnTo>
                  <a:lnTo>
                    <a:pt x="37" y="0"/>
                  </a:lnTo>
                  <a:lnTo>
                    <a:pt x="33" y="3"/>
                  </a:lnTo>
                  <a:lnTo>
                    <a:pt x="29" y="5"/>
                  </a:lnTo>
                  <a:lnTo>
                    <a:pt x="21" y="11"/>
                  </a:lnTo>
                  <a:lnTo>
                    <a:pt x="13" y="18"/>
                  </a:lnTo>
                  <a:lnTo>
                    <a:pt x="8" y="26"/>
                  </a:lnTo>
                  <a:lnTo>
                    <a:pt x="3" y="37"/>
                  </a:lnTo>
                  <a:lnTo>
                    <a:pt x="1" y="44"/>
                  </a:lnTo>
                  <a:lnTo>
                    <a:pt x="0" y="50"/>
                  </a:lnTo>
                  <a:lnTo>
                    <a:pt x="0" y="57"/>
                  </a:lnTo>
                  <a:lnTo>
                    <a:pt x="0" y="63"/>
                  </a:lnTo>
                  <a:lnTo>
                    <a:pt x="0" y="70"/>
                  </a:lnTo>
                  <a:lnTo>
                    <a:pt x="0" y="76"/>
                  </a:lnTo>
                  <a:lnTo>
                    <a:pt x="1" y="82"/>
                  </a:lnTo>
                  <a:lnTo>
                    <a:pt x="3" y="87"/>
                  </a:lnTo>
                  <a:lnTo>
                    <a:pt x="8" y="98"/>
                  </a:lnTo>
                  <a:lnTo>
                    <a:pt x="13" y="108"/>
                  </a:lnTo>
                  <a:lnTo>
                    <a:pt x="21" y="115"/>
                  </a:lnTo>
                  <a:lnTo>
                    <a:pt x="29" y="121"/>
                  </a:lnTo>
                  <a:lnTo>
                    <a:pt x="33" y="124"/>
                  </a:lnTo>
                  <a:lnTo>
                    <a:pt x="37" y="126"/>
                  </a:lnTo>
                  <a:lnTo>
                    <a:pt x="41" y="126"/>
                  </a:lnTo>
                  <a:lnTo>
                    <a:pt x="46" y="126"/>
                  </a:lnTo>
                  <a:lnTo>
                    <a:pt x="51" y="126"/>
                  </a:lnTo>
                  <a:lnTo>
                    <a:pt x="56" y="126"/>
                  </a:lnTo>
                  <a:lnTo>
                    <a:pt x="60" y="124"/>
                  </a:lnTo>
                  <a:lnTo>
                    <a:pt x="65" y="121"/>
                  </a:lnTo>
                  <a:lnTo>
                    <a:pt x="73" y="115"/>
                  </a:lnTo>
                  <a:lnTo>
                    <a:pt x="80" y="108"/>
                  </a:lnTo>
                  <a:lnTo>
                    <a:pt x="86" y="98"/>
                  </a:lnTo>
                  <a:lnTo>
                    <a:pt x="89" y="87"/>
                  </a:lnTo>
                  <a:lnTo>
                    <a:pt x="91" y="82"/>
                  </a:lnTo>
                  <a:lnTo>
                    <a:pt x="92" y="76"/>
                  </a:lnTo>
                  <a:lnTo>
                    <a:pt x="92" y="70"/>
                  </a:lnTo>
                  <a:lnTo>
                    <a:pt x="94" y="63"/>
                  </a:lnTo>
                  <a:lnTo>
                    <a:pt x="92" y="57"/>
                  </a:lnTo>
                  <a:lnTo>
                    <a:pt x="92" y="50"/>
                  </a:lnTo>
                  <a:lnTo>
                    <a:pt x="91" y="44"/>
                  </a:lnTo>
                  <a:lnTo>
                    <a:pt x="89" y="37"/>
                  </a:lnTo>
                  <a:lnTo>
                    <a:pt x="86" y="26"/>
                  </a:lnTo>
                  <a:lnTo>
                    <a:pt x="80" y="18"/>
                  </a:lnTo>
                  <a:lnTo>
                    <a:pt x="73" y="11"/>
                  </a:lnTo>
                  <a:lnTo>
                    <a:pt x="65" y="5"/>
                  </a:lnTo>
                  <a:lnTo>
                    <a:pt x="60" y="3"/>
                  </a:lnTo>
                  <a:lnTo>
                    <a:pt x="56" y="0"/>
                  </a:lnTo>
                  <a:lnTo>
                    <a:pt x="51"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2" name="Freeform 78">
              <a:extLst>
                <a:ext uri="{FF2B5EF4-FFF2-40B4-BE49-F238E27FC236}">
                  <a16:creationId xmlns:a16="http://schemas.microsoft.com/office/drawing/2014/main" id="{611BB488-D28F-4A20-B745-9217BEBA0DAD}"/>
                </a:ext>
              </a:extLst>
            </p:cNvPr>
            <p:cNvSpPr>
              <a:spLocks/>
            </p:cNvSpPr>
            <p:nvPr/>
          </p:nvSpPr>
          <p:spPr bwMode="auto">
            <a:xfrm>
              <a:off x="3051" y="1702"/>
              <a:ext cx="94" cy="126"/>
            </a:xfrm>
            <a:custGeom>
              <a:avLst/>
              <a:gdLst>
                <a:gd name="T0" fmla="*/ 46 w 94"/>
                <a:gd name="T1" fmla="*/ 0 h 126"/>
                <a:gd name="T2" fmla="*/ 41 w 94"/>
                <a:gd name="T3" fmla="*/ 0 h 126"/>
                <a:gd name="T4" fmla="*/ 37 w 94"/>
                <a:gd name="T5" fmla="*/ 0 h 126"/>
                <a:gd name="T6" fmla="*/ 33 w 94"/>
                <a:gd name="T7" fmla="*/ 3 h 126"/>
                <a:gd name="T8" fmla="*/ 29 w 94"/>
                <a:gd name="T9" fmla="*/ 5 h 126"/>
                <a:gd name="T10" fmla="*/ 21 w 94"/>
                <a:gd name="T11" fmla="*/ 11 h 126"/>
                <a:gd name="T12" fmla="*/ 13 w 94"/>
                <a:gd name="T13" fmla="*/ 18 h 126"/>
                <a:gd name="T14" fmla="*/ 8 w 94"/>
                <a:gd name="T15" fmla="*/ 26 h 126"/>
                <a:gd name="T16" fmla="*/ 3 w 94"/>
                <a:gd name="T17" fmla="*/ 37 h 126"/>
                <a:gd name="T18" fmla="*/ 1 w 94"/>
                <a:gd name="T19" fmla="*/ 44 h 126"/>
                <a:gd name="T20" fmla="*/ 0 w 94"/>
                <a:gd name="T21" fmla="*/ 50 h 126"/>
                <a:gd name="T22" fmla="*/ 0 w 94"/>
                <a:gd name="T23" fmla="*/ 57 h 126"/>
                <a:gd name="T24" fmla="*/ 0 w 94"/>
                <a:gd name="T25" fmla="*/ 63 h 126"/>
                <a:gd name="T26" fmla="*/ 0 w 94"/>
                <a:gd name="T27" fmla="*/ 70 h 126"/>
                <a:gd name="T28" fmla="*/ 0 w 94"/>
                <a:gd name="T29" fmla="*/ 76 h 126"/>
                <a:gd name="T30" fmla="*/ 1 w 94"/>
                <a:gd name="T31" fmla="*/ 82 h 126"/>
                <a:gd name="T32" fmla="*/ 3 w 94"/>
                <a:gd name="T33" fmla="*/ 87 h 126"/>
                <a:gd name="T34" fmla="*/ 8 w 94"/>
                <a:gd name="T35" fmla="*/ 98 h 126"/>
                <a:gd name="T36" fmla="*/ 13 w 94"/>
                <a:gd name="T37" fmla="*/ 108 h 126"/>
                <a:gd name="T38" fmla="*/ 21 w 94"/>
                <a:gd name="T39" fmla="*/ 115 h 126"/>
                <a:gd name="T40" fmla="*/ 29 w 94"/>
                <a:gd name="T41" fmla="*/ 121 h 126"/>
                <a:gd name="T42" fmla="*/ 33 w 94"/>
                <a:gd name="T43" fmla="*/ 124 h 126"/>
                <a:gd name="T44" fmla="*/ 37 w 94"/>
                <a:gd name="T45" fmla="*/ 126 h 126"/>
                <a:gd name="T46" fmla="*/ 41 w 94"/>
                <a:gd name="T47" fmla="*/ 126 h 126"/>
                <a:gd name="T48" fmla="*/ 46 w 94"/>
                <a:gd name="T49" fmla="*/ 126 h 126"/>
                <a:gd name="T50" fmla="*/ 51 w 94"/>
                <a:gd name="T51" fmla="*/ 126 h 126"/>
                <a:gd name="T52" fmla="*/ 56 w 94"/>
                <a:gd name="T53" fmla="*/ 126 h 126"/>
                <a:gd name="T54" fmla="*/ 60 w 94"/>
                <a:gd name="T55" fmla="*/ 124 h 126"/>
                <a:gd name="T56" fmla="*/ 65 w 94"/>
                <a:gd name="T57" fmla="*/ 121 h 126"/>
                <a:gd name="T58" fmla="*/ 73 w 94"/>
                <a:gd name="T59" fmla="*/ 115 h 126"/>
                <a:gd name="T60" fmla="*/ 80 w 94"/>
                <a:gd name="T61" fmla="*/ 108 h 126"/>
                <a:gd name="T62" fmla="*/ 86 w 94"/>
                <a:gd name="T63" fmla="*/ 98 h 126"/>
                <a:gd name="T64" fmla="*/ 89 w 94"/>
                <a:gd name="T65" fmla="*/ 87 h 126"/>
                <a:gd name="T66" fmla="*/ 91 w 94"/>
                <a:gd name="T67" fmla="*/ 82 h 126"/>
                <a:gd name="T68" fmla="*/ 92 w 94"/>
                <a:gd name="T69" fmla="*/ 76 h 126"/>
                <a:gd name="T70" fmla="*/ 92 w 94"/>
                <a:gd name="T71" fmla="*/ 70 h 126"/>
                <a:gd name="T72" fmla="*/ 94 w 94"/>
                <a:gd name="T73" fmla="*/ 63 h 126"/>
                <a:gd name="T74" fmla="*/ 92 w 94"/>
                <a:gd name="T75" fmla="*/ 57 h 126"/>
                <a:gd name="T76" fmla="*/ 92 w 94"/>
                <a:gd name="T77" fmla="*/ 50 h 126"/>
                <a:gd name="T78" fmla="*/ 91 w 94"/>
                <a:gd name="T79" fmla="*/ 44 h 126"/>
                <a:gd name="T80" fmla="*/ 89 w 94"/>
                <a:gd name="T81" fmla="*/ 37 h 126"/>
                <a:gd name="T82" fmla="*/ 86 w 94"/>
                <a:gd name="T83" fmla="*/ 26 h 126"/>
                <a:gd name="T84" fmla="*/ 80 w 94"/>
                <a:gd name="T85" fmla="*/ 18 h 126"/>
                <a:gd name="T86" fmla="*/ 73 w 94"/>
                <a:gd name="T87" fmla="*/ 11 h 126"/>
                <a:gd name="T88" fmla="*/ 65 w 94"/>
                <a:gd name="T89" fmla="*/ 5 h 126"/>
                <a:gd name="T90" fmla="*/ 60 w 94"/>
                <a:gd name="T91" fmla="*/ 3 h 126"/>
                <a:gd name="T92" fmla="*/ 56 w 94"/>
                <a:gd name="T93" fmla="*/ 0 h 126"/>
                <a:gd name="T94" fmla="*/ 51 w 94"/>
                <a:gd name="T95" fmla="*/ 0 h 126"/>
                <a:gd name="T96" fmla="*/ 46 w 94"/>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126">
                  <a:moveTo>
                    <a:pt x="46" y="0"/>
                  </a:moveTo>
                  <a:lnTo>
                    <a:pt x="41" y="0"/>
                  </a:lnTo>
                  <a:lnTo>
                    <a:pt x="37" y="0"/>
                  </a:lnTo>
                  <a:lnTo>
                    <a:pt x="33" y="3"/>
                  </a:lnTo>
                  <a:lnTo>
                    <a:pt x="29" y="5"/>
                  </a:lnTo>
                  <a:lnTo>
                    <a:pt x="21" y="11"/>
                  </a:lnTo>
                  <a:lnTo>
                    <a:pt x="13" y="18"/>
                  </a:lnTo>
                  <a:lnTo>
                    <a:pt x="8" y="26"/>
                  </a:lnTo>
                  <a:lnTo>
                    <a:pt x="3" y="37"/>
                  </a:lnTo>
                  <a:lnTo>
                    <a:pt x="1" y="44"/>
                  </a:lnTo>
                  <a:lnTo>
                    <a:pt x="0" y="50"/>
                  </a:lnTo>
                  <a:lnTo>
                    <a:pt x="0" y="57"/>
                  </a:lnTo>
                  <a:lnTo>
                    <a:pt x="0" y="63"/>
                  </a:lnTo>
                  <a:lnTo>
                    <a:pt x="0" y="70"/>
                  </a:lnTo>
                  <a:lnTo>
                    <a:pt x="0" y="76"/>
                  </a:lnTo>
                  <a:lnTo>
                    <a:pt x="1" y="82"/>
                  </a:lnTo>
                  <a:lnTo>
                    <a:pt x="3" y="87"/>
                  </a:lnTo>
                  <a:lnTo>
                    <a:pt x="8" y="98"/>
                  </a:lnTo>
                  <a:lnTo>
                    <a:pt x="13" y="108"/>
                  </a:lnTo>
                  <a:lnTo>
                    <a:pt x="21" y="115"/>
                  </a:lnTo>
                  <a:lnTo>
                    <a:pt x="29" y="121"/>
                  </a:lnTo>
                  <a:lnTo>
                    <a:pt x="33" y="124"/>
                  </a:lnTo>
                  <a:lnTo>
                    <a:pt x="37" y="126"/>
                  </a:lnTo>
                  <a:lnTo>
                    <a:pt x="41" y="126"/>
                  </a:lnTo>
                  <a:lnTo>
                    <a:pt x="46" y="126"/>
                  </a:lnTo>
                  <a:lnTo>
                    <a:pt x="51" y="126"/>
                  </a:lnTo>
                  <a:lnTo>
                    <a:pt x="56" y="126"/>
                  </a:lnTo>
                  <a:lnTo>
                    <a:pt x="60" y="124"/>
                  </a:lnTo>
                  <a:lnTo>
                    <a:pt x="65" y="121"/>
                  </a:lnTo>
                  <a:lnTo>
                    <a:pt x="73" y="115"/>
                  </a:lnTo>
                  <a:lnTo>
                    <a:pt x="80" y="108"/>
                  </a:lnTo>
                  <a:lnTo>
                    <a:pt x="86" y="98"/>
                  </a:lnTo>
                  <a:lnTo>
                    <a:pt x="89" y="87"/>
                  </a:lnTo>
                  <a:lnTo>
                    <a:pt x="91" y="82"/>
                  </a:lnTo>
                  <a:lnTo>
                    <a:pt x="92" y="76"/>
                  </a:lnTo>
                  <a:lnTo>
                    <a:pt x="92" y="70"/>
                  </a:lnTo>
                  <a:lnTo>
                    <a:pt x="94" y="63"/>
                  </a:lnTo>
                  <a:lnTo>
                    <a:pt x="92" y="57"/>
                  </a:lnTo>
                  <a:lnTo>
                    <a:pt x="92" y="50"/>
                  </a:lnTo>
                  <a:lnTo>
                    <a:pt x="91" y="44"/>
                  </a:lnTo>
                  <a:lnTo>
                    <a:pt x="89" y="37"/>
                  </a:lnTo>
                  <a:lnTo>
                    <a:pt x="86" y="26"/>
                  </a:lnTo>
                  <a:lnTo>
                    <a:pt x="80" y="18"/>
                  </a:lnTo>
                  <a:lnTo>
                    <a:pt x="73" y="11"/>
                  </a:lnTo>
                  <a:lnTo>
                    <a:pt x="65" y="5"/>
                  </a:lnTo>
                  <a:lnTo>
                    <a:pt x="60" y="3"/>
                  </a:lnTo>
                  <a:lnTo>
                    <a:pt x="56" y="0"/>
                  </a:lnTo>
                  <a:lnTo>
                    <a:pt x="51" y="0"/>
                  </a:lnTo>
                  <a:lnTo>
                    <a:pt x="46"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3" name="Freeform 79">
              <a:extLst>
                <a:ext uri="{FF2B5EF4-FFF2-40B4-BE49-F238E27FC236}">
                  <a16:creationId xmlns:a16="http://schemas.microsoft.com/office/drawing/2014/main" id="{C2C5AA4C-9294-4796-AC93-8C1A870F18DA}"/>
                </a:ext>
              </a:extLst>
            </p:cNvPr>
            <p:cNvSpPr>
              <a:spLocks/>
            </p:cNvSpPr>
            <p:nvPr/>
          </p:nvSpPr>
          <p:spPr bwMode="auto">
            <a:xfrm>
              <a:off x="3011" y="2768"/>
              <a:ext cx="94" cy="127"/>
            </a:xfrm>
            <a:custGeom>
              <a:avLst/>
              <a:gdLst>
                <a:gd name="T0" fmla="*/ 46 w 94"/>
                <a:gd name="T1" fmla="*/ 0 h 127"/>
                <a:gd name="T2" fmla="*/ 41 w 94"/>
                <a:gd name="T3" fmla="*/ 0 h 127"/>
                <a:gd name="T4" fmla="*/ 37 w 94"/>
                <a:gd name="T5" fmla="*/ 2 h 127"/>
                <a:gd name="T6" fmla="*/ 34 w 94"/>
                <a:gd name="T7" fmla="*/ 4 h 127"/>
                <a:gd name="T8" fmla="*/ 29 w 94"/>
                <a:gd name="T9" fmla="*/ 6 h 127"/>
                <a:gd name="T10" fmla="*/ 21 w 94"/>
                <a:gd name="T11" fmla="*/ 11 h 127"/>
                <a:gd name="T12" fmla="*/ 13 w 94"/>
                <a:gd name="T13" fmla="*/ 19 h 127"/>
                <a:gd name="T14" fmla="*/ 8 w 94"/>
                <a:gd name="T15" fmla="*/ 28 h 127"/>
                <a:gd name="T16" fmla="*/ 3 w 94"/>
                <a:gd name="T17" fmla="*/ 39 h 127"/>
                <a:gd name="T18" fmla="*/ 2 w 94"/>
                <a:gd name="T19" fmla="*/ 45 h 127"/>
                <a:gd name="T20" fmla="*/ 0 w 94"/>
                <a:gd name="T21" fmla="*/ 52 h 127"/>
                <a:gd name="T22" fmla="*/ 0 w 94"/>
                <a:gd name="T23" fmla="*/ 58 h 127"/>
                <a:gd name="T24" fmla="*/ 0 w 94"/>
                <a:gd name="T25" fmla="*/ 65 h 127"/>
                <a:gd name="T26" fmla="*/ 0 w 94"/>
                <a:gd name="T27" fmla="*/ 71 h 127"/>
                <a:gd name="T28" fmla="*/ 0 w 94"/>
                <a:gd name="T29" fmla="*/ 78 h 127"/>
                <a:gd name="T30" fmla="*/ 2 w 94"/>
                <a:gd name="T31" fmla="*/ 82 h 127"/>
                <a:gd name="T32" fmla="*/ 3 w 94"/>
                <a:gd name="T33" fmla="*/ 89 h 127"/>
                <a:gd name="T34" fmla="*/ 8 w 94"/>
                <a:gd name="T35" fmla="*/ 99 h 127"/>
                <a:gd name="T36" fmla="*/ 13 w 94"/>
                <a:gd name="T37" fmla="*/ 108 h 127"/>
                <a:gd name="T38" fmla="*/ 21 w 94"/>
                <a:gd name="T39" fmla="*/ 117 h 127"/>
                <a:gd name="T40" fmla="*/ 29 w 94"/>
                <a:gd name="T41" fmla="*/ 123 h 127"/>
                <a:gd name="T42" fmla="*/ 34 w 94"/>
                <a:gd name="T43" fmla="*/ 125 h 127"/>
                <a:gd name="T44" fmla="*/ 37 w 94"/>
                <a:gd name="T45" fmla="*/ 125 h 127"/>
                <a:gd name="T46" fmla="*/ 41 w 94"/>
                <a:gd name="T47" fmla="*/ 127 h 127"/>
                <a:gd name="T48" fmla="*/ 46 w 94"/>
                <a:gd name="T49" fmla="*/ 127 h 127"/>
                <a:gd name="T50" fmla="*/ 51 w 94"/>
                <a:gd name="T51" fmla="*/ 127 h 127"/>
                <a:gd name="T52" fmla="*/ 56 w 94"/>
                <a:gd name="T53" fmla="*/ 125 h 127"/>
                <a:gd name="T54" fmla="*/ 61 w 94"/>
                <a:gd name="T55" fmla="*/ 125 h 127"/>
                <a:gd name="T56" fmla="*/ 65 w 94"/>
                <a:gd name="T57" fmla="*/ 123 h 127"/>
                <a:gd name="T58" fmla="*/ 73 w 94"/>
                <a:gd name="T59" fmla="*/ 117 h 127"/>
                <a:gd name="T60" fmla="*/ 80 w 94"/>
                <a:gd name="T61" fmla="*/ 108 h 127"/>
                <a:gd name="T62" fmla="*/ 86 w 94"/>
                <a:gd name="T63" fmla="*/ 99 h 127"/>
                <a:gd name="T64" fmla="*/ 89 w 94"/>
                <a:gd name="T65" fmla="*/ 89 h 127"/>
                <a:gd name="T66" fmla="*/ 91 w 94"/>
                <a:gd name="T67" fmla="*/ 82 h 127"/>
                <a:gd name="T68" fmla="*/ 93 w 94"/>
                <a:gd name="T69" fmla="*/ 78 h 127"/>
                <a:gd name="T70" fmla="*/ 93 w 94"/>
                <a:gd name="T71" fmla="*/ 71 h 127"/>
                <a:gd name="T72" fmla="*/ 94 w 94"/>
                <a:gd name="T73" fmla="*/ 65 h 127"/>
                <a:gd name="T74" fmla="*/ 93 w 94"/>
                <a:gd name="T75" fmla="*/ 58 h 127"/>
                <a:gd name="T76" fmla="*/ 93 w 94"/>
                <a:gd name="T77" fmla="*/ 52 h 127"/>
                <a:gd name="T78" fmla="*/ 91 w 94"/>
                <a:gd name="T79" fmla="*/ 45 h 127"/>
                <a:gd name="T80" fmla="*/ 89 w 94"/>
                <a:gd name="T81" fmla="*/ 39 h 127"/>
                <a:gd name="T82" fmla="*/ 86 w 94"/>
                <a:gd name="T83" fmla="*/ 28 h 127"/>
                <a:gd name="T84" fmla="*/ 80 w 94"/>
                <a:gd name="T85" fmla="*/ 19 h 127"/>
                <a:gd name="T86" fmla="*/ 73 w 94"/>
                <a:gd name="T87" fmla="*/ 11 h 127"/>
                <a:gd name="T88" fmla="*/ 65 w 94"/>
                <a:gd name="T89" fmla="*/ 6 h 127"/>
                <a:gd name="T90" fmla="*/ 61 w 94"/>
                <a:gd name="T91" fmla="*/ 4 h 127"/>
                <a:gd name="T92" fmla="*/ 56 w 94"/>
                <a:gd name="T93" fmla="*/ 2 h 127"/>
                <a:gd name="T94" fmla="*/ 51 w 94"/>
                <a:gd name="T95" fmla="*/ 0 h 127"/>
                <a:gd name="T96" fmla="*/ 46 w 94"/>
                <a:gd name="T9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127">
                  <a:moveTo>
                    <a:pt x="46" y="0"/>
                  </a:moveTo>
                  <a:lnTo>
                    <a:pt x="41" y="0"/>
                  </a:lnTo>
                  <a:lnTo>
                    <a:pt x="37" y="2"/>
                  </a:lnTo>
                  <a:lnTo>
                    <a:pt x="34" y="4"/>
                  </a:lnTo>
                  <a:lnTo>
                    <a:pt x="29" y="6"/>
                  </a:lnTo>
                  <a:lnTo>
                    <a:pt x="21" y="11"/>
                  </a:lnTo>
                  <a:lnTo>
                    <a:pt x="13" y="19"/>
                  </a:lnTo>
                  <a:lnTo>
                    <a:pt x="8" y="28"/>
                  </a:lnTo>
                  <a:lnTo>
                    <a:pt x="3" y="39"/>
                  </a:lnTo>
                  <a:lnTo>
                    <a:pt x="2" y="45"/>
                  </a:lnTo>
                  <a:lnTo>
                    <a:pt x="0" y="52"/>
                  </a:lnTo>
                  <a:lnTo>
                    <a:pt x="0" y="58"/>
                  </a:lnTo>
                  <a:lnTo>
                    <a:pt x="0" y="65"/>
                  </a:lnTo>
                  <a:lnTo>
                    <a:pt x="0" y="71"/>
                  </a:lnTo>
                  <a:lnTo>
                    <a:pt x="0" y="78"/>
                  </a:lnTo>
                  <a:lnTo>
                    <a:pt x="2" y="82"/>
                  </a:lnTo>
                  <a:lnTo>
                    <a:pt x="3" y="89"/>
                  </a:lnTo>
                  <a:lnTo>
                    <a:pt x="8" y="99"/>
                  </a:lnTo>
                  <a:lnTo>
                    <a:pt x="13" y="108"/>
                  </a:lnTo>
                  <a:lnTo>
                    <a:pt x="21" y="117"/>
                  </a:lnTo>
                  <a:lnTo>
                    <a:pt x="29" y="123"/>
                  </a:lnTo>
                  <a:lnTo>
                    <a:pt x="34" y="125"/>
                  </a:lnTo>
                  <a:lnTo>
                    <a:pt x="37" y="125"/>
                  </a:lnTo>
                  <a:lnTo>
                    <a:pt x="41" y="127"/>
                  </a:lnTo>
                  <a:lnTo>
                    <a:pt x="46" y="127"/>
                  </a:lnTo>
                  <a:lnTo>
                    <a:pt x="51" y="127"/>
                  </a:lnTo>
                  <a:lnTo>
                    <a:pt x="56" y="125"/>
                  </a:lnTo>
                  <a:lnTo>
                    <a:pt x="61" y="125"/>
                  </a:lnTo>
                  <a:lnTo>
                    <a:pt x="65" y="123"/>
                  </a:lnTo>
                  <a:lnTo>
                    <a:pt x="73" y="117"/>
                  </a:lnTo>
                  <a:lnTo>
                    <a:pt x="80" y="108"/>
                  </a:lnTo>
                  <a:lnTo>
                    <a:pt x="86" y="99"/>
                  </a:lnTo>
                  <a:lnTo>
                    <a:pt x="89" y="89"/>
                  </a:lnTo>
                  <a:lnTo>
                    <a:pt x="91" y="82"/>
                  </a:lnTo>
                  <a:lnTo>
                    <a:pt x="93" y="78"/>
                  </a:lnTo>
                  <a:lnTo>
                    <a:pt x="93" y="71"/>
                  </a:lnTo>
                  <a:lnTo>
                    <a:pt x="94" y="65"/>
                  </a:lnTo>
                  <a:lnTo>
                    <a:pt x="93" y="58"/>
                  </a:lnTo>
                  <a:lnTo>
                    <a:pt x="93" y="52"/>
                  </a:lnTo>
                  <a:lnTo>
                    <a:pt x="91" y="45"/>
                  </a:lnTo>
                  <a:lnTo>
                    <a:pt x="89" y="39"/>
                  </a:lnTo>
                  <a:lnTo>
                    <a:pt x="86" y="28"/>
                  </a:lnTo>
                  <a:lnTo>
                    <a:pt x="80" y="19"/>
                  </a:lnTo>
                  <a:lnTo>
                    <a:pt x="73" y="11"/>
                  </a:lnTo>
                  <a:lnTo>
                    <a:pt x="65" y="6"/>
                  </a:lnTo>
                  <a:lnTo>
                    <a:pt x="61" y="4"/>
                  </a:lnTo>
                  <a:lnTo>
                    <a:pt x="56" y="2"/>
                  </a:lnTo>
                  <a:lnTo>
                    <a:pt x="51"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4" name="Freeform 80">
              <a:extLst>
                <a:ext uri="{FF2B5EF4-FFF2-40B4-BE49-F238E27FC236}">
                  <a16:creationId xmlns:a16="http://schemas.microsoft.com/office/drawing/2014/main" id="{2773D8AC-DA86-4189-A93F-23299776E2F5}"/>
                </a:ext>
              </a:extLst>
            </p:cNvPr>
            <p:cNvSpPr>
              <a:spLocks/>
            </p:cNvSpPr>
            <p:nvPr/>
          </p:nvSpPr>
          <p:spPr bwMode="auto">
            <a:xfrm>
              <a:off x="3011" y="2768"/>
              <a:ext cx="94" cy="127"/>
            </a:xfrm>
            <a:custGeom>
              <a:avLst/>
              <a:gdLst>
                <a:gd name="T0" fmla="*/ 46 w 94"/>
                <a:gd name="T1" fmla="*/ 0 h 127"/>
                <a:gd name="T2" fmla="*/ 41 w 94"/>
                <a:gd name="T3" fmla="*/ 0 h 127"/>
                <a:gd name="T4" fmla="*/ 37 w 94"/>
                <a:gd name="T5" fmla="*/ 2 h 127"/>
                <a:gd name="T6" fmla="*/ 34 w 94"/>
                <a:gd name="T7" fmla="*/ 4 h 127"/>
                <a:gd name="T8" fmla="*/ 29 w 94"/>
                <a:gd name="T9" fmla="*/ 6 h 127"/>
                <a:gd name="T10" fmla="*/ 21 w 94"/>
                <a:gd name="T11" fmla="*/ 11 h 127"/>
                <a:gd name="T12" fmla="*/ 13 w 94"/>
                <a:gd name="T13" fmla="*/ 19 h 127"/>
                <a:gd name="T14" fmla="*/ 8 w 94"/>
                <a:gd name="T15" fmla="*/ 28 h 127"/>
                <a:gd name="T16" fmla="*/ 3 w 94"/>
                <a:gd name="T17" fmla="*/ 39 h 127"/>
                <a:gd name="T18" fmla="*/ 2 w 94"/>
                <a:gd name="T19" fmla="*/ 45 h 127"/>
                <a:gd name="T20" fmla="*/ 0 w 94"/>
                <a:gd name="T21" fmla="*/ 52 h 127"/>
                <a:gd name="T22" fmla="*/ 0 w 94"/>
                <a:gd name="T23" fmla="*/ 58 h 127"/>
                <a:gd name="T24" fmla="*/ 0 w 94"/>
                <a:gd name="T25" fmla="*/ 65 h 127"/>
                <a:gd name="T26" fmla="*/ 0 w 94"/>
                <a:gd name="T27" fmla="*/ 71 h 127"/>
                <a:gd name="T28" fmla="*/ 0 w 94"/>
                <a:gd name="T29" fmla="*/ 78 h 127"/>
                <a:gd name="T30" fmla="*/ 2 w 94"/>
                <a:gd name="T31" fmla="*/ 82 h 127"/>
                <a:gd name="T32" fmla="*/ 3 w 94"/>
                <a:gd name="T33" fmla="*/ 89 h 127"/>
                <a:gd name="T34" fmla="*/ 8 w 94"/>
                <a:gd name="T35" fmla="*/ 99 h 127"/>
                <a:gd name="T36" fmla="*/ 13 w 94"/>
                <a:gd name="T37" fmla="*/ 108 h 127"/>
                <a:gd name="T38" fmla="*/ 21 w 94"/>
                <a:gd name="T39" fmla="*/ 117 h 127"/>
                <a:gd name="T40" fmla="*/ 29 w 94"/>
                <a:gd name="T41" fmla="*/ 123 h 127"/>
                <a:gd name="T42" fmla="*/ 34 w 94"/>
                <a:gd name="T43" fmla="*/ 125 h 127"/>
                <a:gd name="T44" fmla="*/ 37 w 94"/>
                <a:gd name="T45" fmla="*/ 125 h 127"/>
                <a:gd name="T46" fmla="*/ 41 w 94"/>
                <a:gd name="T47" fmla="*/ 127 h 127"/>
                <a:gd name="T48" fmla="*/ 46 w 94"/>
                <a:gd name="T49" fmla="*/ 127 h 127"/>
                <a:gd name="T50" fmla="*/ 51 w 94"/>
                <a:gd name="T51" fmla="*/ 127 h 127"/>
                <a:gd name="T52" fmla="*/ 56 w 94"/>
                <a:gd name="T53" fmla="*/ 125 h 127"/>
                <a:gd name="T54" fmla="*/ 61 w 94"/>
                <a:gd name="T55" fmla="*/ 125 h 127"/>
                <a:gd name="T56" fmla="*/ 65 w 94"/>
                <a:gd name="T57" fmla="*/ 123 h 127"/>
                <a:gd name="T58" fmla="*/ 73 w 94"/>
                <a:gd name="T59" fmla="*/ 117 h 127"/>
                <a:gd name="T60" fmla="*/ 80 w 94"/>
                <a:gd name="T61" fmla="*/ 108 h 127"/>
                <a:gd name="T62" fmla="*/ 86 w 94"/>
                <a:gd name="T63" fmla="*/ 99 h 127"/>
                <a:gd name="T64" fmla="*/ 89 w 94"/>
                <a:gd name="T65" fmla="*/ 89 h 127"/>
                <a:gd name="T66" fmla="*/ 91 w 94"/>
                <a:gd name="T67" fmla="*/ 82 h 127"/>
                <a:gd name="T68" fmla="*/ 93 w 94"/>
                <a:gd name="T69" fmla="*/ 78 h 127"/>
                <a:gd name="T70" fmla="*/ 93 w 94"/>
                <a:gd name="T71" fmla="*/ 71 h 127"/>
                <a:gd name="T72" fmla="*/ 94 w 94"/>
                <a:gd name="T73" fmla="*/ 65 h 127"/>
                <a:gd name="T74" fmla="*/ 93 w 94"/>
                <a:gd name="T75" fmla="*/ 58 h 127"/>
                <a:gd name="T76" fmla="*/ 93 w 94"/>
                <a:gd name="T77" fmla="*/ 52 h 127"/>
                <a:gd name="T78" fmla="*/ 91 w 94"/>
                <a:gd name="T79" fmla="*/ 45 h 127"/>
                <a:gd name="T80" fmla="*/ 89 w 94"/>
                <a:gd name="T81" fmla="*/ 39 h 127"/>
                <a:gd name="T82" fmla="*/ 86 w 94"/>
                <a:gd name="T83" fmla="*/ 28 h 127"/>
                <a:gd name="T84" fmla="*/ 80 w 94"/>
                <a:gd name="T85" fmla="*/ 19 h 127"/>
                <a:gd name="T86" fmla="*/ 73 w 94"/>
                <a:gd name="T87" fmla="*/ 11 h 127"/>
                <a:gd name="T88" fmla="*/ 65 w 94"/>
                <a:gd name="T89" fmla="*/ 6 h 127"/>
                <a:gd name="T90" fmla="*/ 61 w 94"/>
                <a:gd name="T91" fmla="*/ 4 h 127"/>
                <a:gd name="T92" fmla="*/ 56 w 94"/>
                <a:gd name="T93" fmla="*/ 2 h 127"/>
                <a:gd name="T94" fmla="*/ 51 w 94"/>
                <a:gd name="T95" fmla="*/ 0 h 127"/>
                <a:gd name="T96" fmla="*/ 46 w 94"/>
                <a:gd name="T9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127">
                  <a:moveTo>
                    <a:pt x="46" y="0"/>
                  </a:moveTo>
                  <a:lnTo>
                    <a:pt x="41" y="0"/>
                  </a:lnTo>
                  <a:lnTo>
                    <a:pt x="37" y="2"/>
                  </a:lnTo>
                  <a:lnTo>
                    <a:pt x="34" y="4"/>
                  </a:lnTo>
                  <a:lnTo>
                    <a:pt x="29" y="6"/>
                  </a:lnTo>
                  <a:lnTo>
                    <a:pt x="21" y="11"/>
                  </a:lnTo>
                  <a:lnTo>
                    <a:pt x="13" y="19"/>
                  </a:lnTo>
                  <a:lnTo>
                    <a:pt x="8" y="28"/>
                  </a:lnTo>
                  <a:lnTo>
                    <a:pt x="3" y="39"/>
                  </a:lnTo>
                  <a:lnTo>
                    <a:pt x="2" y="45"/>
                  </a:lnTo>
                  <a:lnTo>
                    <a:pt x="0" y="52"/>
                  </a:lnTo>
                  <a:lnTo>
                    <a:pt x="0" y="58"/>
                  </a:lnTo>
                  <a:lnTo>
                    <a:pt x="0" y="65"/>
                  </a:lnTo>
                  <a:lnTo>
                    <a:pt x="0" y="71"/>
                  </a:lnTo>
                  <a:lnTo>
                    <a:pt x="0" y="78"/>
                  </a:lnTo>
                  <a:lnTo>
                    <a:pt x="2" y="82"/>
                  </a:lnTo>
                  <a:lnTo>
                    <a:pt x="3" y="89"/>
                  </a:lnTo>
                  <a:lnTo>
                    <a:pt x="8" y="99"/>
                  </a:lnTo>
                  <a:lnTo>
                    <a:pt x="13" y="108"/>
                  </a:lnTo>
                  <a:lnTo>
                    <a:pt x="21" y="117"/>
                  </a:lnTo>
                  <a:lnTo>
                    <a:pt x="29" y="123"/>
                  </a:lnTo>
                  <a:lnTo>
                    <a:pt x="34" y="125"/>
                  </a:lnTo>
                  <a:lnTo>
                    <a:pt x="37" y="125"/>
                  </a:lnTo>
                  <a:lnTo>
                    <a:pt x="41" y="127"/>
                  </a:lnTo>
                  <a:lnTo>
                    <a:pt x="46" y="127"/>
                  </a:lnTo>
                  <a:lnTo>
                    <a:pt x="51" y="127"/>
                  </a:lnTo>
                  <a:lnTo>
                    <a:pt x="56" y="125"/>
                  </a:lnTo>
                  <a:lnTo>
                    <a:pt x="61" y="125"/>
                  </a:lnTo>
                  <a:lnTo>
                    <a:pt x="65" y="123"/>
                  </a:lnTo>
                  <a:lnTo>
                    <a:pt x="73" y="117"/>
                  </a:lnTo>
                  <a:lnTo>
                    <a:pt x="80" y="108"/>
                  </a:lnTo>
                  <a:lnTo>
                    <a:pt x="86" y="99"/>
                  </a:lnTo>
                  <a:lnTo>
                    <a:pt x="89" y="89"/>
                  </a:lnTo>
                  <a:lnTo>
                    <a:pt x="91" y="82"/>
                  </a:lnTo>
                  <a:lnTo>
                    <a:pt x="93" y="78"/>
                  </a:lnTo>
                  <a:lnTo>
                    <a:pt x="93" y="71"/>
                  </a:lnTo>
                  <a:lnTo>
                    <a:pt x="94" y="65"/>
                  </a:lnTo>
                  <a:lnTo>
                    <a:pt x="93" y="58"/>
                  </a:lnTo>
                  <a:lnTo>
                    <a:pt x="93" y="52"/>
                  </a:lnTo>
                  <a:lnTo>
                    <a:pt x="91" y="45"/>
                  </a:lnTo>
                  <a:lnTo>
                    <a:pt x="89" y="39"/>
                  </a:lnTo>
                  <a:lnTo>
                    <a:pt x="86" y="28"/>
                  </a:lnTo>
                  <a:lnTo>
                    <a:pt x="80" y="19"/>
                  </a:lnTo>
                  <a:lnTo>
                    <a:pt x="73" y="11"/>
                  </a:lnTo>
                  <a:lnTo>
                    <a:pt x="65" y="6"/>
                  </a:lnTo>
                  <a:lnTo>
                    <a:pt x="61" y="4"/>
                  </a:lnTo>
                  <a:lnTo>
                    <a:pt x="56" y="2"/>
                  </a:lnTo>
                  <a:lnTo>
                    <a:pt x="51" y="0"/>
                  </a:lnTo>
                  <a:lnTo>
                    <a:pt x="46"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5" name="Rectangle 81">
              <a:extLst>
                <a:ext uri="{FF2B5EF4-FFF2-40B4-BE49-F238E27FC236}">
                  <a16:creationId xmlns:a16="http://schemas.microsoft.com/office/drawing/2014/main" id="{1E8B6CA7-F0AF-4AEF-B1F9-9283D1EB35EE}"/>
                </a:ext>
              </a:extLst>
            </p:cNvPr>
            <p:cNvSpPr>
              <a:spLocks noChangeArrowheads="1"/>
            </p:cNvSpPr>
            <p:nvPr/>
          </p:nvSpPr>
          <p:spPr bwMode="auto">
            <a:xfrm>
              <a:off x="2512" y="2040"/>
              <a:ext cx="150" cy="133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6" name="Freeform 82">
              <a:extLst>
                <a:ext uri="{FF2B5EF4-FFF2-40B4-BE49-F238E27FC236}">
                  <a16:creationId xmlns:a16="http://schemas.microsoft.com/office/drawing/2014/main" id="{A248215B-35ED-46F6-B7B0-66C2C871252C}"/>
                </a:ext>
              </a:extLst>
            </p:cNvPr>
            <p:cNvSpPr>
              <a:spLocks noEditPoints="1"/>
            </p:cNvSpPr>
            <p:nvPr/>
          </p:nvSpPr>
          <p:spPr bwMode="auto">
            <a:xfrm>
              <a:off x="2539" y="2746"/>
              <a:ext cx="107" cy="895"/>
            </a:xfrm>
            <a:custGeom>
              <a:avLst/>
              <a:gdLst>
                <a:gd name="T0" fmla="*/ 46 w 107"/>
                <a:gd name="T1" fmla="*/ 887 h 895"/>
                <a:gd name="T2" fmla="*/ 46 w 107"/>
                <a:gd name="T3" fmla="*/ 18 h 895"/>
                <a:gd name="T4" fmla="*/ 48 w 107"/>
                <a:gd name="T5" fmla="*/ 15 h 895"/>
                <a:gd name="T6" fmla="*/ 48 w 107"/>
                <a:gd name="T7" fmla="*/ 11 h 895"/>
                <a:gd name="T8" fmla="*/ 51 w 107"/>
                <a:gd name="T9" fmla="*/ 9 h 895"/>
                <a:gd name="T10" fmla="*/ 53 w 107"/>
                <a:gd name="T11" fmla="*/ 9 h 895"/>
                <a:gd name="T12" fmla="*/ 56 w 107"/>
                <a:gd name="T13" fmla="*/ 9 h 895"/>
                <a:gd name="T14" fmla="*/ 57 w 107"/>
                <a:gd name="T15" fmla="*/ 11 h 895"/>
                <a:gd name="T16" fmla="*/ 59 w 107"/>
                <a:gd name="T17" fmla="*/ 15 h 895"/>
                <a:gd name="T18" fmla="*/ 61 w 107"/>
                <a:gd name="T19" fmla="*/ 18 h 895"/>
                <a:gd name="T20" fmla="*/ 61 w 107"/>
                <a:gd name="T21" fmla="*/ 887 h 895"/>
                <a:gd name="T22" fmla="*/ 59 w 107"/>
                <a:gd name="T23" fmla="*/ 891 h 895"/>
                <a:gd name="T24" fmla="*/ 57 w 107"/>
                <a:gd name="T25" fmla="*/ 893 h 895"/>
                <a:gd name="T26" fmla="*/ 56 w 107"/>
                <a:gd name="T27" fmla="*/ 895 h 895"/>
                <a:gd name="T28" fmla="*/ 53 w 107"/>
                <a:gd name="T29" fmla="*/ 895 h 895"/>
                <a:gd name="T30" fmla="*/ 51 w 107"/>
                <a:gd name="T31" fmla="*/ 895 h 895"/>
                <a:gd name="T32" fmla="*/ 48 w 107"/>
                <a:gd name="T33" fmla="*/ 893 h 895"/>
                <a:gd name="T34" fmla="*/ 48 w 107"/>
                <a:gd name="T35" fmla="*/ 891 h 895"/>
                <a:gd name="T36" fmla="*/ 46 w 107"/>
                <a:gd name="T37" fmla="*/ 887 h 895"/>
                <a:gd name="T38" fmla="*/ 46 w 107"/>
                <a:gd name="T39" fmla="*/ 887 h 895"/>
                <a:gd name="T40" fmla="*/ 2 w 107"/>
                <a:gd name="T41" fmla="*/ 121 h 895"/>
                <a:gd name="T42" fmla="*/ 53 w 107"/>
                <a:gd name="T43" fmla="*/ 0 h 895"/>
                <a:gd name="T44" fmla="*/ 105 w 107"/>
                <a:gd name="T45" fmla="*/ 121 h 895"/>
                <a:gd name="T46" fmla="*/ 107 w 107"/>
                <a:gd name="T47" fmla="*/ 126 h 895"/>
                <a:gd name="T48" fmla="*/ 107 w 107"/>
                <a:gd name="T49" fmla="*/ 128 h 895"/>
                <a:gd name="T50" fmla="*/ 105 w 107"/>
                <a:gd name="T51" fmla="*/ 132 h 895"/>
                <a:gd name="T52" fmla="*/ 104 w 107"/>
                <a:gd name="T53" fmla="*/ 134 h 895"/>
                <a:gd name="T54" fmla="*/ 100 w 107"/>
                <a:gd name="T55" fmla="*/ 134 h 895"/>
                <a:gd name="T56" fmla="*/ 97 w 107"/>
                <a:gd name="T57" fmla="*/ 134 h 895"/>
                <a:gd name="T58" fmla="*/ 96 w 107"/>
                <a:gd name="T59" fmla="*/ 134 h 895"/>
                <a:gd name="T60" fmla="*/ 94 w 107"/>
                <a:gd name="T61" fmla="*/ 130 h 895"/>
                <a:gd name="T62" fmla="*/ 48 w 107"/>
                <a:gd name="T63" fmla="*/ 22 h 895"/>
                <a:gd name="T64" fmla="*/ 59 w 107"/>
                <a:gd name="T65" fmla="*/ 22 h 895"/>
                <a:gd name="T66" fmla="*/ 13 w 107"/>
                <a:gd name="T67" fmla="*/ 130 h 895"/>
                <a:gd name="T68" fmla="*/ 11 w 107"/>
                <a:gd name="T69" fmla="*/ 134 h 895"/>
                <a:gd name="T70" fmla="*/ 8 w 107"/>
                <a:gd name="T71" fmla="*/ 134 h 895"/>
                <a:gd name="T72" fmla="*/ 6 w 107"/>
                <a:gd name="T73" fmla="*/ 134 h 895"/>
                <a:gd name="T74" fmla="*/ 3 w 107"/>
                <a:gd name="T75" fmla="*/ 134 h 895"/>
                <a:gd name="T76" fmla="*/ 2 w 107"/>
                <a:gd name="T77" fmla="*/ 132 h 895"/>
                <a:gd name="T78" fmla="*/ 0 w 107"/>
                <a:gd name="T79" fmla="*/ 128 h 895"/>
                <a:gd name="T80" fmla="*/ 0 w 107"/>
                <a:gd name="T81" fmla="*/ 126 h 895"/>
                <a:gd name="T82" fmla="*/ 2 w 107"/>
                <a:gd name="T83" fmla="*/ 121 h 895"/>
                <a:gd name="T84" fmla="*/ 2 w 107"/>
                <a:gd name="T85" fmla="*/ 12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895">
                  <a:moveTo>
                    <a:pt x="46" y="887"/>
                  </a:moveTo>
                  <a:lnTo>
                    <a:pt x="46" y="18"/>
                  </a:lnTo>
                  <a:lnTo>
                    <a:pt x="48" y="15"/>
                  </a:lnTo>
                  <a:lnTo>
                    <a:pt x="48" y="11"/>
                  </a:lnTo>
                  <a:lnTo>
                    <a:pt x="51" y="9"/>
                  </a:lnTo>
                  <a:lnTo>
                    <a:pt x="53" y="9"/>
                  </a:lnTo>
                  <a:lnTo>
                    <a:pt x="56" y="9"/>
                  </a:lnTo>
                  <a:lnTo>
                    <a:pt x="57" y="11"/>
                  </a:lnTo>
                  <a:lnTo>
                    <a:pt x="59" y="15"/>
                  </a:lnTo>
                  <a:lnTo>
                    <a:pt x="61" y="18"/>
                  </a:lnTo>
                  <a:lnTo>
                    <a:pt x="61" y="887"/>
                  </a:lnTo>
                  <a:lnTo>
                    <a:pt x="59" y="891"/>
                  </a:lnTo>
                  <a:lnTo>
                    <a:pt x="57" y="893"/>
                  </a:lnTo>
                  <a:lnTo>
                    <a:pt x="56" y="895"/>
                  </a:lnTo>
                  <a:lnTo>
                    <a:pt x="53" y="895"/>
                  </a:lnTo>
                  <a:lnTo>
                    <a:pt x="51" y="895"/>
                  </a:lnTo>
                  <a:lnTo>
                    <a:pt x="48" y="893"/>
                  </a:lnTo>
                  <a:lnTo>
                    <a:pt x="48" y="891"/>
                  </a:lnTo>
                  <a:lnTo>
                    <a:pt x="46" y="887"/>
                  </a:lnTo>
                  <a:lnTo>
                    <a:pt x="46" y="887"/>
                  </a:lnTo>
                  <a:close/>
                  <a:moveTo>
                    <a:pt x="2" y="121"/>
                  </a:moveTo>
                  <a:lnTo>
                    <a:pt x="53" y="0"/>
                  </a:lnTo>
                  <a:lnTo>
                    <a:pt x="105" y="121"/>
                  </a:lnTo>
                  <a:lnTo>
                    <a:pt x="107" y="126"/>
                  </a:lnTo>
                  <a:lnTo>
                    <a:pt x="107" y="128"/>
                  </a:lnTo>
                  <a:lnTo>
                    <a:pt x="105" y="132"/>
                  </a:lnTo>
                  <a:lnTo>
                    <a:pt x="104" y="134"/>
                  </a:lnTo>
                  <a:lnTo>
                    <a:pt x="100" y="134"/>
                  </a:lnTo>
                  <a:lnTo>
                    <a:pt x="97" y="134"/>
                  </a:lnTo>
                  <a:lnTo>
                    <a:pt x="96" y="134"/>
                  </a:lnTo>
                  <a:lnTo>
                    <a:pt x="94" y="130"/>
                  </a:lnTo>
                  <a:lnTo>
                    <a:pt x="48" y="22"/>
                  </a:lnTo>
                  <a:lnTo>
                    <a:pt x="59" y="22"/>
                  </a:lnTo>
                  <a:lnTo>
                    <a:pt x="13" y="130"/>
                  </a:lnTo>
                  <a:lnTo>
                    <a:pt x="11" y="134"/>
                  </a:lnTo>
                  <a:lnTo>
                    <a:pt x="8" y="134"/>
                  </a:lnTo>
                  <a:lnTo>
                    <a:pt x="6" y="134"/>
                  </a:lnTo>
                  <a:lnTo>
                    <a:pt x="3" y="134"/>
                  </a:lnTo>
                  <a:lnTo>
                    <a:pt x="2" y="132"/>
                  </a:lnTo>
                  <a:lnTo>
                    <a:pt x="0" y="128"/>
                  </a:lnTo>
                  <a:lnTo>
                    <a:pt x="0" y="126"/>
                  </a:lnTo>
                  <a:lnTo>
                    <a:pt x="2" y="121"/>
                  </a:lnTo>
                  <a:lnTo>
                    <a:pt x="2" y="121"/>
                  </a:lnTo>
                  <a:close/>
                </a:path>
              </a:pathLst>
            </a:custGeom>
            <a:solidFill>
              <a:srgbClr val="000000"/>
            </a:solidFill>
            <a:ln w="3175">
              <a:solidFill>
                <a:srgbClr val="000000"/>
              </a:solidFill>
              <a:prstDash val="solid"/>
              <a:round/>
              <a:headEnd/>
              <a:tailEnd/>
            </a:ln>
          </p:spPr>
          <p:txBody>
            <a:bodyPr/>
            <a:lstStyle/>
            <a:p>
              <a:endParaRPr lang="fr-FR"/>
            </a:p>
          </p:txBody>
        </p:sp>
        <p:sp>
          <p:nvSpPr>
            <p:cNvPr id="87" name="Freeform 83">
              <a:extLst>
                <a:ext uri="{FF2B5EF4-FFF2-40B4-BE49-F238E27FC236}">
                  <a16:creationId xmlns:a16="http://schemas.microsoft.com/office/drawing/2014/main" id="{95C02DA4-1E7C-424A-BA1D-196E484F3ED0}"/>
                </a:ext>
              </a:extLst>
            </p:cNvPr>
            <p:cNvSpPr>
              <a:spLocks noEditPoints="1"/>
            </p:cNvSpPr>
            <p:nvPr/>
          </p:nvSpPr>
          <p:spPr bwMode="auto">
            <a:xfrm>
              <a:off x="2539" y="1583"/>
              <a:ext cx="107" cy="897"/>
            </a:xfrm>
            <a:custGeom>
              <a:avLst/>
              <a:gdLst>
                <a:gd name="T0" fmla="*/ 61 w 107"/>
                <a:gd name="T1" fmla="*/ 11 h 897"/>
                <a:gd name="T2" fmla="*/ 61 w 107"/>
                <a:gd name="T3" fmla="*/ 880 h 897"/>
                <a:gd name="T4" fmla="*/ 59 w 107"/>
                <a:gd name="T5" fmla="*/ 882 h 897"/>
                <a:gd name="T6" fmla="*/ 57 w 107"/>
                <a:gd name="T7" fmla="*/ 887 h 897"/>
                <a:gd name="T8" fmla="*/ 56 w 107"/>
                <a:gd name="T9" fmla="*/ 887 h 897"/>
                <a:gd name="T10" fmla="*/ 53 w 107"/>
                <a:gd name="T11" fmla="*/ 889 h 897"/>
                <a:gd name="T12" fmla="*/ 51 w 107"/>
                <a:gd name="T13" fmla="*/ 887 h 897"/>
                <a:gd name="T14" fmla="*/ 48 w 107"/>
                <a:gd name="T15" fmla="*/ 887 h 897"/>
                <a:gd name="T16" fmla="*/ 48 w 107"/>
                <a:gd name="T17" fmla="*/ 882 h 897"/>
                <a:gd name="T18" fmla="*/ 46 w 107"/>
                <a:gd name="T19" fmla="*/ 880 h 897"/>
                <a:gd name="T20" fmla="*/ 46 w 107"/>
                <a:gd name="T21" fmla="*/ 11 h 897"/>
                <a:gd name="T22" fmla="*/ 48 w 107"/>
                <a:gd name="T23" fmla="*/ 7 h 897"/>
                <a:gd name="T24" fmla="*/ 48 w 107"/>
                <a:gd name="T25" fmla="*/ 5 h 897"/>
                <a:gd name="T26" fmla="*/ 51 w 107"/>
                <a:gd name="T27" fmla="*/ 3 h 897"/>
                <a:gd name="T28" fmla="*/ 53 w 107"/>
                <a:gd name="T29" fmla="*/ 0 h 897"/>
                <a:gd name="T30" fmla="*/ 56 w 107"/>
                <a:gd name="T31" fmla="*/ 3 h 897"/>
                <a:gd name="T32" fmla="*/ 57 w 107"/>
                <a:gd name="T33" fmla="*/ 5 h 897"/>
                <a:gd name="T34" fmla="*/ 59 w 107"/>
                <a:gd name="T35" fmla="*/ 7 h 897"/>
                <a:gd name="T36" fmla="*/ 61 w 107"/>
                <a:gd name="T37" fmla="*/ 11 h 897"/>
                <a:gd name="T38" fmla="*/ 61 w 107"/>
                <a:gd name="T39" fmla="*/ 11 h 897"/>
                <a:gd name="T40" fmla="*/ 105 w 107"/>
                <a:gd name="T41" fmla="*/ 776 h 897"/>
                <a:gd name="T42" fmla="*/ 53 w 107"/>
                <a:gd name="T43" fmla="*/ 897 h 897"/>
                <a:gd name="T44" fmla="*/ 2 w 107"/>
                <a:gd name="T45" fmla="*/ 776 h 897"/>
                <a:gd name="T46" fmla="*/ 0 w 107"/>
                <a:gd name="T47" fmla="*/ 772 h 897"/>
                <a:gd name="T48" fmla="*/ 0 w 107"/>
                <a:gd name="T49" fmla="*/ 770 h 897"/>
                <a:gd name="T50" fmla="*/ 2 w 107"/>
                <a:gd name="T51" fmla="*/ 766 h 897"/>
                <a:gd name="T52" fmla="*/ 3 w 107"/>
                <a:gd name="T53" fmla="*/ 763 h 897"/>
                <a:gd name="T54" fmla="*/ 6 w 107"/>
                <a:gd name="T55" fmla="*/ 761 h 897"/>
                <a:gd name="T56" fmla="*/ 8 w 107"/>
                <a:gd name="T57" fmla="*/ 763 h 897"/>
                <a:gd name="T58" fmla="*/ 11 w 107"/>
                <a:gd name="T59" fmla="*/ 763 h 897"/>
                <a:gd name="T60" fmla="*/ 13 w 107"/>
                <a:gd name="T61" fmla="*/ 768 h 897"/>
                <a:gd name="T62" fmla="*/ 59 w 107"/>
                <a:gd name="T63" fmla="*/ 876 h 897"/>
                <a:gd name="T64" fmla="*/ 48 w 107"/>
                <a:gd name="T65" fmla="*/ 876 h 897"/>
                <a:gd name="T66" fmla="*/ 94 w 107"/>
                <a:gd name="T67" fmla="*/ 768 h 897"/>
                <a:gd name="T68" fmla="*/ 96 w 107"/>
                <a:gd name="T69" fmla="*/ 763 h 897"/>
                <a:gd name="T70" fmla="*/ 97 w 107"/>
                <a:gd name="T71" fmla="*/ 763 h 897"/>
                <a:gd name="T72" fmla="*/ 100 w 107"/>
                <a:gd name="T73" fmla="*/ 761 h 897"/>
                <a:gd name="T74" fmla="*/ 104 w 107"/>
                <a:gd name="T75" fmla="*/ 763 h 897"/>
                <a:gd name="T76" fmla="*/ 105 w 107"/>
                <a:gd name="T77" fmla="*/ 766 h 897"/>
                <a:gd name="T78" fmla="*/ 107 w 107"/>
                <a:gd name="T79" fmla="*/ 770 h 897"/>
                <a:gd name="T80" fmla="*/ 107 w 107"/>
                <a:gd name="T81" fmla="*/ 772 h 897"/>
                <a:gd name="T82" fmla="*/ 105 w 107"/>
                <a:gd name="T83" fmla="*/ 776 h 897"/>
                <a:gd name="T84" fmla="*/ 105 w 107"/>
                <a:gd name="T85" fmla="*/ 776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897">
                  <a:moveTo>
                    <a:pt x="61" y="11"/>
                  </a:moveTo>
                  <a:lnTo>
                    <a:pt x="61" y="880"/>
                  </a:lnTo>
                  <a:lnTo>
                    <a:pt x="59" y="882"/>
                  </a:lnTo>
                  <a:lnTo>
                    <a:pt x="57" y="887"/>
                  </a:lnTo>
                  <a:lnTo>
                    <a:pt x="56" y="887"/>
                  </a:lnTo>
                  <a:lnTo>
                    <a:pt x="53" y="889"/>
                  </a:lnTo>
                  <a:lnTo>
                    <a:pt x="51" y="887"/>
                  </a:lnTo>
                  <a:lnTo>
                    <a:pt x="48" y="887"/>
                  </a:lnTo>
                  <a:lnTo>
                    <a:pt x="48" y="882"/>
                  </a:lnTo>
                  <a:lnTo>
                    <a:pt x="46" y="880"/>
                  </a:lnTo>
                  <a:lnTo>
                    <a:pt x="46" y="11"/>
                  </a:lnTo>
                  <a:lnTo>
                    <a:pt x="48" y="7"/>
                  </a:lnTo>
                  <a:lnTo>
                    <a:pt x="48" y="5"/>
                  </a:lnTo>
                  <a:lnTo>
                    <a:pt x="51" y="3"/>
                  </a:lnTo>
                  <a:lnTo>
                    <a:pt x="53" y="0"/>
                  </a:lnTo>
                  <a:lnTo>
                    <a:pt x="56" y="3"/>
                  </a:lnTo>
                  <a:lnTo>
                    <a:pt x="57" y="5"/>
                  </a:lnTo>
                  <a:lnTo>
                    <a:pt x="59" y="7"/>
                  </a:lnTo>
                  <a:lnTo>
                    <a:pt x="61" y="11"/>
                  </a:lnTo>
                  <a:lnTo>
                    <a:pt x="61" y="11"/>
                  </a:lnTo>
                  <a:close/>
                  <a:moveTo>
                    <a:pt x="105" y="776"/>
                  </a:moveTo>
                  <a:lnTo>
                    <a:pt x="53" y="897"/>
                  </a:lnTo>
                  <a:lnTo>
                    <a:pt x="2" y="776"/>
                  </a:lnTo>
                  <a:lnTo>
                    <a:pt x="0" y="772"/>
                  </a:lnTo>
                  <a:lnTo>
                    <a:pt x="0" y="770"/>
                  </a:lnTo>
                  <a:lnTo>
                    <a:pt x="2" y="766"/>
                  </a:lnTo>
                  <a:lnTo>
                    <a:pt x="3" y="763"/>
                  </a:lnTo>
                  <a:lnTo>
                    <a:pt x="6" y="761"/>
                  </a:lnTo>
                  <a:lnTo>
                    <a:pt x="8" y="763"/>
                  </a:lnTo>
                  <a:lnTo>
                    <a:pt x="11" y="763"/>
                  </a:lnTo>
                  <a:lnTo>
                    <a:pt x="13" y="768"/>
                  </a:lnTo>
                  <a:lnTo>
                    <a:pt x="59" y="876"/>
                  </a:lnTo>
                  <a:lnTo>
                    <a:pt x="48" y="876"/>
                  </a:lnTo>
                  <a:lnTo>
                    <a:pt x="94" y="768"/>
                  </a:lnTo>
                  <a:lnTo>
                    <a:pt x="96" y="763"/>
                  </a:lnTo>
                  <a:lnTo>
                    <a:pt x="97" y="763"/>
                  </a:lnTo>
                  <a:lnTo>
                    <a:pt x="100" y="761"/>
                  </a:lnTo>
                  <a:lnTo>
                    <a:pt x="104" y="763"/>
                  </a:lnTo>
                  <a:lnTo>
                    <a:pt x="105" y="766"/>
                  </a:lnTo>
                  <a:lnTo>
                    <a:pt x="107" y="770"/>
                  </a:lnTo>
                  <a:lnTo>
                    <a:pt x="107" y="772"/>
                  </a:lnTo>
                  <a:lnTo>
                    <a:pt x="105" y="776"/>
                  </a:lnTo>
                  <a:lnTo>
                    <a:pt x="105" y="776"/>
                  </a:lnTo>
                  <a:close/>
                </a:path>
              </a:pathLst>
            </a:custGeom>
            <a:solidFill>
              <a:srgbClr val="000000"/>
            </a:solidFill>
            <a:ln w="3175">
              <a:solidFill>
                <a:srgbClr val="000000"/>
              </a:solidFill>
              <a:prstDash val="solid"/>
              <a:round/>
              <a:headEnd/>
              <a:tailEnd/>
            </a:ln>
          </p:spPr>
          <p:txBody>
            <a:bodyPr/>
            <a:lstStyle/>
            <a:p>
              <a:endParaRPr lang="fr-FR"/>
            </a:p>
          </p:txBody>
        </p:sp>
        <p:sp>
          <p:nvSpPr>
            <p:cNvPr id="88" name="Line 84">
              <a:extLst>
                <a:ext uri="{FF2B5EF4-FFF2-40B4-BE49-F238E27FC236}">
                  <a16:creationId xmlns:a16="http://schemas.microsoft.com/office/drawing/2014/main" id="{0688D53F-5852-48D4-860F-B370ABC4133F}"/>
                </a:ext>
              </a:extLst>
            </p:cNvPr>
            <p:cNvSpPr>
              <a:spLocks noChangeShapeType="1"/>
            </p:cNvSpPr>
            <p:nvPr/>
          </p:nvSpPr>
          <p:spPr bwMode="auto">
            <a:xfrm flipH="1">
              <a:off x="2512" y="2513"/>
              <a:ext cx="15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 name="Line 85">
              <a:extLst>
                <a:ext uri="{FF2B5EF4-FFF2-40B4-BE49-F238E27FC236}">
                  <a16:creationId xmlns:a16="http://schemas.microsoft.com/office/drawing/2014/main" id="{5C2DD4BF-50A9-42ED-8C92-B437BB25907A}"/>
                </a:ext>
              </a:extLst>
            </p:cNvPr>
            <p:cNvSpPr>
              <a:spLocks noChangeShapeType="1"/>
            </p:cNvSpPr>
            <p:nvPr/>
          </p:nvSpPr>
          <p:spPr bwMode="auto">
            <a:xfrm flipH="1">
              <a:off x="2223" y="3633"/>
              <a:ext cx="369"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0" name="Rectangle 86">
              <a:extLst>
                <a:ext uri="{FF2B5EF4-FFF2-40B4-BE49-F238E27FC236}">
                  <a16:creationId xmlns:a16="http://schemas.microsoft.com/office/drawing/2014/main" id="{48015FF2-83D7-49A0-AE98-26034AAECAFB}"/>
                </a:ext>
              </a:extLst>
            </p:cNvPr>
            <p:cNvSpPr>
              <a:spLocks noChangeArrowheads="1"/>
            </p:cNvSpPr>
            <p:nvPr/>
          </p:nvSpPr>
          <p:spPr bwMode="auto">
            <a:xfrm>
              <a:off x="2384" y="3408"/>
              <a:ext cx="8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x</a:t>
              </a:r>
              <a:endParaRPr lang="fr-FR" altLang="fr-FR"/>
            </a:p>
          </p:txBody>
        </p:sp>
        <p:sp>
          <p:nvSpPr>
            <p:cNvPr id="91" name="Rectangle 87">
              <a:extLst>
                <a:ext uri="{FF2B5EF4-FFF2-40B4-BE49-F238E27FC236}">
                  <a16:creationId xmlns:a16="http://schemas.microsoft.com/office/drawing/2014/main" id="{AB6B5647-739A-4CD7-B5EB-95EDBC177967}"/>
                </a:ext>
              </a:extLst>
            </p:cNvPr>
            <p:cNvSpPr>
              <a:spLocks noChangeArrowheads="1"/>
            </p:cNvSpPr>
            <p:nvPr/>
          </p:nvSpPr>
          <p:spPr bwMode="auto">
            <a:xfrm>
              <a:off x="2450" y="3408"/>
              <a:ext cx="4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 </a:t>
              </a:r>
              <a:endParaRPr lang="fr-FR" altLang="fr-FR"/>
            </a:p>
          </p:txBody>
        </p:sp>
        <p:sp>
          <p:nvSpPr>
            <p:cNvPr id="92" name="Rectangle 88">
              <a:extLst>
                <a:ext uri="{FF2B5EF4-FFF2-40B4-BE49-F238E27FC236}">
                  <a16:creationId xmlns:a16="http://schemas.microsoft.com/office/drawing/2014/main" id="{B4FCA41B-CFDC-4EB8-B9B8-95277364A9F6}"/>
                </a:ext>
              </a:extLst>
            </p:cNvPr>
            <p:cNvSpPr>
              <a:spLocks noChangeArrowheads="1"/>
            </p:cNvSpPr>
            <p:nvPr/>
          </p:nvSpPr>
          <p:spPr bwMode="auto">
            <a:xfrm>
              <a:off x="2215" y="1287"/>
              <a:ext cx="8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x</a:t>
              </a:r>
              <a:endParaRPr lang="fr-FR" altLang="fr-FR"/>
            </a:p>
          </p:txBody>
        </p:sp>
        <p:sp>
          <p:nvSpPr>
            <p:cNvPr id="93" name="Rectangle 89">
              <a:extLst>
                <a:ext uri="{FF2B5EF4-FFF2-40B4-BE49-F238E27FC236}">
                  <a16:creationId xmlns:a16="http://schemas.microsoft.com/office/drawing/2014/main" id="{0087A3C9-D72F-4667-BDC1-9C1D0F4409DB}"/>
                </a:ext>
              </a:extLst>
            </p:cNvPr>
            <p:cNvSpPr>
              <a:spLocks noChangeArrowheads="1"/>
            </p:cNvSpPr>
            <p:nvPr/>
          </p:nvSpPr>
          <p:spPr bwMode="auto">
            <a:xfrm>
              <a:off x="2281" y="1287"/>
              <a:ext cx="4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 </a:t>
              </a:r>
              <a:endParaRPr lang="fr-FR" altLang="fr-FR"/>
            </a:p>
          </p:txBody>
        </p:sp>
        <p:sp>
          <p:nvSpPr>
            <p:cNvPr id="94" name="Line 90">
              <a:extLst>
                <a:ext uri="{FF2B5EF4-FFF2-40B4-BE49-F238E27FC236}">
                  <a16:creationId xmlns:a16="http://schemas.microsoft.com/office/drawing/2014/main" id="{B69AD669-928E-49B3-9AE3-BD8B55C2C7A7}"/>
                </a:ext>
              </a:extLst>
            </p:cNvPr>
            <p:cNvSpPr>
              <a:spLocks noChangeShapeType="1"/>
            </p:cNvSpPr>
            <p:nvPr/>
          </p:nvSpPr>
          <p:spPr bwMode="auto">
            <a:xfrm>
              <a:off x="1316" y="1810"/>
              <a:ext cx="70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5" name="Rectangle 91">
              <a:extLst>
                <a:ext uri="{FF2B5EF4-FFF2-40B4-BE49-F238E27FC236}">
                  <a16:creationId xmlns:a16="http://schemas.microsoft.com/office/drawing/2014/main" id="{B37C068E-6D12-4F26-8D43-676271BE57B6}"/>
                </a:ext>
              </a:extLst>
            </p:cNvPr>
            <p:cNvSpPr>
              <a:spLocks noChangeArrowheads="1"/>
            </p:cNvSpPr>
            <p:nvPr/>
          </p:nvSpPr>
          <p:spPr bwMode="auto">
            <a:xfrm>
              <a:off x="948" y="1728"/>
              <a:ext cx="358" cy="1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6" name="Line 92">
              <a:extLst>
                <a:ext uri="{FF2B5EF4-FFF2-40B4-BE49-F238E27FC236}">
                  <a16:creationId xmlns:a16="http://schemas.microsoft.com/office/drawing/2014/main" id="{09694701-66A0-4925-9728-2C5112FA1360}"/>
                </a:ext>
              </a:extLst>
            </p:cNvPr>
            <p:cNvSpPr>
              <a:spLocks noChangeShapeType="1"/>
            </p:cNvSpPr>
            <p:nvPr/>
          </p:nvSpPr>
          <p:spPr bwMode="auto">
            <a:xfrm>
              <a:off x="549" y="1810"/>
              <a:ext cx="40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7" name="Freeform 93">
              <a:extLst>
                <a:ext uri="{FF2B5EF4-FFF2-40B4-BE49-F238E27FC236}">
                  <a16:creationId xmlns:a16="http://schemas.microsoft.com/office/drawing/2014/main" id="{1CD8237D-33A6-481E-BAD0-FAD9B4A7540A}"/>
                </a:ext>
              </a:extLst>
            </p:cNvPr>
            <p:cNvSpPr>
              <a:spLocks/>
            </p:cNvSpPr>
            <p:nvPr/>
          </p:nvSpPr>
          <p:spPr bwMode="auto">
            <a:xfrm>
              <a:off x="1965" y="2465"/>
              <a:ext cx="153" cy="223"/>
            </a:xfrm>
            <a:custGeom>
              <a:avLst/>
              <a:gdLst>
                <a:gd name="T0" fmla="*/ 69 w 153"/>
                <a:gd name="T1" fmla="*/ 223 h 223"/>
                <a:gd name="T2" fmla="*/ 53 w 153"/>
                <a:gd name="T3" fmla="*/ 216 h 223"/>
                <a:gd name="T4" fmla="*/ 40 w 153"/>
                <a:gd name="T5" fmla="*/ 210 h 223"/>
                <a:gd name="T6" fmla="*/ 27 w 153"/>
                <a:gd name="T7" fmla="*/ 197 h 223"/>
                <a:gd name="T8" fmla="*/ 18 w 153"/>
                <a:gd name="T9" fmla="*/ 182 h 223"/>
                <a:gd name="T10" fmla="*/ 8 w 153"/>
                <a:gd name="T11" fmla="*/ 165 h 223"/>
                <a:gd name="T12" fmla="*/ 3 w 153"/>
                <a:gd name="T13" fmla="*/ 145 h 223"/>
                <a:gd name="T14" fmla="*/ 0 w 153"/>
                <a:gd name="T15" fmla="*/ 124 h 223"/>
                <a:gd name="T16" fmla="*/ 0 w 153"/>
                <a:gd name="T17" fmla="*/ 100 h 223"/>
                <a:gd name="T18" fmla="*/ 3 w 153"/>
                <a:gd name="T19" fmla="*/ 78 h 223"/>
                <a:gd name="T20" fmla="*/ 8 w 153"/>
                <a:gd name="T21" fmla="*/ 59 h 223"/>
                <a:gd name="T22" fmla="*/ 18 w 153"/>
                <a:gd name="T23" fmla="*/ 41 h 223"/>
                <a:gd name="T24" fmla="*/ 27 w 153"/>
                <a:gd name="T25" fmla="*/ 26 h 223"/>
                <a:gd name="T26" fmla="*/ 40 w 153"/>
                <a:gd name="T27" fmla="*/ 13 h 223"/>
                <a:gd name="T28" fmla="*/ 53 w 153"/>
                <a:gd name="T29" fmla="*/ 7 h 223"/>
                <a:gd name="T30" fmla="*/ 69 w 153"/>
                <a:gd name="T31" fmla="*/ 3 h 223"/>
                <a:gd name="T32" fmla="*/ 84 w 153"/>
                <a:gd name="T33" fmla="*/ 3 h 223"/>
                <a:gd name="T34" fmla="*/ 99 w 153"/>
                <a:gd name="T35" fmla="*/ 7 h 223"/>
                <a:gd name="T36" fmla="*/ 113 w 153"/>
                <a:gd name="T37" fmla="*/ 13 h 223"/>
                <a:gd name="T38" fmla="*/ 124 w 153"/>
                <a:gd name="T39" fmla="*/ 26 h 223"/>
                <a:gd name="T40" fmla="*/ 136 w 153"/>
                <a:gd name="T41" fmla="*/ 41 h 223"/>
                <a:gd name="T42" fmla="*/ 143 w 153"/>
                <a:gd name="T43" fmla="*/ 59 h 223"/>
                <a:gd name="T44" fmla="*/ 150 w 153"/>
                <a:gd name="T45" fmla="*/ 78 h 223"/>
                <a:gd name="T46" fmla="*/ 153 w 153"/>
                <a:gd name="T47" fmla="*/ 100 h 223"/>
                <a:gd name="T48" fmla="*/ 153 w 153"/>
                <a:gd name="T49" fmla="*/ 124 h 223"/>
                <a:gd name="T50" fmla="*/ 150 w 153"/>
                <a:gd name="T51" fmla="*/ 145 h 223"/>
                <a:gd name="T52" fmla="*/ 143 w 153"/>
                <a:gd name="T53" fmla="*/ 165 h 223"/>
                <a:gd name="T54" fmla="*/ 136 w 153"/>
                <a:gd name="T55" fmla="*/ 182 h 223"/>
                <a:gd name="T56" fmla="*/ 124 w 153"/>
                <a:gd name="T57" fmla="*/ 197 h 223"/>
                <a:gd name="T58" fmla="*/ 113 w 153"/>
                <a:gd name="T59" fmla="*/ 210 h 223"/>
                <a:gd name="T60" fmla="*/ 99 w 153"/>
                <a:gd name="T61" fmla="*/ 216 h 223"/>
                <a:gd name="T62" fmla="*/ 84 w 153"/>
                <a:gd name="T63"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223">
                  <a:moveTo>
                    <a:pt x="77" y="223"/>
                  </a:moveTo>
                  <a:lnTo>
                    <a:pt x="69" y="223"/>
                  </a:lnTo>
                  <a:lnTo>
                    <a:pt x="61" y="221"/>
                  </a:lnTo>
                  <a:lnTo>
                    <a:pt x="53" y="216"/>
                  </a:lnTo>
                  <a:lnTo>
                    <a:pt x="46" y="214"/>
                  </a:lnTo>
                  <a:lnTo>
                    <a:pt x="40" y="210"/>
                  </a:lnTo>
                  <a:lnTo>
                    <a:pt x="33" y="204"/>
                  </a:lnTo>
                  <a:lnTo>
                    <a:pt x="27" y="197"/>
                  </a:lnTo>
                  <a:lnTo>
                    <a:pt x="22" y="191"/>
                  </a:lnTo>
                  <a:lnTo>
                    <a:pt x="18" y="182"/>
                  </a:lnTo>
                  <a:lnTo>
                    <a:pt x="13" y="173"/>
                  </a:lnTo>
                  <a:lnTo>
                    <a:pt x="8" y="165"/>
                  </a:lnTo>
                  <a:lnTo>
                    <a:pt x="5" y="154"/>
                  </a:lnTo>
                  <a:lnTo>
                    <a:pt x="3" y="145"/>
                  </a:lnTo>
                  <a:lnTo>
                    <a:pt x="2" y="134"/>
                  </a:lnTo>
                  <a:lnTo>
                    <a:pt x="0" y="124"/>
                  </a:lnTo>
                  <a:lnTo>
                    <a:pt x="0" y="113"/>
                  </a:lnTo>
                  <a:lnTo>
                    <a:pt x="0" y="100"/>
                  </a:lnTo>
                  <a:lnTo>
                    <a:pt x="2" y="89"/>
                  </a:lnTo>
                  <a:lnTo>
                    <a:pt x="3" y="78"/>
                  </a:lnTo>
                  <a:lnTo>
                    <a:pt x="5" y="70"/>
                  </a:lnTo>
                  <a:lnTo>
                    <a:pt x="8" y="59"/>
                  </a:lnTo>
                  <a:lnTo>
                    <a:pt x="13" y="50"/>
                  </a:lnTo>
                  <a:lnTo>
                    <a:pt x="18" y="41"/>
                  </a:lnTo>
                  <a:lnTo>
                    <a:pt x="22" y="33"/>
                  </a:lnTo>
                  <a:lnTo>
                    <a:pt x="27" y="26"/>
                  </a:lnTo>
                  <a:lnTo>
                    <a:pt x="33" y="20"/>
                  </a:lnTo>
                  <a:lnTo>
                    <a:pt x="40" y="13"/>
                  </a:lnTo>
                  <a:lnTo>
                    <a:pt x="46" y="9"/>
                  </a:lnTo>
                  <a:lnTo>
                    <a:pt x="53" y="7"/>
                  </a:lnTo>
                  <a:lnTo>
                    <a:pt x="61" y="3"/>
                  </a:lnTo>
                  <a:lnTo>
                    <a:pt x="69" y="3"/>
                  </a:lnTo>
                  <a:lnTo>
                    <a:pt x="77" y="0"/>
                  </a:lnTo>
                  <a:lnTo>
                    <a:pt x="84" y="3"/>
                  </a:lnTo>
                  <a:lnTo>
                    <a:pt x="91" y="3"/>
                  </a:lnTo>
                  <a:lnTo>
                    <a:pt x="99" y="7"/>
                  </a:lnTo>
                  <a:lnTo>
                    <a:pt x="107" y="9"/>
                  </a:lnTo>
                  <a:lnTo>
                    <a:pt x="113" y="13"/>
                  </a:lnTo>
                  <a:lnTo>
                    <a:pt x="120" y="20"/>
                  </a:lnTo>
                  <a:lnTo>
                    <a:pt x="124" y="26"/>
                  </a:lnTo>
                  <a:lnTo>
                    <a:pt x="131" y="33"/>
                  </a:lnTo>
                  <a:lnTo>
                    <a:pt x="136" y="41"/>
                  </a:lnTo>
                  <a:lnTo>
                    <a:pt x="140" y="50"/>
                  </a:lnTo>
                  <a:lnTo>
                    <a:pt x="143" y="59"/>
                  </a:lnTo>
                  <a:lnTo>
                    <a:pt x="147" y="70"/>
                  </a:lnTo>
                  <a:lnTo>
                    <a:pt x="150" y="78"/>
                  </a:lnTo>
                  <a:lnTo>
                    <a:pt x="151" y="89"/>
                  </a:lnTo>
                  <a:lnTo>
                    <a:pt x="153" y="100"/>
                  </a:lnTo>
                  <a:lnTo>
                    <a:pt x="153" y="113"/>
                  </a:lnTo>
                  <a:lnTo>
                    <a:pt x="153" y="124"/>
                  </a:lnTo>
                  <a:lnTo>
                    <a:pt x="151" y="134"/>
                  </a:lnTo>
                  <a:lnTo>
                    <a:pt x="150" y="145"/>
                  </a:lnTo>
                  <a:lnTo>
                    <a:pt x="147" y="154"/>
                  </a:lnTo>
                  <a:lnTo>
                    <a:pt x="143" y="165"/>
                  </a:lnTo>
                  <a:lnTo>
                    <a:pt x="140" y="173"/>
                  </a:lnTo>
                  <a:lnTo>
                    <a:pt x="136" y="182"/>
                  </a:lnTo>
                  <a:lnTo>
                    <a:pt x="131" y="191"/>
                  </a:lnTo>
                  <a:lnTo>
                    <a:pt x="124" y="197"/>
                  </a:lnTo>
                  <a:lnTo>
                    <a:pt x="120" y="204"/>
                  </a:lnTo>
                  <a:lnTo>
                    <a:pt x="113" y="210"/>
                  </a:lnTo>
                  <a:lnTo>
                    <a:pt x="107" y="214"/>
                  </a:lnTo>
                  <a:lnTo>
                    <a:pt x="99" y="216"/>
                  </a:lnTo>
                  <a:lnTo>
                    <a:pt x="91" y="221"/>
                  </a:lnTo>
                  <a:lnTo>
                    <a:pt x="84" y="223"/>
                  </a:lnTo>
                  <a:lnTo>
                    <a:pt x="77" y="223"/>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8" name="Line 94">
              <a:extLst>
                <a:ext uri="{FF2B5EF4-FFF2-40B4-BE49-F238E27FC236}">
                  <a16:creationId xmlns:a16="http://schemas.microsoft.com/office/drawing/2014/main" id="{095C0DEC-689D-4B0C-8C16-7861F6778DD1}"/>
                </a:ext>
              </a:extLst>
            </p:cNvPr>
            <p:cNvSpPr>
              <a:spLocks noChangeShapeType="1"/>
            </p:cNvSpPr>
            <p:nvPr/>
          </p:nvSpPr>
          <p:spPr bwMode="auto">
            <a:xfrm>
              <a:off x="2014" y="2701"/>
              <a:ext cx="1" cy="2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9" name="Freeform 95">
              <a:extLst>
                <a:ext uri="{FF2B5EF4-FFF2-40B4-BE49-F238E27FC236}">
                  <a16:creationId xmlns:a16="http://schemas.microsoft.com/office/drawing/2014/main" id="{22572282-6236-4287-A561-FA09024FFFD1}"/>
                </a:ext>
              </a:extLst>
            </p:cNvPr>
            <p:cNvSpPr>
              <a:spLocks/>
            </p:cNvSpPr>
            <p:nvPr/>
          </p:nvSpPr>
          <p:spPr bwMode="auto">
            <a:xfrm>
              <a:off x="1965" y="2249"/>
              <a:ext cx="153" cy="223"/>
            </a:xfrm>
            <a:custGeom>
              <a:avLst/>
              <a:gdLst>
                <a:gd name="T0" fmla="*/ 69 w 153"/>
                <a:gd name="T1" fmla="*/ 223 h 223"/>
                <a:gd name="T2" fmla="*/ 53 w 153"/>
                <a:gd name="T3" fmla="*/ 216 h 223"/>
                <a:gd name="T4" fmla="*/ 40 w 153"/>
                <a:gd name="T5" fmla="*/ 210 h 223"/>
                <a:gd name="T6" fmla="*/ 27 w 153"/>
                <a:gd name="T7" fmla="*/ 197 h 223"/>
                <a:gd name="T8" fmla="*/ 18 w 153"/>
                <a:gd name="T9" fmla="*/ 182 h 223"/>
                <a:gd name="T10" fmla="*/ 8 w 153"/>
                <a:gd name="T11" fmla="*/ 164 h 223"/>
                <a:gd name="T12" fmla="*/ 3 w 153"/>
                <a:gd name="T13" fmla="*/ 145 h 223"/>
                <a:gd name="T14" fmla="*/ 0 w 153"/>
                <a:gd name="T15" fmla="*/ 123 h 223"/>
                <a:gd name="T16" fmla="*/ 0 w 153"/>
                <a:gd name="T17" fmla="*/ 100 h 223"/>
                <a:gd name="T18" fmla="*/ 3 w 153"/>
                <a:gd name="T19" fmla="*/ 78 h 223"/>
                <a:gd name="T20" fmla="*/ 8 w 153"/>
                <a:gd name="T21" fmla="*/ 59 h 223"/>
                <a:gd name="T22" fmla="*/ 18 w 153"/>
                <a:gd name="T23" fmla="*/ 41 h 223"/>
                <a:gd name="T24" fmla="*/ 27 w 153"/>
                <a:gd name="T25" fmla="*/ 26 h 223"/>
                <a:gd name="T26" fmla="*/ 40 w 153"/>
                <a:gd name="T27" fmla="*/ 13 h 223"/>
                <a:gd name="T28" fmla="*/ 53 w 153"/>
                <a:gd name="T29" fmla="*/ 7 h 223"/>
                <a:gd name="T30" fmla="*/ 69 w 153"/>
                <a:gd name="T31" fmla="*/ 2 h 223"/>
                <a:gd name="T32" fmla="*/ 84 w 153"/>
                <a:gd name="T33" fmla="*/ 2 h 223"/>
                <a:gd name="T34" fmla="*/ 99 w 153"/>
                <a:gd name="T35" fmla="*/ 7 h 223"/>
                <a:gd name="T36" fmla="*/ 113 w 153"/>
                <a:gd name="T37" fmla="*/ 13 h 223"/>
                <a:gd name="T38" fmla="*/ 124 w 153"/>
                <a:gd name="T39" fmla="*/ 26 h 223"/>
                <a:gd name="T40" fmla="*/ 136 w 153"/>
                <a:gd name="T41" fmla="*/ 41 h 223"/>
                <a:gd name="T42" fmla="*/ 143 w 153"/>
                <a:gd name="T43" fmla="*/ 59 h 223"/>
                <a:gd name="T44" fmla="*/ 150 w 153"/>
                <a:gd name="T45" fmla="*/ 78 h 223"/>
                <a:gd name="T46" fmla="*/ 153 w 153"/>
                <a:gd name="T47" fmla="*/ 100 h 223"/>
                <a:gd name="T48" fmla="*/ 153 w 153"/>
                <a:gd name="T49" fmla="*/ 123 h 223"/>
                <a:gd name="T50" fmla="*/ 150 w 153"/>
                <a:gd name="T51" fmla="*/ 145 h 223"/>
                <a:gd name="T52" fmla="*/ 143 w 153"/>
                <a:gd name="T53" fmla="*/ 164 h 223"/>
                <a:gd name="T54" fmla="*/ 136 w 153"/>
                <a:gd name="T55" fmla="*/ 182 h 223"/>
                <a:gd name="T56" fmla="*/ 124 w 153"/>
                <a:gd name="T57" fmla="*/ 197 h 223"/>
                <a:gd name="T58" fmla="*/ 113 w 153"/>
                <a:gd name="T59" fmla="*/ 210 h 223"/>
                <a:gd name="T60" fmla="*/ 99 w 153"/>
                <a:gd name="T61" fmla="*/ 216 h 223"/>
                <a:gd name="T62" fmla="*/ 84 w 153"/>
                <a:gd name="T63"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223">
                  <a:moveTo>
                    <a:pt x="77" y="223"/>
                  </a:moveTo>
                  <a:lnTo>
                    <a:pt x="69" y="223"/>
                  </a:lnTo>
                  <a:lnTo>
                    <a:pt x="61" y="221"/>
                  </a:lnTo>
                  <a:lnTo>
                    <a:pt x="53" y="216"/>
                  </a:lnTo>
                  <a:lnTo>
                    <a:pt x="46" y="214"/>
                  </a:lnTo>
                  <a:lnTo>
                    <a:pt x="40" y="210"/>
                  </a:lnTo>
                  <a:lnTo>
                    <a:pt x="33" y="203"/>
                  </a:lnTo>
                  <a:lnTo>
                    <a:pt x="27" y="197"/>
                  </a:lnTo>
                  <a:lnTo>
                    <a:pt x="22" y="190"/>
                  </a:lnTo>
                  <a:lnTo>
                    <a:pt x="18" y="182"/>
                  </a:lnTo>
                  <a:lnTo>
                    <a:pt x="13" y="173"/>
                  </a:lnTo>
                  <a:lnTo>
                    <a:pt x="8" y="164"/>
                  </a:lnTo>
                  <a:lnTo>
                    <a:pt x="5" y="154"/>
                  </a:lnTo>
                  <a:lnTo>
                    <a:pt x="3" y="145"/>
                  </a:lnTo>
                  <a:lnTo>
                    <a:pt x="2" y="134"/>
                  </a:lnTo>
                  <a:lnTo>
                    <a:pt x="0" y="123"/>
                  </a:lnTo>
                  <a:lnTo>
                    <a:pt x="0" y="113"/>
                  </a:lnTo>
                  <a:lnTo>
                    <a:pt x="0" y="100"/>
                  </a:lnTo>
                  <a:lnTo>
                    <a:pt x="2" y="89"/>
                  </a:lnTo>
                  <a:lnTo>
                    <a:pt x="3" y="78"/>
                  </a:lnTo>
                  <a:lnTo>
                    <a:pt x="5" y="69"/>
                  </a:lnTo>
                  <a:lnTo>
                    <a:pt x="8" y="59"/>
                  </a:lnTo>
                  <a:lnTo>
                    <a:pt x="13" y="50"/>
                  </a:lnTo>
                  <a:lnTo>
                    <a:pt x="18" y="41"/>
                  </a:lnTo>
                  <a:lnTo>
                    <a:pt x="22" y="33"/>
                  </a:lnTo>
                  <a:lnTo>
                    <a:pt x="27" y="26"/>
                  </a:lnTo>
                  <a:lnTo>
                    <a:pt x="33" y="20"/>
                  </a:lnTo>
                  <a:lnTo>
                    <a:pt x="40" y="13"/>
                  </a:lnTo>
                  <a:lnTo>
                    <a:pt x="46" y="9"/>
                  </a:lnTo>
                  <a:lnTo>
                    <a:pt x="53" y="7"/>
                  </a:lnTo>
                  <a:lnTo>
                    <a:pt x="61" y="2"/>
                  </a:lnTo>
                  <a:lnTo>
                    <a:pt x="69" y="2"/>
                  </a:lnTo>
                  <a:lnTo>
                    <a:pt x="77" y="0"/>
                  </a:lnTo>
                  <a:lnTo>
                    <a:pt x="84" y="2"/>
                  </a:lnTo>
                  <a:lnTo>
                    <a:pt x="91" y="2"/>
                  </a:lnTo>
                  <a:lnTo>
                    <a:pt x="99" y="7"/>
                  </a:lnTo>
                  <a:lnTo>
                    <a:pt x="107" y="9"/>
                  </a:lnTo>
                  <a:lnTo>
                    <a:pt x="113" y="13"/>
                  </a:lnTo>
                  <a:lnTo>
                    <a:pt x="120" y="20"/>
                  </a:lnTo>
                  <a:lnTo>
                    <a:pt x="124" y="26"/>
                  </a:lnTo>
                  <a:lnTo>
                    <a:pt x="131" y="33"/>
                  </a:lnTo>
                  <a:lnTo>
                    <a:pt x="136" y="41"/>
                  </a:lnTo>
                  <a:lnTo>
                    <a:pt x="140" y="50"/>
                  </a:lnTo>
                  <a:lnTo>
                    <a:pt x="143" y="59"/>
                  </a:lnTo>
                  <a:lnTo>
                    <a:pt x="147" y="69"/>
                  </a:lnTo>
                  <a:lnTo>
                    <a:pt x="150" y="78"/>
                  </a:lnTo>
                  <a:lnTo>
                    <a:pt x="151" y="89"/>
                  </a:lnTo>
                  <a:lnTo>
                    <a:pt x="153" y="100"/>
                  </a:lnTo>
                  <a:lnTo>
                    <a:pt x="153" y="113"/>
                  </a:lnTo>
                  <a:lnTo>
                    <a:pt x="153" y="123"/>
                  </a:lnTo>
                  <a:lnTo>
                    <a:pt x="151" y="134"/>
                  </a:lnTo>
                  <a:lnTo>
                    <a:pt x="150" y="145"/>
                  </a:lnTo>
                  <a:lnTo>
                    <a:pt x="147" y="154"/>
                  </a:lnTo>
                  <a:lnTo>
                    <a:pt x="143" y="164"/>
                  </a:lnTo>
                  <a:lnTo>
                    <a:pt x="140" y="173"/>
                  </a:lnTo>
                  <a:lnTo>
                    <a:pt x="136" y="182"/>
                  </a:lnTo>
                  <a:lnTo>
                    <a:pt x="131" y="190"/>
                  </a:lnTo>
                  <a:lnTo>
                    <a:pt x="124" y="197"/>
                  </a:lnTo>
                  <a:lnTo>
                    <a:pt x="120" y="203"/>
                  </a:lnTo>
                  <a:lnTo>
                    <a:pt x="113" y="210"/>
                  </a:lnTo>
                  <a:lnTo>
                    <a:pt x="107" y="214"/>
                  </a:lnTo>
                  <a:lnTo>
                    <a:pt x="99" y="216"/>
                  </a:lnTo>
                  <a:lnTo>
                    <a:pt x="91" y="221"/>
                  </a:lnTo>
                  <a:lnTo>
                    <a:pt x="84" y="223"/>
                  </a:lnTo>
                  <a:lnTo>
                    <a:pt x="77" y="223"/>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0" name="Freeform 96">
              <a:extLst>
                <a:ext uri="{FF2B5EF4-FFF2-40B4-BE49-F238E27FC236}">
                  <a16:creationId xmlns:a16="http://schemas.microsoft.com/office/drawing/2014/main" id="{F5E9F9ED-B886-4B37-99E0-A73C75717DBA}"/>
                </a:ext>
              </a:extLst>
            </p:cNvPr>
            <p:cNvSpPr>
              <a:spLocks/>
            </p:cNvSpPr>
            <p:nvPr/>
          </p:nvSpPr>
          <p:spPr bwMode="auto">
            <a:xfrm>
              <a:off x="1965" y="2033"/>
              <a:ext cx="153" cy="223"/>
            </a:xfrm>
            <a:custGeom>
              <a:avLst/>
              <a:gdLst>
                <a:gd name="T0" fmla="*/ 69 w 153"/>
                <a:gd name="T1" fmla="*/ 223 h 223"/>
                <a:gd name="T2" fmla="*/ 53 w 153"/>
                <a:gd name="T3" fmla="*/ 216 h 223"/>
                <a:gd name="T4" fmla="*/ 40 w 153"/>
                <a:gd name="T5" fmla="*/ 210 h 223"/>
                <a:gd name="T6" fmla="*/ 27 w 153"/>
                <a:gd name="T7" fmla="*/ 197 h 223"/>
                <a:gd name="T8" fmla="*/ 18 w 153"/>
                <a:gd name="T9" fmla="*/ 182 h 223"/>
                <a:gd name="T10" fmla="*/ 8 w 153"/>
                <a:gd name="T11" fmla="*/ 164 h 223"/>
                <a:gd name="T12" fmla="*/ 3 w 153"/>
                <a:gd name="T13" fmla="*/ 145 h 223"/>
                <a:gd name="T14" fmla="*/ 0 w 153"/>
                <a:gd name="T15" fmla="*/ 123 h 223"/>
                <a:gd name="T16" fmla="*/ 0 w 153"/>
                <a:gd name="T17" fmla="*/ 99 h 223"/>
                <a:gd name="T18" fmla="*/ 3 w 153"/>
                <a:gd name="T19" fmla="*/ 78 h 223"/>
                <a:gd name="T20" fmla="*/ 8 w 153"/>
                <a:gd name="T21" fmla="*/ 58 h 223"/>
                <a:gd name="T22" fmla="*/ 18 w 153"/>
                <a:gd name="T23" fmla="*/ 41 h 223"/>
                <a:gd name="T24" fmla="*/ 27 w 153"/>
                <a:gd name="T25" fmla="*/ 26 h 223"/>
                <a:gd name="T26" fmla="*/ 40 w 153"/>
                <a:gd name="T27" fmla="*/ 13 h 223"/>
                <a:gd name="T28" fmla="*/ 53 w 153"/>
                <a:gd name="T29" fmla="*/ 7 h 223"/>
                <a:gd name="T30" fmla="*/ 69 w 153"/>
                <a:gd name="T31" fmla="*/ 2 h 223"/>
                <a:gd name="T32" fmla="*/ 84 w 153"/>
                <a:gd name="T33" fmla="*/ 2 h 223"/>
                <a:gd name="T34" fmla="*/ 99 w 153"/>
                <a:gd name="T35" fmla="*/ 7 h 223"/>
                <a:gd name="T36" fmla="*/ 113 w 153"/>
                <a:gd name="T37" fmla="*/ 13 h 223"/>
                <a:gd name="T38" fmla="*/ 124 w 153"/>
                <a:gd name="T39" fmla="*/ 26 h 223"/>
                <a:gd name="T40" fmla="*/ 136 w 153"/>
                <a:gd name="T41" fmla="*/ 41 h 223"/>
                <a:gd name="T42" fmla="*/ 143 w 153"/>
                <a:gd name="T43" fmla="*/ 58 h 223"/>
                <a:gd name="T44" fmla="*/ 150 w 153"/>
                <a:gd name="T45" fmla="*/ 78 h 223"/>
                <a:gd name="T46" fmla="*/ 153 w 153"/>
                <a:gd name="T47" fmla="*/ 99 h 223"/>
                <a:gd name="T48" fmla="*/ 153 w 153"/>
                <a:gd name="T49" fmla="*/ 123 h 223"/>
                <a:gd name="T50" fmla="*/ 150 w 153"/>
                <a:gd name="T51" fmla="*/ 145 h 223"/>
                <a:gd name="T52" fmla="*/ 143 w 153"/>
                <a:gd name="T53" fmla="*/ 164 h 223"/>
                <a:gd name="T54" fmla="*/ 136 w 153"/>
                <a:gd name="T55" fmla="*/ 182 h 223"/>
                <a:gd name="T56" fmla="*/ 124 w 153"/>
                <a:gd name="T57" fmla="*/ 197 h 223"/>
                <a:gd name="T58" fmla="*/ 113 w 153"/>
                <a:gd name="T59" fmla="*/ 210 h 223"/>
                <a:gd name="T60" fmla="*/ 99 w 153"/>
                <a:gd name="T61" fmla="*/ 216 h 223"/>
                <a:gd name="T62" fmla="*/ 84 w 153"/>
                <a:gd name="T63"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223">
                  <a:moveTo>
                    <a:pt x="77" y="223"/>
                  </a:moveTo>
                  <a:lnTo>
                    <a:pt x="69" y="223"/>
                  </a:lnTo>
                  <a:lnTo>
                    <a:pt x="61" y="221"/>
                  </a:lnTo>
                  <a:lnTo>
                    <a:pt x="53" y="216"/>
                  </a:lnTo>
                  <a:lnTo>
                    <a:pt x="46" y="214"/>
                  </a:lnTo>
                  <a:lnTo>
                    <a:pt x="40" y="210"/>
                  </a:lnTo>
                  <a:lnTo>
                    <a:pt x="33" y="203"/>
                  </a:lnTo>
                  <a:lnTo>
                    <a:pt x="27" y="197"/>
                  </a:lnTo>
                  <a:lnTo>
                    <a:pt x="22" y="190"/>
                  </a:lnTo>
                  <a:lnTo>
                    <a:pt x="18" y="182"/>
                  </a:lnTo>
                  <a:lnTo>
                    <a:pt x="13" y="173"/>
                  </a:lnTo>
                  <a:lnTo>
                    <a:pt x="8" y="164"/>
                  </a:lnTo>
                  <a:lnTo>
                    <a:pt x="5" y="154"/>
                  </a:lnTo>
                  <a:lnTo>
                    <a:pt x="3" y="145"/>
                  </a:lnTo>
                  <a:lnTo>
                    <a:pt x="2" y="134"/>
                  </a:lnTo>
                  <a:lnTo>
                    <a:pt x="0" y="123"/>
                  </a:lnTo>
                  <a:lnTo>
                    <a:pt x="0" y="112"/>
                  </a:lnTo>
                  <a:lnTo>
                    <a:pt x="0" y="99"/>
                  </a:lnTo>
                  <a:lnTo>
                    <a:pt x="2" y="89"/>
                  </a:lnTo>
                  <a:lnTo>
                    <a:pt x="3" y="78"/>
                  </a:lnTo>
                  <a:lnTo>
                    <a:pt x="5" y="69"/>
                  </a:lnTo>
                  <a:lnTo>
                    <a:pt x="8" y="58"/>
                  </a:lnTo>
                  <a:lnTo>
                    <a:pt x="13" y="50"/>
                  </a:lnTo>
                  <a:lnTo>
                    <a:pt x="18" y="41"/>
                  </a:lnTo>
                  <a:lnTo>
                    <a:pt x="22" y="32"/>
                  </a:lnTo>
                  <a:lnTo>
                    <a:pt x="27" y="26"/>
                  </a:lnTo>
                  <a:lnTo>
                    <a:pt x="33" y="20"/>
                  </a:lnTo>
                  <a:lnTo>
                    <a:pt x="40" y="13"/>
                  </a:lnTo>
                  <a:lnTo>
                    <a:pt x="46" y="9"/>
                  </a:lnTo>
                  <a:lnTo>
                    <a:pt x="53" y="7"/>
                  </a:lnTo>
                  <a:lnTo>
                    <a:pt x="61" y="2"/>
                  </a:lnTo>
                  <a:lnTo>
                    <a:pt x="69" y="2"/>
                  </a:lnTo>
                  <a:lnTo>
                    <a:pt x="77" y="0"/>
                  </a:lnTo>
                  <a:lnTo>
                    <a:pt x="84" y="2"/>
                  </a:lnTo>
                  <a:lnTo>
                    <a:pt x="91" y="2"/>
                  </a:lnTo>
                  <a:lnTo>
                    <a:pt x="99" y="7"/>
                  </a:lnTo>
                  <a:lnTo>
                    <a:pt x="107" y="9"/>
                  </a:lnTo>
                  <a:lnTo>
                    <a:pt x="113" y="13"/>
                  </a:lnTo>
                  <a:lnTo>
                    <a:pt x="120" y="20"/>
                  </a:lnTo>
                  <a:lnTo>
                    <a:pt x="124" y="26"/>
                  </a:lnTo>
                  <a:lnTo>
                    <a:pt x="131" y="32"/>
                  </a:lnTo>
                  <a:lnTo>
                    <a:pt x="136" y="41"/>
                  </a:lnTo>
                  <a:lnTo>
                    <a:pt x="140" y="50"/>
                  </a:lnTo>
                  <a:lnTo>
                    <a:pt x="143" y="58"/>
                  </a:lnTo>
                  <a:lnTo>
                    <a:pt x="147" y="69"/>
                  </a:lnTo>
                  <a:lnTo>
                    <a:pt x="150" y="78"/>
                  </a:lnTo>
                  <a:lnTo>
                    <a:pt x="151" y="89"/>
                  </a:lnTo>
                  <a:lnTo>
                    <a:pt x="153" y="99"/>
                  </a:lnTo>
                  <a:lnTo>
                    <a:pt x="153" y="112"/>
                  </a:lnTo>
                  <a:lnTo>
                    <a:pt x="153" y="123"/>
                  </a:lnTo>
                  <a:lnTo>
                    <a:pt x="151" y="134"/>
                  </a:lnTo>
                  <a:lnTo>
                    <a:pt x="150" y="145"/>
                  </a:lnTo>
                  <a:lnTo>
                    <a:pt x="147" y="154"/>
                  </a:lnTo>
                  <a:lnTo>
                    <a:pt x="143" y="164"/>
                  </a:lnTo>
                  <a:lnTo>
                    <a:pt x="140" y="173"/>
                  </a:lnTo>
                  <a:lnTo>
                    <a:pt x="136" y="182"/>
                  </a:lnTo>
                  <a:lnTo>
                    <a:pt x="131" y="190"/>
                  </a:lnTo>
                  <a:lnTo>
                    <a:pt x="124" y="197"/>
                  </a:lnTo>
                  <a:lnTo>
                    <a:pt x="120" y="203"/>
                  </a:lnTo>
                  <a:lnTo>
                    <a:pt x="113" y="210"/>
                  </a:lnTo>
                  <a:lnTo>
                    <a:pt x="107" y="214"/>
                  </a:lnTo>
                  <a:lnTo>
                    <a:pt x="99" y="216"/>
                  </a:lnTo>
                  <a:lnTo>
                    <a:pt x="91" y="221"/>
                  </a:lnTo>
                  <a:lnTo>
                    <a:pt x="84" y="223"/>
                  </a:lnTo>
                  <a:lnTo>
                    <a:pt x="77" y="223"/>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1" name="Rectangle 97">
              <a:extLst>
                <a:ext uri="{FF2B5EF4-FFF2-40B4-BE49-F238E27FC236}">
                  <a16:creationId xmlns:a16="http://schemas.microsoft.com/office/drawing/2014/main" id="{C0D152CE-6B46-4F9E-BAEE-63C268F4D123}"/>
                </a:ext>
              </a:extLst>
            </p:cNvPr>
            <p:cNvSpPr>
              <a:spLocks noChangeArrowheads="1"/>
            </p:cNvSpPr>
            <p:nvPr/>
          </p:nvSpPr>
          <p:spPr bwMode="auto">
            <a:xfrm>
              <a:off x="1880" y="2053"/>
              <a:ext cx="154" cy="6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2" name="Rectangle 98">
              <a:extLst>
                <a:ext uri="{FF2B5EF4-FFF2-40B4-BE49-F238E27FC236}">
                  <a16:creationId xmlns:a16="http://schemas.microsoft.com/office/drawing/2014/main" id="{B1CACC9B-3CE4-44E3-8C4B-2E38792194FF}"/>
                </a:ext>
              </a:extLst>
            </p:cNvPr>
            <p:cNvSpPr>
              <a:spLocks noChangeArrowheads="1"/>
            </p:cNvSpPr>
            <p:nvPr/>
          </p:nvSpPr>
          <p:spPr bwMode="auto">
            <a:xfrm>
              <a:off x="1880" y="2053"/>
              <a:ext cx="154" cy="622"/>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3" name="Freeform 99">
              <a:extLst>
                <a:ext uri="{FF2B5EF4-FFF2-40B4-BE49-F238E27FC236}">
                  <a16:creationId xmlns:a16="http://schemas.microsoft.com/office/drawing/2014/main" id="{4B94292C-5E6B-43ED-AB12-AC5FCA2009CC}"/>
                </a:ext>
              </a:extLst>
            </p:cNvPr>
            <p:cNvSpPr>
              <a:spLocks/>
            </p:cNvSpPr>
            <p:nvPr/>
          </p:nvSpPr>
          <p:spPr bwMode="auto">
            <a:xfrm>
              <a:off x="439" y="2215"/>
              <a:ext cx="210" cy="311"/>
            </a:xfrm>
            <a:custGeom>
              <a:avLst/>
              <a:gdLst>
                <a:gd name="T0" fmla="*/ 94 w 210"/>
                <a:gd name="T1" fmla="*/ 0 h 311"/>
                <a:gd name="T2" fmla="*/ 75 w 210"/>
                <a:gd name="T3" fmla="*/ 6 h 311"/>
                <a:gd name="T4" fmla="*/ 56 w 210"/>
                <a:gd name="T5" fmla="*/ 19 h 311"/>
                <a:gd name="T6" fmla="*/ 38 w 210"/>
                <a:gd name="T7" fmla="*/ 34 h 311"/>
                <a:gd name="T8" fmla="*/ 24 w 210"/>
                <a:gd name="T9" fmla="*/ 56 h 311"/>
                <a:gd name="T10" fmla="*/ 13 w 210"/>
                <a:gd name="T11" fmla="*/ 82 h 311"/>
                <a:gd name="T12" fmla="*/ 5 w 210"/>
                <a:gd name="T13" fmla="*/ 110 h 311"/>
                <a:gd name="T14" fmla="*/ 2 w 210"/>
                <a:gd name="T15" fmla="*/ 140 h 311"/>
                <a:gd name="T16" fmla="*/ 2 w 210"/>
                <a:gd name="T17" fmla="*/ 170 h 311"/>
                <a:gd name="T18" fmla="*/ 5 w 210"/>
                <a:gd name="T19" fmla="*/ 201 h 311"/>
                <a:gd name="T20" fmla="*/ 13 w 210"/>
                <a:gd name="T21" fmla="*/ 229 h 311"/>
                <a:gd name="T22" fmla="*/ 24 w 210"/>
                <a:gd name="T23" fmla="*/ 255 h 311"/>
                <a:gd name="T24" fmla="*/ 38 w 210"/>
                <a:gd name="T25" fmla="*/ 274 h 311"/>
                <a:gd name="T26" fmla="*/ 56 w 210"/>
                <a:gd name="T27" fmla="*/ 291 h 311"/>
                <a:gd name="T28" fmla="*/ 75 w 210"/>
                <a:gd name="T29" fmla="*/ 304 h 311"/>
                <a:gd name="T30" fmla="*/ 94 w 210"/>
                <a:gd name="T31" fmla="*/ 309 h 311"/>
                <a:gd name="T32" fmla="*/ 116 w 210"/>
                <a:gd name="T33" fmla="*/ 309 h 311"/>
                <a:gd name="T34" fmla="*/ 137 w 210"/>
                <a:gd name="T35" fmla="*/ 304 h 311"/>
                <a:gd name="T36" fmla="*/ 155 w 210"/>
                <a:gd name="T37" fmla="*/ 291 h 311"/>
                <a:gd name="T38" fmla="*/ 172 w 210"/>
                <a:gd name="T39" fmla="*/ 274 h 311"/>
                <a:gd name="T40" fmla="*/ 187 w 210"/>
                <a:gd name="T41" fmla="*/ 255 h 311"/>
                <a:gd name="T42" fmla="*/ 198 w 210"/>
                <a:gd name="T43" fmla="*/ 229 h 311"/>
                <a:gd name="T44" fmla="*/ 206 w 210"/>
                <a:gd name="T45" fmla="*/ 201 h 311"/>
                <a:gd name="T46" fmla="*/ 209 w 210"/>
                <a:gd name="T47" fmla="*/ 170 h 311"/>
                <a:gd name="T48" fmla="*/ 209 w 210"/>
                <a:gd name="T49" fmla="*/ 140 h 311"/>
                <a:gd name="T50" fmla="*/ 206 w 210"/>
                <a:gd name="T51" fmla="*/ 110 h 311"/>
                <a:gd name="T52" fmla="*/ 198 w 210"/>
                <a:gd name="T53" fmla="*/ 82 h 311"/>
                <a:gd name="T54" fmla="*/ 187 w 210"/>
                <a:gd name="T55" fmla="*/ 56 h 311"/>
                <a:gd name="T56" fmla="*/ 172 w 210"/>
                <a:gd name="T57" fmla="*/ 34 h 311"/>
                <a:gd name="T58" fmla="*/ 155 w 210"/>
                <a:gd name="T59" fmla="*/ 19 h 311"/>
                <a:gd name="T60" fmla="*/ 137 w 210"/>
                <a:gd name="T61" fmla="*/ 6 h 311"/>
                <a:gd name="T62" fmla="*/ 116 w 210"/>
                <a:gd name="T6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311">
                  <a:moveTo>
                    <a:pt x="105" y="0"/>
                  </a:moveTo>
                  <a:lnTo>
                    <a:pt x="94" y="0"/>
                  </a:lnTo>
                  <a:lnTo>
                    <a:pt x="84" y="2"/>
                  </a:lnTo>
                  <a:lnTo>
                    <a:pt x="75" y="6"/>
                  </a:lnTo>
                  <a:lnTo>
                    <a:pt x="64" y="13"/>
                  </a:lnTo>
                  <a:lnTo>
                    <a:pt x="56" y="19"/>
                  </a:lnTo>
                  <a:lnTo>
                    <a:pt x="46" y="26"/>
                  </a:lnTo>
                  <a:lnTo>
                    <a:pt x="38" y="34"/>
                  </a:lnTo>
                  <a:lnTo>
                    <a:pt x="32" y="45"/>
                  </a:lnTo>
                  <a:lnTo>
                    <a:pt x="24" y="56"/>
                  </a:lnTo>
                  <a:lnTo>
                    <a:pt x="19" y="69"/>
                  </a:lnTo>
                  <a:lnTo>
                    <a:pt x="13" y="82"/>
                  </a:lnTo>
                  <a:lnTo>
                    <a:pt x="10" y="95"/>
                  </a:lnTo>
                  <a:lnTo>
                    <a:pt x="5" y="110"/>
                  </a:lnTo>
                  <a:lnTo>
                    <a:pt x="3" y="123"/>
                  </a:lnTo>
                  <a:lnTo>
                    <a:pt x="2" y="140"/>
                  </a:lnTo>
                  <a:lnTo>
                    <a:pt x="0" y="155"/>
                  </a:lnTo>
                  <a:lnTo>
                    <a:pt x="2" y="170"/>
                  </a:lnTo>
                  <a:lnTo>
                    <a:pt x="3" y="186"/>
                  </a:lnTo>
                  <a:lnTo>
                    <a:pt x="5" y="201"/>
                  </a:lnTo>
                  <a:lnTo>
                    <a:pt x="10" y="216"/>
                  </a:lnTo>
                  <a:lnTo>
                    <a:pt x="13" y="229"/>
                  </a:lnTo>
                  <a:lnTo>
                    <a:pt x="19" y="242"/>
                  </a:lnTo>
                  <a:lnTo>
                    <a:pt x="24" y="255"/>
                  </a:lnTo>
                  <a:lnTo>
                    <a:pt x="32" y="265"/>
                  </a:lnTo>
                  <a:lnTo>
                    <a:pt x="38" y="274"/>
                  </a:lnTo>
                  <a:lnTo>
                    <a:pt x="46" y="285"/>
                  </a:lnTo>
                  <a:lnTo>
                    <a:pt x="56" y="291"/>
                  </a:lnTo>
                  <a:lnTo>
                    <a:pt x="64" y="298"/>
                  </a:lnTo>
                  <a:lnTo>
                    <a:pt x="75" y="304"/>
                  </a:lnTo>
                  <a:lnTo>
                    <a:pt x="84" y="307"/>
                  </a:lnTo>
                  <a:lnTo>
                    <a:pt x="94" y="309"/>
                  </a:lnTo>
                  <a:lnTo>
                    <a:pt x="105" y="311"/>
                  </a:lnTo>
                  <a:lnTo>
                    <a:pt x="116" y="309"/>
                  </a:lnTo>
                  <a:lnTo>
                    <a:pt x="126" y="307"/>
                  </a:lnTo>
                  <a:lnTo>
                    <a:pt x="137" y="304"/>
                  </a:lnTo>
                  <a:lnTo>
                    <a:pt x="147" y="298"/>
                  </a:lnTo>
                  <a:lnTo>
                    <a:pt x="155" y="291"/>
                  </a:lnTo>
                  <a:lnTo>
                    <a:pt x="164" y="285"/>
                  </a:lnTo>
                  <a:lnTo>
                    <a:pt x="172" y="274"/>
                  </a:lnTo>
                  <a:lnTo>
                    <a:pt x="179" y="265"/>
                  </a:lnTo>
                  <a:lnTo>
                    <a:pt x="187" y="255"/>
                  </a:lnTo>
                  <a:lnTo>
                    <a:pt x="191" y="242"/>
                  </a:lnTo>
                  <a:lnTo>
                    <a:pt x="198" y="229"/>
                  </a:lnTo>
                  <a:lnTo>
                    <a:pt x="201" y="216"/>
                  </a:lnTo>
                  <a:lnTo>
                    <a:pt x="206" y="201"/>
                  </a:lnTo>
                  <a:lnTo>
                    <a:pt x="207" y="186"/>
                  </a:lnTo>
                  <a:lnTo>
                    <a:pt x="209" y="170"/>
                  </a:lnTo>
                  <a:lnTo>
                    <a:pt x="210" y="155"/>
                  </a:lnTo>
                  <a:lnTo>
                    <a:pt x="209" y="140"/>
                  </a:lnTo>
                  <a:lnTo>
                    <a:pt x="207" y="123"/>
                  </a:lnTo>
                  <a:lnTo>
                    <a:pt x="206" y="110"/>
                  </a:lnTo>
                  <a:lnTo>
                    <a:pt x="201" y="95"/>
                  </a:lnTo>
                  <a:lnTo>
                    <a:pt x="198" y="82"/>
                  </a:lnTo>
                  <a:lnTo>
                    <a:pt x="191" y="69"/>
                  </a:lnTo>
                  <a:lnTo>
                    <a:pt x="187" y="56"/>
                  </a:lnTo>
                  <a:lnTo>
                    <a:pt x="179" y="45"/>
                  </a:lnTo>
                  <a:lnTo>
                    <a:pt x="172" y="34"/>
                  </a:lnTo>
                  <a:lnTo>
                    <a:pt x="164" y="26"/>
                  </a:lnTo>
                  <a:lnTo>
                    <a:pt x="155" y="19"/>
                  </a:lnTo>
                  <a:lnTo>
                    <a:pt x="147" y="13"/>
                  </a:lnTo>
                  <a:lnTo>
                    <a:pt x="137" y="6"/>
                  </a:lnTo>
                  <a:lnTo>
                    <a:pt x="126" y="2"/>
                  </a:lnTo>
                  <a:lnTo>
                    <a:pt x="116" y="0"/>
                  </a:lnTo>
                  <a:lnTo>
                    <a:pt x="105"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4" name="Freeform 100">
              <a:extLst>
                <a:ext uri="{FF2B5EF4-FFF2-40B4-BE49-F238E27FC236}">
                  <a16:creationId xmlns:a16="http://schemas.microsoft.com/office/drawing/2014/main" id="{F8793271-332B-4C4D-856C-D4A51AFF5D47}"/>
                </a:ext>
              </a:extLst>
            </p:cNvPr>
            <p:cNvSpPr>
              <a:spLocks/>
            </p:cNvSpPr>
            <p:nvPr/>
          </p:nvSpPr>
          <p:spPr bwMode="auto">
            <a:xfrm>
              <a:off x="2113" y="1741"/>
              <a:ext cx="94" cy="128"/>
            </a:xfrm>
            <a:custGeom>
              <a:avLst/>
              <a:gdLst>
                <a:gd name="T0" fmla="*/ 48 w 94"/>
                <a:gd name="T1" fmla="*/ 0 h 128"/>
                <a:gd name="T2" fmla="*/ 43 w 94"/>
                <a:gd name="T3" fmla="*/ 0 h 128"/>
                <a:gd name="T4" fmla="*/ 39 w 94"/>
                <a:gd name="T5" fmla="*/ 2 h 128"/>
                <a:gd name="T6" fmla="*/ 34 w 94"/>
                <a:gd name="T7" fmla="*/ 5 h 128"/>
                <a:gd name="T8" fmla="*/ 29 w 94"/>
                <a:gd name="T9" fmla="*/ 7 h 128"/>
                <a:gd name="T10" fmla="*/ 21 w 94"/>
                <a:gd name="T11" fmla="*/ 11 h 128"/>
                <a:gd name="T12" fmla="*/ 15 w 94"/>
                <a:gd name="T13" fmla="*/ 20 h 128"/>
                <a:gd name="T14" fmla="*/ 8 w 94"/>
                <a:gd name="T15" fmla="*/ 28 h 128"/>
                <a:gd name="T16" fmla="*/ 5 w 94"/>
                <a:gd name="T17" fmla="*/ 39 h 128"/>
                <a:gd name="T18" fmla="*/ 3 w 94"/>
                <a:gd name="T19" fmla="*/ 46 h 128"/>
                <a:gd name="T20" fmla="*/ 2 w 94"/>
                <a:gd name="T21" fmla="*/ 52 h 128"/>
                <a:gd name="T22" fmla="*/ 2 w 94"/>
                <a:gd name="T23" fmla="*/ 59 h 128"/>
                <a:gd name="T24" fmla="*/ 0 w 94"/>
                <a:gd name="T25" fmla="*/ 65 h 128"/>
                <a:gd name="T26" fmla="*/ 2 w 94"/>
                <a:gd name="T27" fmla="*/ 72 h 128"/>
                <a:gd name="T28" fmla="*/ 2 w 94"/>
                <a:gd name="T29" fmla="*/ 78 h 128"/>
                <a:gd name="T30" fmla="*/ 3 w 94"/>
                <a:gd name="T31" fmla="*/ 82 h 128"/>
                <a:gd name="T32" fmla="*/ 5 w 94"/>
                <a:gd name="T33" fmla="*/ 89 h 128"/>
                <a:gd name="T34" fmla="*/ 8 w 94"/>
                <a:gd name="T35" fmla="*/ 100 h 128"/>
                <a:gd name="T36" fmla="*/ 15 w 94"/>
                <a:gd name="T37" fmla="*/ 108 h 128"/>
                <a:gd name="T38" fmla="*/ 21 w 94"/>
                <a:gd name="T39" fmla="*/ 117 h 128"/>
                <a:gd name="T40" fmla="*/ 29 w 94"/>
                <a:gd name="T41" fmla="*/ 123 h 128"/>
                <a:gd name="T42" fmla="*/ 34 w 94"/>
                <a:gd name="T43" fmla="*/ 126 h 128"/>
                <a:gd name="T44" fmla="*/ 39 w 94"/>
                <a:gd name="T45" fmla="*/ 126 h 128"/>
                <a:gd name="T46" fmla="*/ 43 w 94"/>
                <a:gd name="T47" fmla="*/ 128 h 128"/>
                <a:gd name="T48" fmla="*/ 48 w 94"/>
                <a:gd name="T49" fmla="*/ 128 h 128"/>
                <a:gd name="T50" fmla="*/ 53 w 94"/>
                <a:gd name="T51" fmla="*/ 128 h 128"/>
                <a:gd name="T52" fmla="*/ 58 w 94"/>
                <a:gd name="T53" fmla="*/ 126 h 128"/>
                <a:gd name="T54" fmla="*/ 62 w 94"/>
                <a:gd name="T55" fmla="*/ 126 h 128"/>
                <a:gd name="T56" fmla="*/ 66 w 94"/>
                <a:gd name="T57" fmla="*/ 123 h 128"/>
                <a:gd name="T58" fmla="*/ 74 w 94"/>
                <a:gd name="T59" fmla="*/ 117 h 128"/>
                <a:gd name="T60" fmla="*/ 82 w 94"/>
                <a:gd name="T61" fmla="*/ 108 h 128"/>
                <a:gd name="T62" fmla="*/ 86 w 94"/>
                <a:gd name="T63" fmla="*/ 100 h 128"/>
                <a:gd name="T64" fmla="*/ 91 w 94"/>
                <a:gd name="T65" fmla="*/ 89 h 128"/>
                <a:gd name="T66" fmla="*/ 93 w 94"/>
                <a:gd name="T67" fmla="*/ 82 h 128"/>
                <a:gd name="T68" fmla="*/ 94 w 94"/>
                <a:gd name="T69" fmla="*/ 78 h 128"/>
                <a:gd name="T70" fmla="*/ 94 w 94"/>
                <a:gd name="T71" fmla="*/ 72 h 128"/>
                <a:gd name="T72" fmla="*/ 94 w 94"/>
                <a:gd name="T73" fmla="*/ 65 h 128"/>
                <a:gd name="T74" fmla="*/ 94 w 94"/>
                <a:gd name="T75" fmla="*/ 59 h 128"/>
                <a:gd name="T76" fmla="*/ 94 w 94"/>
                <a:gd name="T77" fmla="*/ 52 h 128"/>
                <a:gd name="T78" fmla="*/ 93 w 94"/>
                <a:gd name="T79" fmla="*/ 46 h 128"/>
                <a:gd name="T80" fmla="*/ 91 w 94"/>
                <a:gd name="T81" fmla="*/ 39 h 128"/>
                <a:gd name="T82" fmla="*/ 86 w 94"/>
                <a:gd name="T83" fmla="*/ 28 h 128"/>
                <a:gd name="T84" fmla="*/ 82 w 94"/>
                <a:gd name="T85" fmla="*/ 20 h 128"/>
                <a:gd name="T86" fmla="*/ 74 w 94"/>
                <a:gd name="T87" fmla="*/ 11 h 128"/>
                <a:gd name="T88" fmla="*/ 66 w 94"/>
                <a:gd name="T89" fmla="*/ 7 h 128"/>
                <a:gd name="T90" fmla="*/ 62 w 94"/>
                <a:gd name="T91" fmla="*/ 5 h 128"/>
                <a:gd name="T92" fmla="*/ 58 w 94"/>
                <a:gd name="T93" fmla="*/ 2 h 128"/>
                <a:gd name="T94" fmla="*/ 53 w 94"/>
                <a:gd name="T95" fmla="*/ 0 h 128"/>
                <a:gd name="T96" fmla="*/ 48 w 94"/>
                <a:gd name="T9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128">
                  <a:moveTo>
                    <a:pt x="48" y="0"/>
                  </a:moveTo>
                  <a:lnTo>
                    <a:pt x="43" y="0"/>
                  </a:lnTo>
                  <a:lnTo>
                    <a:pt x="39" y="2"/>
                  </a:lnTo>
                  <a:lnTo>
                    <a:pt x="34" y="5"/>
                  </a:lnTo>
                  <a:lnTo>
                    <a:pt x="29" y="7"/>
                  </a:lnTo>
                  <a:lnTo>
                    <a:pt x="21" y="11"/>
                  </a:lnTo>
                  <a:lnTo>
                    <a:pt x="15" y="20"/>
                  </a:lnTo>
                  <a:lnTo>
                    <a:pt x="8" y="28"/>
                  </a:lnTo>
                  <a:lnTo>
                    <a:pt x="5" y="39"/>
                  </a:lnTo>
                  <a:lnTo>
                    <a:pt x="3" y="46"/>
                  </a:lnTo>
                  <a:lnTo>
                    <a:pt x="2" y="52"/>
                  </a:lnTo>
                  <a:lnTo>
                    <a:pt x="2" y="59"/>
                  </a:lnTo>
                  <a:lnTo>
                    <a:pt x="0" y="65"/>
                  </a:lnTo>
                  <a:lnTo>
                    <a:pt x="2" y="72"/>
                  </a:lnTo>
                  <a:lnTo>
                    <a:pt x="2" y="78"/>
                  </a:lnTo>
                  <a:lnTo>
                    <a:pt x="3" y="82"/>
                  </a:lnTo>
                  <a:lnTo>
                    <a:pt x="5" y="89"/>
                  </a:lnTo>
                  <a:lnTo>
                    <a:pt x="8" y="100"/>
                  </a:lnTo>
                  <a:lnTo>
                    <a:pt x="15" y="108"/>
                  </a:lnTo>
                  <a:lnTo>
                    <a:pt x="21" y="117"/>
                  </a:lnTo>
                  <a:lnTo>
                    <a:pt x="29" y="123"/>
                  </a:lnTo>
                  <a:lnTo>
                    <a:pt x="34" y="126"/>
                  </a:lnTo>
                  <a:lnTo>
                    <a:pt x="39" y="126"/>
                  </a:lnTo>
                  <a:lnTo>
                    <a:pt x="43" y="128"/>
                  </a:lnTo>
                  <a:lnTo>
                    <a:pt x="48" y="128"/>
                  </a:lnTo>
                  <a:lnTo>
                    <a:pt x="53" y="128"/>
                  </a:lnTo>
                  <a:lnTo>
                    <a:pt x="58" y="126"/>
                  </a:lnTo>
                  <a:lnTo>
                    <a:pt x="62" y="126"/>
                  </a:lnTo>
                  <a:lnTo>
                    <a:pt x="66" y="123"/>
                  </a:lnTo>
                  <a:lnTo>
                    <a:pt x="74" y="117"/>
                  </a:lnTo>
                  <a:lnTo>
                    <a:pt x="82" y="108"/>
                  </a:lnTo>
                  <a:lnTo>
                    <a:pt x="86" y="100"/>
                  </a:lnTo>
                  <a:lnTo>
                    <a:pt x="91" y="89"/>
                  </a:lnTo>
                  <a:lnTo>
                    <a:pt x="93" y="82"/>
                  </a:lnTo>
                  <a:lnTo>
                    <a:pt x="94" y="78"/>
                  </a:lnTo>
                  <a:lnTo>
                    <a:pt x="94" y="72"/>
                  </a:lnTo>
                  <a:lnTo>
                    <a:pt x="94" y="65"/>
                  </a:lnTo>
                  <a:lnTo>
                    <a:pt x="94" y="59"/>
                  </a:lnTo>
                  <a:lnTo>
                    <a:pt x="94" y="52"/>
                  </a:lnTo>
                  <a:lnTo>
                    <a:pt x="93" y="46"/>
                  </a:lnTo>
                  <a:lnTo>
                    <a:pt x="91" y="39"/>
                  </a:lnTo>
                  <a:lnTo>
                    <a:pt x="86" y="28"/>
                  </a:lnTo>
                  <a:lnTo>
                    <a:pt x="82" y="20"/>
                  </a:lnTo>
                  <a:lnTo>
                    <a:pt x="74" y="11"/>
                  </a:lnTo>
                  <a:lnTo>
                    <a:pt x="66" y="7"/>
                  </a:lnTo>
                  <a:lnTo>
                    <a:pt x="62" y="5"/>
                  </a:lnTo>
                  <a:lnTo>
                    <a:pt x="58" y="2"/>
                  </a:lnTo>
                  <a:lnTo>
                    <a:pt x="53"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 name="Freeform 101">
              <a:extLst>
                <a:ext uri="{FF2B5EF4-FFF2-40B4-BE49-F238E27FC236}">
                  <a16:creationId xmlns:a16="http://schemas.microsoft.com/office/drawing/2014/main" id="{4530C2A6-47E9-4223-B7E1-7A6EBEB9268C}"/>
                </a:ext>
              </a:extLst>
            </p:cNvPr>
            <p:cNvSpPr>
              <a:spLocks/>
            </p:cNvSpPr>
            <p:nvPr/>
          </p:nvSpPr>
          <p:spPr bwMode="auto">
            <a:xfrm>
              <a:off x="2113" y="1741"/>
              <a:ext cx="94" cy="128"/>
            </a:xfrm>
            <a:custGeom>
              <a:avLst/>
              <a:gdLst>
                <a:gd name="T0" fmla="*/ 48 w 94"/>
                <a:gd name="T1" fmla="*/ 0 h 128"/>
                <a:gd name="T2" fmla="*/ 43 w 94"/>
                <a:gd name="T3" fmla="*/ 0 h 128"/>
                <a:gd name="T4" fmla="*/ 39 w 94"/>
                <a:gd name="T5" fmla="*/ 2 h 128"/>
                <a:gd name="T6" fmla="*/ 34 w 94"/>
                <a:gd name="T7" fmla="*/ 5 h 128"/>
                <a:gd name="T8" fmla="*/ 29 w 94"/>
                <a:gd name="T9" fmla="*/ 7 h 128"/>
                <a:gd name="T10" fmla="*/ 21 w 94"/>
                <a:gd name="T11" fmla="*/ 11 h 128"/>
                <a:gd name="T12" fmla="*/ 15 w 94"/>
                <a:gd name="T13" fmla="*/ 20 h 128"/>
                <a:gd name="T14" fmla="*/ 8 w 94"/>
                <a:gd name="T15" fmla="*/ 28 h 128"/>
                <a:gd name="T16" fmla="*/ 5 w 94"/>
                <a:gd name="T17" fmla="*/ 39 h 128"/>
                <a:gd name="T18" fmla="*/ 3 w 94"/>
                <a:gd name="T19" fmla="*/ 46 h 128"/>
                <a:gd name="T20" fmla="*/ 2 w 94"/>
                <a:gd name="T21" fmla="*/ 52 h 128"/>
                <a:gd name="T22" fmla="*/ 2 w 94"/>
                <a:gd name="T23" fmla="*/ 59 h 128"/>
                <a:gd name="T24" fmla="*/ 0 w 94"/>
                <a:gd name="T25" fmla="*/ 65 h 128"/>
                <a:gd name="T26" fmla="*/ 2 w 94"/>
                <a:gd name="T27" fmla="*/ 72 h 128"/>
                <a:gd name="T28" fmla="*/ 2 w 94"/>
                <a:gd name="T29" fmla="*/ 78 h 128"/>
                <a:gd name="T30" fmla="*/ 3 w 94"/>
                <a:gd name="T31" fmla="*/ 82 h 128"/>
                <a:gd name="T32" fmla="*/ 5 w 94"/>
                <a:gd name="T33" fmla="*/ 89 h 128"/>
                <a:gd name="T34" fmla="*/ 8 w 94"/>
                <a:gd name="T35" fmla="*/ 100 h 128"/>
                <a:gd name="T36" fmla="*/ 15 w 94"/>
                <a:gd name="T37" fmla="*/ 108 h 128"/>
                <a:gd name="T38" fmla="*/ 21 w 94"/>
                <a:gd name="T39" fmla="*/ 117 h 128"/>
                <a:gd name="T40" fmla="*/ 29 w 94"/>
                <a:gd name="T41" fmla="*/ 123 h 128"/>
                <a:gd name="T42" fmla="*/ 34 w 94"/>
                <a:gd name="T43" fmla="*/ 126 h 128"/>
                <a:gd name="T44" fmla="*/ 39 w 94"/>
                <a:gd name="T45" fmla="*/ 126 h 128"/>
                <a:gd name="T46" fmla="*/ 43 w 94"/>
                <a:gd name="T47" fmla="*/ 128 h 128"/>
                <a:gd name="T48" fmla="*/ 48 w 94"/>
                <a:gd name="T49" fmla="*/ 128 h 128"/>
                <a:gd name="T50" fmla="*/ 53 w 94"/>
                <a:gd name="T51" fmla="*/ 128 h 128"/>
                <a:gd name="T52" fmla="*/ 58 w 94"/>
                <a:gd name="T53" fmla="*/ 126 h 128"/>
                <a:gd name="T54" fmla="*/ 62 w 94"/>
                <a:gd name="T55" fmla="*/ 126 h 128"/>
                <a:gd name="T56" fmla="*/ 66 w 94"/>
                <a:gd name="T57" fmla="*/ 123 h 128"/>
                <a:gd name="T58" fmla="*/ 74 w 94"/>
                <a:gd name="T59" fmla="*/ 117 h 128"/>
                <a:gd name="T60" fmla="*/ 82 w 94"/>
                <a:gd name="T61" fmla="*/ 108 h 128"/>
                <a:gd name="T62" fmla="*/ 86 w 94"/>
                <a:gd name="T63" fmla="*/ 100 h 128"/>
                <a:gd name="T64" fmla="*/ 91 w 94"/>
                <a:gd name="T65" fmla="*/ 89 h 128"/>
                <a:gd name="T66" fmla="*/ 93 w 94"/>
                <a:gd name="T67" fmla="*/ 82 h 128"/>
                <a:gd name="T68" fmla="*/ 94 w 94"/>
                <a:gd name="T69" fmla="*/ 78 h 128"/>
                <a:gd name="T70" fmla="*/ 94 w 94"/>
                <a:gd name="T71" fmla="*/ 72 h 128"/>
                <a:gd name="T72" fmla="*/ 94 w 94"/>
                <a:gd name="T73" fmla="*/ 65 h 128"/>
                <a:gd name="T74" fmla="*/ 94 w 94"/>
                <a:gd name="T75" fmla="*/ 59 h 128"/>
                <a:gd name="T76" fmla="*/ 94 w 94"/>
                <a:gd name="T77" fmla="*/ 52 h 128"/>
                <a:gd name="T78" fmla="*/ 93 w 94"/>
                <a:gd name="T79" fmla="*/ 46 h 128"/>
                <a:gd name="T80" fmla="*/ 91 w 94"/>
                <a:gd name="T81" fmla="*/ 39 h 128"/>
                <a:gd name="T82" fmla="*/ 86 w 94"/>
                <a:gd name="T83" fmla="*/ 28 h 128"/>
                <a:gd name="T84" fmla="*/ 82 w 94"/>
                <a:gd name="T85" fmla="*/ 20 h 128"/>
                <a:gd name="T86" fmla="*/ 74 w 94"/>
                <a:gd name="T87" fmla="*/ 11 h 128"/>
                <a:gd name="T88" fmla="*/ 66 w 94"/>
                <a:gd name="T89" fmla="*/ 7 h 128"/>
                <a:gd name="T90" fmla="*/ 62 w 94"/>
                <a:gd name="T91" fmla="*/ 5 h 128"/>
                <a:gd name="T92" fmla="*/ 58 w 94"/>
                <a:gd name="T93" fmla="*/ 2 h 128"/>
                <a:gd name="T94" fmla="*/ 53 w 94"/>
                <a:gd name="T95" fmla="*/ 0 h 128"/>
                <a:gd name="T96" fmla="*/ 48 w 94"/>
                <a:gd name="T9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128">
                  <a:moveTo>
                    <a:pt x="48" y="0"/>
                  </a:moveTo>
                  <a:lnTo>
                    <a:pt x="43" y="0"/>
                  </a:lnTo>
                  <a:lnTo>
                    <a:pt x="39" y="2"/>
                  </a:lnTo>
                  <a:lnTo>
                    <a:pt x="34" y="5"/>
                  </a:lnTo>
                  <a:lnTo>
                    <a:pt x="29" y="7"/>
                  </a:lnTo>
                  <a:lnTo>
                    <a:pt x="21" y="11"/>
                  </a:lnTo>
                  <a:lnTo>
                    <a:pt x="15" y="20"/>
                  </a:lnTo>
                  <a:lnTo>
                    <a:pt x="8" y="28"/>
                  </a:lnTo>
                  <a:lnTo>
                    <a:pt x="5" y="39"/>
                  </a:lnTo>
                  <a:lnTo>
                    <a:pt x="3" y="46"/>
                  </a:lnTo>
                  <a:lnTo>
                    <a:pt x="2" y="52"/>
                  </a:lnTo>
                  <a:lnTo>
                    <a:pt x="2" y="59"/>
                  </a:lnTo>
                  <a:lnTo>
                    <a:pt x="0" y="65"/>
                  </a:lnTo>
                  <a:lnTo>
                    <a:pt x="2" y="72"/>
                  </a:lnTo>
                  <a:lnTo>
                    <a:pt x="2" y="78"/>
                  </a:lnTo>
                  <a:lnTo>
                    <a:pt x="3" y="82"/>
                  </a:lnTo>
                  <a:lnTo>
                    <a:pt x="5" y="89"/>
                  </a:lnTo>
                  <a:lnTo>
                    <a:pt x="8" y="100"/>
                  </a:lnTo>
                  <a:lnTo>
                    <a:pt x="15" y="108"/>
                  </a:lnTo>
                  <a:lnTo>
                    <a:pt x="21" y="117"/>
                  </a:lnTo>
                  <a:lnTo>
                    <a:pt x="29" y="123"/>
                  </a:lnTo>
                  <a:lnTo>
                    <a:pt x="34" y="126"/>
                  </a:lnTo>
                  <a:lnTo>
                    <a:pt x="39" y="126"/>
                  </a:lnTo>
                  <a:lnTo>
                    <a:pt x="43" y="128"/>
                  </a:lnTo>
                  <a:lnTo>
                    <a:pt x="48" y="128"/>
                  </a:lnTo>
                  <a:lnTo>
                    <a:pt x="53" y="128"/>
                  </a:lnTo>
                  <a:lnTo>
                    <a:pt x="58" y="126"/>
                  </a:lnTo>
                  <a:lnTo>
                    <a:pt x="62" y="126"/>
                  </a:lnTo>
                  <a:lnTo>
                    <a:pt x="66" y="123"/>
                  </a:lnTo>
                  <a:lnTo>
                    <a:pt x="74" y="117"/>
                  </a:lnTo>
                  <a:lnTo>
                    <a:pt x="82" y="108"/>
                  </a:lnTo>
                  <a:lnTo>
                    <a:pt x="86" y="100"/>
                  </a:lnTo>
                  <a:lnTo>
                    <a:pt x="91" y="89"/>
                  </a:lnTo>
                  <a:lnTo>
                    <a:pt x="93" y="82"/>
                  </a:lnTo>
                  <a:lnTo>
                    <a:pt x="94" y="78"/>
                  </a:lnTo>
                  <a:lnTo>
                    <a:pt x="94" y="72"/>
                  </a:lnTo>
                  <a:lnTo>
                    <a:pt x="94" y="65"/>
                  </a:lnTo>
                  <a:lnTo>
                    <a:pt x="94" y="59"/>
                  </a:lnTo>
                  <a:lnTo>
                    <a:pt x="94" y="52"/>
                  </a:lnTo>
                  <a:lnTo>
                    <a:pt x="93" y="46"/>
                  </a:lnTo>
                  <a:lnTo>
                    <a:pt x="91" y="39"/>
                  </a:lnTo>
                  <a:lnTo>
                    <a:pt x="86" y="28"/>
                  </a:lnTo>
                  <a:lnTo>
                    <a:pt x="82" y="20"/>
                  </a:lnTo>
                  <a:lnTo>
                    <a:pt x="74" y="11"/>
                  </a:lnTo>
                  <a:lnTo>
                    <a:pt x="66" y="7"/>
                  </a:lnTo>
                  <a:lnTo>
                    <a:pt x="62" y="5"/>
                  </a:lnTo>
                  <a:lnTo>
                    <a:pt x="58" y="2"/>
                  </a:lnTo>
                  <a:lnTo>
                    <a:pt x="53" y="0"/>
                  </a:lnTo>
                  <a:lnTo>
                    <a:pt x="48"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6" name="Line 102">
              <a:extLst>
                <a:ext uri="{FF2B5EF4-FFF2-40B4-BE49-F238E27FC236}">
                  <a16:creationId xmlns:a16="http://schemas.microsoft.com/office/drawing/2014/main" id="{20EBDE72-9E55-4BAC-B28F-C6D4393F5878}"/>
                </a:ext>
              </a:extLst>
            </p:cNvPr>
            <p:cNvSpPr>
              <a:spLocks noChangeShapeType="1"/>
            </p:cNvSpPr>
            <p:nvPr/>
          </p:nvSpPr>
          <p:spPr bwMode="auto">
            <a:xfrm>
              <a:off x="2014" y="1810"/>
              <a:ext cx="1" cy="23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 name="Freeform 103">
              <a:extLst>
                <a:ext uri="{FF2B5EF4-FFF2-40B4-BE49-F238E27FC236}">
                  <a16:creationId xmlns:a16="http://schemas.microsoft.com/office/drawing/2014/main" id="{4C30B336-FEA3-4ACD-BFF4-9B3326797EA9}"/>
                </a:ext>
              </a:extLst>
            </p:cNvPr>
            <p:cNvSpPr>
              <a:spLocks/>
            </p:cNvSpPr>
            <p:nvPr/>
          </p:nvSpPr>
          <p:spPr bwMode="auto">
            <a:xfrm>
              <a:off x="1745" y="2580"/>
              <a:ext cx="209" cy="311"/>
            </a:xfrm>
            <a:custGeom>
              <a:avLst/>
              <a:gdLst>
                <a:gd name="T0" fmla="*/ 94 w 209"/>
                <a:gd name="T1" fmla="*/ 0 h 311"/>
                <a:gd name="T2" fmla="*/ 73 w 209"/>
                <a:gd name="T3" fmla="*/ 6 h 311"/>
                <a:gd name="T4" fmla="*/ 54 w 209"/>
                <a:gd name="T5" fmla="*/ 17 h 311"/>
                <a:gd name="T6" fmla="*/ 38 w 209"/>
                <a:gd name="T7" fmla="*/ 34 h 311"/>
                <a:gd name="T8" fmla="*/ 24 w 209"/>
                <a:gd name="T9" fmla="*/ 56 h 311"/>
                <a:gd name="T10" fmla="*/ 13 w 209"/>
                <a:gd name="T11" fmla="*/ 80 h 311"/>
                <a:gd name="T12" fmla="*/ 5 w 209"/>
                <a:gd name="T13" fmla="*/ 108 h 311"/>
                <a:gd name="T14" fmla="*/ 0 w 209"/>
                <a:gd name="T15" fmla="*/ 138 h 311"/>
                <a:gd name="T16" fmla="*/ 0 w 209"/>
                <a:gd name="T17" fmla="*/ 171 h 311"/>
                <a:gd name="T18" fmla="*/ 5 w 209"/>
                <a:gd name="T19" fmla="*/ 201 h 311"/>
                <a:gd name="T20" fmla="*/ 13 w 209"/>
                <a:gd name="T21" fmla="*/ 229 h 311"/>
                <a:gd name="T22" fmla="*/ 24 w 209"/>
                <a:gd name="T23" fmla="*/ 253 h 311"/>
                <a:gd name="T24" fmla="*/ 38 w 209"/>
                <a:gd name="T25" fmla="*/ 274 h 311"/>
                <a:gd name="T26" fmla="*/ 54 w 209"/>
                <a:gd name="T27" fmla="*/ 292 h 311"/>
                <a:gd name="T28" fmla="*/ 73 w 209"/>
                <a:gd name="T29" fmla="*/ 303 h 311"/>
                <a:gd name="T30" fmla="*/ 94 w 209"/>
                <a:gd name="T31" fmla="*/ 309 h 311"/>
                <a:gd name="T32" fmla="*/ 115 w 209"/>
                <a:gd name="T33" fmla="*/ 309 h 311"/>
                <a:gd name="T34" fmla="*/ 135 w 209"/>
                <a:gd name="T35" fmla="*/ 303 h 311"/>
                <a:gd name="T36" fmla="*/ 155 w 209"/>
                <a:gd name="T37" fmla="*/ 292 h 311"/>
                <a:gd name="T38" fmla="*/ 172 w 209"/>
                <a:gd name="T39" fmla="*/ 274 h 311"/>
                <a:gd name="T40" fmla="*/ 185 w 209"/>
                <a:gd name="T41" fmla="*/ 253 h 311"/>
                <a:gd name="T42" fmla="*/ 196 w 209"/>
                <a:gd name="T43" fmla="*/ 229 h 311"/>
                <a:gd name="T44" fmla="*/ 204 w 209"/>
                <a:gd name="T45" fmla="*/ 201 h 311"/>
                <a:gd name="T46" fmla="*/ 209 w 209"/>
                <a:gd name="T47" fmla="*/ 171 h 311"/>
                <a:gd name="T48" fmla="*/ 209 w 209"/>
                <a:gd name="T49" fmla="*/ 138 h 311"/>
                <a:gd name="T50" fmla="*/ 204 w 209"/>
                <a:gd name="T51" fmla="*/ 108 h 311"/>
                <a:gd name="T52" fmla="*/ 196 w 209"/>
                <a:gd name="T53" fmla="*/ 80 h 311"/>
                <a:gd name="T54" fmla="*/ 185 w 209"/>
                <a:gd name="T55" fmla="*/ 56 h 311"/>
                <a:gd name="T56" fmla="*/ 172 w 209"/>
                <a:gd name="T57" fmla="*/ 34 h 311"/>
                <a:gd name="T58" fmla="*/ 155 w 209"/>
                <a:gd name="T59" fmla="*/ 17 h 311"/>
                <a:gd name="T60" fmla="*/ 135 w 209"/>
                <a:gd name="T61" fmla="*/ 6 h 311"/>
                <a:gd name="T62" fmla="*/ 115 w 209"/>
                <a:gd name="T6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311">
                  <a:moveTo>
                    <a:pt x="105" y="0"/>
                  </a:moveTo>
                  <a:lnTo>
                    <a:pt x="94" y="0"/>
                  </a:lnTo>
                  <a:lnTo>
                    <a:pt x="84" y="2"/>
                  </a:lnTo>
                  <a:lnTo>
                    <a:pt x="73" y="6"/>
                  </a:lnTo>
                  <a:lnTo>
                    <a:pt x="64" y="11"/>
                  </a:lnTo>
                  <a:lnTo>
                    <a:pt x="54" y="17"/>
                  </a:lnTo>
                  <a:lnTo>
                    <a:pt x="46" y="26"/>
                  </a:lnTo>
                  <a:lnTo>
                    <a:pt x="38" y="34"/>
                  </a:lnTo>
                  <a:lnTo>
                    <a:pt x="30" y="45"/>
                  </a:lnTo>
                  <a:lnTo>
                    <a:pt x="24" y="56"/>
                  </a:lnTo>
                  <a:lnTo>
                    <a:pt x="17" y="67"/>
                  </a:lnTo>
                  <a:lnTo>
                    <a:pt x="13" y="80"/>
                  </a:lnTo>
                  <a:lnTo>
                    <a:pt x="8" y="95"/>
                  </a:lnTo>
                  <a:lnTo>
                    <a:pt x="5" y="108"/>
                  </a:lnTo>
                  <a:lnTo>
                    <a:pt x="2" y="123"/>
                  </a:lnTo>
                  <a:lnTo>
                    <a:pt x="0" y="138"/>
                  </a:lnTo>
                  <a:lnTo>
                    <a:pt x="0" y="156"/>
                  </a:lnTo>
                  <a:lnTo>
                    <a:pt x="0" y="171"/>
                  </a:lnTo>
                  <a:lnTo>
                    <a:pt x="2" y="186"/>
                  </a:lnTo>
                  <a:lnTo>
                    <a:pt x="5" y="201"/>
                  </a:lnTo>
                  <a:lnTo>
                    <a:pt x="8" y="216"/>
                  </a:lnTo>
                  <a:lnTo>
                    <a:pt x="13" y="229"/>
                  </a:lnTo>
                  <a:lnTo>
                    <a:pt x="17" y="242"/>
                  </a:lnTo>
                  <a:lnTo>
                    <a:pt x="24" y="253"/>
                  </a:lnTo>
                  <a:lnTo>
                    <a:pt x="30" y="264"/>
                  </a:lnTo>
                  <a:lnTo>
                    <a:pt x="38" y="274"/>
                  </a:lnTo>
                  <a:lnTo>
                    <a:pt x="46" y="283"/>
                  </a:lnTo>
                  <a:lnTo>
                    <a:pt x="54" y="292"/>
                  </a:lnTo>
                  <a:lnTo>
                    <a:pt x="64" y="298"/>
                  </a:lnTo>
                  <a:lnTo>
                    <a:pt x="73" y="303"/>
                  </a:lnTo>
                  <a:lnTo>
                    <a:pt x="84" y="307"/>
                  </a:lnTo>
                  <a:lnTo>
                    <a:pt x="94" y="309"/>
                  </a:lnTo>
                  <a:lnTo>
                    <a:pt x="105" y="311"/>
                  </a:lnTo>
                  <a:lnTo>
                    <a:pt x="115" y="309"/>
                  </a:lnTo>
                  <a:lnTo>
                    <a:pt x="126" y="307"/>
                  </a:lnTo>
                  <a:lnTo>
                    <a:pt x="135" y="303"/>
                  </a:lnTo>
                  <a:lnTo>
                    <a:pt x="145" y="298"/>
                  </a:lnTo>
                  <a:lnTo>
                    <a:pt x="155" y="292"/>
                  </a:lnTo>
                  <a:lnTo>
                    <a:pt x="163" y="283"/>
                  </a:lnTo>
                  <a:lnTo>
                    <a:pt x="172" y="274"/>
                  </a:lnTo>
                  <a:lnTo>
                    <a:pt x="179" y="264"/>
                  </a:lnTo>
                  <a:lnTo>
                    <a:pt x="185" y="253"/>
                  </a:lnTo>
                  <a:lnTo>
                    <a:pt x="191" y="242"/>
                  </a:lnTo>
                  <a:lnTo>
                    <a:pt x="196" y="229"/>
                  </a:lnTo>
                  <a:lnTo>
                    <a:pt x="201" y="216"/>
                  </a:lnTo>
                  <a:lnTo>
                    <a:pt x="204" y="201"/>
                  </a:lnTo>
                  <a:lnTo>
                    <a:pt x="207" y="186"/>
                  </a:lnTo>
                  <a:lnTo>
                    <a:pt x="209" y="171"/>
                  </a:lnTo>
                  <a:lnTo>
                    <a:pt x="209" y="156"/>
                  </a:lnTo>
                  <a:lnTo>
                    <a:pt x="209" y="138"/>
                  </a:lnTo>
                  <a:lnTo>
                    <a:pt x="207" y="123"/>
                  </a:lnTo>
                  <a:lnTo>
                    <a:pt x="204" y="108"/>
                  </a:lnTo>
                  <a:lnTo>
                    <a:pt x="201" y="95"/>
                  </a:lnTo>
                  <a:lnTo>
                    <a:pt x="196" y="80"/>
                  </a:lnTo>
                  <a:lnTo>
                    <a:pt x="191" y="67"/>
                  </a:lnTo>
                  <a:lnTo>
                    <a:pt x="185" y="56"/>
                  </a:lnTo>
                  <a:lnTo>
                    <a:pt x="179" y="45"/>
                  </a:lnTo>
                  <a:lnTo>
                    <a:pt x="172" y="34"/>
                  </a:lnTo>
                  <a:lnTo>
                    <a:pt x="163" y="26"/>
                  </a:lnTo>
                  <a:lnTo>
                    <a:pt x="155" y="17"/>
                  </a:lnTo>
                  <a:lnTo>
                    <a:pt x="145" y="11"/>
                  </a:lnTo>
                  <a:lnTo>
                    <a:pt x="135" y="6"/>
                  </a:lnTo>
                  <a:lnTo>
                    <a:pt x="126" y="2"/>
                  </a:lnTo>
                  <a:lnTo>
                    <a:pt x="115" y="0"/>
                  </a:lnTo>
                  <a:lnTo>
                    <a:pt x="105"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8" name="Rectangle 104">
              <a:extLst>
                <a:ext uri="{FF2B5EF4-FFF2-40B4-BE49-F238E27FC236}">
                  <a16:creationId xmlns:a16="http://schemas.microsoft.com/office/drawing/2014/main" id="{F6E808E1-3E35-4A8F-B1E8-DF35DFC39C0D}"/>
                </a:ext>
              </a:extLst>
            </p:cNvPr>
            <p:cNvSpPr>
              <a:spLocks noChangeArrowheads="1"/>
            </p:cNvSpPr>
            <p:nvPr/>
          </p:nvSpPr>
          <p:spPr bwMode="auto">
            <a:xfrm>
              <a:off x="1804" y="2645"/>
              <a:ext cx="8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1</a:t>
              </a:r>
              <a:endParaRPr lang="fr-FR" altLang="fr-FR"/>
            </a:p>
          </p:txBody>
        </p:sp>
        <p:sp>
          <p:nvSpPr>
            <p:cNvPr id="109" name="Rectangle 105">
              <a:extLst>
                <a:ext uri="{FF2B5EF4-FFF2-40B4-BE49-F238E27FC236}">
                  <a16:creationId xmlns:a16="http://schemas.microsoft.com/office/drawing/2014/main" id="{A1166480-C765-4A32-8F50-89174BA933AA}"/>
                </a:ext>
              </a:extLst>
            </p:cNvPr>
            <p:cNvSpPr>
              <a:spLocks noChangeArrowheads="1"/>
            </p:cNvSpPr>
            <p:nvPr/>
          </p:nvSpPr>
          <p:spPr bwMode="auto">
            <a:xfrm>
              <a:off x="1871" y="2645"/>
              <a:ext cx="4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 </a:t>
              </a:r>
              <a:endParaRPr lang="fr-FR" altLang="fr-FR"/>
            </a:p>
          </p:txBody>
        </p:sp>
        <p:sp>
          <p:nvSpPr>
            <p:cNvPr id="110" name="Line 106">
              <a:extLst>
                <a:ext uri="{FF2B5EF4-FFF2-40B4-BE49-F238E27FC236}">
                  <a16:creationId xmlns:a16="http://schemas.microsoft.com/office/drawing/2014/main" id="{93322132-12E2-48D7-A38C-A47CCA809AA9}"/>
                </a:ext>
              </a:extLst>
            </p:cNvPr>
            <p:cNvSpPr>
              <a:spLocks noChangeShapeType="1"/>
            </p:cNvSpPr>
            <p:nvPr/>
          </p:nvSpPr>
          <p:spPr bwMode="auto">
            <a:xfrm flipH="1">
              <a:off x="549" y="2930"/>
              <a:ext cx="146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1" name="Line 107">
              <a:extLst>
                <a:ext uri="{FF2B5EF4-FFF2-40B4-BE49-F238E27FC236}">
                  <a16:creationId xmlns:a16="http://schemas.microsoft.com/office/drawing/2014/main" id="{FF568DFE-48EA-45A5-BC15-023BB5636A15}"/>
                </a:ext>
              </a:extLst>
            </p:cNvPr>
            <p:cNvSpPr>
              <a:spLocks noChangeShapeType="1"/>
            </p:cNvSpPr>
            <p:nvPr/>
          </p:nvSpPr>
          <p:spPr bwMode="auto">
            <a:xfrm>
              <a:off x="549" y="1823"/>
              <a:ext cx="1" cy="40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 name="Line 108">
              <a:extLst>
                <a:ext uri="{FF2B5EF4-FFF2-40B4-BE49-F238E27FC236}">
                  <a16:creationId xmlns:a16="http://schemas.microsoft.com/office/drawing/2014/main" id="{7A72F2EB-7AE0-4EC0-95DD-FE68E158C420}"/>
                </a:ext>
              </a:extLst>
            </p:cNvPr>
            <p:cNvSpPr>
              <a:spLocks noChangeShapeType="1"/>
            </p:cNvSpPr>
            <p:nvPr/>
          </p:nvSpPr>
          <p:spPr bwMode="auto">
            <a:xfrm>
              <a:off x="549" y="2539"/>
              <a:ext cx="1" cy="40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 name="Freeform 109">
              <a:extLst>
                <a:ext uri="{FF2B5EF4-FFF2-40B4-BE49-F238E27FC236}">
                  <a16:creationId xmlns:a16="http://schemas.microsoft.com/office/drawing/2014/main" id="{8EC88BEA-375C-4523-A5E3-954DB1C20F3F}"/>
                </a:ext>
              </a:extLst>
            </p:cNvPr>
            <p:cNvSpPr>
              <a:spLocks noEditPoints="1"/>
            </p:cNvSpPr>
            <p:nvPr/>
          </p:nvSpPr>
          <p:spPr bwMode="auto">
            <a:xfrm>
              <a:off x="496" y="2286"/>
              <a:ext cx="106" cy="182"/>
            </a:xfrm>
            <a:custGeom>
              <a:avLst/>
              <a:gdLst>
                <a:gd name="T0" fmla="*/ 47 w 106"/>
                <a:gd name="T1" fmla="*/ 173 h 182"/>
                <a:gd name="T2" fmla="*/ 47 w 106"/>
                <a:gd name="T3" fmla="*/ 19 h 182"/>
                <a:gd name="T4" fmla="*/ 47 w 106"/>
                <a:gd name="T5" fmla="*/ 15 h 182"/>
                <a:gd name="T6" fmla="*/ 48 w 106"/>
                <a:gd name="T7" fmla="*/ 13 h 182"/>
                <a:gd name="T8" fmla="*/ 51 w 106"/>
                <a:gd name="T9" fmla="*/ 11 h 182"/>
                <a:gd name="T10" fmla="*/ 53 w 106"/>
                <a:gd name="T11" fmla="*/ 11 h 182"/>
                <a:gd name="T12" fmla="*/ 56 w 106"/>
                <a:gd name="T13" fmla="*/ 11 h 182"/>
                <a:gd name="T14" fmla="*/ 58 w 106"/>
                <a:gd name="T15" fmla="*/ 13 h 182"/>
                <a:gd name="T16" fmla="*/ 59 w 106"/>
                <a:gd name="T17" fmla="*/ 15 h 182"/>
                <a:gd name="T18" fmla="*/ 59 w 106"/>
                <a:gd name="T19" fmla="*/ 19 h 182"/>
                <a:gd name="T20" fmla="*/ 59 w 106"/>
                <a:gd name="T21" fmla="*/ 173 h 182"/>
                <a:gd name="T22" fmla="*/ 59 w 106"/>
                <a:gd name="T23" fmla="*/ 175 h 182"/>
                <a:gd name="T24" fmla="*/ 58 w 106"/>
                <a:gd name="T25" fmla="*/ 179 h 182"/>
                <a:gd name="T26" fmla="*/ 56 w 106"/>
                <a:gd name="T27" fmla="*/ 179 h 182"/>
                <a:gd name="T28" fmla="*/ 53 w 106"/>
                <a:gd name="T29" fmla="*/ 182 h 182"/>
                <a:gd name="T30" fmla="*/ 51 w 106"/>
                <a:gd name="T31" fmla="*/ 179 h 182"/>
                <a:gd name="T32" fmla="*/ 48 w 106"/>
                <a:gd name="T33" fmla="*/ 179 h 182"/>
                <a:gd name="T34" fmla="*/ 47 w 106"/>
                <a:gd name="T35" fmla="*/ 175 h 182"/>
                <a:gd name="T36" fmla="*/ 47 w 106"/>
                <a:gd name="T37" fmla="*/ 173 h 182"/>
                <a:gd name="T38" fmla="*/ 47 w 106"/>
                <a:gd name="T39" fmla="*/ 173 h 182"/>
                <a:gd name="T40" fmla="*/ 0 w 106"/>
                <a:gd name="T41" fmla="*/ 123 h 182"/>
                <a:gd name="T42" fmla="*/ 53 w 106"/>
                <a:gd name="T43" fmla="*/ 0 h 182"/>
                <a:gd name="T44" fmla="*/ 106 w 106"/>
                <a:gd name="T45" fmla="*/ 123 h 182"/>
                <a:gd name="T46" fmla="*/ 106 w 106"/>
                <a:gd name="T47" fmla="*/ 125 h 182"/>
                <a:gd name="T48" fmla="*/ 106 w 106"/>
                <a:gd name="T49" fmla="*/ 130 h 182"/>
                <a:gd name="T50" fmla="*/ 106 w 106"/>
                <a:gd name="T51" fmla="*/ 132 h 182"/>
                <a:gd name="T52" fmla="*/ 102 w 106"/>
                <a:gd name="T53" fmla="*/ 134 h 182"/>
                <a:gd name="T54" fmla="*/ 101 w 106"/>
                <a:gd name="T55" fmla="*/ 136 h 182"/>
                <a:gd name="T56" fmla="*/ 98 w 106"/>
                <a:gd name="T57" fmla="*/ 136 h 182"/>
                <a:gd name="T58" fmla="*/ 96 w 106"/>
                <a:gd name="T59" fmla="*/ 134 h 182"/>
                <a:gd name="T60" fmla="*/ 94 w 106"/>
                <a:gd name="T61" fmla="*/ 132 h 182"/>
                <a:gd name="T62" fmla="*/ 48 w 106"/>
                <a:gd name="T63" fmla="*/ 24 h 182"/>
                <a:gd name="T64" fmla="*/ 59 w 106"/>
                <a:gd name="T65" fmla="*/ 24 h 182"/>
                <a:gd name="T66" fmla="*/ 13 w 106"/>
                <a:gd name="T67" fmla="*/ 132 h 182"/>
                <a:gd name="T68" fmla="*/ 10 w 106"/>
                <a:gd name="T69" fmla="*/ 134 h 182"/>
                <a:gd name="T70" fmla="*/ 8 w 106"/>
                <a:gd name="T71" fmla="*/ 136 h 182"/>
                <a:gd name="T72" fmla="*/ 5 w 106"/>
                <a:gd name="T73" fmla="*/ 136 h 182"/>
                <a:gd name="T74" fmla="*/ 4 w 106"/>
                <a:gd name="T75" fmla="*/ 134 h 182"/>
                <a:gd name="T76" fmla="*/ 2 w 106"/>
                <a:gd name="T77" fmla="*/ 132 h 182"/>
                <a:gd name="T78" fmla="*/ 0 w 106"/>
                <a:gd name="T79" fmla="*/ 130 h 182"/>
                <a:gd name="T80" fmla="*/ 0 w 106"/>
                <a:gd name="T81" fmla="*/ 125 h 182"/>
                <a:gd name="T82" fmla="*/ 0 w 106"/>
                <a:gd name="T83" fmla="*/ 123 h 182"/>
                <a:gd name="T84" fmla="*/ 0 w 106"/>
                <a:gd name="T85" fmla="*/ 1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 h="182">
                  <a:moveTo>
                    <a:pt x="47" y="173"/>
                  </a:moveTo>
                  <a:lnTo>
                    <a:pt x="47" y="19"/>
                  </a:lnTo>
                  <a:lnTo>
                    <a:pt x="47" y="15"/>
                  </a:lnTo>
                  <a:lnTo>
                    <a:pt x="48" y="13"/>
                  </a:lnTo>
                  <a:lnTo>
                    <a:pt x="51" y="11"/>
                  </a:lnTo>
                  <a:lnTo>
                    <a:pt x="53" y="11"/>
                  </a:lnTo>
                  <a:lnTo>
                    <a:pt x="56" y="11"/>
                  </a:lnTo>
                  <a:lnTo>
                    <a:pt x="58" y="13"/>
                  </a:lnTo>
                  <a:lnTo>
                    <a:pt x="59" y="15"/>
                  </a:lnTo>
                  <a:lnTo>
                    <a:pt x="59" y="19"/>
                  </a:lnTo>
                  <a:lnTo>
                    <a:pt x="59" y="173"/>
                  </a:lnTo>
                  <a:lnTo>
                    <a:pt x="59" y="175"/>
                  </a:lnTo>
                  <a:lnTo>
                    <a:pt x="58" y="179"/>
                  </a:lnTo>
                  <a:lnTo>
                    <a:pt x="56" y="179"/>
                  </a:lnTo>
                  <a:lnTo>
                    <a:pt x="53" y="182"/>
                  </a:lnTo>
                  <a:lnTo>
                    <a:pt x="51" y="179"/>
                  </a:lnTo>
                  <a:lnTo>
                    <a:pt x="48" y="179"/>
                  </a:lnTo>
                  <a:lnTo>
                    <a:pt x="47" y="175"/>
                  </a:lnTo>
                  <a:lnTo>
                    <a:pt x="47" y="173"/>
                  </a:lnTo>
                  <a:lnTo>
                    <a:pt x="47" y="173"/>
                  </a:lnTo>
                  <a:close/>
                  <a:moveTo>
                    <a:pt x="0" y="123"/>
                  </a:moveTo>
                  <a:lnTo>
                    <a:pt x="53" y="0"/>
                  </a:lnTo>
                  <a:lnTo>
                    <a:pt x="106" y="123"/>
                  </a:lnTo>
                  <a:lnTo>
                    <a:pt x="106" y="125"/>
                  </a:lnTo>
                  <a:lnTo>
                    <a:pt x="106" y="130"/>
                  </a:lnTo>
                  <a:lnTo>
                    <a:pt x="106" y="132"/>
                  </a:lnTo>
                  <a:lnTo>
                    <a:pt x="102" y="134"/>
                  </a:lnTo>
                  <a:lnTo>
                    <a:pt x="101" y="136"/>
                  </a:lnTo>
                  <a:lnTo>
                    <a:pt x="98" y="136"/>
                  </a:lnTo>
                  <a:lnTo>
                    <a:pt x="96" y="134"/>
                  </a:lnTo>
                  <a:lnTo>
                    <a:pt x="94" y="132"/>
                  </a:lnTo>
                  <a:lnTo>
                    <a:pt x="48" y="24"/>
                  </a:lnTo>
                  <a:lnTo>
                    <a:pt x="59" y="24"/>
                  </a:lnTo>
                  <a:lnTo>
                    <a:pt x="13" y="132"/>
                  </a:lnTo>
                  <a:lnTo>
                    <a:pt x="10" y="134"/>
                  </a:lnTo>
                  <a:lnTo>
                    <a:pt x="8" y="136"/>
                  </a:lnTo>
                  <a:lnTo>
                    <a:pt x="5" y="136"/>
                  </a:lnTo>
                  <a:lnTo>
                    <a:pt x="4" y="134"/>
                  </a:lnTo>
                  <a:lnTo>
                    <a:pt x="2" y="132"/>
                  </a:lnTo>
                  <a:lnTo>
                    <a:pt x="0" y="130"/>
                  </a:lnTo>
                  <a:lnTo>
                    <a:pt x="0" y="125"/>
                  </a:lnTo>
                  <a:lnTo>
                    <a:pt x="0" y="123"/>
                  </a:lnTo>
                  <a:lnTo>
                    <a:pt x="0" y="123"/>
                  </a:lnTo>
                  <a:close/>
                </a:path>
              </a:pathLst>
            </a:custGeom>
            <a:solidFill>
              <a:srgbClr val="000000"/>
            </a:solidFill>
            <a:ln w="3175">
              <a:solidFill>
                <a:srgbClr val="000000"/>
              </a:solidFill>
              <a:prstDash val="solid"/>
              <a:round/>
              <a:headEnd/>
              <a:tailEnd/>
            </a:ln>
          </p:spPr>
          <p:txBody>
            <a:bodyPr/>
            <a:lstStyle/>
            <a:p>
              <a:endParaRPr lang="fr-FR"/>
            </a:p>
          </p:txBody>
        </p:sp>
        <p:sp>
          <p:nvSpPr>
            <p:cNvPr id="114" name="Freeform 110">
              <a:extLst>
                <a:ext uri="{FF2B5EF4-FFF2-40B4-BE49-F238E27FC236}">
                  <a16:creationId xmlns:a16="http://schemas.microsoft.com/office/drawing/2014/main" id="{415C6319-F9F4-40F8-BEA0-B51473F8F2DB}"/>
                </a:ext>
              </a:extLst>
            </p:cNvPr>
            <p:cNvSpPr>
              <a:spLocks noEditPoints="1"/>
            </p:cNvSpPr>
            <p:nvPr/>
          </p:nvSpPr>
          <p:spPr bwMode="auto">
            <a:xfrm>
              <a:off x="1821" y="2003"/>
              <a:ext cx="107" cy="503"/>
            </a:xfrm>
            <a:custGeom>
              <a:avLst/>
              <a:gdLst>
                <a:gd name="T0" fmla="*/ 61 w 107"/>
                <a:gd name="T1" fmla="*/ 8 h 503"/>
                <a:gd name="T2" fmla="*/ 61 w 107"/>
                <a:gd name="T3" fmla="*/ 486 h 503"/>
                <a:gd name="T4" fmla="*/ 59 w 107"/>
                <a:gd name="T5" fmla="*/ 490 h 503"/>
                <a:gd name="T6" fmla="*/ 58 w 107"/>
                <a:gd name="T7" fmla="*/ 493 h 503"/>
                <a:gd name="T8" fmla="*/ 56 w 107"/>
                <a:gd name="T9" fmla="*/ 495 h 503"/>
                <a:gd name="T10" fmla="*/ 53 w 107"/>
                <a:gd name="T11" fmla="*/ 495 h 503"/>
                <a:gd name="T12" fmla="*/ 51 w 107"/>
                <a:gd name="T13" fmla="*/ 495 h 503"/>
                <a:gd name="T14" fmla="*/ 48 w 107"/>
                <a:gd name="T15" fmla="*/ 493 h 503"/>
                <a:gd name="T16" fmla="*/ 48 w 107"/>
                <a:gd name="T17" fmla="*/ 490 h 503"/>
                <a:gd name="T18" fmla="*/ 47 w 107"/>
                <a:gd name="T19" fmla="*/ 486 h 503"/>
                <a:gd name="T20" fmla="*/ 47 w 107"/>
                <a:gd name="T21" fmla="*/ 8 h 503"/>
                <a:gd name="T22" fmla="*/ 48 w 107"/>
                <a:gd name="T23" fmla="*/ 6 h 503"/>
                <a:gd name="T24" fmla="*/ 48 w 107"/>
                <a:gd name="T25" fmla="*/ 2 h 503"/>
                <a:gd name="T26" fmla="*/ 51 w 107"/>
                <a:gd name="T27" fmla="*/ 0 h 503"/>
                <a:gd name="T28" fmla="*/ 53 w 107"/>
                <a:gd name="T29" fmla="*/ 0 h 503"/>
                <a:gd name="T30" fmla="*/ 56 w 107"/>
                <a:gd name="T31" fmla="*/ 0 h 503"/>
                <a:gd name="T32" fmla="*/ 58 w 107"/>
                <a:gd name="T33" fmla="*/ 2 h 503"/>
                <a:gd name="T34" fmla="*/ 59 w 107"/>
                <a:gd name="T35" fmla="*/ 6 h 503"/>
                <a:gd name="T36" fmla="*/ 61 w 107"/>
                <a:gd name="T37" fmla="*/ 8 h 503"/>
                <a:gd name="T38" fmla="*/ 61 w 107"/>
                <a:gd name="T39" fmla="*/ 8 h 503"/>
                <a:gd name="T40" fmla="*/ 106 w 107"/>
                <a:gd name="T41" fmla="*/ 382 h 503"/>
                <a:gd name="T42" fmla="*/ 53 w 107"/>
                <a:gd name="T43" fmla="*/ 503 h 503"/>
                <a:gd name="T44" fmla="*/ 2 w 107"/>
                <a:gd name="T45" fmla="*/ 382 h 503"/>
                <a:gd name="T46" fmla="*/ 0 w 107"/>
                <a:gd name="T47" fmla="*/ 380 h 503"/>
                <a:gd name="T48" fmla="*/ 0 w 107"/>
                <a:gd name="T49" fmla="*/ 376 h 503"/>
                <a:gd name="T50" fmla="*/ 2 w 107"/>
                <a:gd name="T51" fmla="*/ 374 h 503"/>
                <a:gd name="T52" fmla="*/ 4 w 107"/>
                <a:gd name="T53" fmla="*/ 372 h 503"/>
                <a:gd name="T54" fmla="*/ 7 w 107"/>
                <a:gd name="T55" fmla="*/ 369 h 503"/>
                <a:gd name="T56" fmla="*/ 8 w 107"/>
                <a:gd name="T57" fmla="*/ 369 h 503"/>
                <a:gd name="T58" fmla="*/ 12 w 107"/>
                <a:gd name="T59" fmla="*/ 372 h 503"/>
                <a:gd name="T60" fmla="*/ 13 w 107"/>
                <a:gd name="T61" fmla="*/ 374 h 503"/>
                <a:gd name="T62" fmla="*/ 59 w 107"/>
                <a:gd name="T63" fmla="*/ 482 h 503"/>
                <a:gd name="T64" fmla="*/ 48 w 107"/>
                <a:gd name="T65" fmla="*/ 482 h 503"/>
                <a:gd name="T66" fmla="*/ 95 w 107"/>
                <a:gd name="T67" fmla="*/ 374 h 503"/>
                <a:gd name="T68" fmla="*/ 96 w 107"/>
                <a:gd name="T69" fmla="*/ 372 h 503"/>
                <a:gd name="T70" fmla="*/ 98 w 107"/>
                <a:gd name="T71" fmla="*/ 369 h 503"/>
                <a:gd name="T72" fmla="*/ 101 w 107"/>
                <a:gd name="T73" fmla="*/ 369 h 503"/>
                <a:gd name="T74" fmla="*/ 104 w 107"/>
                <a:gd name="T75" fmla="*/ 372 h 503"/>
                <a:gd name="T76" fmla="*/ 106 w 107"/>
                <a:gd name="T77" fmla="*/ 374 h 503"/>
                <a:gd name="T78" fmla="*/ 107 w 107"/>
                <a:gd name="T79" fmla="*/ 376 h 503"/>
                <a:gd name="T80" fmla="*/ 107 w 107"/>
                <a:gd name="T81" fmla="*/ 380 h 503"/>
                <a:gd name="T82" fmla="*/ 106 w 107"/>
                <a:gd name="T83" fmla="*/ 382 h 503"/>
                <a:gd name="T84" fmla="*/ 106 w 107"/>
                <a:gd name="T85" fmla="*/ 382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503">
                  <a:moveTo>
                    <a:pt x="61" y="8"/>
                  </a:moveTo>
                  <a:lnTo>
                    <a:pt x="61" y="486"/>
                  </a:lnTo>
                  <a:lnTo>
                    <a:pt x="59" y="490"/>
                  </a:lnTo>
                  <a:lnTo>
                    <a:pt x="58" y="493"/>
                  </a:lnTo>
                  <a:lnTo>
                    <a:pt x="56" y="495"/>
                  </a:lnTo>
                  <a:lnTo>
                    <a:pt x="53" y="495"/>
                  </a:lnTo>
                  <a:lnTo>
                    <a:pt x="51" y="495"/>
                  </a:lnTo>
                  <a:lnTo>
                    <a:pt x="48" y="493"/>
                  </a:lnTo>
                  <a:lnTo>
                    <a:pt x="48" y="490"/>
                  </a:lnTo>
                  <a:lnTo>
                    <a:pt x="47" y="486"/>
                  </a:lnTo>
                  <a:lnTo>
                    <a:pt x="47" y="8"/>
                  </a:lnTo>
                  <a:lnTo>
                    <a:pt x="48" y="6"/>
                  </a:lnTo>
                  <a:lnTo>
                    <a:pt x="48" y="2"/>
                  </a:lnTo>
                  <a:lnTo>
                    <a:pt x="51" y="0"/>
                  </a:lnTo>
                  <a:lnTo>
                    <a:pt x="53" y="0"/>
                  </a:lnTo>
                  <a:lnTo>
                    <a:pt x="56" y="0"/>
                  </a:lnTo>
                  <a:lnTo>
                    <a:pt x="58" y="2"/>
                  </a:lnTo>
                  <a:lnTo>
                    <a:pt x="59" y="6"/>
                  </a:lnTo>
                  <a:lnTo>
                    <a:pt x="61" y="8"/>
                  </a:lnTo>
                  <a:lnTo>
                    <a:pt x="61" y="8"/>
                  </a:lnTo>
                  <a:close/>
                  <a:moveTo>
                    <a:pt x="106" y="382"/>
                  </a:moveTo>
                  <a:lnTo>
                    <a:pt x="53" y="503"/>
                  </a:lnTo>
                  <a:lnTo>
                    <a:pt x="2" y="382"/>
                  </a:lnTo>
                  <a:lnTo>
                    <a:pt x="0" y="380"/>
                  </a:lnTo>
                  <a:lnTo>
                    <a:pt x="0" y="376"/>
                  </a:lnTo>
                  <a:lnTo>
                    <a:pt x="2" y="374"/>
                  </a:lnTo>
                  <a:lnTo>
                    <a:pt x="4" y="372"/>
                  </a:lnTo>
                  <a:lnTo>
                    <a:pt x="7" y="369"/>
                  </a:lnTo>
                  <a:lnTo>
                    <a:pt x="8" y="369"/>
                  </a:lnTo>
                  <a:lnTo>
                    <a:pt x="12" y="372"/>
                  </a:lnTo>
                  <a:lnTo>
                    <a:pt x="13" y="374"/>
                  </a:lnTo>
                  <a:lnTo>
                    <a:pt x="59" y="482"/>
                  </a:lnTo>
                  <a:lnTo>
                    <a:pt x="48" y="482"/>
                  </a:lnTo>
                  <a:lnTo>
                    <a:pt x="95" y="374"/>
                  </a:lnTo>
                  <a:lnTo>
                    <a:pt x="96" y="372"/>
                  </a:lnTo>
                  <a:lnTo>
                    <a:pt x="98" y="369"/>
                  </a:lnTo>
                  <a:lnTo>
                    <a:pt x="101" y="369"/>
                  </a:lnTo>
                  <a:lnTo>
                    <a:pt x="104" y="372"/>
                  </a:lnTo>
                  <a:lnTo>
                    <a:pt x="106" y="374"/>
                  </a:lnTo>
                  <a:lnTo>
                    <a:pt x="107" y="376"/>
                  </a:lnTo>
                  <a:lnTo>
                    <a:pt x="107" y="380"/>
                  </a:lnTo>
                  <a:lnTo>
                    <a:pt x="106" y="382"/>
                  </a:lnTo>
                  <a:lnTo>
                    <a:pt x="106" y="382"/>
                  </a:lnTo>
                  <a:close/>
                </a:path>
              </a:pathLst>
            </a:custGeom>
            <a:solidFill>
              <a:srgbClr val="000000"/>
            </a:solidFill>
            <a:ln w="3175">
              <a:solidFill>
                <a:srgbClr val="000000"/>
              </a:solidFill>
              <a:prstDash val="solid"/>
              <a:round/>
              <a:headEnd/>
              <a:tailEnd/>
            </a:ln>
          </p:spPr>
          <p:txBody>
            <a:bodyPr/>
            <a:lstStyle/>
            <a:p>
              <a:endParaRPr lang="fr-FR"/>
            </a:p>
          </p:txBody>
        </p:sp>
        <p:sp>
          <p:nvSpPr>
            <p:cNvPr id="115" name="Rectangle 111">
              <a:extLst>
                <a:ext uri="{FF2B5EF4-FFF2-40B4-BE49-F238E27FC236}">
                  <a16:creationId xmlns:a16="http://schemas.microsoft.com/office/drawing/2014/main" id="{AF752281-4C78-448C-BC60-D894572319DF}"/>
                </a:ext>
              </a:extLst>
            </p:cNvPr>
            <p:cNvSpPr>
              <a:spLocks noChangeArrowheads="1"/>
            </p:cNvSpPr>
            <p:nvPr/>
          </p:nvSpPr>
          <p:spPr bwMode="auto">
            <a:xfrm>
              <a:off x="1740" y="1923"/>
              <a:ext cx="4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dirty="0">
                  <a:solidFill>
                    <a:srgbClr val="000000"/>
                  </a:solidFill>
                  <a:latin typeface="Times New Roman" panose="02020603050405020304" pitchFamily="18" charset="0"/>
                </a:rPr>
                <a:t>i</a:t>
              </a:r>
              <a:endParaRPr lang="fr-FR" altLang="fr-FR" dirty="0"/>
            </a:p>
          </p:txBody>
        </p:sp>
        <p:sp>
          <p:nvSpPr>
            <p:cNvPr id="116" name="Rectangle 112">
              <a:extLst>
                <a:ext uri="{FF2B5EF4-FFF2-40B4-BE49-F238E27FC236}">
                  <a16:creationId xmlns:a16="http://schemas.microsoft.com/office/drawing/2014/main" id="{8EFAEA27-0D7C-4CAB-B170-000C71596EED}"/>
                </a:ext>
              </a:extLst>
            </p:cNvPr>
            <p:cNvSpPr>
              <a:spLocks noChangeArrowheads="1"/>
            </p:cNvSpPr>
            <p:nvPr/>
          </p:nvSpPr>
          <p:spPr bwMode="auto">
            <a:xfrm>
              <a:off x="1777" y="2007"/>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1</a:t>
              </a:r>
              <a:endParaRPr lang="fr-FR" altLang="fr-FR"/>
            </a:p>
          </p:txBody>
        </p:sp>
        <p:sp>
          <p:nvSpPr>
            <p:cNvPr id="117" name="Rectangle 113">
              <a:extLst>
                <a:ext uri="{FF2B5EF4-FFF2-40B4-BE49-F238E27FC236}">
                  <a16:creationId xmlns:a16="http://schemas.microsoft.com/office/drawing/2014/main" id="{7CEA2E9E-068E-40EA-B397-328A834A2884}"/>
                </a:ext>
              </a:extLst>
            </p:cNvPr>
            <p:cNvSpPr>
              <a:spLocks noChangeArrowheads="1"/>
            </p:cNvSpPr>
            <p:nvPr/>
          </p:nvSpPr>
          <p:spPr bwMode="auto">
            <a:xfrm>
              <a:off x="1820" y="2007"/>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 </a:t>
              </a:r>
              <a:endParaRPr lang="fr-FR" altLang="fr-FR"/>
            </a:p>
          </p:txBody>
        </p:sp>
        <p:sp>
          <p:nvSpPr>
            <p:cNvPr id="118" name="Rectangle 114">
              <a:extLst>
                <a:ext uri="{FF2B5EF4-FFF2-40B4-BE49-F238E27FC236}">
                  <a16:creationId xmlns:a16="http://schemas.microsoft.com/office/drawing/2014/main" id="{018EC12C-EF16-40CD-AFBD-3D1DAACA4E77}"/>
                </a:ext>
              </a:extLst>
            </p:cNvPr>
            <p:cNvSpPr>
              <a:spLocks noChangeArrowheads="1"/>
            </p:cNvSpPr>
            <p:nvPr/>
          </p:nvSpPr>
          <p:spPr bwMode="auto">
            <a:xfrm>
              <a:off x="1590" y="2219"/>
              <a:ext cx="7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e</a:t>
              </a:r>
              <a:endParaRPr lang="fr-FR" altLang="fr-FR"/>
            </a:p>
          </p:txBody>
        </p:sp>
        <p:sp>
          <p:nvSpPr>
            <p:cNvPr id="119" name="Rectangle 115">
              <a:extLst>
                <a:ext uri="{FF2B5EF4-FFF2-40B4-BE49-F238E27FC236}">
                  <a16:creationId xmlns:a16="http://schemas.microsoft.com/office/drawing/2014/main" id="{10F7658F-AFB0-4085-A83C-D7408B949010}"/>
                </a:ext>
              </a:extLst>
            </p:cNvPr>
            <p:cNvSpPr>
              <a:spLocks noChangeArrowheads="1"/>
            </p:cNvSpPr>
            <p:nvPr/>
          </p:nvSpPr>
          <p:spPr bwMode="auto">
            <a:xfrm>
              <a:off x="1649" y="2303"/>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1</a:t>
              </a:r>
              <a:endParaRPr lang="fr-FR" altLang="fr-FR"/>
            </a:p>
          </p:txBody>
        </p:sp>
        <p:sp>
          <p:nvSpPr>
            <p:cNvPr id="120" name="Rectangle 116">
              <a:extLst>
                <a:ext uri="{FF2B5EF4-FFF2-40B4-BE49-F238E27FC236}">
                  <a16:creationId xmlns:a16="http://schemas.microsoft.com/office/drawing/2014/main" id="{03BDB59D-B6B6-4336-97F1-655BCA25F218}"/>
                </a:ext>
              </a:extLst>
            </p:cNvPr>
            <p:cNvSpPr>
              <a:spLocks noChangeArrowheads="1"/>
            </p:cNvSpPr>
            <p:nvPr/>
          </p:nvSpPr>
          <p:spPr bwMode="auto">
            <a:xfrm>
              <a:off x="1692" y="2303"/>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 </a:t>
              </a:r>
              <a:endParaRPr lang="fr-FR" altLang="fr-FR"/>
            </a:p>
          </p:txBody>
        </p:sp>
        <p:sp>
          <p:nvSpPr>
            <p:cNvPr id="121" name="Rectangle 117">
              <a:extLst>
                <a:ext uri="{FF2B5EF4-FFF2-40B4-BE49-F238E27FC236}">
                  <a16:creationId xmlns:a16="http://schemas.microsoft.com/office/drawing/2014/main" id="{C0B89B08-F5A7-4B0C-AFDF-36AF40A89586}"/>
                </a:ext>
              </a:extLst>
            </p:cNvPr>
            <p:cNvSpPr>
              <a:spLocks noChangeArrowheads="1"/>
            </p:cNvSpPr>
            <p:nvPr/>
          </p:nvSpPr>
          <p:spPr bwMode="auto">
            <a:xfrm>
              <a:off x="1053" y="1503"/>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R</a:t>
              </a:r>
              <a:endParaRPr lang="fr-FR" altLang="fr-FR"/>
            </a:p>
          </p:txBody>
        </p:sp>
        <p:sp>
          <p:nvSpPr>
            <p:cNvPr id="122" name="Rectangle 118">
              <a:extLst>
                <a:ext uri="{FF2B5EF4-FFF2-40B4-BE49-F238E27FC236}">
                  <a16:creationId xmlns:a16="http://schemas.microsoft.com/office/drawing/2014/main" id="{C710451B-6B8E-49C3-9734-1E78C405CE12}"/>
                </a:ext>
              </a:extLst>
            </p:cNvPr>
            <p:cNvSpPr>
              <a:spLocks noChangeArrowheads="1"/>
            </p:cNvSpPr>
            <p:nvPr/>
          </p:nvSpPr>
          <p:spPr bwMode="auto">
            <a:xfrm>
              <a:off x="1141" y="1588"/>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1</a:t>
              </a:r>
              <a:endParaRPr lang="fr-FR" altLang="fr-FR"/>
            </a:p>
          </p:txBody>
        </p:sp>
        <p:sp>
          <p:nvSpPr>
            <p:cNvPr id="123" name="Rectangle 119">
              <a:extLst>
                <a:ext uri="{FF2B5EF4-FFF2-40B4-BE49-F238E27FC236}">
                  <a16:creationId xmlns:a16="http://schemas.microsoft.com/office/drawing/2014/main" id="{29406855-39B3-4C2F-AE27-33FD149E32B0}"/>
                </a:ext>
              </a:extLst>
            </p:cNvPr>
            <p:cNvSpPr>
              <a:spLocks noChangeArrowheads="1"/>
            </p:cNvSpPr>
            <p:nvPr/>
          </p:nvSpPr>
          <p:spPr bwMode="auto">
            <a:xfrm>
              <a:off x="1184" y="1588"/>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 </a:t>
              </a:r>
              <a:endParaRPr lang="fr-FR" altLang="fr-FR"/>
            </a:p>
          </p:txBody>
        </p:sp>
        <p:sp>
          <p:nvSpPr>
            <p:cNvPr id="124" name="Freeform 120">
              <a:extLst>
                <a:ext uri="{FF2B5EF4-FFF2-40B4-BE49-F238E27FC236}">
                  <a16:creationId xmlns:a16="http://schemas.microsoft.com/office/drawing/2014/main" id="{2EE0920F-E0FB-4818-B81D-A1C3DE825DF4}"/>
                </a:ext>
              </a:extLst>
            </p:cNvPr>
            <p:cNvSpPr>
              <a:spLocks/>
            </p:cNvSpPr>
            <p:nvPr/>
          </p:nvSpPr>
          <p:spPr bwMode="auto">
            <a:xfrm>
              <a:off x="858" y="2863"/>
              <a:ext cx="94" cy="128"/>
            </a:xfrm>
            <a:custGeom>
              <a:avLst/>
              <a:gdLst>
                <a:gd name="T0" fmla="*/ 47 w 94"/>
                <a:gd name="T1" fmla="*/ 0 h 128"/>
                <a:gd name="T2" fmla="*/ 42 w 94"/>
                <a:gd name="T3" fmla="*/ 0 h 128"/>
                <a:gd name="T4" fmla="*/ 37 w 94"/>
                <a:gd name="T5" fmla="*/ 2 h 128"/>
                <a:gd name="T6" fmla="*/ 34 w 94"/>
                <a:gd name="T7" fmla="*/ 2 h 128"/>
                <a:gd name="T8" fmla="*/ 29 w 94"/>
                <a:gd name="T9" fmla="*/ 4 h 128"/>
                <a:gd name="T10" fmla="*/ 21 w 94"/>
                <a:gd name="T11" fmla="*/ 11 h 128"/>
                <a:gd name="T12" fmla="*/ 13 w 94"/>
                <a:gd name="T13" fmla="*/ 20 h 128"/>
                <a:gd name="T14" fmla="*/ 8 w 94"/>
                <a:gd name="T15" fmla="*/ 28 h 128"/>
                <a:gd name="T16" fmla="*/ 4 w 94"/>
                <a:gd name="T17" fmla="*/ 39 h 128"/>
                <a:gd name="T18" fmla="*/ 2 w 94"/>
                <a:gd name="T19" fmla="*/ 45 h 128"/>
                <a:gd name="T20" fmla="*/ 0 w 94"/>
                <a:gd name="T21" fmla="*/ 50 h 128"/>
                <a:gd name="T22" fmla="*/ 0 w 94"/>
                <a:gd name="T23" fmla="*/ 56 h 128"/>
                <a:gd name="T24" fmla="*/ 0 w 94"/>
                <a:gd name="T25" fmla="*/ 63 h 128"/>
                <a:gd name="T26" fmla="*/ 0 w 94"/>
                <a:gd name="T27" fmla="*/ 69 h 128"/>
                <a:gd name="T28" fmla="*/ 0 w 94"/>
                <a:gd name="T29" fmla="*/ 76 h 128"/>
                <a:gd name="T30" fmla="*/ 2 w 94"/>
                <a:gd name="T31" fmla="*/ 82 h 128"/>
                <a:gd name="T32" fmla="*/ 4 w 94"/>
                <a:gd name="T33" fmla="*/ 89 h 128"/>
                <a:gd name="T34" fmla="*/ 8 w 94"/>
                <a:gd name="T35" fmla="*/ 99 h 128"/>
                <a:gd name="T36" fmla="*/ 13 w 94"/>
                <a:gd name="T37" fmla="*/ 108 h 128"/>
                <a:gd name="T38" fmla="*/ 21 w 94"/>
                <a:gd name="T39" fmla="*/ 117 h 128"/>
                <a:gd name="T40" fmla="*/ 29 w 94"/>
                <a:gd name="T41" fmla="*/ 121 h 128"/>
                <a:gd name="T42" fmla="*/ 34 w 94"/>
                <a:gd name="T43" fmla="*/ 123 h 128"/>
                <a:gd name="T44" fmla="*/ 37 w 94"/>
                <a:gd name="T45" fmla="*/ 125 h 128"/>
                <a:gd name="T46" fmla="*/ 42 w 94"/>
                <a:gd name="T47" fmla="*/ 128 h 128"/>
                <a:gd name="T48" fmla="*/ 47 w 94"/>
                <a:gd name="T49" fmla="*/ 128 h 128"/>
                <a:gd name="T50" fmla="*/ 51 w 94"/>
                <a:gd name="T51" fmla="*/ 128 h 128"/>
                <a:gd name="T52" fmla="*/ 56 w 94"/>
                <a:gd name="T53" fmla="*/ 125 h 128"/>
                <a:gd name="T54" fmla="*/ 61 w 94"/>
                <a:gd name="T55" fmla="*/ 123 h 128"/>
                <a:gd name="T56" fmla="*/ 66 w 94"/>
                <a:gd name="T57" fmla="*/ 121 h 128"/>
                <a:gd name="T58" fmla="*/ 74 w 94"/>
                <a:gd name="T59" fmla="*/ 117 h 128"/>
                <a:gd name="T60" fmla="*/ 80 w 94"/>
                <a:gd name="T61" fmla="*/ 108 h 128"/>
                <a:gd name="T62" fmla="*/ 86 w 94"/>
                <a:gd name="T63" fmla="*/ 99 h 128"/>
                <a:gd name="T64" fmla="*/ 90 w 94"/>
                <a:gd name="T65" fmla="*/ 89 h 128"/>
                <a:gd name="T66" fmla="*/ 91 w 94"/>
                <a:gd name="T67" fmla="*/ 82 h 128"/>
                <a:gd name="T68" fmla="*/ 93 w 94"/>
                <a:gd name="T69" fmla="*/ 76 h 128"/>
                <a:gd name="T70" fmla="*/ 93 w 94"/>
                <a:gd name="T71" fmla="*/ 69 h 128"/>
                <a:gd name="T72" fmla="*/ 94 w 94"/>
                <a:gd name="T73" fmla="*/ 63 h 128"/>
                <a:gd name="T74" fmla="*/ 93 w 94"/>
                <a:gd name="T75" fmla="*/ 56 h 128"/>
                <a:gd name="T76" fmla="*/ 93 w 94"/>
                <a:gd name="T77" fmla="*/ 50 h 128"/>
                <a:gd name="T78" fmla="*/ 91 w 94"/>
                <a:gd name="T79" fmla="*/ 45 h 128"/>
                <a:gd name="T80" fmla="*/ 90 w 94"/>
                <a:gd name="T81" fmla="*/ 39 h 128"/>
                <a:gd name="T82" fmla="*/ 86 w 94"/>
                <a:gd name="T83" fmla="*/ 28 h 128"/>
                <a:gd name="T84" fmla="*/ 80 w 94"/>
                <a:gd name="T85" fmla="*/ 20 h 128"/>
                <a:gd name="T86" fmla="*/ 74 w 94"/>
                <a:gd name="T87" fmla="*/ 11 h 128"/>
                <a:gd name="T88" fmla="*/ 66 w 94"/>
                <a:gd name="T89" fmla="*/ 4 h 128"/>
                <a:gd name="T90" fmla="*/ 61 w 94"/>
                <a:gd name="T91" fmla="*/ 2 h 128"/>
                <a:gd name="T92" fmla="*/ 56 w 94"/>
                <a:gd name="T93" fmla="*/ 2 h 128"/>
                <a:gd name="T94" fmla="*/ 51 w 94"/>
                <a:gd name="T95" fmla="*/ 0 h 128"/>
                <a:gd name="T96" fmla="*/ 47 w 94"/>
                <a:gd name="T9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128">
                  <a:moveTo>
                    <a:pt x="47" y="0"/>
                  </a:moveTo>
                  <a:lnTo>
                    <a:pt x="42" y="0"/>
                  </a:lnTo>
                  <a:lnTo>
                    <a:pt x="37" y="2"/>
                  </a:lnTo>
                  <a:lnTo>
                    <a:pt x="34" y="2"/>
                  </a:lnTo>
                  <a:lnTo>
                    <a:pt x="29" y="4"/>
                  </a:lnTo>
                  <a:lnTo>
                    <a:pt x="21" y="11"/>
                  </a:lnTo>
                  <a:lnTo>
                    <a:pt x="13" y="20"/>
                  </a:lnTo>
                  <a:lnTo>
                    <a:pt x="8" y="28"/>
                  </a:lnTo>
                  <a:lnTo>
                    <a:pt x="4" y="39"/>
                  </a:lnTo>
                  <a:lnTo>
                    <a:pt x="2" y="45"/>
                  </a:lnTo>
                  <a:lnTo>
                    <a:pt x="0" y="50"/>
                  </a:lnTo>
                  <a:lnTo>
                    <a:pt x="0" y="56"/>
                  </a:lnTo>
                  <a:lnTo>
                    <a:pt x="0" y="63"/>
                  </a:lnTo>
                  <a:lnTo>
                    <a:pt x="0" y="69"/>
                  </a:lnTo>
                  <a:lnTo>
                    <a:pt x="0" y="76"/>
                  </a:lnTo>
                  <a:lnTo>
                    <a:pt x="2" y="82"/>
                  </a:lnTo>
                  <a:lnTo>
                    <a:pt x="4" y="89"/>
                  </a:lnTo>
                  <a:lnTo>
                    <a:pt x="8" y="99"/>
                  </a:lnTo>
                  <a:lnTo>
                    <a:pt x="13" y="108"/>
                  </a:lnTo>
                  <a:lnTo>
                    <a:pt x="21" y="117"/>
                  </a:lnTo>
                  <a:lnTo>
                    <a:pt x="29" y="121"/>
                  </a:lnTo>
                  <a:lnTo>
                    <a:pt x="34" y="123"/>
                  </a:lnTo>
                  <a:lnTo>
                    <a:pt x="37" y="125"/>
                  </a:lnTo>
                  <a:lnTo>
                    <a:pt x="42" y="128"/>
                  </a:lnTo>
                  <a:lnTo>
                    <a:pt x="47" y="128"/>
                  </a:lnTo>
                  <a:lnTo>
                    <a:pt x="51" y="128"/>
                  </a:lnTo>
                  <a:lnTo>
                    <a:pt x="56" y="125"/>
                  </a:lnTo>
                  <a:lnTo>
                    <a:pt x="61" y="123"/>
                  </a:lnTo>
                  <a:lnTo>
                    <a:pt x="66" y="121"/>
                  </a:lnTo>
                  <a:lnTo>
                    <a:pt x="74" y="117"/>
                  </a:lnTo>
                  <a:lnTo>
                    <a:pt x="80" y="108"/>
                  </a:lnTo>
                  <a:lnTo>
                    <a:pt x="86" y="99"/>
                  </a:lnTo>
                  <a:lnTo>
                    <a:pt x="90" y="89"/>
                  </a:lnTo>
                  <a:lnTo>
                    <a:pt x="91" y="82"/>
                  </a:lnTo>
                  <a:lnTo>
                    <a:pt x="93" y="76"/>
                  </a:lnTo>
                  <a:lnTo>
                    <a:pt x="93" y="69"/>
                  </a:lnTo>
                  <a:lnTo>
                    <a:pt x="94" y="63"/>
                  </a:lnTo>
                  <a:lnTo>
                    <a:pt x="93" y="56"/>
                  </a:lnTo>
                  <a:lnTo>
                    <a:pt x="93" y="50"/>
                  </a:lnTo>
                  <a:lnTo>
                    <a:pt x="91" y="45"/>
                  </a:lnTo>
                  <a:lnTo>
                    <a:pt x="90" y="39"/>
                  </a:lnTo>
                  <a:lnTo>
                    <a:pt x="86" y="28"/>
                  </a:lnTo>
                  <a:lnTo>
                    <a:pt x="80" y="20"/>
                  </a:lnTo>
                  <a:lnTo>
                    <a:pt x="74" y="11"/>
                  </a:lnTo>
                  <a:lnTo>
                    <a:pt x="66" y="4"/>
                  </a:lnTo>
                  <a:lnTo>
                    <a:pt x="61" y="2"/>
                  </a:lnTo>
                  <a:lnTo>
                    <a:pt x="56" y="2"/>
                  </a:lnTo>
                  <a:lnTo>
                    <a:pt x="51" y="0"/>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5" name="Freeform 121">
              <a:extLst>
                <a:ext uri="{FF2B5EF4-FFF2-40B4-BE49-F238E27FC236}">
                  <a16:creationId xmlns:a16="http://schemas.microsoft.com/office/drawing/2014/main" id="{565BFC92-B752-47C5-8313-8B7DA07B0A43}"/>
                </a:ext>
              </a:extLst>
            </p:cNvPr>
            <p:cNvSpPr>
              <a:spLocks/>
            </p:cNvSpPr>
            <p:nvPr/>
          </p:nvSpPr>
          <p:spPr bwMode="auto">
            <a:xfrm>
              <a:off x="858" y="2863"/>
              <a:ext cx="94" cy="128"/>
            </a:xfrm>
            <a:custGeom>
              <a:avLst/>
              <a:gdLst>
                <a:gd name="T0" fmla="*/ 47 w 94"/>
                <a:gd name="T1" fmla="*/ 0 h 128"/>
                <a:gd name="T2" fmla="*/ 42 w 94"/>
                <a:gd name="T3" fmla="*/ 0 h 128"/>
                <a:gd name="T4" fmla="*/ 37 w 94"/>
                <a:gd name="T5" fmla="*/ 2 h 128"/>
                <a:gd name="T6" fmla="*/ 34 w 94"/>
                <a:gd name="T7" fmla="*/ 2 h 128"/>
                <a:gd name="T8" fmla="*/ 29 w 94"/>
                <a:gd name="T9" fmla="*/ 4 h 128"/>
                <a:gd name="T10" fmla="*/ 21 w 94"/>
                <a:gd name="T11" fmla="*/ 11 h 128"/>
                <a:gd name="T12" fmla="*/ 13 w 94"/>
                <a:gd name="T13" fmla="*/ 20 h 128"/>
                <a:gd name="T14" fmla="*/ 8 w 94"/>
                <a:gd name="T15" fmla="*/ 28 h 128"/>
                <a:gd name="T16" fmla="*/ 4 w 94"/>
                <a:gd name="T17" fmla="*/ 39 h 128"/>
                <a:gd name="T18" fmla="*/ 2 w 94"/>
                <a:gd name="T19" fmla="*/ 45 h 128"/>
                <a:gd name="T20" fmla="*/ 0 w 94"/>
                <a:gd name="T21" fmla="*/ 50 h 128"/>
                <a:gd name="T22" fmla="*/ 0 w 94"/>
                <a:gd name="T23" fmla="*/ 56 h 128"/>
                <a:gd name="T24" fmla="*/ 0 w 94"/>
                <a:gd name="T25" fmla="*/ 63 h 128"/>
                <a:gd name="T26" fmla="*/ 0 w 94"/>
                <a:gd name="T27" fmla="*/ 69 h 128"/>
                <a:gd name="T28" fmla="*/ 0 w 94"/>
                <a:gd name="T29" fmla="*/ 76 h 128"/>
                <a:gd name="T30" fmla="*/ 2 w 94"/>
                <a:gd name="T31" fmla="*/ 82 h 128"/>
                <a:gd name="T32" fmla="*/ 4 w 94"/>
                <a:gd name="T33" fmla="*/ 89 h 128"/>
                <a:gd name="T34" fmla="*/ 8 w 94"/>
                <a:gd name="T35" fmla="*/ 99 h 128"/>
                <a:gd name="T36" fmla="*/ 13 w 94"/>
                <a:gd name="T37" fmla="*/ 108 h 128"/>
                <a:gd name="T38" fmla="*/ 21 w 94"/>
                <a:gd name="T39" fmla="*/ 117 h 128"/>
                <a:gd name="T40" fmla="*/ 29 w 94"/>
                <a:gd name="T41" fmla="*/ 121 h 128"/>
                <a:gd name="T42" fmla="*/ 34 w 94"/>
                <a:gd name="T43" fmla="*/ 123 h 128"/>
                <a:gd name="T44" fmla="*/ 37 w 94"/>
                <a:gd name="T45" fmla="*/ 125 h 128"/>
                <a:gd name="T46" fmla="*/ 42 w 94"/>
                <a:gd name="T47" fmla="*/ 128 h 128"/>
                <a:gd name="T48" fmla="*/ 47 w 94"/>
                <a:gd name="T49" fmla="*/ 128 h 128"/>
                <a:gd name="T50" fmla="*/ 51 w 94"/>
                <a:gd name="T51" fmla="*/ 128 h 128"/>
                <a:gd name="T52" fmla="*/ 56 w 94"/>
                <a:gd name="T53" fmla="*/ 125 h 128"/>
                <a:gd name="T54" fmla="*/ 61 w 94"/>
                <a:gd name="T55" fmla="*/ 123 h 128"/>
                <a:gd name="T56" fmla="*/ 66 w 94"/>
                <a:gd name="T57" fmla="*/ 121 h 128"/>
                <a:gd name="T58" fmla="*/ 74 w 94"/>
                <a:gd name="T59" fmla="*/ 117 h 128"/>
                <a:gd name="T60" fmla="*/ 80 w 94"/>
                <a:gd name="T61" fmla="*/ 108 h 128"/>
                <a:gd name="T62" fmla="*/ 86 w 94"/>
                <a:gd name="T63" fmla="*/ 99 h 128"/>
                <a:gd name="T64" fmla="*/ 90 w 94"/>
                <a:gd name="T65" fmla="*/ 89 h 128"/>
                <a:gd name="T66" fmla="*/ 91 w 94"/>
                <a:gd name="T67" fmla="*/ 82 h 128"/>
                <a:gd name="T68" fmla="*/ 93 w 94"/>
                <a:gd name="T69" fmla="*/ 76 h 128"/>
                <a:gd name="T70" fmla="*/ 93 w 94"/>
                <a:gd name="T71" fmla="*/ 69 h 128"/>
                <a:gd name="T72" fmla="*/ 94 w 94"/>
                <a:gd name="T73" fmla="*/ 63 h 128"/>
                <a:gd name="T74" fmla="*/ 93 w 94"/>
                <a:gd name="T75" fmla="*/ 56 h 128"/>
                <a:gd name="T76" fmla="*/ 93 w 94"/>
                <a:gd name="T77" fmla="*/ 50 h 128"/>
                <a:gd name="T78" fmla="*/ 91 w 94"/>
                <a:gd name="T79" fmla="*/ 45 h 128"/>
                <a:gd name="T80" fmla="*/ 90 w 94"/>
                <a:gd name="T81" fmla="*/ 39 h 128"/>
                <a:gd name="T82" fmla="*/ 86 w 94"/>
                <a:gd name="T83" fmla="*/ 28 h 128"/>
                <a:gd name="T84" fmla="*/ 80 w 94"/>
                <a:gd name="T85" fmla="*/ 20 h 128"/>
                <a:gd name="T86" fmla="*/ 74 w 94"/>
                <a:gd name="T87" fmla="*/ 11 h 128"/>
                <a:gd name="T88" fmla="*/ 66 w 94"/>
                <a:gd name="T89" fmla="*/ 4 h 128"/>
                <a:gd name="T90" fmla="*/ 61 w 94"/>
                <a:gd name="T91" fmla="*/ 2 h 128"/>
                <a:gd name="T92" fmla="*/ 56 w 94"/>
                <a:gd name="T93" fmla="*/ 2 h 128"/>
                <a:gd name="T94" fmla="*/ 51 w 94"/>
                <a:gd name="T95" fmla="*/ 0 h 128"/>
                <a:gd name="T96" fmla="*/ 47 w 94"/>
                <a:gd name="T9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128">
                  <a:moveTo>
                    <a:pt x="47" y="0"/>
                  </a:moveTo>
                  <a:lnTo>
                    <a:pt x="42" y="0"/>
                  </a:lnTo>
                  <a:lnTo>
                    <a:pt x="37" y="2"/>
                  </a:lnTo>
                  <a:lnTo>
                    <a:pt x="34" y="2"/>
                  </a:lnTo>
                  <a:lnTo>
                    <a:pt x="29" y="4"/>
                  </a:lnTo>
                  <a:lnTo>
                    <a:pt x="21" y="11"/>
                  </a:lnTo>
                  <a:lnTo>
                    <a:pt x="13" y="20"/>
                  </a:lnTo>
                  <a:lnTo>
                    <a:pt x="8" y="28"/>
                  </a:lnTo>
                  <a:lnTo>
                    <a:pt x="4" y="39"/>
                  </a:lnTo>
                  <a:lnTo>
                    <a:pt x="2" y="45"/>
                  </a:lnTo>
                  <a:lnTo>
                    <a:pt x="0" y="50"/>
                  </a:lnTo>
                  <a:lnTo>
                    <a:pt x="0" y="56"/>
                  </a:lnTo>
                  <a:lnTo>
                    <a:pt x="0" y="63"/>
                  </a:lnTo>
                  <a:lnTo>
                    <a:pt x="0" y="69"/>
                  </a:lnTo>
                  <a:lnTo>
                    <a:pt x="0" y="76"/>
                  </a:lnTo>
                  <a:lnTo>
                    <a:pt x="2" y="82"/>
                  </a:lnTo>
                  <a:lnTo>
                    <a:pt x="4" y="89"/>
                  </a:lnTo>
                  <a:lnTo>
                    <a:pt x="8" y="99"/>
                  </a:lnTo>
                  <a:lnTo>
                    <a:pt x="13" y="108"/>
                  </a:lnTo>
                  <a:lnTo>
                    <a:pt x="21" y="117"/>
                  </a:lnTo>
                  <a:lnTo>
                    <a:pt x="29" y="121"/>
                  </a:lnTo>
                  <a:lnTo>
                    <a:pt x="34" y="123"/>
                  </a:lnTo>
                  <a:lnTo>
                    <a:pt x="37" y="125"/>
                  </a:lnTo>
                  <a:lnTo>
                    <a:pt x="42" y="128"/>
                  </a:lnTo>
                  <a:lnTo>
                    <a:pt x="47" y="128"/>
                  </a:lnTo>
                  <a:lnTo>
                    <a:pt x="51" y="128"/>
                  </a:lnTo>
                  <a:lnTo>
                    <a:pt x="56" y="125"/>
                  </a:lnTo>
                  <a:lnTo>
                    <a:pt x="61" y="123"/>
                  </a:lnTo>
                  <a:lnTo>
                    <a:pt x="66" y="121"/>
                  </a:lnTo>
                  <a:lnTo>
                    <a:pt x="74" y="117"/>
                  </a:lnTo>
                  <a:lnTo>
                    <a:pt x="80" y="108"/>
                  </a:lnTo>
                  <a:lnTo>
                    <a:pt x="86" y="99"/>
                  </a:lnTo>
                  <a:lnTo>
                    <a:pt x="90" y="89"/>
                  </a:lnTo>
                  <a:lnTo>
                    <a:pt x="91" y="82"/>
                  </a:lnTo>
                  <a:lnTo>
                    <a:pt x="93" y="76"/>
                  </a:lnTo>
                  <a:lnTo>
                    <a:pt x="93" y="69"/>
                  </a:lnTo>
                  <a:lnTo>
                    <a:pt x="94" y="63"/>
                  </a:lnTo>
                  <a:lnTo>
                    <a:pt x="93" y="56"/>
                  </a:lnTo>
                  <a:lnTo>
                    <a:pt x="93" y="50"/>
                  </a:lnTo>
                  <a:lnTo>
                    <a:pt x="91" y="45"/>
                  </a:lnTo>
                  <a:lnTo>
                    <a:pt x="90" y="39"/>
                  </a:lnTo>
                  <a:lnTo>
                    <a:pt x="86" y="28"/>
                  </a:lnTo>
                  <a:lnTo>
                    <a:pt x="80" y="20"/>
                  </a:lnTo>
                  <a:lnTo>
                    <a:pt x="74" y="11"/>
                  </a:lnTo>
                  <a:lnTo>
                    <a:pt x="66" y="4"/>
                  </a:lnTo>
                  <a:lnTo>
                    <a:pt x="61" y="2"/>
                  </a:lnTo>
                  <a:lnTo>
                    <a:pt x="56" y="2"/>
                  </a:lnTo>
                  <a:lnTo>
                    <a:pt x="51" y="0"/>
                  </a:lnTo>
                  <a:lnTo>
                    <a:pt x="47"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6" name="Freeform 122">
              <a:extLst>
                <a:ext uri="{FF2B5EF4-FFF2-40B4-BE49-F238E27FC236}">
                  <a16:creationId xmlns:a16="http://schemas.microsoft.com/office/drawing/2014/main" id="{F4716CAF-9E00-4DC8-9E31-E018143B3875}"/>
                </a:ext>
              </a:extLst>
            </p:cNvPr>
            <p:cNvSpPr>
              <a:spLocks/>
            </p:cNvSpPr>
            <p:nvPr/>
          </p:nvSpPr>
          <p:spPr bwMode="auto">
            <a:xfrm>
              <a:off x="739" y="1756"/>
              <a:ext cx="94" cy="126"/>
            </a:xfrm>
            <a:custGeom>
              <a:avLst/>
              <a:gdLst>
                <a:gd name="T0" fmla="*/ 46 w 94"/>
                <a:gd name="T1" fmla="*/ 0 h 126"/>
                <a:gd name="T2" fmla="*/ 41 w 94"/>
                <a:gd name="T3" fmla="*/ 0 h 126"/>
                <a:gd name="T4" fmla="*/ 36 w 94"/>
                <a:gd name="T5" fmla="*/ 0 h 126"/>
                <a:gd name="T6" fmla="*/ 33 w 94"/>
                <a:gd name="T7" fmla="*/ 3 h 126"/>
                <a:gd name="T8" fmla="*/ 28 w 94"/>
                <a:gd name="T9" fmla="*/ 5 h 126"/>
                <a:gd name="T10" fmla="*/ 20 w 94"/>
                <a:gd name="T11" fmla="*/ 11 h 126"/>
                <a:gd name="T12" fmla="*/ 13 w 94"/>
                <a:gd name="T13" fmla="*/ 18 h 126"/>
                <a:gd name="T14" fmla="*/ 8 w 94"/>
                <a:gd name="T15" fmla="*/ 26 h 126"/>
                <a:gd name="T16" fmla="*/ 3 w 94"/>
                <a:gd name="T17" fmla="*/ 37 h 126"/>
                <a:gd name="T18" fmla="*/ 1 w 94"/>
                <a:gd name="T19" fmla="*/ 44 h 126"/>
                <a:gd name="T20" fmla="*/ 0 w 94"/>
                <a:gd name="T21" fmla="*/ 50 h 126"/>
                <a:gd name="T22" fmla="*/ 0 w 94"/>
                <a:gd name="T23" fmla="*/ 57 h 126"/>
                <a:gd name="T24" fmla="*/ 0 w 94"/>
                <a:gd name="T25" fmla="*/ 63 h 126"/>
                <a:gd name="T26" fmla="*/ 0 w 94"/>
                <a:gd name="T27" fmla="*/ 70 h 126"/>
                <a:gd name="T28" fmla="*/ 0 w 94"/>
                <a:gd name="T29" fmla="*/ 76 h 126"/>
                <a:gd name="T30" fmla="*/ 1 w 94"/>
                <a:gd name="T31" fmla="*/ 83 h 126"/>
                <a:gd name="T32" fmla="*/ 3 w 94"/>
                <a:gd name="T33" fmla="*/ 87 h 126"/>
                <a:gd name="T34" fmla="*/ 8 w 94"/>
                <a:gd name="T35" fmla="*/ 98 h 126"/>
                <a:gd name="T36" fmla="*/ 13 w 94"/>
                <a:gd name="T37" fmla="*/ 108 h 126"/>
                <a:gd name="T38" fmla="*/ 20 w 94"/>
                <a:gd name="T39" fmla="*/ 115 h 126"/>
                <a:gd name="T40" fmla="*/ 28 w 94"/>
                <a:gd name="T41" fmla="*/ 121 h 126"/>
                <a:gd name="T42" fmla="*/ 33 w 94"/>
                <a:gd name="T43" fmla="*/ 124 h 126"/>
                <a:gd name="T44" fmla="*/ 36 w 94"/>
                <a:gd name="T45" fmla="*/ 126 h 126"/>
                <a:gd name="T46" fmla="*/ 41 w 94"/>
                <a:gd name="T47" fmla="*/ 126 h 126"/>
                <a:gd name="T48" fmla="*/ 46 w 94"/>
                <a:gd name="T49" fmla="*/ 126 h 126"/>
                <a:gd name="T50" fmla="*/ 51 w 94"/>
                <a:gd name="T51" fmla="*/ 126 h 126"/>
                <a:gd name="T52" fmla="*/ 56 w 94"/>
                <a:gd name="T53" fmla="*/ 126 h 126"/>
                <a:gd name="T54" fmla="*/ 60 w 94"/>
                <a:gd name="T55" fmla="*/ 124 h 126"/>
                <a:gd name="T56" fmla="*/ 65 w 94"/>
                <a:gd name="T57" fmla="*/ 121 h 126"/>
                <a:gd name="T58" fmla="*/ 73 w 94"/>
                <a:gd name="T59" fmla="*/ 115 h 126"/>
                <a:gd name="T60" fmla="*/ 79 w 94"/>
                <a:gd name="T61" fmla="*/ 108 h 126"/>
                <a:gd name="T62" fmla="*/ 86 w 94"/>
                <a:gd name="T63" fmla="*/ 98 h 126"/>
                <a:gd name="T64" fmla="*/ 89 w 94"/>
                <a:gd name="T65" fmla="*/ 87 h 126"/>
                <a:gd name="T66" fmla="*/ 91 w 94"/>
                <a:gd name="T67" fmla="*/ 83 h 126"/>
                <a:gd name="T68" fmla="*/ 92 w 94"/>
                <a:gd name="T69" fmla="*/ 76 h 126"/>
                <a:gd name="T70" fmla="*/ 92 w 94"/>
                <a:gd name="T71" fmla="*/ 70 h 126"/>
                <a:gd name="T72" fmla="*/ 94 w 94"/>
                <a:gd name="T73" fmla="*/ 63 h 126"/>
                <a:gd name="T74" fmla="*/ 92 w 94"/>
                <a:gd name="T75" fmla="*/ 57 h 126"/>
                <a:gd name="T76" fmla="*/ 92 w 94"/>
                <a:gd name="T77" fmla="*/ 50 h 126"/>
                <a:gd name="T78" fmla="*/ 91 w 94"/>
                <a:gd name="T79" fmla="*/ 44 h 126"/>
                <a:gd name="T80" fmla="*/ 89 w 94"/>
                <a:gd name="T81" fmla="*/ 37 h 126"/>
                <a:gd name="T82" fmla="*/ 86 w 94"/>
                <a:gd name="T83" fmla="*/ 26 h 126"/>
                <a:gd name="T84" fmla="*/ 79 w 94"/>
                <a:gd name="T85" fmla="*/ 18 h 126"/>
                <a:gd name="T86" fmla="*/ 73 w 94"/>
                <a:gd name="T87" fmla="*/ 11 h 126"/>
                <a:gd name="T88" fmla="*/ 65 w 94"/>
                <a:gd name="T89" fmla="*/ 5 h 126"/>
                <a:gd name="T90" fmla="*/ 60 w 94"/>
                <a:gd name="T91" fmla="*/ 3 h 126"/>
                <a:gd name="T92" fmla="*/ 56 w 94"/>
                <a:gd name="T93" fmla="*/ 0 h 126"/>
                <a:gd name="T94" fmla="*/ 51 w 94"/>
                <a:gd name="T95" fmla="*/ 0 h 126"/>
                <a:gd name="T96" fmla="*/ 46 w 94"/>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126">
                  <a:moveTo>
                    <a:pt x="46" y="0"/>
                  </a:moveTo>
                  <a:lnTo>
                    <a:pt x="41" y="0"/>
                  </a:lnTo>
                  <a:lnTo>
                    <a:pt x="36" y="0"/>
                  </a:lnTo>
                  <a:lnTo>
                    <a:pt x="33" y="3"/>
                  </a:lnTo>
                  <a:lnTo>
                    <a:pt x="28" y="5"/>
                  </a:lnTo>
                  <a:lnTo>
                    <a:pt x="20" y="11"/>
                  </a:lnTo>
                  <a:lnTo>
                    <a:pt x="13" y="18"/>
                  </a:lnTo>
                  <a:lnTo>
                    <a:pt x="8" y="26"/>
                  </a:lnTo>
                  <a:lnTo>
                    <a:pt x="3" y="37"/>
                  </a:lnTo>
                  <a:lnTo>
                    <a:pt x="1" y="44"/>
                  </a:lnTo>
                  <a:lnTo>
                    <a:pt x="0" y="50"/>
                  </a:lnTo>
                  <a:lnTo>
                    <a:pt x="0" y="57"/>
                  </a:lnTo>
                  <a:lnTo>
                    <a:pt x="0" y="63"/>
                  </a:lnTo>
                  <a:lnTo>
                    <a:pt x="0" y="70"/>
                  </a:lnTo>
                  <a:lnTo>
                    <a:pt x="0" y="76"/>
                  </a:lnTo>
                  <a:lnTo>
                    <a:pt x="1" y="83"/>
                  </a:lnTo>
                  <a:lnTo>
                    <a:pt x="3" y="87"/>
                  </a:lnTo>
                  <a:lnTo>
                    <a:pt x="8" y="98"/>
                  </a:lnTo>
                  <a:lnTo>
                    <a:pt x="13" y="108"/>
                  </a:lnTo>
                  <a:lnTo>
                    <a:pt x="20" y="115"/>
                  </a:lnTo>
                  <a:lnTo>
                    <a:pt x="28" y="121"/>
                  </a:lnTo>
                  <a:lnTo>
                    <a:pt x="33" y="124"/>
                  </a:lnTo>
                  <a:lnTo>
                    <a:pt x="36" y="126"/>
                  </a:lnTo>
                  <a:lnTo>
                    <a:pt x="41" y="126"/>
                  </a:lnTo>
                  <a:lnTo>
                    <a:pt x="46" y="126"/>
                  </a:lnTo>
                  <a:lnTo>
                    <a:pt x="51" y="126"/>
                  </a:lnTo>
                  <a:lnTo>
                    <a:pt x="56" y="126"/>
                  </a:lnTo>
                  <a:lnTo>
                    <a:pt x="60" y="124"/>
                  </a:lnTo>
                  <a:lnTo>
                    <a:pt x="65" y="121"/>
                  </a:lnTo>
                  <a:lnTo>
                    <a:pt x="73" y="115"/>
                  </a:lnTo>
                  <a:lnTo>
                    <a:pt x="79" y="108"/>
                  </a:lnTo>
                  <a:lnTo>
                    <a:pt x="86" y="98"/>
                  </a:lnTo>
                  <a:lnTo>
                    <a:pt x="89" y="87"/>
                  </a:lnTo>
                  <a:lnTo>
                    <a:pt x="91" y="83"/>
                  </a:lnTo>
                  <a:lnTo>
                    <a:pt x="92" y="76"/>
                  </a:lnTo>
                  <a:lnTo>
                    <a:pt x="92" y="70"/>
                  </a:lnTo>
                  <a:lnTo>
                    <a:pt x="94" y="63"/>
                  </a:lnTo>
                  <a:lnTo>
                    <a:pt x="92" y="57"/>
                  </a:lnTo>
                  <a:lnTo>
                    <a:pt x="92" y="50"/>
                  </a:lnTo>
                  <a:lnTo>
                    <a:pt x="91" y="44"/>
                  </a:lnTo>
                  <a:lnTo>
                    <a:pt x="89" y="37"/>
                  </a:lnTo>
                  <a:lnTo>
                    <a:pt x="86" y="26"/>
                  </a:lnTo>
                  <a:lnTo>
                    <a:pt x="79" y="18"/>
                  </a:lnTo>
                  <a:lnTo>
                    <a:pt x="73" y="11"/>
                  </a:lnTo>
                  <a:lnTo>
                    <a:pt x="65" y="5"/>
                  </a:lnTo>
                  <a:lnTo>
                    <a:pt x="60" y="3"/>
                  </a:lnTo>
                  <a:lnTo>
                    <a:pt x="56" y="0"/>
                  </a:lnTo>
                  <a:lnTo>
                    <a:pt x="51" y="0"/>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7" name="Freeform 123">
              <a:extLst>
                <a:ext uri="{FF2B5EF4-FFF2-40B4-BE49-F238E27FC236}">
                  <a16:creationId xmlns:a16="http://schemas.microsoft.com/office/drawing/2014/main" id="{2A639CFD-91F8-48B6-8169-E0F8D8E74188}"/>
                </a:ext>
              </a:extLst>
            </p:cNvPr>
            <p:cNvSpPr>
              <a:spLocks/>
            </p:cNvSpPr>
            <p:nvPr/>
          </p:nvSpPr>
          <p:spPr bwMode="auto">
            <a:xfrm>
              <a:off x="739" y="1756"/>
              <a:ext cx="94" cy="126"/>
            </a:xfrm>
            <a:custGeom>
              <a:avLst/>
              <a:gdLst>
                <a:gd name="T0" fmla="*/ 46 w 94"/>
                <a:gd name="T1" fmla="*/ 0 h 126"/>
                <a:gd name="T2" fmla="*/ 41 w 94"/>
                <a:gd name="T3" fmla="*/ 0 h 126"/>
                <a:gd name="T4" fmla="*/ 36 w 94"/>
                <a:gd name="T5" fmla="*/ 0 h 126"/>
                <a:gd name="T6" fmla="*/ 33 w 94"/>
                <a:gd name="T7" fmla="*/ 3 h 126"/>
                <a:gd name="T8" fmla="*/ 28 w 94"/>
                <a:gd name="T9" fmla="*/ 5 h 126"/>
                <a:gd name="T10" fmla="*/ 20 w 94"/>
                <a:gd name="T11" fmla="*/ 11 h 126"/>
                <a:gd name="T12" fmla="*/ 13 w 94"/>
                <a:gd name="T13" fmla="*/ 18 h 126"/>
                <a:gd name="T14" fmla="*/ 8 w 94"/>
                <a:gd name="T15" fmla="*/ 26 h 126"/>
                <a:gd name="T16" fmla="*/ 3 w 94"/>
                <a:gd name="T17" fmla="*/ 37 h 126"/>
                <a:gd name="T18" fmla="*/ 1 w 94"/>
                <a:gd name="T19" fmla="*/ 44 h 126"/>
                <a:gd name="T20" fmla="*/ 0 w 94"/>
                <a:gd name="T21" fmla="*/ 50 h 126"/>
                <a:gd name="T22" fmla="*/ 0 w 94"/>
                <a:gd name="T23" fmla="*/ 57 h 126"/>
                <a:gd name="T24" fmla="*/ 0 w 94"/>
                <a:gd name="T25" fmla="*/ 63 h 126"/>
                <a:gd name="T26" fmla="*/ 0 w 94"/>
                <a:gd name="T27" fmla="*/ 70 h 126"/>
                <a:gd name="T28" fmla="*/ 0 w 94"/>
                <a:gd name="T29" fmla="*/ 76 h 126"/>
                <a:gd name="T30" fmla="*/ 1 w 94"/>
                <a:gd name="T31" fmla="*/ 83 h 126"/>
                <a:gd name="T32" fmla="*/ 3 w 94"/>
                <a:gd name="T33" fmla="*/ 87 h 126"/>
                <a:gd name="T34" fmla="*/ 8 w 94"/>
                <a:gd name="T35" fmla="*/ 98 h 126"/>
                <a:gd name="T36" fmla="*/ 13 w 94"/>
                <a:gd name="T37" fmla="*/ 108 h 126"/>
                <a:gd name="T38" fmla="*/ 20 w 94"/>
                <a:gd name="T39" fmla="*/ 115 h 126"/>
                <a:gd name="T40" fmla="*/ 28 w 94"/>
                <a:gd name="T41" fmla="*/ 121 h 126"/>
                <a:gd name="T42" fmla="*/ 33 w 94"/>
                <a:gd name="T43" fmla="*/ 124 h 126"/>
                <a:gd name="T44" fmla="*/ 36 w 94"/>
                <a:gd name="T45" fmla="*/ 126 h 126"/>
                <a:gd name="T46" fmla="*/ 41 w 94"/>
                <a:gd name="T47" fmla="*/ 126 h 126"/>
                <a:gd name="T48" fmla="*/ 46 w 94"/>
                <a:gd name="T49" fmla="*/ 126 h 126"/>
                <a:gd name="T50" fmla="*/ 51 w 94"/>
                <a:gd name="T51" fmla="*/ 126 h 126"/>
                <a:gd name="T52" fmla="*/ 56 w 94"/>
                <a:gd name="T53" fmla="*/ 126 h 126"/>
                <a:gd name="T54" fmla="*/ 60 w 94"/>
                <a:gd name="T55" fmla="*/ 124 h 126"/>
                <a:gd name="T56" fmla="*/ 65 w 94"/>
                <a:gd name="T57" fmla="*/ 121 h 126"/>
                <a:gd name="T58" fmla="*/ 73 w 94"/>
                <a:gd name="T59" fmla="*/ 115 h 126"/>
                <a:gd name="T60" fmla="*/ 79 w 94"/>
                <a:gd name="T61" fmla="*/ 108 h 126"/>
                <a:gd name="T62" fmla="*/ 86 w 94"/>
                <a:gd name="T63" fmla="*/ 98 h 126"/>
                <a:gd name="T64" fmla="*/ 89 w 94"/>
                <a:gd name="T65" fmla="*/ 87 h 126"/>
                <a:gd name="T66" fmla="*/ 91 w 94"/>
                <a:gd name="T67" fmla="*/ 83 h 126"/>
                <a:gd name="T68" fmla="*/ 92 w 94"/>
                <a:gd name="T69" fmla="*/ 76 h 126"/>
                <a:gd name="T70" fmla="*/ 92 w 94"/>
                <a:gd name="T71" fmla="*/ 70 h 126"/>
                <a:gd name="T72" fmla="*/ 94 w 94"/>
                <a:gd name="T73" fmla="*/ 63 h 126"/>
                <a:gd name="T74" fmla="*/ 92 w 94"/>
                <a:gd name="T75" fmla="*/ 57 h 126"/>
                <a:gd name="T76" fmla="*/ 92 w 94"/>
                <a:gd name="T77" fmla="*/ 50 h 126"/>
                <a:gd name="T78" fmla="*/ 91 w 94"/>
                <a:gd name="T79" fmla="*/ 44 h 126"/>
                <a:gd name="T80" fmla="*/ 89 w 94"/>
                <a:gd name="T81" fmla="*/ 37 h 126"/>
                <a:gd name="T82" fmla="*/ 86 w 94"/>
                <a:gd name="T83" fmla="*/ 26 h 126"/>
                <a:gd name="T84" fmla="*/ 79 w 94"/>
                <a:gd name="T85" fmla="*/ 18 h 126"/>
                <a:gd name="T86" fmla="*/ 73 w 94"/>
                <a:gd name="T87" fmla="*/ 11 h 126"/>
                <a:gd name="T88" fmla="*/ 65 w 94"/>
                <a:gd name="T89" fmla="*/ 5 h 126"/>
                <a:gd name="T90" fmla="*/ 60 w 94"/>
                <a:gd name="T91" fmla="*/ 3 h 126"/>
                <a:gd name="T92" fmla="*/ 56 w 94"/>
                <a:gd name="T93" fmla="*/ 0 h 126"/>
                <a:gd name="T94" fmla="*/ 51 w 94"/>
                <a:gd name="T95" fmla="*/ 0 h 126"/>
                <a:gd name="T96" fmla="*/ 46 w 94"/>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126">
                  <a:moveTo>
                    <a:pt x="46" y="0"/>
                  </a:moveTo>
                  <a:lnTo>
                    <a:pt x="41" y="0"/>
                  </a:lnTo>
                  <a:lnTo>
                    <a:pt x="36" y="0"/>
                  </a:lnTo>
                  <a:lnTo>
                    <a:pt x="33" y="3"/>
                  </a:lnTo>
                  <a:lnTo>
                    <a:pt x="28" y="5"/>
                  </a:lnTo>
                  <a:lnTo>
                    <a:pt x="20" y="11"/>
                  </a:lnTo>
                  <a:lnTo>
                    <a:pt x="13" y="18"/>
                  </a:lnTo>
                  <a:lnTo>
                    <a:pt x="8" y="26"/>
                  </a:lnTo>
                  <a:lnTo>
                    <a:pt x="3" y="37"/>
                  </a:lnTo>
                  <a:lnTo>
                    <a:pt x="1" y="44"/>
                  </a:lnTo>
                  <a:lnTo>
                    <a:pt x="0" y="50"/>
                  </a:lnTo>
                  <a:lnTo>
                    <a:pt x="0" y="57"/>
                  </a:lnTo>
                  <a:lnTo>
                    <a:pt x="0" y="63"/>
                  </a:lnTo>
                  <a:lnTo>
                    <a:pt x="0" y="70"/>
                  </a:lnTo>
                  <a:lnTo>
                    <a:pt x="0" y="76"/>
                  </a:lnTo>
                  <a:lnTo>
                    <a:pt x="1" y="83"/>
                  </a:lnTo>
                  <a:lnTo>
                    <a:pt x="3" y="87"/>
                  </a:lnTo>
                  <a:lnTo>
                    <a:pt x="8" y="98"/>
                  </a:lnTo>
                  <a:lnTo>
                    <a:pt x="13" y="108"/>
                  </a:lnTo>
                  <a:lnTo>
                    <a:pt x="20" y="115"/>
                  </a:lnTo>
                  <a:lnTo>
                    <a:pt x="28" y="121"/>
                  </a:lnTo>
                  <a:lnTo>
                    <a:pt x="33" y="124"/>
                  </a:lnTo>
                  <a:lnTo>
                    <a:pt x="36" y="126"/>
                  </a:lnTo>
                  <a:lnTo>
                    <a:pt x="41" y="126"/>
                  </a:lnTo>
                  <a:lnTo>
                    <a:pt x="46" y="126"/>
                  </a:lnTo>
                  <a:lnTo>
                    <a:pt x="51" y="126"/>
                  </a:lnTo>
                  <a:lnTo>
                    <a:pt x="56" y="126"/>
                  </a:lnTo>
                  <a:lnTo>
                    <a:pt x="60" y="124"/>
                  </a:lnTo>
                  <a:lnTo>
                    <a:pt x="65" y="121"/>
                  </a:lnTo>
                  <a:lnTo>
                    <a:pt x="73" y="115"/>
                  </a:lnTo>
                  <a:lnTo>
                    <a:pt x="79" y="108"/>
                  </a:lnTo>
                  <a:lnTo>
                    <a:pt x="86" y="98"/>
                  </a:lnTo>
                  <a:lnTo>
                    <a:pt x="89" y="87"/>
                  </a:lnTo>
                  <a:lnTo>
                    <a:pt x="91" y="83"/>
                  </a:lnTo>
                  <a:lnTo>
                    <a:pt x="92" y="76"/>
                  </a:lnTo>
                  <a:lnTo>
                    <a:pt x="92" y="70"/>
                  </a:lnTo>
                  <a:lnTo>
                    <a:pt x="94" y="63"/>
                  </a:lnTo>
                  <a:lnTo>
                    <a:pt x="92" y="57"/>
                  </a:lnTo>
                  <a:lnTo>
                    <a:pt x="92" y="50"/>
                  </a:lnTo>
                  <a:lnTo>
                    <a:pt x="91" y="44"/>
                  </a:lnTo>
                  <a:lnTo>
                    <a:pt x="89" y="37"/>
                  </a:lnTo>
                  <a:lnTo>
                    <a:pt x="86" y="26"/>
                  </a:lnTo>
                  <a:lnTo>
                    <a:pt x="79" y="18"/>
                  </a:lnTo>
                  <a:lnTo>
                    <a:pt x="73" y="11"/>
                  </a:lnTo>
                  <a:lnTo>
                    <a:pt x="65" y="5"/>
                  </a:lnTo>
                  <a:lnTo>
                    <a:pt x="60" y="3"/>
                  </a:lnTo>
                  <a:lnTo>
                    <a:pt x="56" y="0"/>
                  </a:lnTo>
                  <a:lnTo>
                    <a:pt x="51" y="0"/>
                  </a:lnTo>
                  <a:lnTo>
                    <a:pt x="46"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8" name="Freeform 124">
              <a:extLst>
                <a:ext uri="{FF2B5EF4-FFF2-40B4-BE49-F238E27FC236}">
                  <a16:creationId xmlns:a16="http://schemas.microsoft.com/office/drawing/2014/main" id="{9728B2E3-CAB3-4FCE-A261-78D24C101AD8}"/>
                </a:ext>
              </a:extLst>
            </p:cNvPr>
            <p:cNvSpPr>
              <a:spLocks noEditPoints="1"/>
            </p:cNvSpPr>
            <p:nvPr/>
          </p:nvSpPr>
          <p:spPr bwMode="auto">
            <a:xfrm>
              <a:off x="1453" y="1774"/>
              <a:ext cx="273" cy="108"/>
            </a:xfrm>
            <a:custGeom>
              <a:avLst/>
              <a:gdLst>
                <a:gd name="T0" fmla="*/ 7 w 273"/>
                <a:gd name="T1" fmla="*/ 45 h 108"/>
                <a:gd name="T2" fmla="*/ 206 w 273"/>
                <a:gd name="T3" fmla="*/ 45 h 108"/>
                <a:gd name="T4" fmla="*/ 209 w 273"/>
                <a:gd name="T5" fmla="*/ 45 h 108"/>
                <a:gd name="T6" fmla="*/ 211 w 273"/>
                <a:gd name="T7" fmla="*/ 47 h 108"/>
                <a:gd name="T8" fmla="*/ 212 w 273"/>
                <a:gd name="T9" fmla="*/ 52 h 108"/>
                <a:gd name="T10" fmla="*/ 212 w 273"/>
                <a:gd name="T11" fmla="*/ 54 h 108"/>
                <a:gd name="T12" fmla="*/ 212 w 273"/>
                <a:gd name="T13" fmla="*/ 58 h 108"/>
                <a:gd name="T14" fmla="*/ 211 w 273"/>
                <a:gd name="T15" fmla="*/ 60 h 108"/>
                <a:gd name="T16" fmla="*/ 209 w 273"/>
                <a:gd name="T17" fmla="*/ 62 h 108"/>
                <a:gd name="T18" fmla="*/ 206 w 273"/>
                <a:gd name="T19" fmla="*/ 62 h 108"/>
                <a:gd name="T20" fmla="*/ 7 w 273"/>
                <a:gd name="T21" fmla="*/ 62 h 108"/>
                <a:gd name="T22" fmla="*/ 5 w 273"/>
                <a:gd name="T23" fmla="*/ 62 h 108"/>
                <a:gd name="T24" fmla="*/ 2 w 273"/>
                <a:gd name="T25" fmla="*/ 60 h 108"/>
                <a:gd name="T26" fmla="*/ 2 w 273"/>
                <a:gd name="T27" fmla="*/ 58 h 108"/>
                <a:gd name="T28" fmla="*/ 0 w 273"/>
                <a:gd name="T29" fmla="*/ 54 h 108"/>
                <a:gd name="T30" fmla="*/ 2 w 273"/>
                <a:gd name="T31" fmla="*/ 52 h 108"/>
                <a:gd name="T32" fmla="*/ 2 w 273"/>
                <a:gd name="T33" fmla="*/ 47 h 108"/>
                <a:gd name="T34" fmla="*/ 5 w 273"/>
                <a:gd name="T35" fmla="*/ 45 h 108"/>
                <a:gd name="T36" fmla="*/ 7 w 273"/>
                <a:gd name="T37" fmla="*/ 45 h 108"/>
                <a:gd name="T38" fmla="*/ 7 w 273"/>
                <a:gd name="T39" fmla="*/ 45 h 108"/>
                <a:gd name="T40" fmla="*/ 193 w 273"/>
                <a:gd name="T41" fmla="*/ 0 h 108"/>
                <a:gd name="T42" fmla="*/ 273 w 273"/>
                <a:gd name="T43" fmla="*/ 54 h 108"/>
                <a:gd name="T44" fmla="*/ 193 w 273"/>
                <a:gd name="T45" fmla="*/ 108 h 108"/>
                <a:gd name="T46" fmla="*/ 193 w 273"/>
                <a:gd name="T4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3" h="108">
                  <a:moveTo>
                    <a:pt x="7" y="45"/>
                  </a:moveTo>
                  <a:lnTo>
                    <a:pt x="206" y="45"/>
                  </a:lnTo>
                  <a:lnTo>
                    <a:pt x="209" y="45"/>
                  </a:lnTo>
                  <a:lnTo>
                    <a:pt x="211" y="47"/>
                  </a:lnTo>
                  <a:lnTo>
                    <a:pt x="212" y="52"/>
                  </a:lnTo>
                  <a:lnTo>
                    <a:pt x="212" y="54"/>
                  </a:lnTo>
                  <a:lnTo>
                    <a:pt x="212" y="58"/>
                  </a:lnTo>
                  <a:lnTo>
                    <a:pt x="211" y="60"/>
                  </a:lnTo>
                  <a:lnTo>
                    <a:pt x="209" y="62"/>
                  </a:lnTo>
                  <a:lnTo>
                    <a:pt x="206" y="62"/>
                  </a:lnTo>
                  <a:lnTo>
                    <a:pt x="7" y="62"/>
                  </a:lnTo>
                  <a:lnTo>
                    <a:pt x="5" y="62"/>
                  </a:lnTo>
                  <a:lnTo>
                    <a:pt x="2" y="60"/>
                  </a:lnTo>
                  <a:lnTo>
                    <a:pt x="2" y="58"/>
                  </a:lnTo>
                  <a:lnTo>
                    <a:pt x="0" y="54"/>
                  </a:lnTo>
                  <a:lnTo>
                    <a:pt x="2" y="52"/>
                  </a:lnTo>
                  <a:lnTo>
                    <a:pt x="2" y="47"/>
                  </a:lnTo>
                  <a:lnTo>
                    <a:pt x="5" y="45"/>
                  </a:lnTo>
                  <a:lnTo>
                    <a:pt x="7" y="45"/>
                  </a:lnTo>
                  <a:lnTo>
                    <a:pt x="7" y="45"/>
                  </a:lnTo>
                  <a:close/>
                  <a:moveTo>
                    <a:pt x="193" y="0"/>
                  </a:moveTo>
                  <a:lnTo>
                    <a:pt x="273" y="54"/>
                  </a:lnTo>
                  <a:lnTo>
                    <a:pt x="193" y="108"/>
                  </a:lnTo>
                  <a:lnTo>
                    <a:pt x="193" y="0"/>
                  </a:lnTo>
                  <a:close/>
                </a:path>
              </a:pathLst>
            </a:custGeom>
            <a:solidFill>
              <a:srgbClr val="000000"/>
            </a:solidFill>
            <a:ln w="3175">
              <a:solidFill>
                <a:srgbClr val="000000"/>
              </a:solidFill>
              <a:prstDash val="solid"/>
              <a:round/>
              <a:headEnd/>
              <a:tailEnd/>
            </a:ln>
          </p:spPr>
          <p:txBody>
            <a:bodyPr/>
            <a:lstStyle/>
            <a:p>
              <a:endParaRPr lang="fr-FR"/>
            </a:p>
          </p:txBody>
        </p:sp>
        <p:sp>
          <p:nvSpPr>
            <p:cNvPr id="129" name="Freeform 125">
              <a:extLst>
                <a:ext uri="{FF2B5EF4-FFF2-40B4-BE49-F238E27FC236}">
                  <a16:creationId xmlns:a16="http://schemas.microsoft.com/office/drawing/2014/main" id="{2B2480FB-9258-4567-84B6-CDC1E85EA299}"/>
                </a:ext>
              </a:extLst>
            </p:cNvPr>
            <p:cNvSpPr>
              <a:spLocks noEditPoints="1"/>
            </p:cNvSpPr>
            <p:nvPr/>
          </p:nvSpPr>
          <p:spPr bwMode="auto">
            <a:xfrm>
              <a:off x="4406" y="1795"/>
              <a:ext cx="80" cy="577"/>
            </a:xfrm>
            <a:custGeom>
              <a:avLst/>
              <a:gdLst>
                <a:gd name="T0" fmla="*/ 34 w 80"/>
                <a:gd name="T1" fmla="*/ 569 h 577"/>
                <a:gd name="T2" fmla="*/ 34 w 80"/>
                <a:gd name="T3" fmla="*/ 91 h 577"/>
                <a:gd name="T4" fmla="*/ 34 w 80"/>
                <a:gd name="T5" fmla="*/ 87 h 577"/>
                <a:gd name="T6" fmla="*/ 35 w 80"/>
                <a:gd name="T7" fmla="*/ 85 h 577"/>
                <a:gd name="T8" fmla="*/ 37 w 80"/>
                <a:gd name="T9" fmla="*/ 82 h 577"/>
                <a:gd name="T10" fmla="*/ 40 w 80"/>
                <a:gd name="T11" fmla="*/ 82 h 577"/>
                <a:gd name="T12" fmla="*/ 43 w 80"/>
                <a:gd name="T13" fmla="*/ 82 h 577"/>
                <a:gd name="T14" fmla="*/ 45 w 80"/>
                <a:gd name="T15" fmla="*/ 85 h 577"/>
                <a:gd name="T16" fmla="*/ 47 w 80"/>
                <a:gd name="T17" fmla="*/ 87 h 577"/>
                <a:gd name="T18" fmla="*/ 47 w 80"/>
                <a:gd name="T19" fmla="*/ 91 h 577"/>
                <a:gd name="T20" fmla="*/ 47 w 80"/>
                <a:gd name="T21" fmla="*/ 569 h 577"/>
                <a:gd name="T22" fmla="*/ 47 w 80"/>
                <a:gd name="T23" fmla="*/ 571 h 577"/>
                <a:gd name="T24" fmla="*/ 45 w 80"/>
                <a:gd name="T25" fmla="*/ 575 h 577"/>
                <a:gd name="T26" fmla="*/ 43 w 80"/>
                <a:gd name="T27" fmla="*/ 577 h 577"/>
                <a:gd name="T28" fmla="*/ 40 w 80"/>
                <a:gd name="T29" fmla="*/ 577 h 577"/>
                <a:gd name="T30" fmla="*/ 37 w 80"/>
                <a:gd name="T31" fmla="*/ 577 h 577"/>
                <a:gd name="T32" fmla="*/ 35 w 80"/>
                <a:gd name="T33" fmla="*/ 575 h 577"/>
                <a:gd name="T34" fmla="*/ 34 w 80"/>
                <a:gd name="T35" fmla="*/ 571 h 577"/>
                <a:gd name="T36" fmla="*/ 34 w 80"/>
                <a:gd name="T37" fmla="*/ 569 h 577"/>
                <a:gd name="T38" fmla="*/ 34 w 80"/>
                <a:gd name="T39" fmla="*/ 569 h 577"/>
                <a:gd name="T40" fmla="*/ 0 w 80"/>
                <a:gd name="T41" fmla="*/ 108 h 577"/>
                <a:gd name="T42" fmla="*/ 40 w 80"/>
                <a:gd name="T43" fmla="*/ 0 h 577"/>
                <a:gd name="T44" fmla="*/ 80 w 80"/>
                <a:gd name="T45" fmla="*/ 108 h 577"/>
                <a:gd name="T46" fmla="*/ 0 w 80"/>
                <a:gd name="T47" fmla="*/ 108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577">
                  <a:moveTo>
                    <a:pt x="34" y="569"/>
                  </a:moveTo>
                  <a:lnTo>
                    <a:pt x="34" y="91"/>
                  </a:lnTo>
                  <a:lnTo>
                    <a:pt x="34" y="87"/>
                  </a:lnTo>
                  <a:lnTo>
                    <a:pt x="35" y="85"/>
                  </a:lnTo>
                  <a:lnTo>
                    <a:pt x="37" y="82"/>
                  </a:lnTo>
                  <a:lnTo>
                    <a:pt x="40" y="82"/>
                  </a:lnTo>
                  <a:lnTo>
                    <a:pt x="43" y="82"/>
                  </a:lnTo>
                  <a:lnTo>
                    <a:pt x="45" y="85"/>
                  </a:lnTo>
                  <a:lnTo>
                    <a:pt x="47" y="87"/>
                  </a:lnTo>
                  <a:lnTo>
                    <a:pt x="47" y="91"/>
                  </a:lnTo>
                  <a:lnTo>
                    <a:pt x="47" y="569"/>
                  </a:lnTo>
                  <a:lnTo>
                    <a:pt x="47" y="571"/>
                  </a:lnTo>
                  <a:lnTo>
                    <a:pt x="45" y="575"/>
                  </a:lnTo>
                  <a:lnTo>
                    <a:pt x="43" y="577"/>
                  </a:lnTo>
                  <a:lnTo>
                    <a:pt x="40" y="577"/>
                  </a:lnTo>
                  <a:lnTo>
                    <a:pt x="37" y="577"/>
                  </a:lnTo>
                  <a:lnTo>
                    <a:pt x="35" y="575"/>
                  </a:lnTo>
                  <a:lnTo>
                    <a:pt x="34" y="571"/>
                  </a:lnTo>
                  <a:lnTo>
                    <a:pt x="34" y="569"/>
                  </a:lnTo>
                  <a:lnTo>
                    <a:pt x="34" y="569"/>
                  </a:lnTo>
                  <a:close/>
                  <a:moveTo>
                    <a:pt x="0" y="108"/>
                  </a:moveTo>
                  <a:lnTo>
                    <a:pt x="40" y="0"/>
                  </a:lnTo>
                  <a:lnTo>
                    <a:pt x="80" y="108"/>
                  </a:lnTo>
                  <a:lnTo>
                    <a:pt x="0" y="108"/>
                  </a:lnTo>
                  <a:close/>
                </a:path>
              </a:pathLst>
            </a:custGeom>
            <a:solidFill>
              <a:srgbClr val="000000"/>
            </a:solidFill>
            <a:ln w="3175">
              <a:solidFill>
                <a:srgbClr val="000000"/>
              </a:solidFill>
              <a:prstDash val="solid"/>
              <a:round/>
              <a:headEnd/>
              <a:tailEnd/>
            </a:ln>
          </p:spPr>
          <p:txBody>
            <a:bodyPr/>
            <a:lstStyle/>
            <a:p>
              <a:endParaRPr lang="fr-FR"/>
            </a:p>
          </p:txBody>
        </p:sp>
        <p:sp>
          <p:nvSpPr>
            <p:cNvPr id="130" name="Freeform 126">
              <a:extLst>
                <a:ext uri="{FF2B5EF4-FFF2-40B4-BE49-F238E27FC236}">
                  <a16:creationId xmlns:a16="http://schemas.microsoft.com/office/drawing/2014/main" id="{30F791D3-72B1-46DD-8DA3-B3479F4CA54F}"/>
                </a:ext>
              </a:extLst>
            </p:cNvPr>
            <p:cNvSpPr>
              <a:spLocks noEditPoints="1"/>
            </p:cNvSpPr>
            <p:nvPr/>
          </p:nvSpPr>
          <p:spPr bwMode="auto">
            <a:xfrm>
              <a:off x="4266" y="2971"/>
              <a:ext cx="80" cy="618"/>
            </a:xfrm>
            <a:custGeom>
              <a:avLst/>
              <a:gdLst>
                <a:gd name="T0" fmla="*/ 33 w 80"/>
                <a:gd name="T1" fmla="*/ 607 h 618"/>
                <a:gd name="T2" fmla="*/ 33 w 80"/>
                <a:gd name="T3" fmla="*/ 91 h 618"/>
                <a:gd name="T4" fmla="*/ 35 w 80"/>
                <a:gd name="T5" fmla="*/ 87 h 618"/>
                <a:gd name="T6" fmla="*/ 35 w 80"/>
                <a:gd name="T7" fmla="*/ 84 h 618"/>
                <a:gd name="T8" fmla="*/ 38 w 80"/>
                <a:gd name="T9" fmla="*/ 82 h 618"/>
                <a:gd name="T10" fmla="*/ 40 w 80"/>
                <a:gd name="T11" fmla="*/ 82 h 618"/>
                <a:gd name="T12" fmla="*/ 43 w 80"/>
                <a:gd name="T13" fmla="*/ 82 h 618"/>
                <a:gd name="T14" fmla="*/ 45 w 80"/>
                <a:gd name="T15" fmla="*/ 84 h 618"/>
                <a:gd name="T16" fmla="*/ 46 w 80"/>
                <a:gd name="T17" fmla="*/ 87 h 618"/>
                <a:gd name="T18" fmla="*/ 48 w 80"/>
                <a:gd name="T19" fmla="*/ 91 h 618"/>
                <a:gd name="T20" fmla="*/ 48 w 80"/>
                <a:gd name="T21" fmla="*/ 607 h 618"/>
                <a:gd name="T22" fmla="*/ 46 w 80"/>
                <a:gd name="T23" fmla="*/ 612 h 618"/>
                <a:gd name="T24" fmla="*/ 45 w 80"/>
                <a:gd name="T25" fmla="*/ 614 h 618"/>
                <a:gd name="T26" fmla="*/ 43 w 80"/>
                <a:gd name="T27" fmla="*/ 616 h 618"/>
                <a:gd name="T28" fmla="*/ 40 w 80"/>
                <a:gd name="T29" fmla="*/ 618 h 618"/>
                <a:gd name="T30" fmla="*/ 38 w 80"/>
                <a:gd name="T31" fmla="*/ 616 h 618"/>
                <a:gd name="T32" fmla="*/ 35 w 80"/>
                <a:gd name="T33" fmla="*/ 614 h 618"/>
                <a:gd name="T34" fmla="*/ 35 w 80"/>
                <a:gd name="T35" fmla="*/ 612 h 618"/>
                <a:gd name="T36" fmla="*/ 33 w 80"/>
                <a:gd name="T37" fmla="*/ 607 h 618"/>
                <a:gd name="T38" fmla="*/ 33 w 80"/>
                <a:gd name="T39" fmla="*/ 607 h 618"/>
                <a:gd name="T40" fmla="*/ 0 w 80"/>
                <a:gd name="T41" fmla="*/ 108 h 618"/>
                <a:gd name="T42" fmla="*/ 40 w 80"/>
                <a:gd name="T43" fmla="*/ 0 h 618"/>
                <a:gd name="T44" fmla="*/ 80 w 80"/>
                <a:gd name="T45" fmla="*/ 108 h 618"/>
                <a:gd name="T46" fmla="*/ 0 w 80"/>
                <a:gd name="T47" fmla="*/ 10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618">
                  <a:moveTo>
                    <a:pt x="33" y="607"/>
                  </a:moveTo>
                  <a:lnTo>
                    <a:pt x="33" y="91"/>
                  </a:lnTo>
                  <a:lnTo>
                    <a:pt x="35" y="87"/>
                  </a:lnTo>
                  <a:lnTo>
                    <a:pt x="35" y="84"/>
                  </a:lnTo>
                  <a:lnTo>
                    <a:pt x="38" y="82"/>
                  </a:lnTo>
                  <a:lnTo>
                    <a:pt x="40" y="82"/>
                  </a:lnTo>
                  <a:lnTo>
                    <a:pt x="43" y="82"/>
                  </a:lnTo>
                  <a:lnTo>
                    <a:pt x="45" y="84"/>
                  </a:lnTo>
                  <a:lnTo>
                    <a:pt x="46" y="87"/>
                  </a:lnTo>
                  <a:lnTo>
                    <a:pt x="48" y="91"/>
                  </a:lnTo>
                  <a:lnTo>
                    <a:pt x="48" y="607"/>
                  </a:lnTo>
                  <a:lnTo>
                    <a:pt x="46" y="612"/>
                  </a:lnTo>
                  <a:lnTo>
                    <a:pt x="45" y="614"/>
                  </a:lnTo>
                  <a:lnTo>
                    <a:pt x="43" y="616"/>
                  </a:lnTo>
                  <a:lnTo>
                    <a:pt x="40" y="618"/>
                  </a:lnTo>
                  <a:lnTo>
                    <a:pt x="38" y="616"/>
                  </a:lnTo>
                  <a:lnTo>
                    <a:pt x="35" y="614"/>
                  </a:lnTo>
                  <a:lnTo>
                    <a:pt x="35" y="612"/>
                  </a:lnTo>
                  <a:lnTo>
                    <a:pt x="33" y="607"/>
                  </a:lnTo>
                  <a:lnTo>
                    <a:pt x="33" y="607"/>
                  </a:lnTo>
                  <a:close/>
                  <a:moveTo>
                    <a:pt x="0" y="108"/>
                  </a:moveTo>
                  <a:lnTo>
                    <a:pt x="40" y="0"/>
                  </a:lnTo>
                  <a:lnTo>
                    <a:pt x="80" y="108"/>
                  </a:lnTo>
                  <a:lnTo>
                    <a:pt x="0" y="108"/>
                  </a:lnTo>
                  <a:close/>
                </a:path>
              </a:pathLst>
            </a:custGeom>
            <a:solidFill>
              <a:srgbClr val="000000"/>
            </a:solidFill>
            <a:ln w="3175">
              <a:solidFill>
                <a:srgbClr val="000000"/>
              </a:solidFill>
              <a:prstDash val="solid"/>
              <a:round/>
              <a:headEnd/>
              <a:tailEnd/>
            </a:ln>
          </p:spPr>
          <p:txBody>
            <a:bodyPr/>
            <a:lstStyle/>
            <a:p>
              <a:endParaRPr lang="fr-FR"/>
            </a:p>
          </p:txBody>
        </p:sp>
        <p:sp>
          <p:nvSpPr>
            <p:cNvPr id="131" name="Rectangle 127">
              <a:extLst>
                <a:ext uri="{FF2B5EF4-FFF2-40B4-BE49-F238E27FC236}">
                  <a16:creationId xmlns:a16="http://schemas.microsoft.com/office/drawing/2014/main" id="{E0D2230A-6851-4A6D-A26B-DA8EC7CF97CE}"/>
                </a:ext>
              </a:extLst>
            </p:cNvPr>
            <p:cNvSpPr>
              <a:spLocks noChangeArrowheads="1"/>
            </p:cNvSpPr>
            <p:nvPr/>
          </p:nvSpPr>
          <p:spPr bwMode="auto">
            <a:xfrm>
              <a:off x="4067" y="1914"/>
              <a:ext cx="349" cy="3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2" name="Rectangle 128">
              <a:extLst>
                <a:ext uri="{FF2B5EF4-FFF2-40B4-BE49-F238E27FC236}">
                  <a16:creationId xmlns:a16="http://schemas.microsoft.com/office/drawing/2014/main" id="{4DE938E9-0EBC-4FEA-BFA6-F12EDFCF8D89}"/>
                </a:ext>
              </a:extLst>
            </p:cNvPr>
            <p:cNvSpPr>
              <a:spLocks noChangeArrowheads="1"/>
            </p:cNvSpPr>
            <p:nvPr/>
          </p:nvSpPr>
          <p:spPr bwMode="auto">
            <a:xfrm>
              <a:off x="4164" y="1983"/>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V</a:t>
              </a:r>
              <a:endParaRPr lang="fr-FR" altLang="fr-FR"/>
            </a:p>
          </p:txBody>
        </p:sp>
        <p:sp>
          <p:nvSpPr>
            <p:cNvPr id="133" name="Rectangle 129">
              <a:extLst>
                <a:ext uri="{FF2B5EF4-FFF2-40B4-BE49-F238E27FC236}">
                  <a16:creationId xmlns:a16="http://schemas.microsoft.com/office/drawing/2014/main" id="{AA1B4472-A52B-4C6C-8A5C-6B5F2BA5E50B}"/>
                </a:ext>
              </a:extLst>
            </p:cNvPr>
            <p:cNvSpPr>
              <a:spLocks noChangeArrowheads="1"/>
            </p:cNvSpPr>
            <p:nvPr/>
          </p:nvSpPr>
          <p:spPr bwMode="auto">
            <a:xfrm>
              <a:off x="4260" y="2067"/>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2</a:t>
              </a:r>
              <a:endParaRPr lang="fr-FR" altLang="fr-FR"/>
            </a:p>
          </p:txBody>
        </p:sp>
        <p:sp>
          <p:nvSpPr>
            <p:cNvPr id="134" name="Rectangle 130">
              <a:extLst>
                <a:ext uri="{FF2B5EF4-FFF2-40B4-BE49-F238E27FC236}">
                  <a16:creationId xmlns:a16="http://schemas.microsoft.com/office/drawing/2014/main" id="{BE798009-637F-4FDB-9B19-40FFBEF3425D}"/>
                </a:ext>
              </a:extLst>
            </p:cNvPr>
            <p:cNvSpPr>
              <a:spLocks noChangeArrowheads="1"/>
            </p:cNvSpPr>
            <p:nvPr/>
          </p:nvSpPr>
          <p:spPr bwMode="auto">
            <a:xfrm>
              <a:off x="4303" y="2067"/>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 </a:t>
              </a:r>
              <a:endParaRPr lang="fr-FR" altLang="fr-FR"/>
            </a:p>
          </p:txBody>
        </p:sp>
        <p:sp>
          <p:nvSpPr>
            <p:cNvPr id="135" name="Rectangle 131">
              <a:extLst>
                <a:ext uri="{FF2B5EF4-FFF2-40B4-BE49-F238E27FC236}">
                  <a16:creationId xmlns:a16="http://schemas.microsoft.com/office/drawing/2014/main" id="{1E85CDF2-86AC-481E-BBE4-45AFD6E82AA1}"/>
                </a:ext>
              </a:extLst>
            </p:cNvPr>
            <p:cNvSpPr>
              <a:spLocks noChangeArrowheads="1"/>
            </p:cNvSpPr>
            <p:nvPr/>
          </p:nvSpPr>
          <p:spPr bwMode="auto">
            <a:xfrm>
              <a:off x="3848" y="3066"/>
              <a:ext cx="418"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6" name="Rectangle 132">
              <a:extLst>
                <a:ext uri="{FF2B5EF4-FFF2-40B4-BE49-F238E27FC236}">
                  <a16:creationId xmlns:a16="http://schemas.microsoft.com/office/drawing/2014/main" id="{01D7AB42-1A94-45C1-A310-2A881A330B93}"/>
                </a:ext>
              </a:extLst>
            </p:cNvPr>
            <p:cNvSpPr>
              <a:spLocks noChangeArrowheads="1"/>
            </p:cNvSpPr>
            <p:nvPr/>
          </p:nvSpPr>
          <p:spPr bwMode="auto">
            <a:xfrm>
              <a:off x="3944" y="3138"/>
              <a:ext cx="18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2200">
                  <a:solidFill>
                    <a:srgbClr val="000000"/>
                  </a:solidFill>
                  <a:latin typeface="Times New Roman" panose="02020603050405020304" pitchFamily="18" charset="0"/>
                </a:rPr>
                <a:t>V’</a:t>
              </a:r>
              <a:endParaRPr lang="fr-FR" altLang="fr-FR"/>
            </a:p>
          </p:txBody>
        </p:sp>
        <p:sp>
          <p:nvSpPr>
            <p:cNvPr id="137" name="Rectangle 133">
              <a:extLst>
                <a:ext uri="{FF2B5EF4-FFF2-40B4-BE49-F238E27FC236}">
                  <a16:creationId xmlns:a16="http://schemas.microsoft.com/office/drawing/2014/main" id="{64730576-CBB9-4B04-BFC5-C1C0A7EEDD6B}"/>
                </a:ext>
              </a:extLst>
            </p:cNvPr>
            <p:cNvSpPr>
              <a:spLocks noChangeArrowheads="1"/>
            </p:cNvSpPr>
            <p:nvPr/>
          </p:nvSpPr>
          <p:spPr bwMode="auto">
            <a:xfrm>
              <a:off x="4083" y="3222"/>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2</a:t>
              </a:r>
              <a:endParaRPr lang="fr-FR" altLang="fr-FR"/>
            </a:p>
          </p:txBody>
        </p:sp>
        <p:sp>
          <p:nvSpPr>
            <p:cNvPr id="138" name="Rectangle 134">
              <a:extLst>
                <a:ext uri="{FF2B5EF4-FFF2-40B4-BE49-F238E27FC236}">
                  <a16:creationId xmlns:a16="http://schemas.microsoft.com/office/drawing/2014/main" id="{81A843AF-F90F-47FE-BCFA-D375CB2ACED3}"/>
                </a:ext>
              </a:extLst>
            </p:cNvPr>
            <p:cNvSpPr>
              <a:spLocks noChangeArrowheads="1"/>
            </p:cNvSpPr>
            <p:nvPr/>
          </p:nvSpPr>
          <p:spPr bwMode="auto">
            <a:xfrm>
              <a:off x="4126" y="3222"/>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latin typeface="Times New Roman" panose="02020603050405020304" pitchFamily="18" charset="0"/>
                </a:rPr>
                <a:t> </a:t>
              </a:r>
              <a:endParaRPr lang="fr-FR" altLang="fr-FR"/>
            </a:p>
          </p:txBody>
        </p:sp>
        <p:sp>
          <p:nvSpPr>
            <p:cNvPr id="139" name="Freeform 259">
              <a:extLst>
                <a:ext uri="{FF2B5EF4-FFF2-40B4-BE49-F238E27FC236}">
                  <a16:creationId xmlns:a16="http://schemas.microsoft.com/office/drawing/2014/main" id="{98247D2A-C381-4C31-B7DF-CB5597034805}"/>
                </a:ext>
              </a:extLst>
            </p:cNvPr>
            <p:cNvSpPr>
              <a:spLocks noEditPoints="1"/>
            </p:cNvSpPr>
            <p:nvPr/>
          </p:nvSpPr>
          <p:spPr bwMode="auto">
            <a:xfrm>
              <a:off x="3696" y="2795"/>
              <a:ext cx="392" cy="145"/>
            </a:xfrm>
            <a:custGeom>
              <a:avLst/>
              <a:gdLst>
                <a:gd name="T0" fmla="*/ 386 w 392"/>
                <a:gd name="T1" fmla="*/ 82 h 145"/>
                <a:gd name="T2" fmla="*/ 14 w 392"/>
                <a:gd name="T3" fmla="*/ 82 h 145"/>
                <a:gd name="T4" fmla="*/ 11 w 392"/>
                <a:gd name="T5" fmla="*/ 82 h 145"/>
                <a:gd name="T6" fmla="*/ 9 w 392"/>
                <a:gd name="T7" fmla="*/ 80 h 145"/>
                <a:gd name="T8" fmla="*/ 8 w 392"/>
                <a:gd name="T9" fmla="*/ 75 h 145"/>
                <a:gd name="T10" fmla="*/ 6 w 392"/>
                <a:gd name="T11" fmla="*/ 73 h 145"/>
                <a:gd name="T12" fmla="*/ 8 w 392"/>
                <a:gd name="T13" fmla="*/ 69 h 145"/>
                <a:gd name="T14" fmla="*/ 9 w 392"/>
                <a:gd name="T15" fmla="*/ 67 h 145"/>
                <a:gd name="T16" fmla="*/ 11 w 392"/>
                <a:gd name="T17" fmla="*/ 65 h 145"/>
                <a:gd name="T18" fmla="*/ 14 w 392"/>
                <a:gd name="T19" fmla="*/ 65 h 145"/>
                <a:gd name="T20" fmla="*/ 386 w 392"/>
                <a:gd name="T21" fmla="*/ 65 h 145"/>
                <a:gd name="T22" fmla="*/ 389 w 392"/>
                <a:gd name="T23" fmla="*/ 65 h 145"/>
                <a:gd name="T24" fmla="*/ 390 w 392"/>
                <a:gd name="T25" fmla="*/ 67 h 145"/>
                <a:gd name="T26" fmla="*/ 392 w 392"/>
                <a:gd name="T27" fmla="*/ 69 h 145"/>
                <a:gd name="T28" fmla="*/ 392 w 392"/>
                <a:gd name="T29" fmla="*/ 73 h 145"/>
                <a:gd name="T30" fmla="*/ 392 w 392"/>
                <a:gd name="T31" fmla="*/ 75 h 145"/>
                <a:gd name="T32" fmla="*/ 390 w 392"/>
                <a:gd name="T33" fmla="*/ 80 h 145"/>
                <a:gd name="T34" fmla="*/ 389 w 392"/>
                <a:gd name="T35" fmla="*/ 82 h 145"/>
                <a:gd name="T36" fmla="*/ 386 w 392"/>
                <a:gd name="T37" fmla="*/ 82 h 145"/>
                <a:gd name="T38" fmla="*/ 386 w 392"/>
                <a:gd name="T39" fmla="*/ 82 h 145"/>
                <a:gd name="T40" fmla="*/ 91 w 392"/>
                <a:gd name="T41" fmla="*/ 145 h 145"/>
                <a:gd name="T42" fmla="*/ 0 w 392"/>
                <a:gd name="T43" fmla="*/ 73 h 145"/>
                <a:gd name="T44" fmla="*/ 91 w 392"/>
                <a:gd name="T45" fmla="*/ 2 h 145"/>
                <a:gd name="T46" fmla="*/ 92 w 392"/>
                <a:gd name="T47" fmla="*/ 0 h 145"/>
                <a:gd name="T48" fmla="*/ 95 w 392"/>
                <a:gd name="T49" fmla="*/ 2 h 145"/>
                <a:gd name="T50" fmla="*/ 97 w 392"/>
                <a:gd name="T51" fmla="*/ 2 h 145"/>
                <a:gd name="T52" fmla="*/ 98 w 392"/>
                <a:gd name="T53" fmla="*/ 6 h 145"/>
                <a:gd name="T54" fmla="*/ 100 w 392"/>
                <a:gd name="T55" fmla="*/ 8 h 145"/>
                <a:gd name="T56" fmla="*/ 100 w 392"/>
                <a:gd name="T57" fmla="*/ 13 h 145"/>
                <a:gd name="T58" fmla="*/ 98 w 392"/>
                <a:gd name="T59" fmla="*/ 15 h 145"/>
                <a:gd name="T60" fmla="*/ 97 w 392"/>
                <a:gd name="T61" fmla="*/ 17 h 145"/>
                <a:gd name="T62" fmla="*/ 17 w 392"/>
                <a:gd name="T63" fmla="*/ 80 h 145"/>
                <a:gd name="T64" fmla="*/ 17 w 392"/>
                <a:gd name="T65" fmla="*/ 65 h 145"/>
                <a:gd name="T66" fmla="*/ 97 w 392"/>
                <a:gd name="T67" fmla="*/ 127 h 145"/>
                <a:gd name="T68" fmla="*/ 98 w 392"/>
                <a:gd name="T69" fmla="*/ 129 h 145"/>
                <a:gd name="T70" fmla="*/ 100 w 392"/>
                <a:gd name="T71" fmla="*/ 134 h 145"/>
                <a:gd name="T72" fmla="*/ 100 w 392"/>
                <a:gd name="T73" fmla="*/ 138 h 145"/>
                <a:gd name="T74" fmla="*/ 98 w 392"/>
                <a:gd name="T75" fmla="*/ 140 h 145"/>
                <a:gd name="T76" fmla="*/ 97 w 392"/>
                <a:gd name="T77" fmla="*/ 142 h 145"/>
                <a:gd name="T78" fmla="*/ 95 w 392"/>
                <a:gd name="T79" fmla="*/ 145 h 145"/>
                <a:gd name="T80" fmla="*/ 92 w 392"/>
                <a:gd name="T81" fmla="*/ 145 h 145"/>
                <a:gd name="T82" fmla="*/ 91 w 392"/>
                <a:gd name="T83" fmla="*/ 145 h 145"/>
                <a:gd name="T84" fmla="*/ 91 w 392"/>
                <a:gd name="T8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 h="145">
                  <a:moveTo>
                    <a:pt x="386" y="82"/>
                  </a:moveTo>
                  <a:lnTo>
                    <a:pt x="14" y="82"/>
                  </a:lnTo>
                  <a:lnTo>
                    <a:pt x="11" y="82"/>
                  </a:lnTo>
                  <a:lnTo>
                    <a:pt x="9" y="80"/>
                  </a:lnTo>
                  <a:lnTo>
                    <a:pt x="8" y="75"/>
                  </a:lnTo>
                  <a:lnTo>
                    <a:pt x="6" y="73"/>
                  </a:lnTo>
                  <a:lnTo>
                    <a:pt x="8" y="69"/>
                  </a:lnTo>
                  <a:lnTo>
                    <a:pt x="9" y="67"/>
                  </a:lnTo>
                  <a:lnTo>
                    <a:pt x="11" y="65"/>
                  </a:lnTo>
                  <a:lnTo>
                    <a:pt x="14" y="65"/>
                  </a:lnTo>
                  <a:lnTo>
                    <a:pt x="386" y="65"/>
                  </a:lnTo>
                  <a:lnTo>
                    <a:pt x="389" y="65"/>
                  </a:lnTo>
                  <a:lnTo>
                    <a:pt x="390" y="67"/>
                  </a:lnTo>
                  <a:lnTo>
                    <a:pt x="392" y="69"/>
                  </a:lnTo>
                  <a:lnTo>
                    <a:pt x="392" y="73"/>
                  </a:lnTo>
                  <a:lnTo>
                    <a:pt x="392" y="75"/>
                  </a:lnTo>
                  <a:lnTo>
                    <a:pt x="390" y="80"/>
                  </a:lnTo>
                  <a:lnTo>
                    <a:pt x="389" y="82"/>
                  </a:lnTo>
                  <a:lnTo>
                    <a:pt x="386" y="82"/>
                  </a:lnTo>
                  <a:lnTo>
                    <a:pt x="386" y="82"/>
                  </a:lnTo>
                  <a:close/>
                  <a:moveTo>
                    <a:pt x="91" y="145"/>
                  </a:moveTo>
                  <a:lnTo>
                    <a:pt x="0" y="73"/>
                  </a:lnTo>
                  <a:lnTo>
                    <a:pt x="91" y="2"/>
                  </a:lnTo>
                  <a:lnTo>
                    <a:pt x="92" y="0"/>
                  </a:lnTo>
                  <a:lnTo>
                    <a:pt x="95" y="2"/>
                  </a:lnTo>
                  <a:lnTo>
                    <a:pt x="97" y="2"/>
                  </a:lnTo>
                  <a:lnTo>
                    <a:pt x="98" y="6"/>
                  </a:lnTo>
                  <a:lnTo>
                    <a:pt x="100" y="8"/>
                  </a:lnTo>
                  <a:lnTo>
                    <a:pt x="100" y="13"/>
                  </a:lnTo>
                  <a:lnTo>
                    <a:pt x="98" y="15"/>
                  </a:lnTo>
                  <a:lnTo>
                    <a:pt x="97" y="17"/>
                  </a:lnTo>
                  <a:lnTo>
                    <a:pt x="17" y="80"/>
                  </a:lnTo>
                  <a:lnTo>
                    <a:pt x="17" y="65"/>
                  </a:lnTo>
                  <a:lnTo>
                    <a:pt x="97" y="127"/>
                  </a:lnTo>
                  <a:lnTo>
                    <a:pt x="98" y="129"/>
                  </a:lnTo>
                  <a:lnTo>
                    <a:pt x="100" y="134"/>
                  </a:lnTo>
                  <a:lnTo>
                    <a:pt x="100" y="138"/>
                  </a:lnTo>
                  <a:lnTo>
                    <a:pt x="98" y="140"/>
                  </a:lnTo>
                  <a:lnTo>
                    <a:pt x="97" y="142"/>
                  </a:lnTo>
                  <a:lnTo>
                    <a:pt x="95" y="145"/>
                  </a:lnTo>
                  <a:lnTo>
                    <a:pt x="92" y="145"/>
                  </a:lnTo>
                  <a:lnTo>
                    <a:pt x="91" y="145"/>
                  </a:lnTo>
                  <a:lnTo>
                    <a:pt x="91" y="145"/>
                  </a:lnTo>
                  <a:close/>
                </a:path>
              </a:pathLst>
            </a:custGeom>
            <a:solidFill>
              <a:srgbClr val="000000"/>
            </a:solidFill>
            <a:ln w="3175">
              <a:solidFill>
                <a:srgbClr val="000000"/>
              </a:solidFill>
              <a:prstDash val="solid"/>
              <a:round/>
              <a:headEnd/>
              <a:tailEnd/>
            </a:ln>
          </p:spPr>
          <p:txBody>
            <a:bodyPr/>
            <a:lstStyle/>
            <a:p>
              <a:endParaRPr lang="fr-FR"/>
            </a:p>
          </p:txBody>
        </p:sp>
        <p:sp>
          <p:nvSpPr>
            <p:cNvPr id="140" name="Text Box 260">
              <a:extLst>
                <a:ext uri="{FF2B5EF4-FFF2-40B4-BE49-F238E27FC236}">
                  <a16:creationId xmlns:a16="http://schemas.microsoft.com/office/drawing/2014/main" id="{50C4972B-E59A-4695-B0D5-C10E918A8628}"/>
                </a:ext>
              </a:extLst>
            </p:cNvPr>
            <p:cNvSpPr txBox="1">
              <a:spLocks noChangeArrowheads="1"/>
            </p:cNvSpPr>
            <p:nvPr/>
          </p:nvSpPr>
          <p:spPr bwMode="auto">
            <a:xfrm>
              <a:off x="3787" y="2931"/>
              <a:ext cx="3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a:t>I’</a:t>
              </a:r>
              <a:r>
                <a:rPr lang="fr-FR" altLang="fr-FR" baseline="-25000"/>
                <a:t>2</a:t>
              </a:r>
              <a:endParaRPr lang="fr-FR" altLang="fr-FR"/>
            </a:p>
          </p:txBody>
        </p:sp>
      </p:grpSp>
    </p:spTree>
    <p:extLst>
      <p:ext uri="{BB962C8B-B14F-4D97-AF65-F5344CB8AC3E}">
        <p14:creationId xmlns:p14="http://schemas.microsoft.com/office/powerpoint/2010/main" val="6886468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674</Words>
  <Application>Microsoft Office PowerPoint</Application>
  <PresentationFormat>Grand écran</PresentationFormat>
  <Paragraphs>144</Paragraphs>
  <Slides>15</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2</vt:i4>
      </vt:variant>
      <vt:variant>
        <vt:lpstr>Titres des diapositives</vt:lpstr>
      </vt:variant>
      <vt:variant>
        <vt:i4>15</vt:i4>
      </vt:variant>
    </vt:vector>
  </HeadingPairs>
  <TitlesOfParts>
    <vt:vector size="23" baseType="lpstr">
      <vt:lpstr>Arial</vt:lpstr>
      <vt:lpstr>Calibri</vt:lpstr>
      <vt:lpstr>Calibri Light</vt:lpstr>
      <vt:lpstr>Linux Libertine</vt:lpstr>
      <vt:lpstr>Times New Roman</vt:lpstr>
      <vt:lpstr>Thème Office</vt:lpstr>
      <vt:lpstr>Image</vt:lpstr>
      <vt:lpstr>Equation</vt:lpstr>
      <vt:lpstr>UE 21: Capteurs Proprioceptifs et Extéroceptifs</vt:lpstr>
      <vt:lpstr>Séquence IV </vt:lpstr>
      <vt:lpstr>Capteur LVDT : Linear Variable Differential Transformer </vt:lpstr>
      <vt:lpstr>Structure du Capteur LVDT</vt:lpstr>
      <vt:lpstr>Mise en oeuvre</vt:lpstr>
      <vt:lpstr>Principe de fonctionnement</vt:lpstr>
      <vt:lpstr>Présentation PowerPoint</vt:lpstr>
      <vt:lpstr>Présentation PowerPoint</vt:lpstr>
      <vt:lpstr>Modélisation électrique</vt:lpstr>
      <vt:lpstr>Modélisation électrique</vt:lpstr>
      <vt:lpstr>Modélisation électrique</vt:lpstr>
      <vt:lpstr>Modélisation électrique</vt:lpstr>
      <vt:lpstr>Caractéristiques du capteur LVDT</vt:lpstr>
      <vt:lpstr>Avantages et inconvénients des LVDT </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21: Capteurs Proprioceptifs et Extéroceptifs</dc:title>
  <dc:creator>AICHA FONTE</dc:creator>
  <cp:lastModifiedBy>AICHA FONTE</cp:lastModifiedBy>
  <cp:revision>2</cp:revision>
  <dcterms:created xsi:type="dcterms:W3CDTF">2020-11-13T02:33:04Z</dcterms:created>
  <dcterms:modified xsi:type="dcterms:W3CDTF">2020-11-13T03:09:24Z</dcterms:modified>
</cp:coreProperties>
</file>