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0" r:id="rId1"/>
  </p:sldMasterIdLst>
  <p:sldIdLst>
    <p:sldId id="256" r:id="rId2"/>
    <p:sldId id="257" r:id="rId3"/>
    <p:sldId id="283" r:id="rId4"/>
    <p:sldId id="281" r:id="rId5"/>
    <p:sldId id="276" r:id="rId6"/>
    <p:sldId id="258" r:id="rId7"/>
    <p:sldId id="284" r:id="rId8"/>
    <p:sldId id="262" r:id="rId9"/>
    <p:sldId id="270" r:id="rId10"/>
    <p:sldId id="271" r:id="rId11"/>
    <p:sldId id="261" r:id="rId12"/>
    <p:sldId id="274" r:id="rId13"/>
    <p:sldId id="275" r:id="rId14"/>
    <p:sldId id="291" r:id="rId15"/>
    <p:sldId id="278" r:id="rId16"/>
    <p:sldId id="273" r:id="rId17"/>
    <p:sldId id="259" r:id="rId18"/>
    <p:sldId id="285" r:id="rId19"/>
    <p:sldId id="286" r:id="rId20"/>
    <p:sldId id="287" r:id="rId21"/>
    <p:sldId id="288" r:id="rId22"/>
    <p:sldId id="289" r:id="rId23"/>
    <p:sldId id="266" r:id="rId24"/>
    <p:sldId id="290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486" autoAdjust="0"/>
  </p:normalViewPr>
  <p:slideViewPr>
    <p:cSldViewPr snapToGrid="0">
      <p:cViewPr varScale="1">
        <p:scale>
          <a:sx n="50" d="100"/>
          <a:sy n="50" d="100"/>
        </p:scale>
        <p:origin x="-9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‹N°›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2647918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930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343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008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004961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299676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765369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20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701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t>10/2/2023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63430811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t>10/2/2023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48954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38102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bKOTRwnDpY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092A6143-DF96-4CAA-B601-4EAD19CABD3F}"/>
              </a:ext>
            </a:extLst>
          </p:cNvPr>
          <p:cNvSpPr txBox="1"/>
          <p:nvPr/>
        </p:nvSpPr>
        <p:spPr>
          <a:xfrm>
            <a:off x="4429125" y="2157412"/>
            <a:ext cx="46863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b="1" dirty="0" err="1"/>
              <a:t>GMOs</a:t>
            </a:r>
            <a:endParaRPr lang="fr-FR" sz="9600" b="1" dirty="0"/>
          </a:p>
        </p:txBody>
      </p:sp>
    </p:spTree>
    <p:extLst>
      <p:ext uri="{BB962C8B-B14F-4D97-AF65-F5344CB8AC3E}">
        <p14:creationId xmlns:p14="http://schemas.microsoft.com/office/powerpoint/2010/main" val="354061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15C1D205-104C-456E-912A-0F68FF9C6A47}"/>
              </a:ext>
            </a:extLst>
          </p:cNvPr>
          <p:cNvSpPr txBox="1"/>
          <p:nvPr/>
        </p:nvSpPr>
        <p:spPr>
          <a:xfrm>
            <a:off x="4236927" y="-28575"/>
            <a:ext cx="4499197" cy="3017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Adjective </a:t>
            </a:r>
            <a:r>
              <a:rPr lang="fr-FR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order</a:t>
            </a:r>
            <a:endParaRPr 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endParaRPr lang="fr-FR" sz="3200" dirty="0"/>
          </a:p>
          <a:p>
            <a:pPr>
              <a:lnSpc>
                <a:spcPct val="200000"/>
              </a:lnSpc>
            </a:pP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578DCFA9-9152-40B2-95A5-8358D7CD8366}"/>
              </a:ext>
            </a:extLst>
          </p:cNvPr>
          <p:cNvSpPr txBox="1"/>
          <p:nvPr/>
        </p:nvSpPr>
        <p:spPr>
          <a:xfrm>
            <a:off x="1115107" y="1480075"/>
            <a:ext cx="1074283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è"/>
            </a:pPr>
            <a:r>
              <a:rPr lang="en-GB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“QOSASCOMP” </a:t>
            </a:r>
            <a:r>
              <a:rPr lang="en-US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è"/>
            </a:pPr>
            <a:endParaRPr lang="en-US" sz="32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è"/>
            </a:pPr>
            <a:r>
              <a:rPr lang="en-US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(Quantity) Opinion, Size, Age, Shape, Color, Origin, Material, Purpose</a:t>
            </a:r>
            <a:endParaRPr lang="fr-FR" sz="32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GB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fr-FR" sz="24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/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fr-FR" sz="24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="" xmlns:a16="http://schemas.microsoft.com/office/drawing/2014/main" id="{236E4750-1851-46CF-BFA1-118E1830A124}"/>
              </a:ext>
            </a:extLst>
          </p:cNvPr>
          <p:cNvSpPr txBox="1"/>
          <p:nvPr/>
        </p:nvSpPr>
        <p:spPr>
          <a:xfrm>
            <a:off x="842962" y="4572000"/>
            <a:ext cx="113490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egoe UI Emoji" panose="020B0502040204020203" pitchFamily="34" charset="0"/>
              </a:rPr>
              <a:t>😊</a:t>
            </a:r>
            <a:r>
              <a:rPr lang="en-US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r>
              <a:rPr lang="en-US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On Saturdays And Sundays, Carol Often Makes Pies.</a:t>
            </a:r>
            <a:endParaRPr lang="fr-FR" sz="32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837550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1645920" y="1463040"/>
            <a:ext cx="8813317" cy="358188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sz="6000" b="1" dirty="0">
                <a:latin typeface="Arial" panose="020B0604020202020204" pitchFamily="34" charset="0"/>
                <a:cs typeface="Arial" panose="020B0604020202020204" pitchFamily="34" charset="0"/>
              </a:rPr>
              <a:t>1. b. Exercise</a:t>
            </a:r>
            <a:br>
              <a:rPr lang="en-GB" sz="6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Make compound nouns from the French equivalents below. </a:t>
            </a:r>
            <a:endParaRPr lang="fr-FR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54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15C1D205-104C-456E-912A-0F68FF9C6A47}"/>
              </a:ext>
            </a:extLst>
          </p:cNvPr>
          <p:cNvSpPr txBox="1"/>
          <p:nvPr/>
        </p:nvSpPr>
        <p:spPr>
          <a:xfrm>
            <a:off x="1244379" y="47045"/>
            <a:ext cx="9912626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Reine Elizabeth </a:t>
            </a:r>
            <a:r>
              <a:rPr lang="fr-FR" sz="28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portait 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toujours de vilaines robes vertes en soie.</a:t>
            </a:r>
          </a:p>
          <a:p>
            <a:pPr lvl="0"/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Passe-moi je gros sac bleu, s’il te plait.</a:t>
            </a:r>
          </a:p>
          <a:p>
            <a:pPr lvl="0"/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Mon meilleur ami a des nouvelles chaussures de sport noires.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706764" y="1137875"/>
            <a:ext cx="81147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Queen Elizabeth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used to wear ugly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green silk dresses.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706764" y="3185487"/>
            <a:ext cx="60933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Please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give (/hand)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me the big blue bag. 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706764" y="5320015"/>
            <a:ext cx="65261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My best friend has new black sports shoes.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="" xmlns:a16="http://schemas.microsoft.com/office/drawing/2014/main" id="{C6923620-AC20-4231-AD4A-CB0B4640AC78}"/>
              </a:ext>
            </a:extLst>
          </p:cNvPr>
          <p:cNvSpPr txBox="1"/>
          <p:nvPr/>
        </p:nvSpPr>
        <p:spPr>
          <a:xfrm>
            <a:off x="11401619" y="0"/>
            <a:ext cx="564781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“QOSASCOMP” </a:t>
            </a:r>
            <a:r>
              <a:rPr lang="en-US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fr-FR" sz="24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360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15C1D205-104C-456E-912A-0F68FF9C6A47}"/>
              </a:ext>
            </a:extLst>
          </p:cNvPr>
          <p:cNvSpPr txBox="1"/>
          <p:nvPr/>
        </p:nvSpPr>
        <p:spPr>
          <a:xfrm>
            <a:off x="1244379" y="47045"/>
            <a:ext cx="9912626" cy="64219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bibliothèque a de nombreux livres neufs et anciens intéressants.</a:t>
            </a:r>
          </a:p>
          <a:p>
            <a:pPr lvl="0"/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5. Mon voisin a une incroyable piscine rouge en plastique et en forme de cœur. </a:t>
            </a:r>
          </a:p>
          <a:p>
            <a:pPr lvl="0"/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fr-F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507208" y="1206475"/>
            <a:ext cx="88083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The library has many (=numerous) interesting old and new books.</a:t>
            </a:r>
            <a:endParaRPr lang="fr-F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244379" y="4697418"/>
            <a:ext cx="94475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My neighbor has an amazing heart-shaped red plastic swimming pool. </a:t>
            </a:r>
            <a:endParaRPr lang="fr-F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="" xmlns:a16="http://schemas.microsoft.com/office/drawing/2014/main" id="{3E73D536-6712-4B21-A8EE-0C4EDA707DA0}"/>
              </a:ext>
            </a:extLst>
          </p:cNvPr>
          <p:cNvSpPr txBox="1"/>
          <p:nvPr/>
        </p:nvSpPr>
        <p:spPr>
          <a:xfrm>
            <a:off x="11401619" y="0"/>
            <a:ext cx="564781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“QOSASCOMP” </a:t>
            </a:r>
            <a:r>
              <a:rPr lang="en-US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fr-FR" sz="24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66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15C1D205-104C-456E-912A-0F68FF9C6A47}"/>
              </a:ext>
            </a:extLst>
          </p:cNvPr>
          <p:cNvSpPr txBox="1"/>
          <p:nvPr/>
        </p:nvSpPr>
        <p:spPr>
          <a:xfrm>
            <a:off x="1244379" y="47045"/>
            <a:ext cx="9912626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2800" dirty="0" smtClean="0"/>
          </a:p>
          <a:p>
            <a:r>
              <a:rPr lang="fr-FR" sz="2800" dirty="0" smtClean="0"/>
              <a:t>6</a:t>
            </a:r>
            <a:r>
              <a:rPr lang="fr-FR" sz="2800" dirty="0"/>
              <a:t>. Deux archéologues britanniques ont découvert un superbe petit temple égyptien en marbre noir.</a:t>
            </a:r>
          </a:p>
          <a:p>
            <a:pPr lvl="0"/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fr-F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507208" y="2455039"/>
            <a:ext cx="8808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Two British </a:t>
            </a:r>
            <a:r>
              <a:rPr lang="en-US" sz="3600" b="1"/>
              <a:t>archeologists </a:t>
            </a:r>
            <a:r>
              <a:rPr lang="en-US" sz="3600" b="1" smtClean="0"/>
              <a:t>found/discovered </a:t>
            </a:r>
            <a:r>
              <a:rPr lang="en-US" sz="3600" b="1" dirty="0"/>
              <a:t>a beautiful little black Egyptian marble temple.</a:t>
            </a:r>
            <a:endParaRPr lang="fr-FR" sz="3600" b="1" dirty="0"/>
          </a:p>
        </p:txBody>
      </p:sp>
      <p:sp>
        <p:nvSpPr>
          <p:cNvPr id="7" name="ZoneTexte 6">
            <a:extLst>
              <a:ext uri="{FF2B5EF4-FFF2-40B4-BE49-F238E27FC236}">
                <a16:creationId xmlns="" xmlns:a16="http://schemas.microsoft.com/office/drawing/2014/main" id="{3E73D536-6712-4B21-A8EE-0C4EDA707DA0}"/>
              </a:ext>
            </a:extLst>
          </p:cNvPr>
          <p:cNvSpPr txBox="1"/>
          <p:nvPr/>
        </p:nvSpPr>
        <p:spPr>
          <a:xfrm>
            <a:off x="11401619" y="0"/>
            <a:ext cx="564781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“QOSASCOMP” </a:t>
            </a:r>
            <a:r>
              <a:rPr lang="en-US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fr-FR" sz="24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083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BD252E1E-3F0E-4036-9DB3-249FEA8EE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7185" y="945492"/>
            <a:ext cx="8361229" cy="1640546"/>
          </a:xfrm>
        </p:spPr>
        <p:txBody>
          <a:bodyPr>
            <a:normAutofit/>
          </a:bodyPr>
          <a:lstStyle/>
          <a:p>
            <a:r>
              <a:rPr lang="fr-FR" dirty="0" err="1"/>
              <a:t>Video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7D658CA3-C9CF-40A8-9415-C0893C25C566}"/>
              </a:ext>
            </a:extLst>
          </p:cNvPr>
          <p:cNvSpPr txBox="1"/>
          <p:nvPr/>
        </p:nvSpPr>
        <p:spPr>
          <a:xfrm>
            <a:off x="1634399" y="2814638"/>
            <a:ext cx="86868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u="sng" dirty="0">
                <a:solidFill>
                  <a:srgbClr val="FF0000"/>
                </a:solidFill>
              </a:rPr>
              <a:t>« </a:t>
            </a:r>
            <a:r>
              <a:rPr lang="en-US" sz="2800" b="1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GMO story in only three minutes</a:t>
            </a:r>
            <a:r>
              <a:rPr lang="fr-FR" sz="4400" b="1" u="sng" dirty="0">
                <a:solidFill>
                  <a:srgbClr val="FF0000"/>
                </a:solidFill>
              </a:rPr>
              <a:t>» </a:t>
            </a:r>
          </a:p>
          <a:p>
            <a:endParaRPr lang="fr-FR" sz="3200" b="1" dirty="0"/>
          </a:p>
          <a:p>
            <a:r>
              <a:rPr lang="fr-FR" sz="2800" b="1" dirty="0"/>
              <a:t>  </a:t>
            </a:r>
            <a:r>
              <a:rPr lang="fr-FR" sz="2800" b="1" dirty="0">
                <a:hlinkClick r:id="rId2"/>
              </a:rPr>
              <a:t>https://www.youtube.com/watch?v=nbKOTRwnDpY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122172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BD252E1E-3F0E-4036-9DB3-249FEA8EEF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2. </a:t>
            </a:r>
            <a:r>
              <a:rPr lang="fr-FR" dirty="0" err="1"/>
              <a:t>Vocabulary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756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="" xmlns:a16="http://schemas.microsoft.com/office/drawing/2014/main" id="{9A24D704-6714-4182-AEC6-E90969249B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628151"/>
              </p:ext>
            </p:extLst>
          </p:nvPr>
        </p:nvGraphicFramePr>
        <p:xfrm>
          <a:off x="829994" y="284506"/>
          <a:ext cx="11189728" cy="5676680"/>
        </p:xfrm>
        <a:graphic>
          <a:graphicData uri="http://schemas.openxmlformats.org/drawingml/2006/table">
            <a:tbl>
              <a:tblPr/>
              <a:tblGrid>
                <a:gridCol w="2855273">
                  <a:extLst>
                    <a:ext uri="{9D8B030D-6E8A-4147-A177-3AD203B41FA5}">
                      <a16:colId xmlns="" xmlns:a16="http://schemas.microsoft.com/office/drawing/2014/main" val="789749349"/>
                    </a:ext>
                  </a:extLst>
                </a:gridCol>
                <a:gridCol w="2799939">
                  <a:extLst>
                    <a:ext uri="{9D8B030D-6E8A-4147-A177-3AD203B41FA5}">
                      <a16:colId xmlns="" xmlns:a16="http://schemas.microsoft.com/office/drawing/2014/main" val="4751753"/>
                    </a:ext>
                  </a:extLst>
                </a:gridCol>
                <a:gridCol w="2745025">
                  <a:extLst>
                    <a:ext uri="{9D8B030D-6E8A-4147-A177-3AD203B41FA5}">
                      <a16:colId xmlns="" xmlns:a16="http://schemas.microsoft.com/office/drawing/2014/main" val="3615165779"/>
                    </a:ext>
                  </a:extLst>
                </a:gridCol>
                <a:gridCol w="2789491">
                  <a:extLst>
                    <a:ext uri="{9D8B030D-6E8A-4147-A177-3AD203B41FA5}">
                      <a16:colId xmlns="" xmlns:a16="http://schemas.microsoft.com/office/drawing/2014/main" val="364556300"/>
                    </a:ext>
                  </a:extLst>
                </a:gridCol>
              </a:tblGrid>
              <a:tr h="964256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2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 récolter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fr-FR" sz="2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 selon</a:t>
                      </a: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5983568"/>
                  </a:ext>
                </a:extLst>
              </a:tr>
              <a:tr h="126873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fr-FR" sz="2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 Des champs</a:t>
                      </a: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fr-FR" sz="2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 prospérer, monter en flèche</a:t>
                      </a: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79392910"/>
                  </a:ext>
                </a:extLst>
              </a:tr>
              <a:tr h="158206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2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 Aux dépends de, aux frais de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fr-FR" sz="2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 rattraper, dépasser</a:t>
                      </a: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30864739"/>
                  </a:ext>
                </a:extLst>
              </a:tr>
              <a:tr h="1861626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r>
                        <a:rPr lang="fr-FR" sz="2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7a. Une bactérie</a:t>
                      </a:r>
                    </a:p>
                    <a:p>
                      <a:r>
                        <a:rPr lang="fr-FR" sz="2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7b. Des bactéries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fr-FR" sz="2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8. Le spectre, l’éventail, la gamme</a:t>
                      </a: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528743696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238A3134-1BDD-4B55-BE91-708547881221}"/>
              </a:ext>
            </a:extLst>
          </p:cNvPr>
          <p:cNvSpPr txBox="1"/>
          <p:nvPr/>
        </p:nvSpPr>
        <p:spPr>
          <a:xfrm>
            <a:off x="3657600" y="421667"/>
            <a:ext cx="22131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To harvest</a:t>
            </a:r>
            <a:endParaRPr kumimoji="0" lang="en-US" alt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="" xmlns:a16="http://schemas.microsoft.com/office/drawing/2014/main" id="{AE595A3C-3B41-41FC-A090-1DDC17DF98FB}"/>
              </a:ext>
            </a:extLst>
          </p:cNvPr>
          <p:cNvSpPr txBox="1"/>
          <p:nvPr/>
        </p:nvSpPr>
        <p:spPr>
          <a:xfrm>
            <a:off x="9322904" y="421667"/>
            <a:ext cx="22131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According to</a:t>
            </a:r>
            <a:endParaRPr kumimoji="0" lang="en-US" alt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E583AEE3-9151-40F8-BFD8-7F9AB81D18D1}"/>
              </a:ext>
            </a:extLst>
          </p:cNvPr>
          <p:cNvSpPr txBox="1"/>
          <p:nvPr/>
        </p:nvSpPr>
        <p:spPr>
          <a:xfrm>
            <a:off x="3737113" y="1532972"/>
            <a:ext cx="22131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fields</a:t>
            </a:r>
            <a:endParaRPr kumimoji="0" lang="en-US" alt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5D0AAA60-968B-4552-9705-C9CF656D88F0}"/>
              </a:ext>
            </a:extLst>
          </p:cNvPr>
          <p:cNvSpPr txBox="1"/>
          <p:nvPr/>
        </p:nvSpPr>
        <p:spPr>
          <a:xfrm>
            <a:off x="9322904" y="1656083"/>
            <a:ext cx="22131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To boom</a:t>
            </a:r>
            <a:endParaRPr kumimoji="0" lang="en-US" alt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="" xmlns:a16="http://schemas.microsoft.com/office/drawing/2014/main" id="{6E3CE59C-57CA-43EB-A8D9-27A99C464764}"/>
              </a:ext>
            </a:extLst>
          </p:cNvPr>
          <p:cNvSpPr txBox="1"/>
          <p:nvPr/>
        </p:nvSpPr>
        <p:spPr>
          <a:xfrm>
            <a:off x="3882887" y="3027295"/>
            <a:ext cx="2670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At the </a:t>
            </a:r>
            <a:r>
              <a:rPr 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expense</a:t>
            </a: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 of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="" xmlns:a16="http://schemas.microsoft.com/office/drawing/2014/main" id="{1BE83AAD-50D1-4B20-913D-4BA16BAE7A1C}"/>
              </a:ext>
            </a:extLst>
          </p:cNvPr>
          <p:cNvSpPr txBox="1"/>
          <p:nvPr/>
        </p:nvSpPr>
        <p:spPr>
          <a:xfrm>
            <a:off x="9415669" y="3027295"/>
            <a:ext cx="22131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overtake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="" xmlns:a16="http://schemas.microsoft.com/office/drawing/2014/main" id="{AA9924D4-0808-466E-8916-0C27906D47E2}"/>
              </a:ext>
            </a:extLst>
          </p:cNvPr>
          <p:cNvSpPr txBox="1"/>
          <p:nvPr/>
        </p:nvSpPr>
        <p:spPr>
          <a:xfrm>
            <a:off x="3882887" y="4524093"/>
            <a:ext cx="26703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LcPeriod"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bacterium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lphaLcPeriod"/>
            </a:pPr>
            <a:r>
              <a:rPr 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bacteria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0" lang="en-US" alt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="" xmlns:a16="http://schemas.microsoft.com/office/drawing/2014/main" id="{C6DDBBA1-39E2-4338-8DE4-3596BFF9ED7D}"/>
              </a:ext>
            </a:extLst>
          </p:cNvPr>
          <p:cNvSpPr txBox="1"/>
          <p:nvPr/>
        </p:nvSpPr>
        <p:spPr>
          <a:xfrm>
            <a:off x="9480983" y="4656054"/>
            <a:ext cx="22131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spectrum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709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="" xmlns:a16="http://schemas.microsoft.com/office/drawing/2014/main" id="{9A24D704-6714-4182-AEC6-E90969249B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47288"/>
              </p:ext>
            </p:extLst>
          </p:nvPr>
        </p:nvGraphicFramePr>
        <p:xfrm>
          <a:off x="829994" y="284506"/>
          <a:ext cx="11189728" cy="5809704"/>
        </p:xfrm>
        <a:graphic>
          <a:graphicData uri="http://schemas.openxmlformats.org/drawingml/2006/table">
            <a:tbl>
              <a:tblPr/>
              <a:tblGrid>
                <a:gridCol w="2855273">
                  <a:extLst>
                    <a:ext uri="{9D8B030D-6E8A-4147-A177-3AD203B41FA5}">
                      <a16:colId xmlns="" xmlns:a16="http://schemas.microsoft.com/office/drawing/2014/main" val="789749349"/>
                    </a:ext>
                  </a:extLst>
                </a:gridCol>
                <a:gridCol w="2799939">
                  <a:extLst>
                    <a:ext uri="{9D8B030D-6E8A-4147-A177-3AD203B41FA5}">
                      <a16:colId xmlns="" xmlns:a16="http://schemas.microsoft.com/office/drawing/2014/main" val="4751753"/>
                    </a:ext>
                  </a:extLst>
                </a:gridCol>
                <a:gridCol w="2745025">
                  <a:extLst>
                    <a:ext uri="{9D8B030D-6E8A-4147-A177-3AD203B41FA5}">
                      <a16:colId xmlns="" xmlns:a16="http://schemas.microsoft.com/office/drawing/2014/main" val="3615165779"/>
                    </a:ext>
                  </a:extLst>
                </a:gridCol>
                <a:gridCol w="2789491">
                  <a:extLst>
                    <a:ext uri="{9D8B030D-6E8A-4147-A177-3AD203B41FA5}">
                      <a16:colId xmlns="" xmlns:a16="http://schemas.microsoft.com/office/drawing/2014/main" val="364556300"/>
                    </a:ext>
                  </a:extLst>
                </a:gridCol>
              </a:tblGrid>
              <a:tr h="964256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2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 isoler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fr-FR" sz="2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10. Des mauvaises herbes</a:t>
                      </a: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5983568"/>
                  </a:ext>
                </a:extLst>
              </a:tr>
              <a:tr h="126873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11. muter</a:t>
                      </a: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fr-FR" sz="2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12. En plus de tout cela</a:t>
                      </a: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79392910"/>
                  </a:ext>
                </a:extLst>
              </a:tr>
              <a:tr h="158206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2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13. involontaire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14. le croisement animal</a:t>
                      </a: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30864739"/>
                  </a:ext>
                </a:extLst>
              </a:tr>
              <a:tr h="1861626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r>
                        <a:rPr lang="fr-FR" sz="2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15. La santé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16. accorder</a:t>
                      </a: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528743696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238A3134-1BDD-4B55-BE91-708547881221}"/>
              </a:ext>
            </a:extLst>
          </p:cNvPr>
          <p:cNvSpPr txBox="1"/>
          <p:nvPr/>
        </p:nvSpPr>
        <p:spPr>
          <a:xfrm>
            <a:off x="3657600" y="421667"/>
            <a:ext cx="22131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To isolate</a:t>
            </a:r>
            <a:endParaRPr kumimoji="0" lang="en-US" alt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="" xmlns:a16="http://schemas.microsoft.com/office/drawing/2014/main" id="{AE595A3C-3B41-41FC-A090-1DDC17DF98FB}"/>
              </a:ext>
            </a:extLst>
          </p:cNvPr>
          <p:cNvSpPr txBox="1"/>
          <p:nvPr/>
        </p:nvSpPr>
        <p:spPr>
          <a:xfrm>
            <a:off x="9322904" y="421667"/>
            <a:ext cx="22131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weeds</a:t>
            </a:r>
            <a:endParaRPr kumimoji="0" lang="en-US" alt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E583AEE3-9151-40F8-BFD8-7F9AB81D18D1}"/>
              </a:ext>
            </a:extLst>
          </p:cNvPr>
          <p:cNvSpPr txBox="1"/>
          <p:nvPr/>
        </p:nvSpPr>
        <p:spPr>
          <a:xfrm>
            <a:off x="3737113" y="1532972"/>
            <a:ext cx="22131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fr-FR" alt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mutate</a:t>
            </a:r>
            <a:endParaRPr kumimoji="0" lang="en-US" alt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5D0AAA60-968B-4552-9705-C9CF656D88F0}"/>
              </a:ext>
            </a:extLst>
          </p:cNvPr>
          <p:cNvSpPr txBox="1"/>
          <p:nvPr/>
        </p:nvSpPr>
        <p:spPr>
          <a:xfrm>
            <a:off x="9322904" y="1656083"/>
            <a:ext cx="22131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On top of </a:t>
            </a:r>
            <a:r>
              <a:rPr lang="fr-FR" alt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endParaRPr kumimoji="0" lang="en-US" alt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="" xmlns:a16="http://schemas.microsoft.com/office/drawing/2014/main" id="{6E3CE59C-57CA-43EB-A8D9-27A99C464764}"/>
              </a:ext>
            </a:extLst>
          </p:cNvPr>
          <p:cNvSpPr txBox="1"/>
          <p:nvPr/>
        </p:nvSpPr>
        <p:spPr>
          <a:xfrm>
            <a:off x="3882887" y="3027295"/>
            <a:ext cx="2670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unintended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="" xmlns:a16="http://schemas.microsoft.com/office/drawing/2014/main" id="{1BE83AAD-50D1-4B20-913D-4BA16BAE7A1C}"/>
              </a:ext>
            </a:extLst>
          </p:cNvPr>
          <p:cNvSpPr txBox="1"/>
          <p:nvPr/>
        </p:nvSpPr>
        <p:spPr>
          <a:xfrm>
            <a:off x="9415669" y="3027295"/>
            <a:ext cx="2604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crossbreeding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="" xmlns:a16="http://schemas.microsoft.com/office/drawing/2014/main" id="{AA9924D4-0808-466E-8916-0C27906D47E2}"/>
              </a:ext>
            </a:extLst>
          </p:cNvPr>
          <p:cNvSpPr txBox="1"/>
          <p:nvPr/>
        </p:nvSpPr>
        <p:spPr>
          <a:xfrm>
            <a:off x="3882887" y="4524093"/>
            <a:ext cx="26703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health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0" lang="en-US" alt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="" xmlns:a16="http://schemas.microsoft.com/office/drawing/2014/main" id="{C6DDBBA1-39E2-4338-8DE4-3596BFF9ED7D}"/>
              </a:ext>
            </a:extLst>
          </p:cNvPr>
          <p:cNvSpPr txBox="1"/>
          <p:nvPr/>
        </p:nvSpPr>
        <p:spPr>
          <a:xfrm>
            <a:off x="9480983" y="4656054"/>
            <a:ext cx="22131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grant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232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="" xmlns:a16="http://schemas.microsoft.com/office/drawing/2014/main" id="{9A24D704-6714-4182-AEC6-E90969249B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499346"/>
              </p:ext>
            </p:extLst>
          </p:nvPr>
        </p:nvGraphicFramePr>
        <p:xfrm>
          <a:off x="829994" y="284506"/>
          <a:ext cx="11189728" cy="5676680"/>
        </p:xfrm>
        <a:graphic>
          <a:graphicData uri="http://schemas.openxmlformats.org/drawingml/2006/table">
            <a:tbl>
              <a:tblPr/>
              <a:tblGrid>
                <a:gridCol w="2855273">
                  <a:extLst>
                    <a:ext uri="{9D8B030D-6E8A-4147-A177-3AD203B41FA5}">
                      <a16:colId xmlns="" xmlns:a16="http://schemas.microsoft.com/office/drawing/2014/main" val="789749349"/>
                    </a:ext>
                  </a:extLst>
                </a:gridCol>
                <a:gridCol w="2799939">
                  <a:extLst>
                    <a:ext uri="{9D8B030D-6E8A-4147-A177-3AD203B41FA5}">
                      <a16:colId xmlns="" xmlns:a16="http://schemas.microsoft.com/office/drawing/2014/main" val="4751753"/>
                    </a:ext>
                  </a:extLst>
                </a:gridCol>
                <a:gridCol w="2745025">
                  <a:extLst>
                    <a:ext uri="{9D8B030D-6E8A-4147-A177-3AD203B41FA5}">
                      <a16:colId xmlns="" xmlns:a16="http://schemas.microsoft.com/office/drawing/2014/main" val="3615165779"/>
                    </a:ext>
                  </a:extLst>
                </a:gridCol>
                <a:gridCol w="2789491">
                  <a:extLst>
                    <a:ext uri="{9D8B030D-6E8A-4147-A177-3AD203B41FA5}">
                      <a16:colId xmlns="" xmlns:a16="http://schemas.microsoft.com/office/drawing/2014/main" val="364556300"/>
                    </a:ext>
                  </a:extLst>
                </a:gridCol>
              </a:tblGrid>
              <a:tr h="964256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2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17. Sans parler de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fr-FR" sz="2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18. Il était une fois</a:t>
                      </a: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5983568"/>
                  </a:ext>
                </a:extLst>
              </a:tr>
              <a:tr h="126873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19. De nos jours</a:t>
                      </a: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fr-FR" sz="2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20. engloutir</a:t>
                      </a: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79392910"/>
                  </a:ext>
                </a:extLst>
              </a:tr>
              <a:tr h="158206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2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21. élevage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22. Des aliments transformés</a:t>
                      </a: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30864739"/>
                  </a:ext>
                </a:extLst>
              </a:tr>
              <a:tr h="1861626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r>
                        <a:rPr lang="fr-FR" sz="2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23. Maïs = « corn » =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24. </a:t>
                      </a:r>
                      <a:r>
                        <a:rPr kumimoji="0" lang="fr-FR" alt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Du colza</a:t>
                      </a: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528743696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238A3134-1BDD-4B55-BE91-708547881221}"/>
              </a:ext>
            </a:extLst>
          </p:cNvPr>
          <p:cNvSpPr txBox="1"/>
          <p:nvPr/>
        </p:nvSpPr>
        <p:spPr>
          <a:xfrm>
            <a:off x="3657600" y="421667"/>
            <a:ext cx="2670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Not to mention</a:t>
            </a:r>
            <a:endParaRPr kumimoji="0" lang="en-US" alt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="" xmlns:a16="http://schemas.microsoft.com/office/drawing/2014/main" id="{AE595A3C-3B41-41FC-A090-1DDC17DF98FB}"/>
              </a:ext>
            </a:extLst>
          </p:cNvPr>
          <p:cNvSpPr txBox="1"/>
          <p:nvPr/>
        </p:nvSpPr>
        <p:spPr>
          <a:xfrm>
            <a:off x="9322904" y="421667"/>
            <a:ext cx="2869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Once upon a time</a:t>
            </a:r>
            <a:endParaRPr kumimoji="0" lang="en-US" alt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E583AEE3-9151-40F8-BFD8-7F9AB81D18D1}"/>
              </a:ext>
            </a:extLst>
          </p:cNvPr>
          <p:cNvSpPr txBox="1"/>
          <p:nvPr/>
        </p:nvSpPr>
        <p:spPr>
          <a:xfrm>
            <a:off x="3737113" y="1532972"/>
            <a:ext cx="22131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nowadays</a:t>
            </a:r>
            <a:endParaRPr kumimoji="0" lang="en-US" alt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5D0AAA60-968B-4552-9705-C9CF656D88F0}"/>
              </a:ext>
            </a:extLst>
          </p:cNvPr>
          <p:cNvSpPr txBox="1"/>
          <p:nvPr/>
        </p:nvSpPr>
        <p:spPr>
          <a:xfrm>
            <a:off x="9322904" y="1656083"/>
            <a:ext cx="26040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fr-FR" alt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swallow</a:t>
            </a:r>
            <a:r>
              <a:rPr lang="fr-FR" alt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 up</a:t>
            </a:r>
            <a:endParaRPr kumimoji="0" lang="en-US" alt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="" xmlns:a16="http://schemas.microsoft.com/office/drawing/2014/main" id="{6E3CE59C-57CA-43EB-A8D9-27A99C464764}"/>
              </a:ext>
            </a:extLst>
          </p:cNvPr>
          <p:cNvSpPr txBox="1"/>
          <p:nvPr/>
        </p:nvSpPr>
        <p:spPr>
          <a:xfrm>
            <a:off x="4057059" y="2982365"/>
            <a:ext cx="2670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husbandry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="" xmlns:a16="http://schemas.microsoft.com/office/drawing/2014/main" id="{1BE83AAD-50D1-4B20-913D-4BA16BAE7A1C}"/>
              </a:ext>
            </a:extLst>
          </p:cNvPr>
          <p:cNvSpPr txBox="1"/>
          <p:nvPr/>
        </p:nvSpPr>
        <p:spPr>
          <a:xfrm>
            <a:off x="9415669" y="3027295"/>
            <a:ext cx="2604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Processed</a:t>
            </a: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="" xmlns:a16="http://schemas.microsoft.com/office/drawing/2014/main" id="{AA9924D4-0808-466E-8916-0C27906D47E2}"/>
              </a:ext>
            </a:extLst>
          </p:cNvPr>
          <p:cNvSpPr txBox="1"/>
          <p:nvPr/>
        </p:nvSpPr>
        <p:spPr>
          <a:xfrm>
            <a:off x="3882887" y="4524093"/>
            <a:ext cx="26703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maize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0" lang="en-US" alt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="" xmlns:a16="http://schemas.microsoft.com/office/drawing/2014/main" id="{C6DDBBA1-39E2-4338-8DE4-3596BFF9ED7D}"/>
              </a:ext>
            </a:extLst>
          </p:cNvPr>
          <p:cNvSpPr txBox="1"/>
          <p:nvPr/>
        </p:nvSpPr>
        <p:spPr>
          <a:xfrm>
            <a:off x="9480983" y="4656054"/>
            <a:ext cx="22131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rape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313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EE033BE2-5972-4DBD-861B-6B828A378966}"/>
              </a:ext>
            </a:extLst>
          </p:cNvPr>
          <p:cNvSpPr txBox="1"/>
          <p:nvPr/>
        </p:nvSpPr>
        <p:spPr>
          <a:xfrm>
            <a:off x="1438275" y="685800"/>
            <a:ext cx="9315450" cy="41826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r-FR" sz="7200" b="1" dirty="0" err="1"/>
              <a:t>What</a:t>
            </a:r>
            <a:r>
              <a:rPr lang="fr-FR" sz="7200" b="1" dirty="0"/>
              <a:t> </a:t>
            </a:r>
            <a:r>
              <a:rPr lang="fr-FR" sz="7200" b="1" dirty="0" err="1"/>
              <a:t>does</a:t>
            </a:r>
            <a:r>
              <a:rPr lang="fr-FR" sz="7200" b="1" dirty="0"/>
              <a:t> « GMO » stand for?</a:t>
            </a:r>
          </a:p>
        </p:txBody>
      </p:sp>
    </p:spTree>
    <p:extLst>
      <p:ext uri="{BB962C8B-B14F-4D97-AF65-F5344CB8AC3E}">
        <p14:creationId xmlns:p14="http://schemas.microsoft.com/office/powerpoint/2010/main" val="186841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="" xmlns:a16="http://schemas.microsoft.com/office/drawing/2014/main" id="{9A24D704-6714-4182-AEC6-E90969249B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312948"/>
              </p:ext>
            </p:extLst>
          </p:nvPr>
        </p:nvGraphicFramePr>
        <p:xfrm>
          <a:off x="737229" y="416477"/>
          <a:ext cx="11189728" cy="2232989"/>
        </p:xfrm>
        <a:graphic>
          <a:graphicData uri="http://schemas.openxmlformats.org/drawingml/2006/table">
            <a:tbl>
              <a:tblPr/>
              <a:tblGrid>
                <a:gridCol w="2855273">
                  <a:extLst>
                    <a:ext uri="{9D8B030D-6E8A-4147-A177-3AD203B41FA5}">
                      <a16:colId xmlns="" xmlns:a16="http://schemas.microsoft.com/office/drawing/2014/main" val="789749349"/>
                    </a:ext>
                  </a:extLst>
                </a:gridCol>
                <a:gridCol w="2799939">
                  <a:extLst>
                    <a:ext uri="{9D8B030D-6E8A-4147-A177-3AD203B41FA5}">
                      <a16:colId xmlns="" xmlns:a16="http://schemas.microsoft.com/office/drawing/2014/main" val="4751753"/>
                    </a:ext>
                  </a:extLst>
                </a:gridCol>
                <a:gridCol w="2745025">
                  <a:extLst>
                    <a:ext uri="{9D8B030D-6E8A-4147-A177-3AD203B41FA5}">
                      <a16:colId xmlns="" xmlns:a16="http://schemas.microsoft.com/office/drawing/2014/main" val="3615165779"/>
                    </a:ext>
                  </a:extLst>
                </a:gridCol>
                <a:gridCol w="2789491">
                  <a:extLst>
                    <a:ext uri="{9D8B030D-6E8A-4147-A177-3AD203B41FA5}">
                      <a16:colId xmlns="" xmlns:a16="http://schemas.microsoft.com/office/drawing/2014/main" val="364556300"/>
                    </a:ext>
                  </a:extLst>
                </a:gridCol>
              </a:tblGrid>
              <a:tr h="964256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2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25. étiqueter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fr-FR" sz="2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26. Un manque de</a:t>
                      </a: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5983568"/>
                  </a:ext>
                </a:extLst>
              </a:tr>
              <a:tr h="126873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27. Empêcher de faire qch</a:t>
                      </a: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fr-FR" sz="2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28. écrasant</a:t>
                      </a: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79392910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238A3134-1BDD-4B55-BE91-708547881221}"/>
              </a:ext>
            </a:extLst>
          </p:cNvPr>
          <p:cNvSpPr txBox="1"/>
          <p:nvPr/>
        </p:nvSpPr>
        <p:spPr>
          <a:xfrm>
            <a:off x="3657600" y="421667"/>
            <a:ext cx="2670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To label</a:t>
            </a:r>
            <a:endParaRPr kumimoji="0" lang="en-US" alt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="" xmlns:a16="http://schemas.microsoft.com/office/drawing/2014/main" id="{AE595A3C-3B41-41FC-A090-1DDC17DF98FB}"/>
              </a:ext>
            </a:extLst>
          </p:cNvPr>
          <p:cNvSpPr txBox="1"/>
          <p:nvPr/>
        </p:nvSpPr>
        <p:spPr>
          <a:xfrm>
            <a:off x="9322904" y="421667"/>
            <a:ext cx="2869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A lack of</a:t>
            </a:r>
            <a:endParaRPr kumimoji="0" lang="en-US" alt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E583AEE3-9151-40F8-BFD8-7F9AB81D18D1}"/>
              </a:ext>
            </a:extLst>
          </p:cNvPr>
          <p:cNvSpPr txBox="1"/>
          <p:nvPr/>
        </p:nvSpPr>
        <p:spPr>
          <a:xfrm>
            <a:off x="3737113" y="1532972"/>
            <a:ext cx="22131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fr-FR" alt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prevent</a:t>
            </a:r>
            <a:r>
              <a:rPr lang="fr-FR" alt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fr-FR" alt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V+ing</a:t>
            </a:r>
            <a:endParaRPr kumimoji="0" lang="en-US" alt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5D0AAA60-968B-4552-9705-C9CF656D88F0}"/>
              </a:ext>
            </a:extLst>
          </p:cNvPr>
          <p:cNvSpPr txBox="1"/>
          <p:nvPr/>
        </p:nvSpPr>
        <p:spPr>
          <a:xfrm>
            <a:off x="9322904" y="1656083"/>
            <a:ext cx="26040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overwhelming</a:t>
            </a:r>
            <a:endParaRPr kumimoji="0" lang="en-US" alt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424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BD252E1E-3F0E-4036-9DB3-249FEA8EE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7248" y="1543050"/>
            <a:ext cx="8294224" cy="1334184"/>
          </a:xfrm>
        </p:spPr>
        <p:txBody>
          <a:bodyPr/>
          <a:lstStyle/>
          <a:p>
            <a:r>
              <a:rPr lang="fr-FR" b="1" dirty="0"/>
              <a:t>3. PHONETICS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="" xmlns:a16="http://schemas.microsoft.com/office/drawing/2014/main" id="{81D507E0-C6D5-42D8-B6BE-77D0A290B1ED}"/>
              </a:ext>
            </a:extLst>
          </p:cNvPr>
          <p:cNvSpPr txBox="1"/>
          <p:nvPr/>
        </p:nvSpPr>
        <p:spPr>
          <a:xfrm>
            <a:off x="1571625" y="3429000"/>
            <a:ext cx="920115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What words do these phonetic transcriptions correspond to?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61831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15C1D205-104C-456E-912A-0F68FF9C6A47}"/>
              </a:ext>
            </a:extLst>
          </p:cNvPr>
          <p:cNvSpPr txBox="1"/>
          <p:nvPr/>
        </p:nvSpPr>
        <p:spPr>
          <a:xfrm>
            <a:off x="830042" y="0"/>
            <a:ext cx="6570884" cy="6475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 [</a:t>
            </a:r>
            <a:r>
              <a:rPr lang="en-GB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ʤəˈnetɪklɪˈmɒdɪfaɪdˈkrɒps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]:		</a:t>
            </a:r>
            <a:endParaRPr lang="fr-F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</a:t>
            </a:r>
            <a:r>
              <a:rPr lang="en-GB" sz="2800" dirty="0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[ˈ</a:t>
            </a:r>
            <a:r>
              <a:rPr lang="en-GB" sz="2800" dirty="0" err="1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naʊəˌdeɪz</a:t>
            </a:r>
            <a:r>
              <a:rPr lang="en-GB" sz="2800" dirty="0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			</a:t>
            </a:r>
            <a:endParaRPr lang="fr-FR" sz="2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 [ɔːˈ</a:t>
            </a:r>
            <a:r>
              <a:rPr lang="en-GB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gænɪkˈfʊːd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]:				</a:t>
            </a:r>
            <a:endParaRPr lang="fr-F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4. [</a:t>
            </a:r>
            <a:r>
              <a:rPr lang="en-GB" sz="2800" dirty="0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ˈ</a:t>
            </a:r>
            <a:r>
              <a:rPr lang="en-GB" sz="2800" dirty="0" err="1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hɑ</a:t>
            </a:r>
            <a:r>
              <a:rPr lang="en-GB" sz="2800" dirty="0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ː(r)</a:t>
            </a:r>
            <a:r>
              <a:rPr lang="en-GB" sz="2800" dirty="0" err="1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vɪst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]:			</a:t>
            </a:r>
            <a:endParaRPr lang="fr-FR" sz="2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5. [</a:t>
            </a:r>
            <a:r>
              <a:rPr lang="en-GB" sz="2800" dirty="0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ˈ</a:t>
            </a:r>
            <a:r>
              <a:rPr lang="en-GB" sz="2800" dirty="0" err="1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hʌzbəndri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]:			</a:t>
            </a:r>
            <a:endParaRPr lang="fr-FR" sz="2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6. [</a:t>
            </a:r>
            <a:r>
              <a:rPr lang="en-GB" sz="2800" dirty="0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ˈ</a:t>
            </a:r>
            <a:r>
              <a:rPr lang="en-GB" sz="2800" dirty="0" err="1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hɜ</a:t>
            </a:r>
            <a:r>
              <a:rPr lang="en-GB" sz="2800" dirty="0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ː(r)</a:t>
            </a:r>
            <a:r>
              <a:rPr lang="en-GB" sz="2800" dirty="0" err="1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bɪsaɪd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]:			</a:t>
            </a:r>
            <a:endParaRPr lang="fr-FR" sz="2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7. [</a:t>
            </a:r>
            <a:r>
              <a:rPr lang="en-GB" sz="2800" dirty="0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ˈ</a:t>
            </a:r>
            <a:r>
              <a:rPr lang="en-GB" sz="2800" dirty="0" err="1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eɪʒə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]:				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8. [</a:t>
            </a:r>
            <a:r>
              <a:rPr lang="en-GB" sz="2800" dirty="0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ˈ</a:t>
            </a:r>
            <a:r>
              <a:rPr lang="en-GB" sz="2800" dirty="0" err="1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kɒnstəntli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]:			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9. [ˈ</a:t>
            </a:r>
            <a:r>
              <a:rPr lang="en-GB" sz="2800" dirty="0" err="1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ɪnˌvaɪrənˈment</a:t>
            </a:r>
            <a:r>
              <a:rPr lang="en-GB" sz="2800" dirty="0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(ə)li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]:	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10. [</a:t>
            </a:r>
            <a:r>
              <a:rPr lang="en-US" sz="2800" dirty="0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en-US" sz="2800" dirty="0" err="1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hel</a:t>
            </a:r>
            <a:r>
              <a:rPr lang="fr-FR" sz="2800" dirty="0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θ</a:t>
            </a:r>
            <a:r>
              <a:rPr lang="en-US" sz="2800" dirty="0">
                <a:solidFill>
                  <a:srgbClr val="2424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]:	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6096000" y="0"/>
            <a:ext cx="4972050" cy="6475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genetically modified crops	</a:t>
            </a:r>
            <a:endParaRPr lang="fr-FR" sz="28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nowadays</a:t>
            </a:r>
            <a:endParaRPr lang="fr-FR" sz="28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organic food	</a:t>
            </a:r>
            <a:endParaRPr lang="fr-FR" sz="28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harvest</a:t>
            </a:r>
            <a:endParaRPr lang="fr-FR" sz="28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husbandry</a:t>
            </a:r>
            <a:endParaRPr lang="fr-FR" sz="28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herbicide</a:t>
            </a:r>
            <a:endParaRPr lang="fr-FR" sz="28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Asia</a:t>
            </a:r>
            <a:endParaRPr lang="fr-FR" sz="28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constantly</a:t>
            </a:r>
            <a:endParaRPr lang="fr-FR" sz="28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environmentally</a:t>
            </a:r>
            <a:endParaRPr lang="fr-FR" sz="28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health</a:t>
            </a:r>
            <a:endParaRPr lang="fr-FR" sz="28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36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BD252E1E-3F0E-4036-9DB3-249FEA8EE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4208" y="1297777"/>
            <a:ext cx="8361229" cy="3124680"/>
          </a:xfrm>
        </p:spPr>
        <p:txBody>
          <a:bodyPr/>
          <a:lstStyle/>
          <a:p>
            <a:r>
              <a:rPr lang="fr-FR" b="1" dirty="0"/>
              <a:t>4. ORAL </a:t>
            </a:r>
            <a:r>
              <a:rPr lang="fr-FR" b="1" dirty="0" smtClean="0"/>
              <a:t>SUMMARY of bill </a:t>
            </a:r>
            <a:r>
              <a:rPr lang="fr-FR" b="1" dirty="0" err="1" smtClean="0"/>
              <a:t>gates</a:t>
            </a:r>
            <a:r>
              <a:rPr lang="fr-FR" b="1" dirty="0" smtClean="0"/>
              <a:t>’ </a:t>
            </a:r>
            <a:r>
              <a:rPr lang="fr-FR" b="1" dirty="0" err="1" smtClean="0"/>
              <a:t>video</a:t>
            </a:r>
            <a:endParaRPr lang="fr-FR" b="1" dirty="0"/>
          </a:p>
        </p:txBody>
      </p:sp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599F459D-AE41-439E-893D-20AA0A5EF5AE}"/>
              </a:ext>
            </a:extLst>
          </p:cNvPr>
          <p:cNvSpPr txBox="1"/>
          <p:nvPr/>
        </p:nvSpPr>
        <p:spPr>
          <a:xfrm>
            <a:off x="1495167" y="4422457"/>
            <a:ext cx="920115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ctr">
              <a:buAutoNum type="arabicPeriod"/>
            </a:pPr>
            <a:r>
              <a:rPr lang="en-GB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Go over your notes</a:t>
            </a:r>
            <a:endParaRPr lang="en-GB" sz="2800" b="1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514350" indent="-514350" algn="ctr">
              <a:buAutoNum type="arabicPeriod"/>
            </a:pPr>
            <a:r>
              <a:rPr lang="en-GB" sz="2800" b="1" dirty="0">
                <a:latin typeface="Arial" panose="020B0604020202020204" pitchFamily="34" charset="0"/>
              </a:rPr>
              <a:t>With your group, come up with a summary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0292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BD252E1E-3F0E-4036-9DB3-249FEA8EE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7" y="1102654"/>
            <a:ext cx="8361229" cy="2098226"/>
          </a:xfrm>
        </p:spPr>
        <p:txBody>
          <a:bodyPr/>
          <a:lstStyle/>
          <a:p>
            <a:r>
              <a:rPr lang="fr-FR" b="1" dirty="0"/>
              <a:t>5. </a:t>
            </a:r>
            <a:r>
              <a:rPr lang="fr-FR" b="1" dirty="0" err="1"/>
              <a:t>Your</a:t>
            </a:r>
            <a:r>
              <a:rPr lang="fr-FR" b="1" dirty="0"/>
              <a:t> opinion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599F459D-AE41-439E-893D-20AA0A5EF5AE}"/>
              </a:ext>
            </a:extLst>
          </p:cNvPr>
          <p:cNvSpPr txBox="1"/>
          <p:nvPr/>
        </p:nvSpPr>
        <p:spPr>
          <a:xfrm>
            <a:off x="1495167" y="4071937"/>
            <a:ext cx="920115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solidFill>
                  <a:srgbClr val="FF0000"/>
                </a:solidFill>
                <a:latin typeface="Arial" panose="020B0604020202020204" pitchFamily="34" charset="0"/>
              </a:rPr>
              <a:t>Do you believe GMOs are </a:t>
            </a:r>
            <a:r>
              <a:rPr lang="en-GB" sz="3200" b="1">
                <a:solidFill>
                  <a:srgbClr val="FF0000"/>
                </a:solidFill>
                <a:latin typeface="Arial" panose="020B0604020202020204" pitchFamily="34" charset="0"/>
              </a:rPr>
              <a:t>the solution </a:t>
            </a:r>
            <a:r>
              <a:rPr lang="en-GB" sz="3200" b="1" dirty="0">
                <a:solidFill>
                  <a:srgbClr val="FF0000"/>
                </a:solidFill>
                <a:latin typeface="Arial" panose="020B0604020202020204" pitchFamily="34" charset="0"/>
              </a:rPr>
              <a:t>to world hunger?</a:t>
            </a:r>
            <a:endParaRPr lang="fr-F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98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EE033BE2-5972-4DBD-861B-6B828A378966}"/>
              </a:ext>
            </a:extLst>
          </p:cNvPr>
          <p:cNvSpPr txBox="1"/>
          <p:nvPr/>
        </p:nvSpPr>
        <p:spPr>
          <a:xfrm>
            <a:off x="1766888" y="428419"/>
            <a:ext cx="9063037" cy="59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r-FR" sz="6600" b="1" dirty="0" err="1">
                <a:latin typeface="Arial Black" panose="020B0A04020102020204" pitchFamily="34" charset="0"/>
              </a:rPr>
              <a:t>Genetically</a:t>
            </a:r>
            <a:endParaRPr lang="fr-FR" sz="6600" b="1" dirty="0">
              <a:latin typeface="Arial Black" panose="020B0A040201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fr-FR" sz="6600" b="1" dirty="0" err="1">
                <a:latin typeface="Arial Black" panose="020B0A04020102020204" pitchFamily="34" charset="0"/>
              </a:rPr>
              <a:t>Modified</a:t>
            </a:r>
            <a:endParaRPr lang="fr-FR" sz="6600" b="1" dirty="0">
              <a:latin typeface="Arial Black" panose="020B0A040201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fr-FR" sz="6600" b="1" dirty="0" err="1">
                <a:latin typeface="Arial Black" panose="020B0A04020102020204" pitchFamily="34" charset="0"/>
              </a:rPr>
              <a:t>Organism</a:t>
            </a:r>
            <a:r>
              <a:rPr lang="fr-FR" sz="6600" b="1" dirty="0">
                <a:latin typeface="Arial Black" panose="020B0A04020102020204" pitchFamily="34" charset="0"/>
              </a:rPr>
              <a:t>(s)</a:t>
            </a:r>
          </a:p>
        </p:txBody>
      </p:sp>
    </p:spTree>
    <p:extLst>
      <p:ext uri="{BB962C8B-B14F-4D97-AF65-F5344CB8AC3E}">
        <p14:creationId xmlns:p14="http://schemas.microsoft.com/office/powerpoint/2010/main" val="230841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EE033BE2-5972-4DBD-861B-6B828A378966}"/>
              </a:ext>
            </a:extLst>
          </p:cNvPr>
          <p:cNvSpPr txBox="1"/>
          <p:nvPr/>
        </p:nvSpPr>
        <p:spPr>
          <a:xfrm>
            <a:off x="1438275" y="685800"/>
            <a:ext cx="9315450" cy="4925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5400" b="1" dirty="0" err="1"/>
              <a:t>What</a:t>
            </a:r>
            <a:r>
              <a:rPr lang="fr-FR" sz="5400" b="1" dirty="0"/>
              <a:t> </a:t>
            </a:r>
            <a:r>
              <a:rPr lang="fr-FR" sz="5400" b="1" dirty="0" err="1"/>
              <a:t>is</a:t>
            </a:r>
            <a:r>
              <a:rPr lang="fr-FR" sz="5400" b="1" dirty="0"/>
              <a:t> </a:t>
            </a:r>
            <a:r>
              <a:rPr lang="fr-FR" sz="5400" b="1" u="sng" dirty="0" err="1">
                <a:solidFill>
                  <a:srgbClr val="FF0000"/>
                </a:solidFill>
              </a:rPr>
              <a:t>your</a:t>
            </a:r>
            <a:r>
              <a:rPr lang="fr-FR" sz="5400" b="1" dirty="0"/>
              <a:t> definition </a:t>
            </a:r>
          </a:p>
          <a:p>
            <a:pPr algn="ctr">
              <a:lnSpc>
                <a:spcPct val="150000"/>
              </a:lnSpc>
            </a:pPr>
            <a:r>
              <a:rPr lang="fr-FR" sz="5400" b="1" dirty="0"/>
              <a:t>of </a:t>
            </a:r>
            <a:r>
              <a:rPr lang="fr-FR" sz="5400" b="1" dirty="0" err="1"/>
              <a:t>GMOs</a:t>
            </a:r>
            <a:r>
              <a:rPr lang="fr-FR" sz="5400" b="1" dirty="0"/>
              <a:t>? </a:t>
            </a:r>
            <a:r>
              <a:rPr lang="fr-FR" sz="5400" b="1" dirty="0" err="1"/>
              <a:t>What</a:t>
            </a:r>
            <a:r>
              <a:rPr lang="fr-FR" sz="5400" b="1" dirty="0"/>
              <a:t>, </a:t>
            </a:r>
            <a:r>
              <a:rPr lang="fr-FR" sz="5400" b="1" dirty="0" err="1"/>
              <a:t>why</a:t>
            </a:r>
            <a:r>
              <a:rPr lang="fr-FR" sz="5400" b="1" dirty="0"/>
              <a:t>, how, </a:t>
            </a:r>
            <a:r>
              <a:rPr lang="fr-FR" sz="5400" b="1" dirty="0" err="1"/>
              <a:t>what</a:t>
            </a:r>
            <a:r>
              <a:rPr lang="fr-FR" sz="5400" b="1" dirty="0"/>
              <a:t> for?</a:t>
            </a:r>
          </a:p>
          <a:p>
            <a:pPr algn="ctr">
              <a:lnSpc>
                <a:spcPct val="150000"/>
              </a:lnSpc>
            </a:pPr>
            <a:r>
              <a:rPr lang="fr-FR" sz="5400" b="1" dirty="0"/>
              <a:t>Write a sentence.</a:t>
            </a:r>
          </a:p>
        </p:txBody>
      </p:sp>
    </p:spTree>
    <p:extLst>
      <p:ext uri="{BB962C8B-B14F-4D97-AF65-F5344CB8AC3E}">
        <p14:creationId xmlns:p14="http://schemas.microsoft.com/office/powerpoint/2010/main" val="317869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EE033BE2-5972-4DBD-861B-6B828A378966}"/>
              </a:ext>
            </a:extLst>
          </p:cNvPr>
          <p:cNvSpPr txBox="1"/>
          <p:nvPr/>
        </p:nvSpPr>
        <p:spPr>
          <a:xfrm>
            <a:off x="1438275" y="685800"/>
            <a:ext cx="9315450" cy="58276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r-FR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Britannica’s</a:t>
            </a: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 definition : </a:t>
            </a:r>
          </a:p>
          <a:p>
            <a:pPr algn="ctr">
              <a:lnSpc>
                <a:spcPct val="150000"/>
              </a:lnSpc>
            </a:pPr>
            <a:r>
              <a:rPr lang="en-US" sz="4000" b="0" i="0" dirty="0">
                <a:solidFill>
                  <a:srgbClr val="1A1A1A"/>
                </a:solidFill>
                <a:effectLst/>
                <a:latin typeface="Georgia" panose="02040502050405020303" pitchFamily="18" charset="0"/>
              </a:rPr>
              <a:t>“organism whose genome has been engineered in a laboratory in order to favor the expression of desired physiological traits or the generation of desired biological products.”</a:t>
            </a:r>
            <a:endParaRPr lang="fr-F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65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MO et fraise organique">
            <a:extLst>
              <a:ext uri="{FF2B5EF4-FFF2-40B4-BE49-F238E27FC236}">
                <a16:creationId xmlns="" xmlns:a16="http://schemas.microsoft.com/office/drawing/2014/main" id="{2256B1E8-69A5-4438-A3D3-69915E53A3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275" y="0"/>
            <a:ext cx="93154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1848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="" xmlns:a16="http://schemas.microsoft.com/office/drawing/2014/main" id="{0117C404-1DC2-4568-AEED-684B0D74EF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379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BD252E1E-3F0E-4036-9DB3-249FEA8EE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385" y="2072400"/>
            <a:ext cx="8361229" cy="2713200"/>
          </a:xfrm>
        </p:spPr>
        <p:txBody>
          <a:bodyPr/>
          <a:lstStyle/>
          <a:p>
            <a:r>
              <a:rPr lang="fr-FR" dirty="0"/>
              <a:t>1.a. GRAMMAR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en-GB" sz="4400" b="1" dirty="0"/>
              <a:t>Adjective order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18683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15C1D205-104C-456E-912A-0F68FF9C6A47}"/>
              </a:ext>
            </a:extLst>
          </p:cNvPr>
          <p:cNvSpPr txBox="1"/>
          <p:nvPr/>
        </p:nvSpPr>
        <p:spPr>
          <a:xfrm>
            <a:off x="1272002" y="339011"/>
            <a:ext cx="9912626" cy="38482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1. a. </a:t>
            </a:r>
            <a:r>
              <a:rPr lang="fr-F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recap</a:t>
            </a:r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 on adjective </a:t>
            </a:r>
            <a:r>
              <a:rPr lang="fr-F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order</a:t>
            </a:r>
            <a:endParaRPr lang="fr-F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She just bought a </a:t>
            </a:r>
            <a:r>
              <a:rPr lang="en-US" sz="2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nice white silk 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shirt.</a:t>
            </a:r>
            <a:endParaRPr lang="fr-FR" sz="2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He is a </a:t>
            </a:r>
            <a:r>
              <a:rPr lang="en-US" sz="2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handsome young 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</a:t>
            </a:r>
            <a:endParaRPr lang="fr-FR" sz="2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I love </a:t>
            </a:r>
            <a:r>
              <a:rPr lang="en-US" sz="2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old blue Spanish 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paintings.</a:t>
            </a:r>
            <a:endParaRPr lang="fr-FR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DD6620CE-3711-4143-9714-4274E86F3DC7}"/>
              </a:ext>
            </a:extLst>
          </p:cNvPr>
          <p:cNvSpPr txBox="1"/>
          <p:nvPr/>
        </p:nvSpPr>
        <p:spPr>
          <a:xfrm>
            <a:off x="3372264" y="4449901"/>
            <a:ext cx="745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 the adjective </a:t>
            </a:r>
            <a:r>
              <a:rPr lang="fr-F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order</a:t>
            </a:r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5200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drage">
  <a:themeElements>
    <a:clrScheme name="Cadrage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adrag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dra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TM10001105[[fn=Cadrage]]</Template>
  <TotalTime>383</TotalTime>
  <Words>527</Words>
  <Application>Microsoft Office PowerPoint</Application>
  <PresentationFormat>Personnalisé</PresentationFormat>
  <Paragraphs>187</Paragraphs>
  <Slides>24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Cadrage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1.a. GRAMMAR  Adjective order</vt:lpstr>
      <vt:lpstr>Présentation PowerPoint</vt:lpstr>
      <vt:lpstr>Présentation PowerPoint</vt:lpstr>
      <vt:lpstr>1. b. Exercise Make compound nouns from the French equivalents below. </vt:lpstr>
      <vt:lpstr>Présentation PowerPoint</vt:lpstr>
      <vt:lpstr>Présentation PowerPoint</vt:lpstr>
      <vt:lpstr>Présentation PowerPoint</vt:lpstr>
      <vt:lpstr>Video</vt:lpstr>
      <vt:lpstr>2. Vocabulary</vt:lpstr>
      <vt:lpstr>Présentation PowerPoint</vt:lpstr>
      <vt:lpstr>Présentation PowerPoint</vt:lpstr>
      <vt:lpstr>Présentation PowerPoint</vt:lpstr>
      <vt:lpstr>Présentation PowerPoint</vt:lpstr>
      <vt:lpstr>3. PHONETICS</vt:lpstr>
      <vt:lpstr>Présentation PowerPoint</vt:lpstr>
      <vt:lpstr>4. ORAL SUMMARY of bill gates’ video</vt:lpstr>
      <vt:lpstr>5. Your opinion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Technology &amp; personal data</dc:title>
  <dc:creator>Coraline Bengloan</dc:creator>
  <cp:lastModifiedBy>dept-langues</cp:lastModifiedBy>
  <cp:revision>92</cp:revision>
  <dcterms:created xsi:type="dcterms:W3CDTF">2021-01-20T11:05:58Z</dcterms:created>
  <dcterms:modified xsi:type="dcterms:W3CDTF">2023-10-02T06:30:18Z</dcterms:modified>
</cp:coreProperties>
</file>