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329" r:id="rId5"/>
    <p:sldId id="331" r:id="rId6"/>
    <p:sldId id="330" r:id="rId7"/>
    <p:sldId id="333" r:id="rId8"/>
    <p:sldId id="334" r:id="rId9"/>
    <p:sldId id="335" r:id="rId10"/>
    <p:sldId id="336" r:id="rId11"/>
    <p:sldId id="337" r:id="rId12"/>
    <p:sldId id="33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D10D-2512-4646-9A3E-22834D09ABB3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80AC-1527-4BAD-9C60-D1BA30B7ED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1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Manger </a:t>
            </a:r>
            <a:r>
              <a:rPr lang="fr-FR" dirty="0" err="1"/>
              <a:t>équilibé</a:t>
            </a:r>
            <a:r>
              <a:rPr lang="fr-FR" dirty="0"/>
              <a:t> c’est couvrir les besoins de notre corps en quantité et qualité</a:t>
            </a:r>
          </a:p>
          <a:p>
            <a:r>
              <a:rPr lang="fr-FR" dirty="0"/>
              <a:t>Pour cela on a besoin chaque jour des féculents , des fruits et légumes, de la viande / poisson /œuf; des produits laitiers, et des graisses</a:t>
            </a:r>
          </a:p>
          <a:p>
            <a:r>
              <a:rPr lang="fr-FR" dirty="0"/>
              <a:t>Mais cela en quantité différente (voir la pyramide alimentaire)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B80AC-1527-4BAD-9C60-D1BA30B7ED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9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4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6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68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26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8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7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EB6FC4-07D7-4EFD-988D-58B9C945D23B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5355F9-8954-494B-9198-81EB3615984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4RFmAPvTA&amp;list=PLjvDC90oePSxXKkMwJ48ThPX_reSvAKf5&amp;index=2" TargetMode="External"/><Relationship Id="rId2" Type="http://schemas.openxmlformats.org/officeDocument/2006/relationships/hyperlink" Target="https://www.facebook.com/nostalgift/videos/pub-kinder-chocolat/39146682191222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tube.com/watch?v=-_LbTh8XBh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D5F2B-D100-9F25-0F18-268217D24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TD2 l’équilibre alimentaire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964087-94A3-5473-56E0-E0F0EDC4D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S. Bourget</a:t>
            </a:r>
          </a:p>
        </p:txBody>
      </p:sp>
    </p:spTree>
    <p:extLst>
      <p:ext uri="{BB962C8B-B14F-4D97-AF65-F5344CB8AC3E}">
        <p14:creationId xmlns:p14="http://schemas.microsoft.com/office/powerpoint/2010/main" val="218746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2AEB8-1720-5525-635B-045EEAE9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60017"/>
          </a:xfrm>
        </p:spPr>
        <p:txBody>
          <a:bodyPr>
            <a:normAutofit/>
          </a:bodyPr>
          <a:lstStyle/>
          <a:p>
            <a:r>
              <a:rPr lang="fr-FR" sz="2800" dirty="0"/>
              <a:t>Groupe 4 : origine des aliments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0145F8-9C0B-2245-8671-91705CB6E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52" y="1032347"/>
            <a:ext cx="9226753" cy="4936374"/>
          </a:xfrm>
        </p:spPr>
      </p:pic>
    </p:spTree>
    <p:extLst>
      <p:ext uri="{BB962C8B-B14F-4D97-AF65-F5344CB8AC3E}">
        <p14:creationId xmlns:p14="http://schemas.microsoft.com/office/powerpoint/2010/main" val="89537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F23A2-D18F-E87C-8643-C0BC4F3B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5 et 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F407CA-E9F3-466F-7B07-830D487A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Voir </a:t>
            </a:r>
            <a:r>
              <a:rPr lang="fr-FR" dirty="0" err="1"/>
              <a:t>pdf</a:t>
            </a:r>
            <a:r>
              <a:rPr lang="fr-FR" dirty="0"/>
              <a:t> sur le cours de </a:t>
            </a:r>
            <a:r>
              <a:rPr lang="fr-FR"/>
              <a:t>celene</a:t>
            </a:r>
          </a:p>
        </p:txBody>
      </p:sp>
    </p:spTree>
    <p:extLst>
      <p:ext uri="{BB962C8B-B14F-4D97-AF65-F5344CB8AC3E}">
        <p14:creationId xmlns:p14="http://schemas.microsoft.com/office/powerpoint/2010/main" val="317620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35A98-1851-6584-829B-EEC991C0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845734"/>
            <a:ext cx="5212080" cy="4023360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https://www.facebook.com/nostalgift/videos/pub-kinder-chocolat/391466821912224/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https://www.youtube.com/watch?v=AQ4RFmAPvTA&amp;list=PLjvDC90oePSxXKkMwJ48ThPX_reSvAKf5&amp;index=2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DAF57B-4770-8D7D-0A21-DDF6B4C16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9" y="623942"/>
            <a:ext cx="4667901" cy="4677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404FD8-14B5-C2A4-CD85-0F52E06BE98A}"/>
              </a:ext>
            </a:extLst>
          </p:cNvPr>
          <p:cNvSpPr/>
          <p:nvPr/>
        </p:nvSpPr>
        <p:spPr>
          <a:xfrm>
            <a:off x="320040" y="4489704"/>
            <a:ext cx="1225296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5EF38-1471-96F0-6E24-99143FEC783C}"/>
              </a:ext>
            </a:extLst>
          </p:cNvPr>
          <p:cNvSpPr/>
          <p:nvPr/>
        </p:nvSpPr>
        <p:spPr>
          <a:xfrm>
            <a:off x="5156807" y="4870248"/>
            <a:ext cx="1225296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EBADE-A46D-D3AB-CAF2-9890049DF998}"/>
              </a:ext>
            </a:extLst>
          </p:cNvPr>
          <p:cNvSpPr/>
          <p:nvPr/>
        </p:nvSpPr>
        <p:spPr>
          <a:xfrm>
            <a:off x="4956048" y="4937760"/>
            <a:ext cx="6428232" cy="10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Prolongement pour les cycles 3: étude des campagnes publicitaires.</a:t>
            </a:r>
          </a:p>
        </p:txBody>
      </p:sp>
    </p:spTree>
    <p:extLst>
      <p:ext uri="{BB962C8B-B14F-4D97-AF65-F5344CB8AC3E}">
        <p14:creationId xmlns:p14="http://schemas.microsoft.com/office/powerpoint/2010/main" val="164787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4035A-C95B-61FB-F280-5D1262E4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grandir!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8586D-E23D-E79A-3BE2-FB5FB5C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https://wwwyoutube.com/watch?v=-_LbTh8XBhA</a:t>
            </a:r>
          </a:p>
          <a:p>
            <a:pPr marL="0" indent="0">
              <a:buNone/>
            </a:pPr>
            <a:r>
              <a:rPr lang="fr-FR" dirty="0">
                <a:hlinkClick r:id="rId2" action="ppaction://hlinkfile"/>
              </a:rPr>
              <a:t>tube.com/</a:t>
            </a:r>
            <a:r>
              <a:rPr lang="fr-FR" dirty="0" err="1">
                <a:hlinkClick r:id="rId2" action="ppaction://hlinkfile"/>
              </a:rPr>
              <a:t>watch?v</a:t>
            </a:r>
            <a:r>
              <a:rPr lang="fr-FR" dirty="0">
                <a:hlinkClick r:id="rId2" action="ppaction://hlinkfile"/>
              </a:rPr>
              <a:t>=-_LbTh8XBhA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9B642F-273B-9581-6031-D7B0C0EB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35"/>
          <a:stretch/>
        </p:blipFill>
        <p:spPr>
          <a:xfrm>
            <a:off x="1950464" y="2882900"/>
            <a:ext cx="91439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85DD2-2CB3-6EF8-39EF-9DB87D35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Manger équilibré!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1D2E17-4A17-636B-06DF-7CFDB04C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 définition en donnez-vous?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331E30-6D39-0D95-CD9C-15B302DC8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2" y="2231136"/>
            <a:ext cx="5704378" cy="378390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17C75-A53A-ACEE-78BA-B3DD19001BC9}"/>
              </a:ext>
            </a:extLst>
          </p:cNvPr>
          <p:cNvSpPr/>
          <p:nvPr/>
        </p:nvSpPr>
        <p:spPr>
          <a:xfrm>
            <a:off x="1051560" y="3136392"/>
            <a:ext cx="4352544" cy="1865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Manger équilibré c’est proposer une alimentation qui va couvrir les besoins de notre corps. Les besoins en qualité et en quantité.</a:t>
            </a:r>
          </a:p>
        </p:txBody>
      </p:sp>
    </p:spTree>
    <p:extLst>
      <p:ext uri="{BB962C8B-B14F-4D97-AF65-F5344CB8AC3E}">
        <p14:creationId xmlns:p14="http://schemas.microsoft.com/office/powerpoint/2010/main" val="40133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BE767-8496-7E9E-B0C4-35E0537B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60648"/>
            <a:ext cx="8424936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Alimentation humaine dans les programmes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A3105-2F09-70C2-8F59-76E2D1850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4" y="877824"/>
            <a:ext cx="5715760" cy="5900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/>
              <a:t>Cycle 3, CM :  Alimentation humaine</a:t>
            </a:r>
          </a:p>
          <a:p>
            <a:pPr marL="0" indent="0">
              <a:buNone/>
            </a:pPr>
            <a:endParaRPr lang="fr-FR" sz="8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Exploiter des données pour expliquer la variation des  besoins alimentaires au cours de la croissance et selon l’activité physique.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Identifier et localiser la transformation des aliments dans l’appareil digestif (mastication par les dents, changements de texture lors du trajet).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Identifier le rôle de la circulation sanguine dans l’approvisionnement des organes.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Citer quelques comportements alimentaires et règles d’hygiène favorables à la santé (équilibre alimentaire, qualité sanitaire des aliments, brossage des dents, etc.).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Réaliser une transformation alimentaire (pain ou yaourt, par exemple) et identifier son origine biologique (levure, ou ferment lactique)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Identifier les processus à l’origine de la production d’aliments par une étude documentaire ou une rencontre avec des professionnels.</a:t>
            </a:r>
          </a:p>
          <a:p>
            <a:pPr marL="0" indent="0">
              <a:spcBef>
                <a:spcPts val="0"/>
              </a:spcBef>
              <a:buNone/>
            </a:pPr>
            <a:endParaRPr lang="fr-FR" sz="16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/>
              <a:t>Attendus de fin de cycle 3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/>
              <a:t>Expliquer le rôle des aliments pour le fonctionnement de l’organisme.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/>
              <a:t>Identifier les principes des technologies mises en œuvre pour transformer et conserver les aliments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E46A99-46FE-8174-3715-647D794D6AD6}"/>
              </a:ext>
            </a:extLst>
          </p:cNvPr>
          <p:cNvSpPr txBox="1"/>
          <p:nvPr/>
        </p:nvSpPr>
        <p:spPr>
          <a:xfrm>
            <a:off x="696428" y="3881624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Cycle 2 : Reconnaître des comportements favorables à sa santé</a:t>
            </a:r>
          </a:p>
          <a:p>
            <a:endParaRPr lang="fr-FR" sz="1200" dirty="0"/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Catégories d’aliments, leur origine.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Les apports spécifiques des aliments (apport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d’énergie : manger pour bouger).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La notion d’équilibre alimentaire (sur un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repas, sur une journée, sur la semaine).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47C95D-FF5A-1B95-CACA-C6B6710A49B3}"/>
              </a:ext>
            </a:extLst>
          </p:cNvPr>
          <p:cNvSpPr txBox="1"/>
          <p:nvPr/>
        </p:nvSpPr>
        <p:spPr>
          <a:xfrm>
            <a:off x="696428" y="1472728"/>
            <a:ext cx="43022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/>
              <a:t>Cycle 1 : </a:t>
            </a:r>
            <a:r>
              <a:rPr lang="fr-FR" sz="1600" b="1" dirty="0">
                <a:solidFill>
                  <a:srgbClr val="252525"/>
                </a:solidFill>
              </a:rPr>
              <a:t>Connaitre et mettre en </a:t>
            </a:r>
            <a:r>
              <a:rPr lang="fr-FR" sz="1600" b="1" dirty="0" err="1">
                <a:solidFill>
                  <a:srgbClr val="252525"/>
                </a:solidFill>
              </a:rPr>
              <a:t>oeuvre</a:t>
            </a:r>
            <a:r>
              <a:rPr lang="fr-FR" sz="1600" b="1" dirty="0">
                <a:solidFill>
                  <a:srgbClr val="252525"/>
                </a:solidFill>
              </a:rPr>
              <a:t> quelques règles d’hygiène corporelle et</a:t>
            </a:r>
          </a:p>
          <a:p>
            <a:pPr algn="l"/>
            <a:r>
              <a:rPr lang="fr-FR" sz="1600" b="1" dirty="0">
                <a:solidFill>
                  <a:srgbClr val="252525"/>
                </a:solidFill>
              </a:rPr>
              <a:t>d’une vie saine.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52525"/>
                </a:solidFill>
              </a:rPr>
              <a:t> Première approche des questions nutritionnelles qui peut être liée à une éducation au goût</a:t>
            </a:r>
            <a:endParaRPr lang="fr-FR" sz="1600" dirty="0"/>
          </a:p>
          <a:p>
            <a:endParaRPr lang="fr-FR" sz="12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733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166A-2CB4-C869-396C-998F1D1B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problèmes  peuvent être abordés!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74958-F3E8-BA00-669D-F0EF315A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Quelle est l’origine des aliments ? (cycle 2)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Comment classer les aliments ? (cycle 2 )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Quels sont les rôles des aliments ? (cycle 2 et 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De quoi sont composés les aliments ? (cycle 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Qu’est-ce qu’un repas équilibré/ une alimentation équilibrée ? (cycle 2 et 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Quels sont nos besoins nutritionnels ? et comment varient-ils ?  (cycle 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80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2FC00-CA54-6E35-6337-E3C0C9F0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jouer!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4EE7B2-9F80-A60A-C3E6-7D8B1686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Proposer une activité cycle 2 ou cycle 3 sur l’équilibre alimentaire.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b="1" dirty="0"/>
              <a:t>Sont attendues:</a:t>
            </a:r>
          </a:p>
          <a:p>
            <a:pPr marL="0" indent="0">
              <a:buNone/>
            </a:pPr>
            <a:r>
              <a:rPr lang="fr-FR" sz="1800" b="1" dirty="0"/>
              <a:t>-l’objectif notionnel visé</a:t>
            </a:r>
          </a:p>
          <a:p>
            <a:pPr marL="0" indent="0">
              <a:buNone/>
            </a:pPr>
            <a:r>
              <a:rPr lang="fr-FR" sz="1800" b="1" dirty="0"/>
              <a:t>-la problématique</a:t>
            </a:r>
          </a:p>
          <a:p>
            <a:pPr marL="0" indent="0">
              <a:buNone/>
            </a:pPr>
            <a:r>
              <a:rPr lang="fr-FR" sz="1800" b="1" dirty="0"/>
              <a:t>-l’investigation</a:t>
            </a:r>
          </a:p>
          <a:p>
            <a:pPr marL="0" indent="0">
              <a:buNone/>
            </a:pPr>
            <a:r>
              <a:rPr lang="fr-FR" sz="1800" b="1" dirty="0"/>
              <a:t>-la trace écrite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/>
              <a:t>Pour vous y aider vous trouverez sur </a:t>
            </a:r>
            <a:r>
              <a:rPr lang="fr-FR" dirty="0" err="1"/>
              <a:t>Celene</a:t>
            </a:r>
            <a:r>
              <a:rPr lang="fr-FR" dirty="0"/>
              <a:t> des documents.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74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0FD53-BA8B-1925-D41F-8D61D20C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07217"/>
          </a:xfrm>
        </p:spPr>
        <p:txBody>
          <a:bodyPr>
            <a:normAutofit fontScale="90000"/>
          </a:bodyPr>
          <a:lstStyle/>
          <a:p>
            <a:r>
              <a:rPr lang="fr-FR" dirty="0"/>
              <a:t>Groupe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08D3BF-3B18-86B4-30EC-983C8D81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F3DFE4-BCFE-DC3F-EED6-059368B1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464456"/>
            <a:ext cx="8279841" cy="47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4D588-1486-2425-FD8F-D2DC5BAF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93573"/>
          </a:xfrm>
        </p:spPr>
        <p:txBody>
          <a:bodyPr>
            <a:normAutofit/>
          </a:bodyPr>
          <a:lstStyle/>
          <a:p>
            <a:r>
              <a:rPr lang="fr-FR" sz="2400" dirty="0"/>
              <a:t>Groupe 2: repas équilibré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AA343D-99BB-35D1-E70C-81F7148E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76" y="669644"/>
            <a:ext cx="4796595" cy="607782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31F22A-9CA7-3F46-E067-8AAD900E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387" y="1613972"/>
            <a:ext cx="5382376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372B7-B281-2926-CBE8-0DFCAFA9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2021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Groupe 3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4EA19E-B89F-3CEB-B34D-4AAEC51BB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176" y="1048624"/>
            <a:ext cx="9930544" cy="5261950"/>
          </a:xfrm>
        </p:spPr>
      </p:pic>
    </p:spTree>
    <p:extLst>
      <p:ext uri="{BB962C8B-B14F-4D97-AF65-F5344CB8AC3E}">
        <p14:creationId xmlns:p14="http://schemas.microsoft.com/office/powerpoint/2010/main" val="36067670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</TotalTime>
  <Words>561</Words>
  <Application>Microsoft Office PowerPoint</Application>
  <PresentationFormat>Grand écran</PresentationFormat>
  <Paragraphs>67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Rétrospective</vt:lpstr>
      <vt:lpstr>TD2 l’équilibre alimentaire</vt:lpstr>
      <vt:lpstr>Bien grandir!</vt:lpstr>
      <vt:lpstr>Manger équilibré!</vt:lpstr>
      <vt:lpstr>Alimentation humaine dans les programmes</vt:lpstr>
      <vt:lpstr>Plusieurs problèmes  peuvent être abordés!</vt:lpstr>
      <vt:lpstr>A vous de jouer!</vt:lpstr>
      <vt:lpstr>Groupe 1</vt:lpstr>
      <vt:lpstr>Groupe 2: repas équilibré</vt:lpstr>
      <vt:lpstr>Groupe 3 </vt:lpstr>
      <vt:lpstr>Groupe 4 : origine des aliments</vt:lpstr>
      <vt:lpstr>Groupe 5 et 6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TD2 l’équilibre alimentaire</dc:title>
  <dc:creator>sylvia bourget</dc:creator>
  <cp:lastModifiedBy>Sylvia Bourget</cp:lastModifiedBy>
  <cp:revision>4</cp:revision>
  <dcterms:created xsi:type="dcterms:W3CDTF">2025-03-18T15:37:48Z</dcterms:created>
  <dcterms:modified xsi:type="dcterms:W3CDTF">2025-03-25T22:12:21Z</dcterms:modified>
</cp:coreProperties>
</file>